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4752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3567589"/>
            <a:ext cx="13042821" cy="362903"/>
          </a:xfrm>
          <a:prstGeom prst="rect">
            <a:avLst/>
          </a:prstGeom>
          <a:noFill/>
          <a:ln/>
        </p:spPr>
        <p:txBody>
          <a:bodyPr wrap="none" lIns="0" tIns="0" rIns="0" bIns="0" rtlCol="0" anchor="t"/>
          <a:lstStyle/>
          <a:p>
            <a:pPr marL="0" indent="0" algn="l">
              <a:lnSpc>
                <a:spcPts val="2850"/>
              </a:lnSpc>
              <a:buNone/>
            </a:pPr>
            <a:endParaRPr lang="en-US" sz="1750" dirty="0"/>
          </a:p>
        </p:txBody>
      </p:sp>
      <p:sp>
        <p:nvSpPr>
          <p:cNvPr id="3" name="Text 1"/>
          <p:cNvSpPr/>
          <p:nvPr/>
        </p:nvSpPr>
        <p:spPr>
          <a:xfrm>
            <a:off x="793790" y="4157305"/>
            <a:ext cx="5787985"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Ch 1: Basic Concepts</a:t>
            </a:r>
            <a:endParaRPr lang="en-US" sz="44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2164318"/>
            <a:ext cx="8775978"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Need for Software Maintenance</a:t>
            </a:r>
            <a:endParaRPr lang="en-US" sz="4450" dirty="0"/>
          </a:p>
        </p:txBody>
      </p:sp>
      <p:sp>
        <p:nvSpPr>
          <p:cNvPr id="3" name="Text 1"/>
          <p:cNvSpPr/>
          <p:nvPr/>
        </p:nvSpPr>
        <p:spPr>
          <a:xfrm>
            <a:off x="793790" y="3326725"/>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Companies spend more time maintaining existing software than developing new software.</a:t>
            </a:r>
            <a:endParaRPr lang="en-US" sz="1750" dirty="0"/>
          </a:p>
        </p:txBody>
      </p:sp>
      <p:sp>
        <p:nvSpPr>
          <p:cNvPr id="4" name="Text 2"/>
          <p:cNvSpPr/>
          <p:nvPr/>
        </p:nvSpPr>
        <p:spPr>
          <a:xfrm>
            <a:off x="793790" y="3768923"/>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Maintenance accounts for 60-70% of the total software lifecycle costs, making it a </a:t>
            </a:r>
            <a:r>
              <a:rPr lang="en-US" sz="1750" dirty="0">
                <a:solidFill>
                  <a:schemeClr val="accent1"/>
                </a:solidFill>
                <a:latin typeface="Inter" pitchFamily="34" charset="0"/>
                <a:ea typeface="Inter" pitchFamily="34" charset="-122"/>
                <a:cs typeface="Inter" pitchFamily="34" charset="-120"/>
              </a:rPr>
              <a:t>significant expense</a:t>
            </a:r>
            <a:r>
              <a:rPr lang="en-US" sz="1750" dirty="0">
                <a:solidFill>
                  <a:srgbClr val="272525"/>
                </a:solidFill>
                <a:latin typeface="Inter" pitchFamily="34" charset="0"/>
                <a:ea typeface="Inter" pitchFamily="34" charset="-122"/>
                <a:cs typeface="Inter" pitchFamily="34" charset="-120"/>
              </a:rPr>
              <a:t>.</a:t>
            </a:r>
            <a:endParaRPr lang="en-US" sz="1750" dirty="0"/>
          </a:p>
        </p:txBody>
      </p:sp>
      <p:sp>
        <p:nvSpPr>
          <p:cNvPr id="5" name="Text 3"/>
          <p:cNvSpPr/>
          <p:nvPr/>
        </p:nvSpPr>
        <p:spPr>
          <a:xfrm>
            <a:off x="793790" y="4211122"/>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Effective maintenance is essential to ensure software </a:t>
            </a:r>
            <a:r>
              <a:rPr lang="en-US" sz="1750" dirty="0">
                <a:solidFill>
                  <a:schemeClr val="accent1"/>
                </a:solidFill>
                <a:latin typeface="Inter" pitchFamily="34" charset="0"/>
                <a:ea typeface="Inter" pitchFamily="34" charset="-122"/>
                <a:cs typeface="Inter" pitchFamily="34" charset="-120"/>
              </a:rPr>
              <a:t>reliability</a:t>
            </a:r>
            <a:r>
              <a:rPr lang="en-US" sz="1750" dirty="0">
                <a:solidFill>
                  <a:srgbClr val="272525"/>
                </a:solidFill>
                <a:latin typeface="Inter" pitchFamily="34" charset="0"/>
                <a:ea typeface="Inter" pitchFamily="34" charset="-122"/>
                <a:cs typeface="Inter" pitchFamily="34" charset="-120"/>
              </a:rPr>
              <a:t>, </a:t>
            </a:r>
            <a:r>
              <a:rPr lang="en-US" sz="1750" dirty="0">
                <a:solidFill>
                  <a:schemeClr val="accent1"/>
                </a:solidFill>
                <a:latin typeface="Inter" pitchFamily="34" charset="0"/>
                <a:ea typeface="Inter" pitchFamily="34" charset="-122"/>
                <a:cs typeface="Inter" pitchFamily="34" charset="-120"/>
              </a:rPr>
              <a:t>usability</a:t>
            </a:r>
            <a:r>
              <a:rPr lang="en-US" sz="1750" dirty="0">
                <a:solidFill>
                  <a:srgbClr val="272525"/>
                </a:solidFill>
                <a:latin typeface="Inter" pitchFamily="34" charset="0"/>
                <a:ea typeface="Inter" pitchFamily="34" charset="-122"/>
                <a:cs typeface="Inter" pitchFamily="34" charset="-120"/>
              </a:rPr>
              <a:t>, and </a:t>
            </a:r>
            <a:r>
              <a:rPr lang="en-US" sz="1750" dirty="0">
                <a:solidFill>
                  <a:schemeClr val="accent1"/>
                </a:solidFill>
                <a:latin typeface="Inter" pitchFamily="34" charset="0"/>
                <a:ea typeface="Inter" pitchFamily="34" charset="-122"/>
                <a:cs typeface="Inter" pitchFamily="34" charset="-120"/>
              </a:rPr>
              <a:t>performance</a:t>
            </a:r>
            <a:r>
              <a:rPr lang="en-US" sz="1750" dirty="0">
                <a:solidFill>
                  <a:srgbClr val="272525"/>
                </a:solidFill>
                <a:latin typeface="Inter" pitchFamily="34" charset="0"/>
                <a:ea typeface="Inter" pitchFamily="34" charset="-122"/>
                <a:cs typeface="Inter" pitchFamily="34" charset="-120"/>
              </a:rPr>
              <a:t> </a:t>
            </a:r>
            <a:r>
              <a:rPr lang="en-US" sz="1750" dirty="0">
                <a:solidFill>
                  <a:schemeClr val="accent1"/>
                </a:solidFill>
                <a:latin typeface="Inter" pitchFamily="34" charset="0"/>
                <a:ea typeface="Inter" pitchFamily="34" charset="-122"/>
                <a:cs typeface="Inter" pitchFamily="34" charset="-120"/>
              </a:rPr>
              <a:t>over time.</a:t>
            </a:r>
            <a:endParaRPr lang="en-US" sz="1750" dirty="0">
              <a:solidFill>
                <a:schemeClr val="accent1"/>
              </a:solidFill>
            </a:endParaRPr>
          </a:p>
        </p:txBody>
      </p:sp>
      <p:sp>
        <p:nvSpPr>
          <p:cNvPr id="6" name="Text 4"/>
          <p:cNvSpPr/>
          <p:nvPr/>
        </p:nvSpPr>
        <p:spPr>
          <a:xfrm>
            <a:off x="793790" y="4653320"/>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chemeClr val="accent1"/>
                </a:solidFill>
                <a:latin typeface="Inter" pitchFamily="34" charset="0"/>
                <a:ea typeface="Inter" pitchFamily="34" charset="-122"/>
                <a:cs typeface="Inter" pitchFamily="34" charset="-120"/>
              </a:rPr>
              <a:t>Neglecting</a:t>
            </a:r>
            <a:r>
              <a:rPr lang="en-US" sz="1750" dirty="0">
                <a:solidFill>
                  <a:srgbClr val="272525"/>
                </a:solidFill>
                <a:latin typeface="Inter" pitchFamily="34" charset="0"/>
                <a:ea typeface="Inter" pitchFamily="34" charset="-122"/>
                <a:cs typeface="Inter" pitchFamily="34" charset="-120"/>
              </a:rPr>
              <a:t> </a:t>
            </a:r>
            <a:r>
              <a:rPr lang="en-US" sz="1750" dirty="0">
                <a:solidFill>
                  <a:schemeClr val="accent1"/>
                </a:solidFill>
                <a:latin typeface="Inter" pitchFamily="34" charset="0"/>
                <a:ea typeface="Inter" pitchFamily="34" charset="-122"/>
                <a:cs typeface="Inter" pitchFamily="34" charset="-120"/>
              </a:rPr>
              <a:t>maintenance</a:t>
            </a:r>
            <a:r>
              <a:rPr lang="en-US" sz="1750" dirty="0">
                <a:solidFill>
                  <a:srgbClr val="272525"/>
                </a:solidFill>
                <a:latin typeface="Inter" pitchFamily="34" charset="0"/>
                <a:ea typeface="Inter" pitchFamily="34" charset="-122"/>
                <a:cs typeface="Inter" pitchFamily="34" charset="-120"/>
              </a:rPr>
              <a:t> can </a:t>
            </a:r>
            <a:r>
              <a:rPr lang="en-US" sz="1750" dirty="0">
                <a:solidFill>
                  <a:schemeClr val="accent1"/>
                </a:solidFill>
                <a:latin typeface="Inter" pitchFamily="34" charset="0"/>
                <a:ea typeface="Inter" pitchFamily="34" charset="-122"/>
                <a:cs typeface="Inter" pitchFamily="34" charset="-120"/>
              </a:rPr>
              <a:t>lead</a:t>
            </a:r>
            <a:r>
              <a:rPr lang="en-US" sz="1750" dirty="0">
                <a:solidFill>
                  <a:srgbClr val="272525"/>
                </a:solidFill>
                <a:latin typeface="Inter" pitchFamily="34" charset="0"/>
                <a:ea typeface="Inter" pitchFamily="34" charset="-122"/>
                <a:cs typeface="Inter" pitchFamily="34" charset="-120"/>
              </a:rPr>
              <a:t> to increased defects, reduced flexibility, and </a:t>
            </a:r>
            <a:r>
              <a:rPr lang="en-US" sz="1750" dirty="0">
                <a:solidFill>
                  <a:schemeClr val="accent1"/>
                </a:solidFill>
                <a:latin typeface="Inter" pitchFamily="34" charset="0"/>
                <a:ea typeface="Inter" pitchFamily="34" charset="-122"/>
                <a:cs typeface="Inter" pitchFamily="34" charset="-120"/>
              </a:rPr>
              <a:t>system failures</a:t>
            </a:r>
            <a:r>
              <a:rPr lang="en-US" sz="1750" dirty="0">
                <a:solidFill>
                  <a:srgbClr val="272525"/>
                </a:solidFill>
                <a:latin typeface="Inter" pitchFamily="34" charset="0"/>
                <a:ea typeface="Inter" pitchFamily="34" charset="-122"/>
                <a:cs typeface="Inter" pitchFamily="34" charset="-120"/>
              </a:rPr>
              <a:t>.</a:t>
            </a:r>
            <a:endParaRPr lang="en-US" sz="1750" dirty="0"/>
          </a:p>
        </p:txBody>
      </p:sp>
      <p:sp>
        <p:nvSpPr>
          <p:cNvPr id="7" name="Text 5"/>
          <p:cNvSpPr/>
          <p:nvPr/>
        </p:nvSpPr>
        <p:spPr>
          <a:xfrm>
            <a:off x="793790" y="5356384"/>
            <a:ext cx="5670590" cy="708779"/>
          </a:xfrm>
          <a:prstGeom prst="rect">
            <a:avLst/>
          </a:prstGeom>
          <a:noFill/>
          <a:ln/>
        </p:spPr>
        <p:txBody>
          <a:bodyPr wrap="none" lIns="0" tIns="0" rIns="0" bIns="0" rtlCol="0" anchor="t"/>
          <a:lstStyle/>
          <a:p>
            <a:pPr marL="0" indent="0" algn="l">
              <a:lnSpc>
                <a:spcPts val="5550"/>
              </a:lnSpc>
              <a:buNone/>
            </a:pPr>
            <a:endParaRPr lang="en-US" sz="44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93790" y="1852493"/>
            <a:ext cx="8329970"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Importance of Software Maintenance </a:t>
            </a:r>
            <a:endParaRPr lang="en-US" sz="3550" dirty="0"/>
          </a:p>
        </p:txBody>
      </p:sp>
      <p:sp>
        <p:nvSpPr>
          <p:cNvPr id="3" name="Text 1"/>
          <p:cNvSpPr/>
          <p:nvPr/>
        </p:nvSpPr>
        <p:spPr>
          <a:xfrm>
            <a:off x="793790" y="2873097"/>
            <a:ext cx="13042821" cy="1088708"/>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To provide continuity of service: </a:t>
            </a:r>
            <a:r>
              <a:rPr lang="en-US" sz="1750" dirty="0">
                <a:solidFill>
                  <a:srgbClr val="272525"/>
                </a:solidFill>
                <a:latin typeface="Inter" pitchFamily="34" charset="0"/>
                <a:ea typeface="Inter" pitchFamily="34" charset="-122"/>
                <a:cs typeface="Inter" pitchFamily="34" charset="-120"/>
              </a:rPr>
              <a:t>Systems need to keep running. For example, software controlling aeroplanes in flight or train signalling systems cannot be allowed just to stop if an error occurs. Unexpected failure of software can be life threatening.</a:t>
            </a:r>
            <a:endParaRPr lang="en-US" sz="1750" dirty="0"/>
          </a:p>
        </p:txBody>
      </p:sp>
      <p:sp>
        <p:nvSpPr>
          <p:cNvPr id="4" name="Text 2"/>
          <p:cNvSpPr/>
          <p:nvPr/>
        </p:nvSpPr>
        <p:spPr>
          <a:xfrm>
            <a:off x="793790" y="4041100"/>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To support mandatory upgrade:</a:t>
            </a:r>
            <a:r>
              <a:rPr lang="en-US" sz="1750" dirty="0">
                <a:solidFill>
                  <a:srgbClr val="272525"/>
                </a:solidFill>
                <a:latin typeface="Inter" pitchFamily="34" charset="0"/>
                <a:ea typeface="Inter" pitchFamily="34" charset="-122"/>
                <a:cs typeface="Inter" pitchFamily="34" charset="-120"/>
              </a:rPr>
              <a:t> This type of change would be necessary because of such things as amendments to government regulations e.g. changes in tax laws</a:t>
            </a:r>
            <a:endParaRPr lang="en-US" sz="1750" dirty="0"/>
          </a:p>
        </p:txBody>
      </p:sp>
      <p:sp>
        <p:nvSpPr>
          <p:cNvPr id="5" name="Text 3"/>
          <p:cNvSpPr/>
          <p:nvPr/>
        </p:nvSpPr>
        <p:spPr>
          <a:xfrm>
            <a:off x="793790" y="4846201"/>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To support user requests for improvements: </a:t>
            </a:r>
            <a:r>
              <a:rPr lang="en-US" sz="1750" dirty="0">
                <a:solidFill>
                  <a:srgbClr val="272525"/>
                </a:solidFill>
                <a:latin typeface="Inter" pitchFamily="34" charset="0"/>
                <a:ea typeface="Inter" pitchFamily="34" charset="-122"/>
                <a:cs typeface="Inter" pitchFamily="34" charset="-120"/>
              </a:rPr>
              <a:t>Users will request enhancements in functionality. There may also be requirements for better performance and customisation to local working patterns.</a:t>
            </a:r>
            <a:endParaRPr lang="en-US" sz="1750" dirty="0"/>
          </a:p>
        </p:txBody>
      </p:sp>
      <p:sp>
        <p:nvSpPr>
          <p:cNvPr id="6" name="Text 4"/>
          <p:cNvSpPr/>
          <p:nvPr/>
        </p:nvSpPr>
        <p:spPr>
          <a:xfrm>
            <a:off x="793790" y="5651302"/>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To facilitate future maintenance work: </a:t>
            </a:r>
            <a:r>
              <a:rPr lang="en-US" sz="1750" dirty="0">
                <a:solidFill>
                  <a:srgbClr val="272525"/>
                </a:solidFill>
                <a:latin typeface="Inter" pitchFamily="34" charset="0"/>
                <a:ea typeface="Inter" pitchFamily="34" charset="-122"/>
                <a:cs typeface="Inter" pitchFamily="34" charset="-120"/>
              </a:rPr>
              <a:t>Shortcuts at the software development stage are very costly in the long run. It is often financially and commercially justifiable to initiate change solely to make future maintenance easier.</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793790" y="2136100"/>
            <a:ext cx="12730639"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Case Study: NASA – Space Shuttle Software Maintenance</a:t>
            </a:r>
            <a:endParaRPr lang="en-US" sz="3550" dirty="0"/>
          </a:p>
        </p:txBody>
      </p:sp>
      <p:sp>
        <p:nvSpPr>
          <p:cNvPr id="3" name="Text 1"/>
          <p:cNvSpPr/>
          <p:nvPr/>
        </p:nvSpPr>
        <p:spPr>
          <a:xfrm>
            <a:off x="793790" y="3156704"/>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Context</a:t>
            </a:r>
            <a:r>
              <a:rPr lang="en-US" sz="1750" dirty="0">
                <a:solidFill>
                  <a:srgbClr val="272525"/>
                </a:solidFill>
                <a:latin typeface="Inter" pitchFamily="34" charset="0"/>
                <a:ea typeface="Inter" pitchFamily="34" charset="-122"/>
                <a:cs typeface="Inter" pitchFamily="34" charset="-120"/>
              </a:rPr>
              <a:t>: The Space Shuttle’s onboard software had over </a:t>
            </a:r>
            <a:r>
              <a:rPr lang="en-US" sz="1750" b="1" dirty="0">
                <a:solidFill>
                  <a:srgbClr val="272525"/>
                </a:solidFill>
                <a:latin typeface="Inter" pitchFamily="34" charset="0"/>
                <a:ea typeface="Inter" pitchFamily="34" charset="-122"/>
                <a:cs typeface="Inter" pitchFamily="34" charset="-120"/>
              </a:rPr>
              <a:t>400,000 lines of code</a:t>
            </a:r>
            <a:r>
              <a:rPr lang="en-US" sz="1750" dirty="0">
                <a:solidFill>
                  <a:srgbClr val="272525"/>
                </a:solidFill>
                <a:latin typeface="Inter" pitchFamily="34" charset="0"/>
                <a:ea typeface="Inter" pitchFamily="34" charset="-122"/>
                <a:cs typeface="Inter" pitchFamily="34" charset="-120"/>
              </a:rPr>
              <a:t> and required extremely high reliability.</a:t>
            </a:r>
            <a:endParaRPr lang="en-US" sz="1750" dirty="0"/>
          </a:p>
        </p:txBody>
      </p:sp>
      <p:sp>
        <p:nvSpPr>
          <p:cNvPr id="4" name="Text 2"/>
          <p:cNvSpPr/>
          <p:nvPr/>
        </p:nvSpPr>
        <p:spPr>
          <a:xfrm>
            <a:off x="793790" y="3961805"/>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Maintenance Practices</a:t>
            </a:r>
            <a:r>
              <a:rPr lang="en-US" sz="1750" dirty="0">
                <a:solidFill>
                  <a:srgbClr val="272525"/>
                </a:solidFill>
                <a:latin typeface="Inter" pitchFamily="34" charset="0"/>
                <a:ea typeface="Inter" pitchFamily="34" charset="-122"/>
                <a:cs typeface="Inter" pitchFamily="34" charset="-120"/>
              </a:rPr>
              <a:t>:</a:t>
            </a:r>
            <a:endParaRPr lang="en-US" sz="1750" dirty="0"/>
          </a:p>
        </p:txBody>
      </p:sp>
      <p:sp>
        <p:nvSpPr>
          <p:cNvPr id="5" name="Text 3"/>
          <p:cNvSpPr/>
          <p:nvPr/>
        </p:nvSpPr>
        <p:spPr>
          <a:xfrm>
            <a:off x="793790" y="4404003"/>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Code was maintained for </a:t>
            </a:r>
            <a:r>
              <a:rPr lang="en-US" sz="1750" b="1" dirty="0">
                <a:solidFill>
                  <a:srgbClr val="272525"/>
                </a:solidFill>
                <a:latin typeface="Inter" pitchFamily="34" charset="0"/>
                <a:ea typeface="Inter" pitchFamily="34" charset="-122"/>
                <a:cs typeface="Inter" pitchFamily="34" charset="-120"/>
              </a:rPr>
              <a:t>over 20 years</a:t>
            </a:r>
            <a:r>
              <a:rPr lang="en-US" sz="1750" dirty="0">
                <a:solidFill>
                  <a:srgbClr val="272525"/>
                </a:solidFill>
                <a:latin typeface="Inter" pitchFamily="34" charset="0"/>
                <a:ea typeface="Inter" pitchFamily="34" charset="-122"/>
                <a:cs typeface="Inter" pitchFamily="34" charset="-120"/>
              </a:rPr>
              <a:t>.</a:t>
            </a:r>
            <a:endParaRPr lang="en-US" sz="1750" dirty="0"/>
          </a:p>
        </p:txBody>
      </p:sp>
      <p:sp>
        <p:nvSpPr>
          <p:cNvPr id="6" name="Text 4"/>
          <p:cNvSpPr/>
          <p:nvPr/>
        </p:nvSpPr>
        <p:spPr>
          <a:xfrm>
            <a:off x="793790" y="4846201"/>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Followed </a:t>
            </a:r>
            <a:r>
              <a:rPr lang="en-US" sz="1750" dirty="0">
                <a:solidFill>
                  <a:schemeClr val="accent1"/>
                </a:solidFill>
                <a:latin typeface="Inter" pitchFamily="34" charset="0"/>
                <a:ea typeface="Inter" pitchFamily="34" charset="-122"/>
                <a:cs typeface="Inter" pitchFamily="34" charset="-120"/>
              </a:rPr>
              <a:t>strict processes </a:t>
            </a:r>
            <a:r>
              <a:rPr lang="en-US" sz="1750" dirty="0">
                <a:solidFill>
                  <a:srgbClr val="272525"/>
                </a:solidFill>
                <a:latin typeface="Inter" pitchFamily="34" charset="0"/>
                <a:ea typeface="Inter" pitchFamily="34" charset="-122"/>
                <a:cs typeface="Inter" pitchFamily="34" charset="-120"/>
              </a:rPr>
              <a:t>involving formal methods, </a:t>
            </a:r>
            <a:r>
              <a:rPr lang="en-US" sz="1750" dirty="0">
                <a:solidFill>
                  <a:schemeClr val="accent1"/>
                </a:solidFill>
                <a:latin typeface="Inter" pitchFamily="34" charset="0"/>
                <a:ea typeface="Inter" pitchFamily="34" charset="-122"/>
                <a:cs typeface="Inter" pitchFamily="34" charset="-120"/>
              </a:rPr>
              <a:t>inspections</a:t>
            </a:r>
            <a:r>
              <a:rPr lang="en-US" sz="1750" dirty="0">
                <a:solidFill>
                  <a:srgbClr val="272525"/>
                </a:solidFill>
                <a:latin typeface="Inter" pitchFamily="34" charset="0"/>
                <a:ea typeface="Inter" pitchFamily="34" charset="-122"/>
                <a:cs typeface="Inter" pitchFamily="34" charset="-120"/>
              </a:rPr>
              <a:t>, and </a:t>
            </a:r>
            <a:r>
              <a:rPr lang="en-US" sz="1750" dirty="0">
                <a:solidFill>
                  <a:schemeClr val="accent1"/>
                </a:solidFill>
                <a:latin typeface="Inter" pitchFamily="34" charset="0"/>
                <a:ea typeface="Inter" pitchFamily="34" charset="-122"/>
                <a:cs typeface="Inter" pitchFamily="34" charset="-120"/>
              </a:rPr>
              <a:t>continuous regression testing.</a:t>
            </a:r>
            <a:endParaRPr lang="en-US" sz="1750" dirty="0">
              <a:solidFill>
                <a:schemeClr val="accent1"/>
              </a:solidFill>
            </a:endParaRPr>
          </a:p>
        </p:txBody>
      </p:sp>
      <p:sp>
        <p:nvSpPr>
          <p:cNvPr id="7" name="Text 5"/>
          <p:cNvSpPr/>
          <p:nvPr/>
        </p:nvSpPr>
        <p:spPr>
          <a:xfrm>
            <a:off x="793790" y="5288399"/>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Achieved an </a:t>
            </a:r>
            <a:r>
              <a:rPr lang="en-US" sz="1750" i="1" dirty="0">
                <a:solidFill>
                  <a:schemeClr val="accent1"/>
                </a:solidFill>
                <a:latin typeface="Inter" pitchFamily="34" charset="0"/>
                <a:ea typeface="Inter" pitchFamily="34" charset="-122"/>
                <a:cs typeface="Inter" pitchFamily="34" charset="-120"/>
              </a:rPr>
              <a:t>extraordinarily low defect rate</a:t>
            </a:r>
            <a:r>
              <a:rPr lang="en-US" sz="1750" dirty="0">
                <a:solidFill>
                  <a:schemeClr val="accent1"/>
                </a:solidFill>
                <a:latin typeface="Inter" pitchFamily="34" charset="0"/>
                <a:ea typeface="Inter" pitchFamily="34" charset="-122"/>
                <a:cs typeface="Inter" pitchFamily="34" charset="-120"/>
              </a:rPr>
              <a:t> </a:t>
            </a:r>
            <a:r>
              <a:rPr lang="en-US" sz="1750" dirty="0">
                <a:solidFill>
                  <a:srgbClr val="272525"/>
                </a:solidFill>
                <a:latin typeface="Inter" pitchFamily="34" charset="0"/>
                <a:ea typeface="Inter" pitchFamily="34" charset="-122"/>
                <a:cs typeface="Inter" pitchFamily="34" charset="-120"/>
              </a:rPr>
              <a:t>of about </a:t>
            </a:r>
            <a:r>
              <a:rPr lang="en-US" sz="1750" dirty="0">
                <a:solidFill>
                  <a:schemeClr val="accent1"/>
                </a:solidFill>
                <a:latin typeface="Inter" pitchFamily="34" charset="0"/>
                <a:ea typeface="Inter" pitchFamily="34" charset="-122"/>
                <a:cs typeface="Inter" pitchFamily="34" charset="-120"/>
              </a:rPr>
              <a:t>1 per 500,000 </a:t>
            </a:r>
            <a:r>
              <a:rPr lang="en-US" sz="1750" dirty="0">
                <a:solidFill>
                  <a:srgbClr val="272525"/>
                </a:solidFill>
                <a:latin typeface="Inter" pitchFamily="34" charset="0"/>
                <a:ea typeface="Inter" pitchFamily="34" charset="-122"/>
                <a:cs typeface="Inter" pitchFamily="34" charset="-120"/>
              </a:rPr>
              <a:t>lines of code.</a:t>
            </a:r>
            <a:endParaRPr lang="en-US" sz="1750" dirty="0"/>
          </a:p>
        </p:txBody>
      </p:sp>
      <p:sp>
        <p:nvSpPr>
          <p:cNvPr id="8" name="Text 6"/>
          <p:cNvSpPr/>
          <p:nvPr/>
        </p:nvSpPr>
        <p:spPr>
          <a:xfrm>
            <a:off x="793790" y="5912048"/>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Takeaway</a:t>
            </a:r>
            <a:r>
              <a:rPr lang="en-US" sz="1750" dirty="0">
                <a:solidFill>
                  <a:srgbClr val="272525"/>
                </a:solidFill>
                <a:latin typeface="Inter" pitchFamily="34" charset="0"/>
                <a:ea typeface="Inter" pitchFamily="34" charset="-122"/>
                <a:cs typeface="Inter" pitchFamily="34" charset="-120"/>
              </a:rPr>
              <a:t>: Rigorous, well-documented maintenance processes are critical for safety-critical systems.</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793790" y="2484834"/>
            <a:ext cx="12499538"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Categories of Software Change/Maintenance</a:t>
            </a:r>
            <a:endParaRPr lang="en-US" sz="4450" dirty="0"/>
          </a:p>
        </p:txBody>
      </p:sp>
      <p:sp>
        <p:nvSpPr>
          <p:cNvPr id="3" name="Text 1"/>
          <p:cNvSpPr/>
          <p:nvPr/>
        </p:nvSpPr>
        <p:spPr>
          <a:xfrm>
            <a:off x="793790" y="3613071"/>
            <a:ext cx="11003280"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Corrective Maintenance:</a:t>
            </a:r>
            <a:r>
              <a:rPr lang="en-US" sz="1750" dirty="0">
                <a:solidFill>
                  <a:srgbClr val="272525"/>
                </a:solidFill>
                <a:latin typeface="Inter" pitchFamily="34" charset="0"/>
                <a:ea typeface="Inter" pitchFamily="34" charset="-122"/>
                <a:cs typeface="Inter" pitchFamily="34" charset="-120"/>
              </a:rPr>
              <a:t> Modification initiated by </a:t>
            </a:r>
            <a:r>
              <a:rPr lang="en-US" sz="1750" dirty="0">
                <a:solidFill>
                  <a:schemeClr val="accent1"/>
                </a:solidFill>
                <a:latin typeface="Inter" pitchFamily="34" charset="0"/>
                <a:ea typeface="Inter" pitchFamily="34" charset="-122"/>
                <a:cs typeface="Inter" pitchFamily="34" charset="-120"/>
              </a:rPr>
              <a:t>defects</a:t>
            </a:r>
            <a:r>
              <a:rPr lang="en-US" sz="1750" dirty="0">
                <a:solidFill>
                  <a:srgbClr val="272525"/>
                </a:solidFill>
                <a:latin typeface="Inter" pitchFamily="34" charset="0"/>
                <a:ea typeface="Inter" pitchFamily="34" charset="-122"/>
                <a:cs typeface="Inter" pitchFamily="34" charset="-120"/>
              </a:rPr>
              <a:t> in the software.</a:t>
            </a:r>
            <a:endParaRPr lang="en-US" sz="1750" dirty="0"/>
          </a:p>
        </p:txBody>
      </p:sp>
      <p:sp>
        <p:nvSpPr>
          <p:cNvPr id="4" name="Text 2"/>
          <p:cNvSpPr/>
          <p:nvPr/>
        </p:nvSpPr>
        <p:spPr>
          <a:xfrm>
            <a:off x="793790" y="4055269"/>
            <a:ext cx="12922210"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Adaptive Maintenance:</a:t>
            </a:r>
            <a:r>
              <a:rPr lang="en-US" sz="1750" dirty="0">
                <a:solidFill>
                  <a:srgbClr val="272525"/>
                </a:solidFill>
                <a:latin typeface="Inter" pitchFamily="34" charset="0"/>
                <a:ea typeface="Inter" pitchFamily="34" charset="-122"/>
                <a:cs typeface="Inter" pitchFamily="34" charset="-120"/>
              </a:rPr>
              <a:t> Change driven by the need to </a:t>
            </a:r>
            <a:r>
              <a:rPr lang="en-US" sz="1750" dirty="0">
                <a:solidFill>
                  <a:schemeClr val="accent1"/>
                </a:solidFill>
                <a:latin typeface="Inter" pitchFamily="34" charset="0"/>
                <a:ea typeface="Inter" pitchFamily="34" charset="-122"/>
                <a:cs typeface="Inter" pitchFamily="34" charset="-120"/>
              </a:rPr>
              <a:t>accommodate modifications </a:t>
            </a:r>
            <a:r>
              <a:rPr lang="en-US" sz="1750" dirty="0">
                <a:solidFill>
                  <a:srgbClr val="272525"/>
                </a:solidFill>
                <a:latin typeface="Inter" pitchFamily="34" charset="0"/>
                <a:ea typeface="Inter" pitchFamily="34" charset="-122"/>
                <a:cs typeface="Inter" pitchFamily="34" charset="-120"/>
              </a:rPr>
              <a:t>in the environment of the software system.</a:t>
            </a:r>
            <a:endParaRPr lang="en-US" sz="1750" dirty="0"/>
          </a:p>
        </p:txBody>
      </p:sp>
      <p:sp>
        <p:nvSpPr>
          <p:cNvPr id="5" name="Text 3"/>
          <p:cNvSpPr/>
          <p:nvPr/>
        </p:nvSpPr>
        <p:spPr>
          <a:xfrm>
            <a:off x="793790" y="4497466"/>
            <a:ext cx="11003280"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Perfective Change:</a:t>
            </a:r>
            <a:r>
              <a:rPr lang="en-US" sz="1750" dirty="0">
                <a:solidFill>
                  <a:srgbClr val="272525"/>
                </a:solidFill>
                <a:latin typeface="Inter" pitchFamily="34" charset="0"/>
                <a:ea typeface="Inter" pitchFamily="34" charset="-122"/>
                <a:cs typeface="Inter" pitchFamily="34" charset="-120"/>
              </a:rPr>
              <a:t> Change undertaken to </a:t>
            </a:r>
            <a:r>
              <a:rPr lang="en-US" sz="1750" dirty="0">
                <a:solidFill>
                  <a:schemeClr val="accent1"/>
                </a:solidFill>
                <a:latin typeface="Inter" pitchFamily="34" charset="0"/>
                <a:ea typeface="Inter" pitchFamily="34" charset="-122"/>
                <a:cs typeface="Inter" pitchFamily="34" charset="-120"/>
              </a:rPr>
              <a:t>expand</a:t>
            </a:r>
            <a:r>
              <a:rPr lang="en-US" sz="1750" dirty="0">
                <a:solidFill>
                  <a:srgbClr val="272525"/>
                </a:solidFill>
                <a:latin typeface="Inter" pitchFamily="34" charset="0"/>
                <a:ea typeface="Inter" pitchFamily="34" charset="-122"/>
                <a:cs typeface="Inter" pitchFamily="34" charset="-120"/>
              </a:rPr>
              <a:t> the existing requirements of a system.</a:t>
            </a:r>
            <a:endParaRPr lang="en-US" sz="1750" dirty="0"/>
          </a:p>
        </p:txBody>
      </p:sp>
      <p:sp>
        <p:nvSpPr>
          <p:cNvPr id="6" name="Text 4"/>
          <p:cNvSpPr/>
          <p:nvPr/>
        </p:nvSpPr>
        <p:spPr>
          <a:xfrm>
            <a:off x="793790" y="4939665"/>
            <a:ext cx="11003280"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Preventive Change:</a:t>
            </a:r>
            <a:r>
              <a:rPr lang="en-US" sz="1750" dirty="0">
                <a:solidFill>
                  <a:srgbClr val="272525"/>
                </a:solidFill>
                <a:latin typeface="Inter" pitchFamily="34" charset="0"/>
                <a:ea typeface="Inter" pitchFamily="34" charset="-122"/>
                <a:cs typeface="Inter" pitchFamily="34" charset="-120"/>
              </a:rPr>
              <a:t> Change undertaken to </a:t>
            </a:r>
            <a:r>
              <a:rPr lang="en-US" sz="1750" dirty="0">
                <a:solidFill>
                  <a:schemeClr val="accent1"/>
                </a:solidFill>
                <a:latin typeface="Inter" pitchFamily="34" charset="0"/>
                <a:ea typeface="Inter" pitchFamily="34" charset="-122"/>
                <a:cs typeface="Inter" pitchFamily="34" charset="-120"/>
              </a:rPr>
              <a:t>prevent malfunctions</a:t>
            </a:r>
            <a:r>
              <a:rPr lang="en-US" sz="1750" dirty="0">
                <a:solidFill>
                  <a:srgbClr val="272525"/>
                </a:solidFill>
                <a:latin typeface="Inter" pitchFamily="34" charset="0"/>
                <a:ea typeface="Inter" pitchFamily="34" charset="-122"/>
                <a:cs typeface="Inter" pitchFamily="34" charset="-120"/>
              </a:rPr>
              <a:t>.</a:t>
            </a:r>
            <a:endParaRPr lang="en-US" sz="1750" dirty="0"/>
          </a:p>
        </p:txBody>
      </p:sp>
      <p:sp>
        <p:nvSpPr>
          <p:cNvPr id="7" name="Text 5"/>
          <p:cNvSpPr/>
          <p:nvPr/>
        </p:nvSpPr>
        <p:spPr>
          <a:xfrm>
            <a:off x="12358092" y="3737848"/>
            <a:ext cx="1486019" cy="362903"/>
          </a:xfrm>
          <a:prstGeom prst="rect">
            <a:avLst/>
          </a:prstGeom>
          <a:noFill/>
          <a:ln/>
        </p:spPr>
        <p:txBody>
          <a:bodyPr wrap="none" lIns="0" tIns="0" rIns="0" bIns="0" rtlCol="0" anchor="t"/>
          <a:lstStyle/>
          <a:p>
            <a:pPr marL="0" indent="0" algn="l">
              <a:lnSpc>
                <a:spcPts val="2850"/>
              </a:lnSpc>
              <a:buNone/>
            </a:pPr>
            <a:endParaRPr lang="en-US" sz="17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769620" y="755571"/>
            <a:ext cx="10154841" cy="584121"/>
          </a:xfrm>
          <a:prstGeom prst="rect">
            <a:avLst/>
          </a:prstGeom>
          <a:noFill/>
          <a:ln/>
        </p:spPr>
        <p:txBody>
          <a:bodyPr wrap="none" lIns="0" tIns="0" rIns="0" bIns="0" rtlCol="0" anchor="t"/>
          <a:lstStyle/>
          <a:p>
            <a:pPr marL="0" indent="0" algn="l">
              <a:lnSpc>
                <a:spcPts val="4550"/>
              </a:lnSpc>
              <a:buNone/>
            </a:pPr>
            <a:r>
              <a:rPr lang="en-US" sz="3650" b="1" dirty="0">
                <a:solidFill>
                  <a:srgbClr val="000000"/>
                </a:solidFill>
                <a:latin typeface="Inter Bold" pitchFamily="34" charset="0"/>
                <a:ea typeface="Inter Bold" pitchFamily="34" charset="-122"/>
                <a:cs typeface="Inter Bold" pitchFamily="34" charset="-120"/>
              </a:rPr>
              <a:t>Correlation of Maintenance Types and Tasks</a:t>
            </a:r>
            <a:endParaRPr lang="en-US" sz="3650" dirty="0"/>
          </a:p>
        </p:txBody>
      </p:sp>
      <p:sp>
        <p:nvSpPr>
          <p:cNvPr id="3" name="Text 1"/>
          <p:cNvSpPr/>
          <p:nvPr/>
        </p:nvSpPr>
        <p:spPr>
          <a:xfrm>
            <a:off x="769620" y="1619964"/>
            <a:ext cx="2745700" cy="291941"/>
          </a:xfrm>
          <a:prstGeom prst="rect">
            <a:avLst/>
          </a:prstGeom>
          <a:noFill/>
          <a:ln/>
        </p:spPr>
        <p:txBody>
          <a:bodyPr wrap="none" lIns="0" tIns="0" rIns="0" bIns="0" rtlCol="0" anchor="t"/>
          <a:lstStyle/>
          <a:p>
            <a:pPr marL="0" indent="0" algn="l">
              <a:lnSpc>
                <a:spcPts val="2250"/>
              </a:lnSpc>
              <a:buNone/>
            </a:pPr>
            <a:r>
              <a:rPr lang="en-US" sz="2400" b="1" dirty="0">
                <a:solidFill>
                  <a:srgbClr val="000000"/>
                </a:solidFill>
                <a:latin typeface="Inter Bold" pitchFamily="34" charset="0"/>
                <a:ea typeface="Inter Bold" pitchFamily="34" charset="-122"/>
                <a:cs typeface="Inter Bold" pitchFamily="34" charset="-120"/>
              </a:rPr>
              <a:t>Corrective Maintenance</a:t>
            </a:r>
            <a:endParaRPr lang="en-US" sz="2400" dirty="0"/>
          </a:p>
        </p:txBody>
      </p:sp>
      <p:sp>
        <p:nvSpPr>
          <p:cNvPr id="4" name="Text 2"/>
          <p:cNvSpPr/>
          <p:nvPr/>
        </p:nvSpPr>
        <p:spPr>
          <a:xfrm>
            <a:off x="769620" y="2192179"/>
            <a:ext cx="13091160" cy="299085"/>
          </a:xfrm>
          <a:prstGeom prst="rect">
            <a:avLst/>
          </a:prstGeom>
          <a:noFill/>
          <a:ln/>
        </p:spPr>
        <p:txBody>
          <a:bodyPr wrap="none" lIns="0" tIns="0" rIns="0" bIns="0" rtlCol="0" anchor="t"/>
          <a:lstStyle/>
          <a:p>
            <a:pPr marL="0" indent="0" algn="l">
              <a:lnSpc>
                <a:spcPts val="2350"/>
              </a:lnSpc>
              <a:buNone/>
            </a:pPr>
            <a:r>
              <a:rPr lang="en-US" sz="2000" b="1" dirty="0">
                <a:solidFill>
                  <a:srgbClr val="272525"/>
                </a:solidFill>
                <a:latin typeface="Inter" pitchFamily="34" charset="0"/>
                <a:ea typeface="Inter" pitchFamily="34" charset="-122"/>
                <a:cs typeface="Inter" pitchFamily="34" charset="-120"/>
              </a:rPr>
              <a:t>Task:</a:t>
            </a:r>
            <a:r>
              <a:rPr lang="en-US" sz="2000" dirty="0">
                <a:solidFill>
                  <a:srgbClr val="272525"/>
                </a:solidFill>
                <a:latin typeface="Inter" pitchFamily="34" charset="0"/>
                <a:ea typeface="Inter" pitchFamily="34" charset="-122"/>
                <a:cs typeface="Inter" pitchFamily="34" charset="-120"/>
              </a:rPr>
              <a:t> Bug tracking and analysis, Program comprehension, Debugging, Defect repair, Regression testing</a:t>
            </a:r>
            <a:endParaRPr lang="en-US" sz="2000" dirty="0"/>
          </a:p>
        </p:txBody>
      </p:sp>
      <p:sp>
        <p:nvSpPr>
          <p:cNvPr id="5" name="Text 3"/>
          <p:cNvSpPr/>
          <p:nvPr/>
        </p:nvSpPr>
        <p:spPr>
          <a:xfrm>
            <a:off x="769620" y="2771537"/>
            <a:ext cx="2565916" cy="291941"/>
          </a:xfrm>
          <a:prstGeom prst="rect">
            <a:avLst/>
          </a:prstGeom>
          <a:noFill/>
          <a:ln/>
        </p:spPr>
        <p:txBody>
          <a:bodyPr wrap="none" lIns="0" tIns="0" rIns="0" bIns="0" rtlCol="0" anchor="t"/>
          <a:lstStyle/>
          <a:p>
            <a:pPr>
              <a:lnSpc>
                <a:spcPts val="2250"/>
              </a:lnSpc>
            </a:pPr>
            <a:r>
              <a:rPr lang="en-US" sz="2400" b="1" dirty="0">
                <a:solidFill>
                  <a:srgbClr val="000000"/>
                </a:solidFill>
                <a:latin typeface="Inter Bold" pitchFamily="34" charset="0"/>
                <a:ea typeface="Inter Bold" pitchFamily="34" charset="-122"/>
              </a:rPr>
              <a:t>Adaptive Maintenance</a:t>
            </a:r>
          </a:p>
        </p:txBody>
      </p:sp>
      <p:sp>
        <p:nvSpPr>
          <p:cNvPr id="6" name="Text 4"/>
          <p:cNvSpPr/>
          <p:nvPr/>
        </p:nvSpPr>
        <p:spPr>
          <a:xfrm>
            <a:off x="769620" y="3343751"/>
            <a:ext cx="13091160" cy="299085"/>
          </a:xfrm>
          <a:prstGeom prst="rect">
            <a:avLst/>
          </a:prstGeom>
          <a:noFill/>
          <a:ln/>
        </p:spPr>
        <p:txBody>
          <a:bodyPr wrap="none" lIns="0" tIns="0" rIns="0" bIns="0" rtlCol="0" anchor="t"/>
          <a:lstStyle/>
          <a:p>
            <a:pPr marL="0" indent="0" algn="l">
              <a:lnSpc>
                <a:spcPts val="2350"/>
              </a:lnSpc>
              <a:buNone/>
            </a:pPr>
            <a:r>
              <a:rPr lang="en-US" sz="2000" b="1" dirty="0">
                <a:solidFill>
                  <a:srgbClr val="272525"/>
                </a:solidFill>
                <a:latin typeface="Inter" pitchFamily="34" charset="0"/>
                <a:ea typeface="Inter" pitchFamily="34" charset="-122"/>
                <a:cs typeface="Inter" pitchFamily="34" charset="-120"/>
              </a:rPr>
              <a:t>Task:</a:t>
            </a:r>
            <a:r>
              <a:rPr lang="en-US" sz="2000" dirty="0">
                <a:solidFill>
                  <a:srgbClr val="272525"/>
                </a:solidFill>
                <a:latin typeface="Inter" pitchFamily="34" charset="0"/>
                <a:ea typeface="Inter" pitchFamily="34" charset="-122"/>
                <a:cs typeface="Inter" pitchFamily="34" charset="-120"/>
              </a:rPr>
              <a:t> Impact Analysis, Dependency analysis, Configuration management,  Interface adaptation</a:t>
            </a:r>
            <a:endParaRPr lang="en-US" sz="2000" dirty="0"/>
          </a:p>
        </p:txBody>
      </p:sp>
      <p:sp>
        <p:nvSpPr>
          <p:cNvPr id="7" name="Text 5"/>
          <p:cNvSpPr/>
          <p:nvPr/>
        </p:nvSpPr>
        <p:spPr>
          <a:xfrm>
            <a:off x="769620" y="3923109"/>
            <a:ext cx="2719507" cy="291941"/>
          </a:xfrm>
          <a:prstGeom prst="rect">
            <a:avLst/>
          </a:prstGeom>
          <a:noFill/>
          <a:ln/>
        </p:spPr>
        <p:txBody>
          <a:bodyPr wrap="none" lIns="0" tIns="0" rIns="0" bIns="0" rtlCol="0" anchor="t"/>
          <a:lstStyle/>
          <a:p>
            <a:pPr marL="0" indent="0" algn="l">
              <a:lnSpc>
                <a:spcPts val="2250"/>
              </a:lnSpc>
              <a:buNone/>
            </a:pPr>
            <a:r>
              <a:rPr lang="en-US" sz="2400" b="1" dirty="0">
                <a:solidFill>
                  <a:srgbClr val="000000"/>
                </a:solidFill>
                <a:latin typeface="Inter Bold" pitchFamily="34" charset="0"/>
                <a:ea typeface="Inter Bold" pitchFamily="34" charset="-122"/>
                <a:cs typeface="Inter Bold" pitchFamily="34" charset="-120"/>
              </a:rPr>
              <a:t>Perfective Maintenance</a:t>
            </a:r>
            <a:endParaRPr lang="en-US" sz="2400" dirty="0"/>
          </a:p>
        </p:txBody>
      </p:sp>
      <p:sp>
        <p:nvSpPr>
          <p:cNvPr id="8" name="Text 6"/>
          <p:cNvSpPr/>
          <p:nvPr/>
        </p:nvSpPr>
        <p:spPr>
          <a:xfrm>
            <a:off x="769620" y="4437222"/>
            <a:ext cx="12709712" cy="357187"/>
          </a:xfrm>
          <a:prstGeom prst="rect">
            <a:avLst/>
          </a:prstGeom>
          <a:noFill/>
          <a:ln/>
        </p:spPr>
        <p:txBody>
          <a:bodyPr wrap="none" lIns="0" tIns="0" rIns="0" bIns="0" rtlCol="0" anchor="t"/>
          <a:lstStyle/>
          <a:p>
            <a:pPr marL="0" indent="0" algn="l">
              <a:lnSpc>
                <a:spcPts val="2350"/>
              </a:lnSpc>
              <a:buNone/>
            </a:pPr>
            <a:r>
              <a:rPr lang="en-US" sz="2000" b="1" dirty="0">
                <a:solidFill>
                  <a:srgbClr val="272525"/>
                </a:solidFill>
                <a:latin typeface="Inter" pitchFamily="34" charset="0"/>
                <a:ea typeface="Inter" pitchFamily="34" charset="-122"/>
                <a:cs typeface="Inter" pitchFamily="34" charset="-120"/>
              </a:rPr>
              <a:t>Task:</a:t>
            </a:r>
            <a:r>
              <a:rPr lang="en-US" sz="2000" dirty="0">
                <a:solidFill>
                  <a:srgbClr val="272525"/>
                </a:solidFill>
                <a:latin typeface="Inter" pitchFamily="34" charset="0"/>
                <a:ea typeface="Inter" pitchFamily="34" charset="-122"/>
                <a:cs typeface="Inter" pitchFamily="34" charset="-120"/>
              </a:rPr>
              <a:t> Code refactoring, Performance tuning, UI/UX improvements, Adding non critical features, documentation “</a:t>
            </a:r>
            <a:br>
              <a:rPr lang="en-US" sz="2000" dirty="0">
                <a:solidFill>
                  <a:srgbClr val="272525"/>
                </a:solidFill>
                <a:latin typeface="Inter" pitchFamily="34" charset="0"/>
                <a:ea typeface="Inter" pitchFamily="34" charset="-122"/>
                <a:cs typeface="Inter" pitchFamily="34" charset="-120"/>
              </a:rPr>
            </a:br>
            <a:r>
              <a:rPr lang="en-US" sz="2000" dirty="0">
                <a:solidFill>
                  <a:srgbClr val="272525"/>
                </a:solidFill>
                <a:latin typeface="Inter" pitchFamily="34" charset="0"/>
                <a:ea typeface="Inter" pitchFamily="34" charset="-122"/>
                <a:cs typeface="Inter" pitchFamily="34" charset="-120"/>
              </a:rPr>
              <a:t>updates, program restructuring</a:t>
            </a:r>
            <a:endParaRPr lang="en-US" sz="2000" dirty="0"/>
          </a:p>
        </p:txBody>
      </p:sp>
      <p:sp>
        <p:nvSpPr>
          <p:cNvPr id="9" name="Text 7"/>
          <p:cNvSpPr/>
          <p:nvPr/>
        </p:nvSpPr>
        <p:spPr>
          <a:xfrm>
            <a:off x="769620" y="5389682"/>
            <a:ext cx="2762845" cy="291941"/>
          </a:xfrm>
          <a:prstGeom prst="rect">
            <a:avLst/>
          </a:prstGeom>
          <a:noFill/>
          <a:ln/>
        </p:spPr>
        <p:txBody>
          <a:bodyPr wrap="none" lIns="0" tIns="0" rIns="0" bIns="0" rtlCol="0" anchor="t"/>
          <a:lstStyle/>
          <a:p>
            <a:pPr>
              <a:lnSpc>
                <a:spcPts val="2250"/>
              </a:lnSpc>
            </a:pPr>
            <a:r>
              <a:rPr lang="en-US" sz="2400" b="1" dirty="0">
                <a:solidFill>
                  <a:srgbClr val="000000"/>
                </a:solidFill>
                <a:latin typeface="Inter Bold" pitchFamily="34" charset="0"/>
                <a:ea typeface="Inter Bold" pitchFamily="34" charset="-122"/>
              </a:rPr>
              <a:t>Preventive Maintenance</a:t>
            </a:r>
          </a:p>
        </p:txBody>
      </p:sp>
      <p:sp>
        <p:nvSpPr>
          <p:cNvPr id="10" name="Text 8"/>
          <p:cNvSpPr/>
          <p:nvPr/>
        </p:nvSpPr>
        <p:spPr>
          <a:xfrm>
            <a:off x="769620" y="5786756"/>
            <a:ext cx="13091160" cy="299085"/>
          </a:xfrm>
          <a:prstGeom prst="rect">
            <a:avLst/>
          </a:prstGeom>
          <a:noFill/>
          <a:ln/>
        </p:spPr>
        <p:txBody>
          <a:bodyPr wrap="none" lIns="0" tIns="0" rIns="0" bIns="0" rtlCol="0" anchor="t"/>
          <a:lstStyle/>
          <a:p>
            <a:pPr marL="0" indent="0" algn="l">
              <a:lnSpc>
                <a:spcPts val="2350"/>
              </a:lnSpc>
              <a:buNone/>
            </a:pPr>
            <a:r>
              <a:rPr lang="en-US" sz="2000" b="1" dirty="0">
                <a:solidFill>
                  <a:srgbClr val="272525"/>
                </a:solidFill>
                <a:latin typeface="Inter" pitchFamily="34" charset="0"/>
                <a:ea typeface="Inter" pitchFamily="34" charset="-122"/>
                <a:cs typeface="Inter" pitchFamily="34" charset="-120"/>
              </a:rPr>
              <a:t>Task:</a:t>
            </a:r>
            <a:r>
              <a:rPr lang="en-US" sz="2000" dirty="0">
                <a:solidFill>
                  <a:srgbClr val="272525"/>
                </a:solidFill>
                <a:latin typeface="Inter" pitchFamily="34" charset="0"/>
                <a:ea typeface="Inter" pitchFamily="34" charset="-122"/>
                <a:cs typeface="Inter" pitchFamily="34" charset="-120"/>
              </a:rPr>
              <a:t> Code reviews, Eliminating dead code, Improving test coverage, Refactoring to reduce complexity, </a:t>
            </a:r>
          </a:p>
          <a:p>
            <a:pPr marL="0" indent="0" algn="l">
              <a:lnSpc>
                <a:spcPts val="2350"/>
              </a:lnSpc>
              <a:buNone/>
            </a:pPr>
            <a:r>
              <a:rPr lang="en-US" sz="2000" dirty="0">
                <a:solidFill>
                  <a:srgbClr val="272525"/>
                </a:solidFill>
                <a:latin typeface="Inter" pitchFamily="34" charset="0"/>
                <a:ea typeface="Inter" pitchFamily="34" charset="-122"/>
                <a:cs typeface="Inter" pitchFamily="34" charset="-120"/>
              </a:rPr>
              <a:t>Updating outdated libraries or frameworks</a:t>
            </a:r>
            <a:endParaRPr lang="en-US" sz="2000" dirty="0"/>
          </a:p>
        </p:txBody>
      </p:sp>
      <p:sp>
        <p:nvSpPr>
          <p:cNvPr id="11" name="Text 9"/>
          <p:cNvSpPr/>
          <p:nvPr/>
        </p:nvSpPr>
        <p:spPr>
          <a:xfrm>
            <a:off x="769620" y="6798468"/>
            <a:ext cx="13091160" cy="299085"/>
          </a:xfrm>
          <a:prstGeom prst="rect">
            <a:avLst/>
          </a:prstGeom>
          <a:noFill/>
          <a:ln/>
        </p:spPr>
        <p:txBody>
          <a:bodyPr wrap="none" lIns="0" tIns="0" rIns="0" bIns="0" rtlCol="0" anchor="t"/>
          <a:lstStyle/>
          <a:p>
            <a:pPr marL="0" indent="0" algn="l">
              <a:lnSpc>
                <a:spcPts val="2350"/>
              </a:lnSpc>
              <a:buNone/>
            </a:pPr>
            <a:r>
              <a:rPr lang="en-US" sz="2000" dirty="0">
                <a:solidFill>
                  <a:srgbClr val="272525"/>
                </a:solidFill>
                <a:latin typeface="Inter" pitchFamily="34" charset="0"/>
                <a:ea typeface="Inter" pitchFamily="34" charset="-122"/>
                <a:cs typeface="Inter" pitchFamily="34" charset="-120"/>
              </a:rPr>
              <a:t>*Often overlaps with perfective maintenance but is more </a:t>
            </a:r>
            <a:r>
              <a:rPr lang="en-US" sz="2000" b="1" dirty="0">
                <a:solidFill>
                  <a:srgbClr val="272525"/>
                </a:solidFill>
                <a:latin typeface="Inter" pitchFamily="34" charset="0"/>
                <a:ea typeface="Inter" pitchFamily="34" charset="-122"/>
                <a:cs typeface="Inter" pitchFamily="34" charset="-120"/>
              </a:rPr>
              <a:t>proactive</a:t>
            </a:r>
            <a:endParaRPr lang="en-US" sz="2000" dirty="0"/>
          </a:p>
        </p:txBody>
      </p:sp>
      <p:sp>
        <p:nvSpPr>
          <p:cNvPr id="12" name="Text 10"/>
          <p:cNvSpPr/>
          <p:nvPr/>
        </p:nvSpPr>
        <p:spPr>
          <a:xfrm>
            <a:off x="769620" y="6665595"/>
            <a:ext cx="13091160" cy="299085"/>
          </a:xfrm>
          <a:prstGeom prst="rect">
            <a:avLst/>
          </a:prstGeom>
          <a:noFill/>
          <a:ln/>
        </p:spPr>
        <p:txBody>
          <a:bodyPr wrap="none" lIns="0" tIns="0" rIns="0" bIns="0" rtlCol="0" anchor="t"/>
          <a:lstStyle/>
          <a:p>
            <a:pPr marL="0" indent="0" algn="l">
              <a:lnSpc>
                <a:spcPts val="2350"/>
              </a:lnSpc>
              <a:buNone/>
            </a:pPr>
            <a:endParaRPr lang="en-US" sz="1450" dirty="0"/>
          </a:p>
        </p:txBody>
      </p:sp>
      <p:sp>
        <p:nvSpPr>
          <p:cNvPr id="13" name="Text 11"/>
          <p:cNvSpPr/>
          <p:nvPr/>
        </p:nvSpPr>
        <p:spPr>
          <a:xfrm>
            <a:off x="769620" y="7174944"/>
            <a:ext cx="13091160" cy="299085"/>
          </a:xfrm>
          <a:prstGeom prst="rect">
            <a:avLst/>
          </a:prstGeom>
          <a:noFill/>
          <a:ln/>
        </p:spPr>
        <p:txBody>
          <a:bodyPr wrap="none" lIns="0" tIns="0" rIns="0" bIns="0" rtlCol="0" anchor="t"/>
          <a:lstStyle/>
          <a:p>
            <a:pPr marL="0" indent="0" algn="l">
              <a:lnSpc>
                <a:spcPts val="2350"/>
              </a:lnSpc>
              <a:buNone/>
            </a:pPr>
            <a:endParaRPr lang="en-US" sz="14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433155"/>
            <a:ext cx="4536519"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Overview</a:t>
            </a:r>
            <a:endParaRPr lang="en-US" sz="3550" dirty="0"/>
          </a:p>
        </p:txBody>
      </p:sp>
      <p:sp>
        <p:nvSpPr>
          <p:cNvPr id="3" name="Text 1"/>
          <p:cNvSpPr/>
          <p:nvPr/>
        </p:nvSpPr>
        <p:spPr>
          <a:xfrm>
            <a:off x="793790" y="2453759"/>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Definitions</a:t>
            </a:r>
            <a:endParaRPr lang="en-US" sz="1750" dirty="0"/>
          </a:p>
        </p:txBody>
      </p:sp>
      <p:sp>
        <p:nvSpPr>
          <p:cNvPr id="4" name="Text 2"/>
          <p:cNvSpPr/>
          <p:nvPr/>
        </p:nvSpPr>
        <p:spPr>
          <a:xfrm>
            <a:off x="793790" y="2895957"/>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Difference Between Software Maintenance and Evolution</a:t>
            </a:r>
            <a:endParaRPr lang="en-US" sz="1750" dirty="0"/>
          </a:p>
        </p:txBody>
      </p:sp>
      <p:sp>
        <p:nvSpPr>
          <p:cNvPr id="5" name="Text 3"/>
          <p:cNvSpPr/>
          <p:nvPr/>
        </p:nvSpPr>
        <p:spPr>
          <a:xfrm>
            <a:off x="793790" y="3338155"/>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Misconception about Maintenance</a:t>
            </a:r>
            <a:endParaRPr lang="en-US" sz="1750" dirty="0"/>
          </a:p>
        </p:txBody>
      </p:sp>
      <p:sp>
        <p:nvSpPr>
          <p:cNvPr id="6" name="Text 4"/>
          <p:cNvSpPr/>
          <p:nvPr/>
        </p:nvSpPr>
        <p:spPr>
          <a:xfrm>
            <a:off x="793790" y="3780353"/>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Components of a Software System</a:t>
            </a:r>
            <a:endParaRPr lang="en-US" sz="1750" dirty="0"/>
          </a:p>
        </p:txBody>
      </p:sp>
      <p:sp>
        <p:nvSpPr>
          <p:cNvPr id="7" name="Text 5"/>
          <p:cNvSpPr/>
          <p:nvPr/>
        </p:nvSpPr>
        <p:spPr>
          <a:xfrm>
            <a:off x="793790" y="4222552"/>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Maintainability of Software</a:t>
            </a:r>
            <a:endParaRPr lang="en-US" sz="1750" dirty="0"/>
          </a:p>
        </p:txBody>
      </p:sp>
      <p:sp>
        <p:nvSpPr>
          <p:cNvPr id="8" name="Text 6"/>
          <p:cNvSpPr/>
          <p:nvPr/>
        </p:nvSpPr>
        <p:spPr>
          <a:xfrm>
            <a:off x="793790" y="4664750"/>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Analyzability, Changeability, Stability, Testability, Compliance</a:t>
            </a:r>
            <a:endParaRPr lang="en-US" sz="1750" dirty="0"/>
          </a:p>
        </p:txBody>
      </p:sp>
      <p:sp>
        <p:nvSpPr>
          <p:cNvPr id="9" name="Text 7"/>
          <p:cNvSpPr/>
          <p:nvPr/>
        </p:nvSpPr>
        <p:spPr>
          <a:xfrm>
            <a:off x="793790" y="5106948"/>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Difference between New Developments vs Maintenance</a:t>
            </a:r>
            <a:endParaRPr lang="en-US" sz="1750" dirty="0"/>
          </a:p>
        </p:txBody>
      </p:sp>
      <p:sp>
        <p:nvSpPr>
          <p:cNvPr id="10" name="Text 8"/>
          <p:cNvSpPr/>
          <p:nvPr/>
        </p:nvSpPr>
        <p:spPr>
          <a:xfrm>
            <a:off x="793790" y="5549146"/>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Importance of Software Maintenance</a:t>
            </a:r>
            <a:endParaRPr lang="en-US" sz="1750" dirty="0"/>
          </a:p>
        </p:txBody>
      </p:sp>
      <p:sp>
        <p:nvSpPr>
          <p:cNvPr id="11" name="Text 9"/>
          <p:cNvSpPr/>
          <p:nvPr/>
        </p:nvSpPr>
        <p:spPr>
          <a:xfrm>
            <a:off x="793790" y="5991344"/>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Case Study about importance of Software Maintenance</a:t>
            </a:r>
            <a:endParaRPr lang="en-US" sz="1750" dirty="0"/>
          </a:p>
        </p:txBody>
      </p:sp>
      <p:sp>
        <p:nvSpPr>
          <p:cNvPr id="12" name="Text 10"/>
          <p:cNvSpPr/>
          <p:nvPr/>
        </p:nvSpPr>
        <p:spPr>
          <a:xfrm>
            <a:off x="793790" y="6433542"/>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Software Maintenance Categories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288375"/>
            <a:ext cx="10459164"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Introduction to Software Maintenance</a:t>
            </a:r>
            <a:endParaRPr lang="en-US" sz="4450" dirty="0"/>
          </a:p>
        </p:txBody>
      </p:sp>
      <p:sp>
        <p:nvSpPr>
          <p:cNvPr id="3" name="Text 1"/>
          <p:cNvSpPr/>
          <p:nvPr/>
        </p:nvSpPr>
        <p:spPr>
          <a:xfrm>
            <a:off x="793790" y="2337316"/>
            <a:ext cx="13042821" cy="362903"/>
          </a:xfrm>
          <a:prstGeom prst="rect">
            <a:avLst/>
          </a:prstGeom>
          <a:noFill/>
          <a:ln/>
        </p:spPr>
        <p:txBody>
          <a:bodyPr wrap="none" lIns="0" tIns="0" rIns="0" bIns="0" rtlCol="0" anchor="t"/>
          <a:lstStyle/>
          <a:p>
            <a:pPr marL="0" indent="0" algn="l">
              <a:lnSpc>
                <a:spcPts val="2850"/>
              </a:lnSpc>
              <a:buNone/>
            </a:pPr>
            <a:r>
              <a:rPr lang="en-US" sz="1750" b="1" dirty="0">
                <a:solidFill>
                  <a:srgbClr val="272525"/>
                </a:solidFill>
                <a:latin typeface="Inter" pitchFamily="34" charset="0"/>
                <a:ea typeface="Inter" pitchFamily="34" charset="-122"/>
                <a:cs typeface="Inter" pitchFamily="34" charset="-120"/>
              </a:rPr>
              <a:t>Definition</a:t>
            </a:r>
            <a:endParaRPr lang="en-US" sz="1750" dirty="0"/>
          </a:p>
        </p:txBody>
      </p:sp>
      <p:sp>
        <p:nvSpPr>
          <p:cNvPr id="4" name="Text 2"/>
          <p:cNvSpPr/>
          <p:nvPr/>
        </p:nvSpPr>
        <p:spPr>
          <a:xfrm>
            <a:off x="793790" y="2955369"/>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Changes related to a software system after delivery.  </a:t>
            </a:r>
            <a:endParaRPr lang="en-US" sz="1750" dirty="0"/>
          </a:p>
        </p:txBody>
      </p:sp>
      <p:sp>
        <p:nvSpPr>
          <p:cNvPr id="5" name="Text 3"/>
          <p:cNvSpPr/>
          <p:nvPr/>
        </p:nvSpPr>
        <p:spPr>
          <a:xfrm>
            <a:off x="793790" y="3397568"/>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u="sng" dirty="0">
                <a:solidFill>
                  <a:schemeClr val="accent1"/>
                </a:solidFill>
                <a:latin typeface="Inter" pitchFamily="34" charset="0"/>
                <a:ea typeface="Inter" pitchFamily="34" charset="-122"/>
              </a:rPr>
              <a:t>Set of </a:t>
            </a:r>
            <a:r>
              <a:rPr lang="en-US" sz="1750" u="sng" dirty="0">
                <a:solidFill>
                  <a:schemeClr val="accent1"/>
                </a:solidFill>
                <a:latin typeface="Inter" pitchFamily="34" charset="0"/>
                <a:ea typeface="Inter" pitchFamily="34" charset="-122"/>
                <a:cs typeface="Inter" pitchFamily="34" charset="-120"/>
              </a:rPr>
              <a:t>activities</a:t>
            </a:r>
            <a:r>
              <a:rPr lang="en-US" sz="1750" dirty="0">
                <a:solidFill>
                  <a:srgbClr val="272525"/>
                </a:solidFill>
                <a:latin typeface="Inter" pitchFamily="34" charset="0"/>
                <a:ea typeface="Inter" pitchFamily="34" charset="-122"/>
                <a:cs typeface="Inter" pitchFamily="34" charset="-120"/>
              </a:rPr>
              <a:t> and </a:t>
            </a:r>
            <a:r>
              <a:rPr lang="en-US" sz="1750" u="sng" dirty="0">
                <a:solidFill>
                  <a:schemeClr val="accent1"/>
                </a:solidFill>
                <a:latin typeface="Inter" pitchFamily="34" charset="0"/>
                <a:ea typeface="Inter" pitchFamily="34" charset="-122"/>
              </a:rPr>
              <a:t>processes</a:t>
            </a:r>
            <a:r>
              <a:rPr lang="en-US" sz="1750" dirty="0">
                <a:solidFill>
                  <a:srgbClr val="272525"/>
                </a:solidFill>
                <a:latin typeface="Inter" pitchFamily="34" charset="0"/>
                <a:ea typeface="Inter" pitchFamily="34" charset="-122"/>
                <a:cs typeface="Inter" pitchFamily="34" charset="-120"/>
              </a:rPr>
              <a:t> undertaken to manage a software system after its initial deployment. </a:t>
            </a:r>
            <a:endParaRPr lang="en-US" sz="1750" dirty="0"/>
          </a:p>
        </p:txBody>
      </p:sp>
      <p:sp>
        <p:nvSpPr>
          <p:cNvPr id="6" name="Text 4"/>
          <p:cNvSpPr/>
          <p:nvPr/>
        </p:nvSpPr>
        <p:spPr>
          <a:xfrm>
            <a:off x="793790" y="4015621"/>
            <a:ext cx="13042821" cy="362903"/>
          </a:xfrm>
          <a:prstGeom prst="rect">
            <a:avLst/>
          </a:prstGeom>
          <a:noFill/>
          <a:ln/>
        </p:spPr>
        <p:txBody>
          <a:bodyPr wrap="none" lIns="0" tIns="0" rIns="0" bIns="0" rtlCol="0" anchor="t"/>
          <a:lstStyle/>
          <a:p>
            <a:pPr marL="0" indent="0" algn="l">
              <a:lnSpc>
                <a:spcPts val="2850"/>
              </a:lnSpc>
              <a:buNone/>
            </a:pPr>
            <a:r>
              <a:rPr lang="en-US" sz="1750" b="1" dirty="0">
                <a:solidFill>
                  <a:srgbClr val="272525"/>
                </a:solidFill>
                <a:latin typeface="Inter" pitchFamily="34" charset="0"/>
                <a:ea typeface="Inter" pitchFamily="34" charset="-122"/>
                <a:cs typeface="Inter" pitchFamily="34" charset="-120"/>
              </a:rPr>
              <a:t>Set of Activities</a:t>
            </a:r>
            <a:endParaRPr lang="en-US" sz="1750" dirty="0"/>
          </a:p>
        </p:txBody>
      </p:sp>
      <p:sp>
        <p:nvSpPr>
          <p:cNvPr id="7" name="Text 5"/>
          <p:cNvSpPr/>
          <p:nvPr/>
        </p:nvSpPr>
        <p:spPr>
          <a:xfrm>
            <a:off x="793790" y="4633674"/>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 Fixing bugs, </a:t>
            </a:r>
            <a:endParaRPr lang="en-US" sz="1750" dirty="0"/>
          </a:p>
        </p:txBody>
      </p:sp>
      <p:sp>
        <p:nvSpPr>
          <p:cNvPr id="8" name="Text 6"/>
          <p:cNvSpPr/>
          <p:nvPr/>
        </p:nvSpPr>
        <p:spPr>
          <a:xfrm>
            <a:off x="793790" y="5075873"/>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Making enhancements, </a:t>
            </a:r>
            <a:endParaRPr lang="en-US" sz="1750" dirty="0"/>
          </a:p>
        </p:txBody>
      </p:sp>
      <p:sp>
        <p:nvSpPr>
          <p:cNvPr id="9" name="Text 7"/>
          <p:cNvSpPr/>
          <p:nvPr/>
        </p:nvSpPr>
        <p:spPr>
          <a:xfrm>
            <a:off x="793790" y="5518071"/>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chemeClr val="accent1"/>
                </a:solidFill>
                <a:latin typeface="Inter" pitchFamily="34" charset="0"/>
                <a:ea typeface="Inter" pitchFamily="34" charset="-122"/>
                <a:cs typeface="Inter" pitchFamily="34" charset="-120"/>
              </a:rPr>
              <a:t>Adapting</a:t>
            </a:r>
            <a:r>
              <a:rPr lang="en-US" sz="1750" dirty="0">
                <a:solidFill>
                  <a:srgbClr val="272525"/>
                </a:solidFill>
                <a:latin typeface="Inter" pitchFamily="34" charset="0"/>
                <a:ea typeface="Inter" pitchFamily="34" charset="-122"/>
                <a:cs typeface="Inter" pitchFamily="34" charset="-120"/>
              </a:rPr>
              <a:t> to new hardware or software platforms</a:t>
            </a:r>
            <a:endParaRPr lang="en-US" sz="1750" dirty="0"/>
          </a:p>
        </p:txBody>
      </p:sp>
      <p:sp>
        <p:nvSpPr>
          <p:cNvPr id="10" name="Text 8"/>
          <p:cNvSpPr/>
          <p:nvPr/>
        </p:nvSpPr>
        <p:spPr>
          <a:xfrm>
            <a:off x="793790" y="5960269"/>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 Ensuring the software's continued functionality over time.</a:t>
            </a:r>
            <a:endParaRPr lang="en-US" sz="1750" dirty="0"/>
          </a:p>
        </p:txBody>
      </p:sp>
      <p:sp>
        <p:nvSpPr>
          <p:cNvPr id="11" name="Text 9"/>
          <p:cNvSpPr/>
          <p:nvPr/>
        </p:nvSpPr>
        <p:spPr>
          <a:xfrm>
            <a:off x="793790" y="6578322"/>
            <a:ext cx="13042821" cy="362903"/>
          </a:xfrm>
          <a:prstGeom prst="rect">
            <a:avLst/>
          </a:prstGeom>
          <a:noFill/>
          <a:ln/>
        </p:spPr>
        <p:txBody>
          <a:bodyPr wrap="none" lIns="0" tIns="0" rIns="0" bIns="0" rtlCol="0" anchor="t"/>
          <a:lstStyle/>
          <a:p>
            <a:pPr marL="0" indent="0" algn="l">
              <a:lnSpc>
                <a:spcPts val="2850"/>
              </a:lnSpc>
              <a:buNone/>
            </a:pP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997995"/>
            <a:ext cx="4536519"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Other Definitions</a:t>
            </a:r>
            <a:endParaRPr lang="en-US" sz="3550" dirty="0"/>
          </a:p>
        </p:txBody>
      </p:sp>
      <p:sp>
        <p:nvSpPr>
          <p:cNvPr id="3" name="Text 1"/>
          <p:cNvSpPr/>
          <p:nvPr/>
        </p:nvSpPr>
        <p:spPr>
          <a:xfrm>
            <a:off x="793790" y="3018599"/>
            <a:ext cx="13042821" cy="2769015"/>
          </a:xfrm>
          <a:prstGeom prst="rect">
            <a:avLst/>
          </a:prstGeom>
          <a:noFill/>
          <a:ln/>
        </p:spPr>
        <p:txBody>
          <a:bodyPr wrap="square" lIns="0" tIns="0" rIns="0" bIns="0" rtlCol="0" anchor="t"/>
          <a:lstStyle/>
          <a:p>
            <a:pPr marL="0" indent="0" algn="l">
              <a:lnSpc>
                <a:spcPts val="2850"/>
              </a:lnSpc>
              <a:buNone/>
            </a:pPr>
            <a:r>
              <a:rPr lang="en-US" sz="1750" b="1" dirty="0">
                <a:solidFill>
                  <a:srgbClr val="272525"/>
                </a:solidFill>
                <a:latin typeface="Inter" pitchFamily="34" charset="0"/>
                <a:ea typeface="Inter" pitchFamily="34" charset="-122"/>
                <a:cs typeface="Inter" pitchFamily="34" charset="-120"/>
              </a:rPr>
              <a:t>Evolution -</a:t>
            </a:r>
            <a:r>
              <a:rPr lang="en-US" sz="1750" dirty="0">
                <a:solidFill>
                  <a:srgbClr val="272525"/>
                </a:solidFill>
                <a:latin typeface="Inter" pitchFamily="34" charset="0"/>
                <a:ea typeface="Inter" pitchFamily="34" charset="-122"/>
                <a:cs typeface="Inter" pitchFamily="34" charset="-120"/>
              </a:rPr>
              <a:t> a process of </a:t>
            </a:r>
            <a:r>
              <a:rPr lang="en-US" sz="1750" dirty="0">
                <a:solidFill>
                  <a:schemeClr val="accent1"/>
                </a:solidFill>
                <a:latin typeface="Inter" pitchFamily="34" charset="0"/>
                <a:ea typeface="Inter" pitchFamily="34" charset="-122"/>
                <a:cs typeface="Inter" pitchFamily="34" charset="-120"/>
              </a:rPr>
              <a:t>continuous</a:t>
            </a:r>
            <a:r>
              <a:rPr lang="en-US" sz="1750" dirty="0">
                <a:solidFill>
                  <a:srgbClr val="272525"/>
                </a:solidFill>
                <a:latin typeface="Inter" pitchFamily="34" charset="0"/>
                <a:ea typeface="Inter" pitchFamily="34" charset="-122"/>
                <a:cs typeface="Inter" pitchFamily="34" charset="-120"/>
              </a:rPr>
              <a:t> </a:t>
            </a:r>
            <a:r>
              <a:rPr lang="en-US" sz="1750" dirty="0">
                <a:solidFill>
                  <a:schemeClr val="accent1"/>
                </a:solidFill>
                <a:latin typeface="Inter" pitchFamily="34" charset="0"/>
                <a:ea typeface="Inter" pitchFamily="34" charset="-122"/>
                <a:cs typeface="Inter" pitchFamily="34" charset="-120"/>
              </a:rPr>
              <a:t>change</a:t>
            </a:r>
            <a:r>
              <a:rPr lang="en-US" sz="1750" dirty="0">
                <a:solidFill>
                  <a:srgbClr val="272525"/>
                </a:solidFill>
                <a:latin typeface="Inter" pitchFamily="34" charset="0"/>
                <a:ea typeface="Inter" pitchFamily="34" charset="-122"/>
                <a:cs typeface="Inter" pitchFamily="34" charset="-120"/>
              </a:rPr>
              <a:t> from a lower, simpler, or </a:t>
            </a:r>
            <a:r>
              <a:rPr lang="en-US" sz="1750" dirty="0">
                <a:solidFill>
                  <a:schemeClr val="accent1"/>
                </a:solidFill>
                <a:latin typeface="Inter" pitchFamily="34" charset="0"/>
                <a:ea typeface="Inter" pitchFamily="34" charset="-122"/>
                <a:cs typeface="Inter" pitchFamily="34" charset="-120"/>
              </a:rPr>
              <a:t>worse</a:t>
            </a:r>
            <a:r>
              <a:rPr lang="en-US" sz="1750" dirty="0">
                <a:solidFill>
                  <a:srgbClr val="272525"/>
                </a:solidFill>
                <a:latin typeface="Inter" pitchFamily="34" charset="0"/>
                <a:ea typeface="Inter" pitchFamily="34" charset="-122"/>
                <a:cs typeface="Inter" pitchFamily="34" charset="-120"/>
              </a:rPr>
              <a:t> to a higher, more complex, or </a:t>
            </a:r>
            <a:r>
              <a:rPr lang="en-US" sz="1750" dirty="0">
                <a:solidFill>
                  <a:schemeClr val="accent1"/>
                </a:solidFill>
                <a:latin typeface="Inter" pitchFamily="34" charset="0"/>
                <a:ea typeface="Inter" pitchFamily="34" charset="-122"/>
                <a:cs typeface="Inter" pitchFamily="34" charset="-120"/>
              </a:rPr>
              <a:t>better</a:t>
            </a:r>
            <a:r>
              <a:rPr lang="en-US" sz="1750" dirty="0">
                <a:solidFill>
                  <a:srgbClr val="272525"/>
                </a:solidFill>
                <a:latin typeface="Inter" pitchFamily="34" charset="0"/>
                <a:ea typeface="Inter" pitchFamily="34" charset="-122"/>
                <a:cs typeface="Inter" pitchFamily="34" charset="-120"/>
              </a:rPr>
              <a:t> state.</a:t>
            </a:r>
          </a:p>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
</a:t>
            </a:r>
            <a:r>
              <a:rPr lang="en-US" sz="1750" b="1" dirty="0">
                <a:solidFill>
                  <a:srgbClr val="272525"/>
                </a:solidFill>
                <a:latin typeface="Inter" pitchFamily="34" charset="0"/>
                <a:ea typeface="Inter" pitchFamily="34" charset="-122"/>
                <a:cs typeface="Inter" pitchFamily="34" charset="-120"/>
              </a:rPr>
              <a:t>Maintainability -</a:t>
            </a:r>
            <a:r>
              <a:rPr lang="en-US" sz="1750" dirty="0">
                <a:solidFill>
                  <a:srgbClr val="272525"/>
                </a:solidFill>
                <a:latin typeface="Inter" pitchFamily="34" charset="0"/>
                <a:ea typeface="Inter" pitchFamily="34" charset="-122"/>
                <a:cs typeface="Inter" pitchFamily="34" charset="-120"/>
              </a:rPr>
              <a:t> the ease with which maintenance can be carried out.</a:t>
            </a:r>
          </a:p>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
</a:t>
            </a:r>
            <a:r>
              <a:rPr lang="en-US" sz="1750" b="1" dirty="0">
                <a:solidFill>
                  <a:srgbClr val="272525"/>
                </a:solidFill>
                <a:latin typeface="Inter" pitchFamily="34" charset="0"/>
                <a:ea typeface="Inter" pitchFamily="34" charset="-122"/>
                <a:cs typeface="Inter" pitchFamily="34" charset="-120"/>
              </a:rPr>
              <a:t>Maintenance -</a:t>
            </a:r>
            <a:r>
              <a:rPr lang="en-US" sz="1750" dirty="0">
                <a:solidFill>
                  <a:srgbClr val="272525"/>
                </a:solidFill>
                <a:latin typeface="Inter" pitchFamily="34" charset="0"/>
                <a:ea typeface="Inter" pitchFamily="34" charset="-122"/>
                <a:cs typeface="Inter" pitchFamily="34" charset="-120"/>
              </a:rPr>
              <a:t> </a:t>
            </a:r>
            <a:r>
              <a:rPr lang="en-US" sz="1750" dirty="0">
                <a:solidFill>
                  <a:schemeClr val="accent1"/>
                </a:solidFill>
                <a:latin typeface="Inter" pitchFamily="34" charset="0"/>
                <a:ea typeface="Inter" pitchFamily="34" charset="-122"/>
                <a:cs typeface="Inter" pitchFamily="34" charset="-120"/>
              </a:rPr>
              <a:t>modification</a:t>
            </a:r>
            <a:r>
              <a:rPr lang="en-US" sz="1750" dirty="0">
                <a:solidFill>
                  <a:srgbClr val="272525"/>
                </a:solidFill>
                <a:latin typeface="Inter" pitchFamily="34" charset="0"/>
                <a:ea typeface="Inter" pitchFamily="34" charset="-122"/>
                <a:cs typeface="Inter" pitchFamily="34" charset="-120"/>
              </a:rPr>
              <a:t> of a software product </a:t>
            </a:r>
            <a:r>
              <a:rPr lang="en-US" sz="1750" dirty="0">
                <a:solidFill>
                  <a:schemeClr val="accent1"/>
                </a:solidFill>
                <a:latin typeface="Inter" pitchFamily="34" charset="0"/>
                <a:ea typeface="Inter" pitchFamily="34" charset="-122"/>
                <a:cs typeface="Inter" pitchFamily="34" charset="-120"/>
              </a:rPr>
              <a:t>after</a:t>
            </a:r>
            <a:r>
              <a:rPr lang="en-US" sz="1750" dirty="0">
                <a:solidFill>
                  <a:srgbClr val="272525"/>
                </a:solidFill>
                <a:latin typeface="Inter" pitchFamily="34" charset="0"/>
                <a:ea typeface="Inter" pitchFamily="34" charset="-122"/>
                <a:cs typeface="Inter" pitchFamily="34" charset="-120"/>
              </a:rPr>
              <a:t> </a:t>
            </a:r>
            <a:r>
              <a:rPr lang="en-US" sz="1750" dirty="0">
                <a:solidFill>
                  <a:schemeClr val="accent1"/>
                </a:solidFill>
                <a:latin typeface="Inter" pitchFamily="34" charset="0"/>
                <a:ea typeface="Inter" pitchFamily="34" charset="-122"/>
                <a:cs typeface="Inter" pitchFamily="34" charset="-120"/>
              </a:rPr>
              <a:t>delivery</a:t>
            </a:r>
            <a:r>
              <a:rPr lang="en-US" sz="1750" dirty="0">
                <a:solidFill>
                  <a:srgbClr val="272525"/>
                </a:solidFill>
                <a:latin typeface="Inter" pitchFamily="34" charset="0"/>
                <a:ea typeface="Inter" pitchFamily="34" charset="-122"/>
                <a:cs typeface="Inter" pitchFamily="34" charset="-120"/>
              </a:rPr>
              <a:t>, to correct faults, to improve performance or other attributes, or to adapt the product to a modified environment 
</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951553"/>
            <a:ext cx="10484406"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Difference Between Maintenance and Evolution</a:t>
            </a:r>
            <a:endParaRPr lang="en-US" sz="3550" dirty="0"/>
          </a:p>
        </p:txBody>
      </p:sp>
      <p:sp>
        <p:nvSpPr>
          <p:cNvPr id="3" name="Text 1"/>
          <p:cNvSpPr/>
          <p:nvPr/>
        </p:nvSpPr>
        <p:spPr>
          <a:xfrm>
            <a:off x="793790" y="2972157"/>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Software </a:t>
            </a:r>
            <a:r>
              <a:rPr lang="en-US" sz="1750" dirty="0">
                <a:solidFill>
                  <a:srgbClr val="FF0000"/>
                </a:solidFill>
                <a:latin typeface="Inter" pitchFamily="34" charset="0"/>
                <a:ea typeface="Inter" pitchFamily="34" charset="-122"/>
                <a:cs typeface="Inter" pitchFamily="34" charset="-120"/>
              </a:rPr>
              <a:t>Maintenance</a:t>
            </a:r>
            <a:r>
              <a:rPr lang="en-US" sz="1750" dirty="0">
                <a:solidFill>
                  <a:srgbClr val="272525"/>
                </a:solidFill>
                <a:latin typeface="Inter" pitchFamily="34" charset="0"/>
                <a:ea typeface="Inter" pitchFamily="34" charset="-122"/>
                <a:cs typeface="Inter" pitchFamily="34" charset="-120"/>
              </a:rPr>
              <a:t> typically </a:t>
            </a:r>
            <a:r>
              <a:rPr lang="en-US" sz="1750" dirty="0">
                <a:solidFill>
                  <a:schemeClr val="accent1"/>
                </a:solidFill>
                <a:latin typeface="Inter" pitchFamily="34" charset="0"/>
                <a:ea typeface="Inter" pitchFamily="34" charset="-122"/>
                <a:cs typeface="Inter" pitchFamily="34" charset="-120"/>
              </a:rPr>
              <a:t>does not involve </a:t>
            </a:r>
            <a:r>
              <a:rPr lang="en-US" sz="1750" dirty="0">
                <a:solidFill>
                  <a:srgbClr val="272525"/>
                </a:solidFill>
                <a:latin typeface="Inter" pitchFamily="34" charset="0"/>
                <a:ea typeface="Inter" pitchFamily="34" charset="-122"/>
                <a:cs typeface="Inter" pitchFamily="34" charset="-120"/>
              </a:rPr>
              <a:t>major changes to </a:t>
            </a:r>
            <a:r>
              <a:rPr lang="en-US" sz="1750" dirty="0">
                <a:solidFill>
                  <a:schemeClr val="accent1"/>
                </a:solidFill>
                <a:latin typeface="Inter" pitchFamily="34" charset="0"/>
                <a:ea typeface="Inter" pitchFamily="34" charset="-122"/>
                <a:cs typeface="Inter" pitchFamily="34" charset="-120"/>
              </a:rPr>
              <a:t>software architectures</a:t>
            </a:r>
            <a:r>
              <a:rPr lang="en-US" sz="1750" dirty="0">
                <a:solidFill>
                  <a:srgbClr val="272525"/>
                </a:solidFill>
                <a:latin typeface="Inter" pitchFamily="34" charset="0"/>
                <a:ea typeface="Inter" pitchFamily="34" charset="-122"/>
                <a:cs typeface="Inter" pitchFamily="34" charset="-120"/>
              </a:rPr>
              <a:t>. Changes are made by </a:t>
            </a:r>
            <a:r>
              <a:rPr lang="en-US" sz="1750" dirty="0">
                <a:solidFill>
                  <a:schemeClr val="accent1"/>
                </a:solidFill>
                <a:latin typeface="Inter" pitchFamily="34" charset="0"/>
                <a:ea typeface="Inter" pitchFamily="34" charset="-122"/>
                <a:cs typeface="Inter" pitchFamily="34" charset="-120"/>
              </a:rPr>
              <a:t>modifying existing components </a:t>
            </a:r>
            <a:r>
              <a:rPr lang="en-US" sz="1750" dirty="0">
                <a:solidFill>
                  <a:srgbClr val="272525"/>
                </a:solidFill>
                <a:latin typeface="Inter" pitchFamily="34" charset="0"/>
                <a:ea typeface="Inter" pitchFamily="34" charset="-122"/>
                <a:cs typeface="Inter" pitchFamily="34" charset="-120"/>
              </a:rPr>
              <a:t>and </a:t>
            </a:r>
            <a:r>
              <a:rPr lang="en-US" sz="1750" dirty="0">
                <a:solidFill>
                  <a:schemeClr val="accent1"/>
                </a:solidFill>
                <a:latin typeface="Inter" pitchFamily="34" charset="0"/>
                <a:ea typeface="Inter" pitchFamily="34" charset="-122"/>
                <a:cs typeface="Inter" pitchFamily="34" charset="-120"/>
              </a:rPr>
              <a:t>adding new component </a:t>
            </a:r>
            <a:r>
              <a:rPr lang="en-US" sz="1750" dirty="0">
                <a:solidFill>
                  <a:srgbClr val="272525"/>
                </a:solidFill>
                <a:latin typeface="Inter" pitchFamily="34" charset="0"/>
                <a:ea typeface="Inter" pitchFamily="34" charset="-122"/>
                <a:cs typeface="Inter" pitchFamily="34" charset="-120"/>
              </a:rPr>
              <a:t>to the system. </a:t>
            </a:r>
            <a:endParaRPr lang="en-US" sz="1750" dirty="0"/>
          </a:p>
        </p:txBody>
      </p:sp>
      <p:sp>
        <p:nvSpPr>
          <p:cNvPr id="4" name="Text 2"/>
          <p:cNvSpPr/>
          <p:nvPr/>
        </p:nvSpPr>
        <p:spPr>
          <a:xfrm>
            <a:off x="793790" y="3953113"/>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Software </a:t>
            </a:r>
            <a:r>
              <a:rPr lang="en-US" sz="1750" dirty="0">
                <a:solidFill>
                  <a:srgbClr val="FF0000"/>
                </a:solidFill>
                <a:latin typeface="Inter" pitchFamily="34" charset="0"/>
                <a:ea typeface="Inter" pitchFamily="34" charset="-122"/>
                <a:cs typeface="Inter" pitchFamily="34" charset="-120"/>
              </a:rPr>
              <a:t>Evolution</a:t>
            </a:r>
            <a:r>
              <a:rPr lang="en-US" sz="1750" dirty="0">
                <a:solidFill>
                  <a:srgbClr val="272525"/>
                </a:solidFill>
                <a:latin typeface="Inter" pitchFamily="34" charset="0"/>
                <a:ea typeface="Inter" pitchFamily="34" charset="-122"/>
                <a:cs typeface="Inter" pitchFamily="34" charset="-120"/>
              </a:rPr>
              <a:t> is a broader term that encompasses software maintenance and </a:t>
            </a:r>
            <a:r>
              <a:rPr lang="en-US" sz="1750" dirty="0">
                <a:solidFill>
                  <a:schemeClr val="accent1"/>
                </a:solidFill>
                <a:latin typeface="Inter" pitchFamily="34" charset="0"/>
                <a:ea typeface="Inter" pitchFamily="34" charset="-122"/>
                <a:cs typeface="Inter" pitchFamily="34" charset="-120"/>
              </a:rPr>
              <a:t>bigger changes</a:t>
            </a:r>
            <a:r>
              <a:rPr lang="en-US" sz="1750" dirty="0">
                <a:solidFill>
                  <a:srgbClr val="272525"/>
                </a:solidFill>
                <a:latin typeface="Inter" pitchFamily="34" charset="0"/>
                <a:ea typeface="Inter" pitchFamily="34" charset="-122"/>
                <a:cs typeface="Inter" pitchFamily="34" charset="-120"/>
              </a:rPr>
              <a:t>. Evolution is very intrinsic to the very nature of software development.</a:t>
            </a:r>
            <a:endParaRPr lang="en-US" sz="1750" dirty="0"/>
          </a:p>
        </p:txBody>
      </p:sp>
      <p:sp>
        <p:nvSpPr>
          <p:cNvPr id="5" name="Text 3"/>
          <p:cNvSpPr/>
          <p:nvPr/>
        </p:nvSpPr>
        <p:spPr>
          <a:xfrm>
            <a:off x="793790" y="4934069"/>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Software </a:t>
            </a:r>
            <a:r>
              <a:rPr lang="en-US" sz="1750" dirty="0">
                <a:solidFill>
                  <a:srgbClr val="FF0000"/>
                </a:solidFill>
                <a:latin typeface="Inter" pitchFamily="34" charset="0"/>
                <a:ea typeface="Inter" pitchFamily="34" charset="-122"/>
                <a:cs typeface="Inter" pitchFamily="34" charset="-120"/>
              </a:rPr>
              <a:t>maintenance</a:t>
            </a:r>
            <a:r>
              <a:rPr lang="en-US" sz="1750" dirty="0">
                <a:solidFill>
                  <a:srgbClr val="272525"/>
                </a:solidFill>
                <a:latin typeface="Inter" pitchFamily="34" charset="0"/>
                <a:ea typeface="Inter" pitchFamily="34" charset="-122"/>
                <a:cs typeface="Inter" pitchFamily="34" charset="-120"/>
              </a:rPr>
              <a:t> to mean </a:t>
            </a:r>
            <a:r>
              <a:rPr lang="en-US" sz="1750" dirty="0">
                <a:solidFill>
                  <a:schemeClr val="accent1"/>
                </a:solidFill>
                <a:latin typeface="Inter" pitchFamily="34" charset="0"/>
                <a:ea typeface="Inter" pitchFamily="34" charset="-122"/>
                <a:cs typeface="Inter" pitchFamily="34" charset="-120"/>
              </a:rPr>
              <a:t>day-to-day changes </a:t>
            </a:r>
            <a:r>
              <a:rPr lang="en-US" sz="1750" dirty="0">
                <a:solidFill>
                  <a:srgbClr val="272525"/>
                </a:solidFill>
                <a:latin typeface="Inter" pitchFamily="34" charset="0"/>
                <a:ea typeface="Inter" pitchFamily="34" charset="-122"/>
                <a:cs typeface="Inter" pitchFamily="34" charset="-120"/>
              </a:rPr>
              <a:t>implemented into a software system</a:t>
            </a:r>
            <a:endParaRPr lang="en-US" sz="1750" dirty="0"/>
          </a:p>
        </p:txBody>
      </p:sp>
      <p:sp>
        <p:nvSpPr>
          <p:cNvPr id="6" name="Text 4"/>
          <p:cNvSpPr/>
          <p:nvPr/>
        </p:nvSpPr>
        <p:spPr>
          <a:xfrm>
            <a:off x="793790" y="5552123"/>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Software </a:t>
            </a:r>
            <a:r>
              <a:rPr lang="en-US" sz="1750" dirty="0">
                <a:solidFill>
                  <a:srgbClr val="FF0000"/>
                </a:solidFill>
                <a:latin typeface="Inter" pitchFamily="34" charset="0"/>
                <a:ea typeface="Inter" pitchFamily="34" charset="-122"/>
                <a:cs typeface="Inter" pitchFamily="34" charset="-120"/>
              </a:rPr>
              <a:t>evolution</a:t>
            </a:r>
            <a:r>
              <a:rPr lang="en-US" sz="1750" dirty="0">
                <a:solidFill>
                  <a:srgbClr val="272525"/>
                </a:solidFill>
                <a:latin typeface="Inter" pitchFamily="34" charset="0"/>
                <a:ea typeface="Inter" pitchFamily="34" charset="-122"/>
                <a:cs typeface="Inter" pitchFamily="34" charset="-120"/>
              </a:rPr>
              <a:t> refers to what happens to software in the </a:t>
            </a:r>
            <a:r>
              <a:rPr lang="en-US" sz="1750" dirty="0">
                <a:solidFill>
                  <a:schemeClr val="accent1"/>
                </a:solidFill>
                <a:latin typeface="Inter" pitchFamily="34" charset="0"/>
                <a:ea typeface="Inter" pitchFamily="34" charset="-122"/>
                <a:cs typeface="Inter" pitchFamily="34" charset="-120"/>
              </a:rPr>
              <a:t>long term</a:t>
            </a:r>
            <a:r>
              <a:rPr lang="en-US" sz="1750" dirty="0">
                <a:solidFill>
                  <a:srgbClr val="272525"/>
                </a:solidFill>
                <a:latin typeface="Inter" pitchFamily="34" charset="0"/>
                <a:ea typeface="Inter" pitchFamily="34" charset="-122"/>
                <a:cs typeface="Inter" pitchFamily="34" charset="-120"/>
              </a:rPr>
              <a:t>, during the </a:t>
            </a:r>
            <a:r>
              <a:rPr lang="en-US" sz="1750" dirty="0">
                <a:solidFill>
                  <a:schemeClr val="accent1"/>
                </a:solidFill>
                <a:latin typeface="Inter" pitchFamily="34" charset="0"/>
                <a:ea typeface="Inter" pitchFamily="34" charset="-122"/>
                <a:cs typeface="Inter" pitchFamily="34" charset="-120"/>
              </a:rPr>
              <a:t>whole</a:t>
            </a:r>
            <a:r>
              <a:rPr lang="en-US" sz="1750" dirty="0">
                <a:solidFill>
                  <a:srgbClr val="272525"/>
                </a:solidFill>
                <a:latin typeface="Inter" pitchFamily="34" charset="0"/>
                <a:ea typeface="Inter" pitchFamily="34" charset="-122"/>
                <a:cs typeface="Inter" pitchFamily="34" charset="-120"/>
              </a:rPr>
              <a:t> of its </a:t>
            </a:r>
            <a:r>
              <a:rPr lang="en-US" sz="1750" dirty="0">
                <a:solidFill>
                  <a:schemeClr val="accent1"/>
                </a:solidFill>
                <a:latin typeface="Inter" pitchFamily="34" charset="0"/>
                <a:ea typeface="Inter" pitchFamily="34" charset="-122"/>
                <a:cs typeface="Inter" pitchFamily="34" charset="-120"/>
              </a:rPr>
              <a:t>life span</a:t>
            </a:r>
            <a:r>
              <a:rPr lang="en-US" sz="1750" dirty="0">
                <a:solidFill>
                  <a:srgbClr val="272525"/>
                </a:solidFill>
                <a:latin typeface="Inter" pitchFamily="34" charset="0"/>
                <a:ea typeface="Inter" pitchFamily="34" charset="-122"/>
                <a:cs typeface="Inter" pitchFamily="34" charset="-120"/>
              </a:rPr>
              <a:t>. 
</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2578298"/>
            <a:ext cx="4536519"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Misconception</a:t>
            </a:r>
            <a:endParaRPr lang="en-US" sz="3550" dirty="0"/>
          </a:p>
        </p:txBody>
      </p:sp>
      <p:sp>
        <p:nvSpPr>
          <p:cNvPr id="3" name="Text 1"/>
          <p:cNvSpPr/>
          <p:nvPr/>
        </p:nvSpPr>
        <p:spPr>
          <a:xfrm>
            <a:off x="793790" y="3598902"/>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Common </a:t>
            </a:r>
            <a:r>
              <a:rPr lang="en-US" sz="1750" dirty="0">
                <a:solidFill>
                  <a:srgbClr val="FF0000"/>
                </a:solidFill>
                <a:latin typeface="Inter" pitchFamily="34" charset="0"/>
                <a:ea typeface="Inter" pitchFamily="34" charset="-122"/>
                <a:cs typeface="Inter" pitchFamily="34" charset="-120"/>
              </a:rPr>
              <a:t>misconception</a:t>
            </a:r>
            <a:r>
              <a:rPr lang="en-US" sz="1750" dirty="0">
                <a:solidFill>
                  <a:srgbClr val="272525"/>
                </a:solidFill>
                <a:latin typeface="Inter" pitchFamily="34" charset="0"/>
                <a:ea typeface="Inter" pitchFamily="34" charset="-122"/>
                <a:cs typeface="Inter" pitchFamily="34" charset="-120"/>
              </a:rPr>
              <a:t> to believe that </a:t>
            </a:r>
            <a:r>
              <a:rPr lang="en-US" sz="1750" dirty="0">
                <a:solidFill>
                  <a:schemeClr val="accent1"/>
                </a:solidFill>
                <a:latin typeface="Inter" pitchFamily="34" charset="0"/>
                <a:ea typeface="Inter" pitchFamily="34" charset="-122"/>
                <a:cs typeface="Inter" pitchFamily="34" charset="-120"/>
              </a:rPr>
              <a:t>software is programs </a:t>
            </a:r>
            <a:r>
              <a:rPr lang="en-US" sz="1750" dirty="0">
                <a:solidFill>
                  <a:srgbClr val="272525"/>
                </a:solidFill>
                <a:latin typeface="Inter" pitchFamily="34" charset="0"/>
                <a:ea typeface="Inter" pitchFamily="34" charset="-122"/>
                <a:cs typeface="Inter" pitchFamily="34" charset="-120"/>
              </a:rPr>
              <a:t>and </a:t>
            </a:r>
            <a:r>
              <a:rPr lang="en-US" sz="1750" dirty="0">
                <a:solidFill>
                  <a:schemeClr val="accent1"/>
                </a:solidFill>
                <a:latin typeface="Inter" pitchFamily="34" charset="0"/>
                <a:ea typeface="Inter" pitchFamily="34" charset="-122"/>
                <a:cs typeface="Inter" pitchFamily="34" charset="-120"/>
              </a:rPr>
              <a:t>maintenance activities </a:t>
            </a:r>
            <a:r>
              <a:rPr lang="en-US" sz="1750" dirty="0">
                <a:solidFill>
                  <a:srgbClr val="272525"/>
                </a:solidFill>
                <a:latin typeface="Inter" pitchFamily="34" charset="0"/>
                <a:ea typeface="Inter" pitchFamily="34" charset="-122"/>
                <a:cs typeface="Inter" pitchFamily="34" charset="-120"/>
              </a:rPr>
              <a:t>are carried out in </a:t>
            </a:r>
            <a:r>
              <a:rPr lang="en-US" sz="1750" dirty="0">
                <a:solidFill>
                  <a:schemeClr val="accent1"/>
                </a:solidFill>
                <a:latin typeface="Inter" pitchFamily="34" charset="0"/>
                <a:ea typeface="Inter" pitchFamily="34" charset="-122"/>
                <a:cs typeface="Inter" pitchFamily="34" charset="-120"/>
              </a:rPr>
              <a:t>software programs</a:t>
            </a:r>
            <a:r>
              <a:rPr lang="en-US" sz="1750" dirty="0">
                <a:solidFill>
                  <a:srgbClr val="272525"/>
                </a:solidFill>
                <a:latin typeface="Inter" pitchFamily="34" charset="0"/>
                <a:ea typeface="Inter" pitchFamily="34" charset="-122"/>
                <a:cs typeface="Inter" pitchFamily="34" charset="-120"/>
              </a:rPr>
              <a:t>.</a:t>
            </a:r>
            <a:endParaRPr lang="en-US" sz="1750" dirty="0"/>
          </a:p>
        </p:txBody>
      </p:sp>
      <p:sp>
        <p:nvSpPr>
          <p:cNvPr id="4" name="Text 2"/>
          <p:cNvSpPr/>
          <p:nvPr/>
        </p:nvSpPr>
        <p:spPr>
          <a:xfrm>
            <a:off x="793790" y="4404003"/>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Software comprises not only programs </a:t>
            </a:r>
            <a:endParaRPr lang="en-US" sz="1750" dirty="0"/>
          </a:p>
        </p:txBody>
      </p:sp>
      <p:sp>
        <p:nvSpPr>
          <p:cNvPr id="5" name="Text 3"/>
          <p:cNvSpPr/>
          <p:nvPr/>
        </p:nvSpPr>
        <p:spPr>
          <a:xfrm>
            <a:off x="793790" y="4846201"/>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source and object code</a:t>
            </a:r>
            <a:endParaRPr lang="en-US" sz="1750" dirty="0"/>
          </a:p>
        </p:txBody>
      </p:sp>
      <p:sp>
        <p:nvSpPr>
          <p:cNvPr id="6" name="Text 4"/>
          <p:cNvSpPr/>
          <p:nvPr/>
        </p:nvSpPr>
        <p:spPr>
          <a:xfrm>
            <a:off x="793790" y="5288399"/>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documentation of the program, such as requirements analysis, specification, design, system and user manuals,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212056"/>
            <a:ext cx="7668578"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Components of a Software System</a:t>
            </a:r>
            <a:endParaRPr lang="en-US" sz="3550" dirty="0"/>
          </a:p>
        </p:txBody>
      </p:sp>
      <p:sp>
        <p:nvSpPr>
          <p:cNvPr id="3" name="Text 1"/>
          <p:cNvSpPr/>
          <p:nvPr/>
        </p:nvSpPr>
        <p:spPr>
          <a:xfrm>
            <a:off x="793790" y="2232660"/>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Program</a:t>
            </a:r>
            <a:endParaRPr lang="en-US" sz="1750" dirty="0"/>
          </a:p>
        </p:txBody>
      </p:sp>
      <p:sp>
        <p:nvSpPr>
          <p:cNvPr id="4" name="Text 2"/>
          <p:cNvSpPr/>
          <p:nvPr/>
        </p:nvSpPr>
        <p:spPr>
          <a:xfrm>
            <a:off x="793790" y="2674858"/>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Source Code </a:t>
            </a:r>
            <a:endParaRPr lang="en-US" sz="1750" dirty="0"/>
          </a:p>
        </p:txBody>
      </p:sp>
      <p:sp>
        <p:nvSpPr>
          <p:cNvPr id="5" name="Text 3"/>
          <p:cNvSpPr/>
          <p:nvPr/>
        </p:nvSpPr>
        <p:spPr>
          <a:xfrm>
            <a:off x="793790" y="3117056"/>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Object Code</a:t>
            </a:r>
            <a:endParaRPr lang="en-US" sz="1750" dirty="0"/>
          </a:p>
        </p:txBody>
      </p:sp>
      <p:sp>
        <p:nvSpPr>
          <p:cNvPr id="6" name="Text 4"/>
          <p:cNvSpPr/>
          <p:nvPr/>
        </p:nvSpPr>
        <p:spPr>
          <a:xfrm>
            <a:off x="793790" y="3559254"/>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Documentation</a:t>
            </a:r>
            <a:endParaRPr lang="en-US" sz="1750" dirty="0"/>
          </a:p>
        </p:txBody>
      </p:sp>
      <p:sp>
        <p:nvSpPr>
          <p:cNvPr id="7" name="Text 5"/>
          <p:cNvSpPr/>
          <p:nvPr/>
        </p:nvSpPr>
        <p:spPr>
          <a:xfrm>
            <a:off x="793790" y="4001453"/>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Analysis Specification (Formal Specification, Context Diagram, Data Flow Diagram)</a:t>
            </a:r>
            <a:endParaRPr lang="en-US" sz="1750" dirty="0"/>
          </a:p>
        </p:txBody>
      </p:sp>
      <p:sp>
        <p:nvSpPr>
          <p:cNvPr id="8" name="Text 6"/>
          <p:cNvSpPr/>
          <p:nvPr/>
        </p:nvSpPr>
        <p:spPr>
          <a:xfrm>
            <a:off x="793790" y="4443651"/>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Design (Flow charts, Entity Relationship Charts)</a:t>
            </a:r>
            <a:endParaRPr lang="en-US" sz="1750" dirty="0"/>
          </a:p>
        </p:txBody>
      </p:sp>
      <p:sp>
        <p:nvSpPr>
          <p:cNvPr id="9" name="Text 7"/>
          <p:cNvSpPr/>
          <p:nvPr/>
        </p:nvSpPr>
        <p:spPr>
          <a:xfrm>
            <a:off x="793790" y="4885849"/>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Implementation (Source Code Listing, Cross-Reference Listing)</a:t>
            </a:r>
            <a:endParaRPr lang="en-US" sz="1750" dirty="0"/>
          </a:p>
        </p:txBody>
      </p:sp>
      <p:sp>
        <p:nvSpPr>
          <p:cNvPr id="10" name="Text 8"/>
          <p:cNvSpPr/>
          <p:nvPr/>
        </p:nvSpPr>
        <p:spPr>
          <a:xfrm>
            <a:off x="793790" y="5328047"/>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Testing (Test data, Test results)</a:t>
            </a:r>
            <a:endParaRPr lang="en-US" sz="1750" dirty="0"/>
          </a:p>
        </p:txBody>
      </p:sp>
      <p:sp>
        <p:nvSpPr>
          <p:cNvPr id="11" name="Text 9"/>
          <p:cNvSpPr/>
          <p:nvPr/>
        </p:nvSpPr>
        <p:spPr>
          <a:xfrm>
            <a:off x="793790" y="5770245"/>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Operating Procedures</a:t>
            </a:r>
            <a:endParaRPr lang="en-US" sz="1750" dirty="0"/>
          </a:p>
        </p:txBody>
      </p:sp>
      <p:sp>
        <p:nvSpPr>
          <p:cNvPr id="12" name="Text 10"/>
          <p:cNvSpPr/>
          <p:nvPr/>
        </p:nvSpPr>
        <p:spPr>
          <a:xfrm>
            <a:off x="793790" y="6212443"/>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Manual to set up software System</a:t>
            </a:r>
            <a:endParaRPr lang="en-US" sz="1750" dirty="0"/>
          </a:p>
        </p:txBody>
      </p:sp>
      <p:sp>
        <p:nvSpPr>
          <p:cNvPr id="13" name="Text 11"/>
          <p:cNvSpPr/>
          <p:nvPr/>
        </p:nvSpPr>
        <p:spPr>
          <a:xfrm>
            <a:off x="793790" y="6654641"/>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Instructions in case of System Failure</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82955" y="775930"/>
            <a:ext cx="5301377" cy="503277"/>
          </a:xfrm>
          <a:prstGeom prst="rect">
            <a:avLst/>
          </a:prstGeom>
          <a:noFill/>
          <a:ln/>
        </p:spPr>
        <p:txBody>
          <a:bodyPr wrap="none" lIns="0" tIns="0" rIns="0" bIns="0" rtlCol="0" anchor="t"/>
          <a:lstStyle/>
          <a:p>
            <a:pPr marL="0" indent="0" algn="l">
              <a:lnSpc>
                <a:spcPts val="3950"/>
              </a:lnSpc>
              <a:buNone/>
            </a:pPr>
            <a:r>
              <a:rPr lang="en-US" sz="3150" b="1" dirty="0">
                <a:solidFill>
                  <a:srgbClr val="000000"/>
                </a:solidFill>
                <a:latin typeface="Inter Bold" pitchFamily="34" charset="0"/>
                <a:ea typeface="Inter Bold" pitchFamily="34" charset="-122"/>
                <a:cs typeface="Inter Bold" pitchFamily="34" charset="-120"/>
              </a:rPr>
              <a:t>Maintainability of Software</a:t>
            </a:r>
            <a:endParaRPr lang="en-US" sz="3150" dirty="0"/>
          </a:p>
        </p:txBody>
      </p:sp>
      <p:sp>
        <p:nvSpPr>
          <p:cNvPr id="3" name="Text 1"/>
          <p:cNvSpPr/>
          <p:nvPr/>
        </p:nvSpPr>
        <p:spPr>
          <a:xfrm>
            <a:off x="782955" y="1681877"/>
            <a:ext cx="13064490" cy="644128"/>
          </a:xfrm>
          <a:prstGeom prst="rect">
            <a:avLst/>
          </a:prstGeom>
          <a:noFill/>
          <a:ln/>
        </p:spPr>
        <p:txBody>
          <a:bodyPr wrap="square" lIns="0" tIns="0" rIns="0" bIns="0" rtlCol="0" anchor="t"/>
          <a:lstStyle/>
          <a:p>
            <a:pPr marL="0" indent="0" algn="l">
              <a:lnSpc>
                <a:spcPts val="2500"/>
              </a:lnSpc>
              <a:buNone/>
            </a:pPr>
            <a:r>
              <a:rPr lang="en-US" b="1" dirty="0">
                <a:solidFill>
                  <a:srgbClr val="272525"/>
                </a:solidFill>
                <a:latin typeface="Inter" pitchFamily="34" charset="0"/>
                <a:ea typeface="Inter" pitchFamily="34" charset="-122"/>
                <a:cs typeface="Inter" pitchFamily="34" charset="-120"/>
              </a:rPr>
              <a:t>Def</a:t>
            </a:r>
            <a:r>
              <a:rPr lang="en-US" dirty="0">
                <a:solidFill>
                  <a:srgbClr val="272525"/>
                </a:solidFill>
                <a:latin typeface="Inter" pitchFamily="34" charset="0"/>
                <a:ea typeface="Inter" pitchFamily="34" charset="-122"/>
                <a:cs typeface="Inter" pitchFamily="34" charset="-120"/>
              </a:rPr>
              <a:t>: It is the characteristic of software that allows to draw conclusions about </a:t>
            </a:r>
            <a:r>
              <a:rPr lang="en-US" dirty="0">
                <a:solidFill>
                  <a:schemeClr val="accent1"/>
                </a:solidFill>
                <a:latin typeface="Inter" pitchFamily="34" charset="0"/>
                <a:ea typeface="Inter" pitchFamily="34" charset="-122"/>
                <a:cs typeface="Inter" pitchFamily="34" charset="-120"/>
              </a:rPr>
              <a:t>how well software can be maintained</a:t>
            </a:r>
            <a:r>
              <a:rPr lang="en-US" dirty="0">
                <a:solidFill>
                  <a:srgbClr val="272525"/>
                </a:solidFill>
                <a:latin typeface="Inter" pitchFamily="34" charset="0"/>
                <a:ea typeface="Inter" pitchFamily="34" charset="-122"/>
                <a:cs typeface="Inter" pitchFamily="34" charset="-120"/>
              </a:rPr>
              <a:t>. It can be used for assessing, controlling and predicting the effort needed to modify the software product.</a:t>
            </a:r>
            <a:endParaRPr lang="en-US" dirty="0"/>
          </a:p>
        </p:txBody>
      </p:sp>
      <p:sp>
        <p:nvSpPr>
          <p:cNvPr id="4" name="Text 2"/>
          <p:cNvSpPr/>
          <p:nvPr/>
        </p:nvSpPr>
        <p:spPr>
          <a:xfrm>
            <a:off x="782955" y="2627948"/>
            <a:ext cx="10190202" cy="377547"/>
          </a:xfrm>
          <a:prstGeom prst="rect">
            <a:avLst/>
          </a:prstGeom>
          <a:noFill/>
          <a:ln/>
        </p:spPr>
        <p:txBody>
          <a:bodyPr wrap="none" lIns="0" tIns="0" rIns="0" bIns="0" rtlCol="0" anchor="t"/>
          <a:lstStyle/>
          <a:p>
            <a:pPr marL="0" indent="0" algn="l">
              <a:lnSpc>
                <a:spcPts val="2950"/>
              </a:lnSpc>
              <a:buNone/>
            </a:pPr>
            <a:r>
              <a:rPr lang="en-US" sz="2350" b="1" dirty="0">
                <a:solidFill>
                  <a:srgbClr val="000000"/>
                </a:solidFill>
                <a:latin typeface="Inter Bold" pitchFamily="34" charset="0"/>
                <a:ea typeface="Inter Bold" pitchFamily="34" charset="-122"/>
                <a:cs typeface="Inter Bold" pitchFamily="34" charset="-120"/>
              </a:rPr>
              <a:t>Maintainable software has </a:t>
            </a:r>
            <a:r>
              <a:rPr lang="en-US" sz="2350" b="1" dirty="0">
                <a:solidFill>
                  <a:schemeClr val="accent1"/>
                </a:solidFill>
                <a:latin typeface="Inter Bold" pitchFamily="34" charset="0"/>
                <a:ea typeface="Inter Bold" pitchFamily="34" charset="-122"/>
                <a:cs typeface="Inter Bold" pitchFamily="34" charset="-120"/>
              </a:rPr>
              <a:t>five characteristics </a:t>
            </a:r>
            <a:r>
              <a:rPr lang="en-US" sz="2350" b="1" dirty="0">
                <a:solidFill>
                  <a:srgbClr val="000000"/>
                </a:solidFill>
                <a:latin typeface="Inter Bold" pitchFamily="34" charset="0"/>
                <a:ea typeface="Inter Bold" pitchFamily="34" charset="-122"/>
                <a:cs typeface="Inter Bold" pitchFamily="34" charset="-120"/>
              </a:rPr>
              <a:t>according to ISO 9126.</a:t>
            </a:r>
            <a:endParaRPr lang="en-US" sz="2350" dirty="0"/>
          </a:p>
        </p:txBody>
      </p:sp>
      <p:sp>
        <p:nvSpPr>
          <p:cNvPr id="5" name="Text 3"/>
          <p:cNvSpPr/>
          <p:nvPr/>
        </p:nvSpPr>
        <p:spPr>
          <a:xfrm>
            <a:off x="782955" y="3307437"/>
            <a:ext cx="13064490" cy="644128"/>
          </a:xfrm>
          <a:prstGeom prst="rect">
            <a:avLst/>
          </a:prstGeom>
          <a:noFill/>
          <a:ln/>
        </p:spPr>
        <p:txBody>
          <a:bodyPr wrap="square" lIns="0" tIns="0" rIns="0" bIns="0" rtlCol="0" anchor="t"/>
          <a:lstStyle/>
          <a:p>
            <a:pPr marL="342900" indent="-342900" algn="l">
              <a:lnSpc>
                <a:spcPts val="2500"/>
              </a:lnSpc>
              <a:buSzPct val="100000"/>
              <a:buFont typeface="+mj-lt"/>
              <a:buAutoNum type="arabicPeriod"/>
            </a:pPr>
            <a:r>
              <a:rPr lang="en-US" sz="1550" b="1" dirty="0">
                <a:solidFill>
                  <a:srgbClr val="272525"/>
                </a:solidFill>
                <a:latin typeface="Inter" pitchFamily="34" charset="0"/>
                <a:ea typeface="Inter" pitchFamily="34" charset="-122"/>
                <a:cs typeface="Inter" pitchFamily="34" charset="-120"/>
              </a:rPr>
              <a:t>Analyzability</a:t>
            </a:r>
            <a:r>
              <a:rPr lang="en-US" sz="1550" dirty="0">
                <a:solidFill>
                  <a:srgbClr val="272525"/>
                </a:solidFill>
                <a:latin typeface="Inter" pitchFamily="34" charset="0"/>
                <a:ea typeface="Inter" pitchFamily="34" charset="-122"/>
                <a:cs typeface="Inter" pitchFamily="34" charset="-120"/>
              </a:rPr>
              <a:t>: This sub-characteristic tells us about how well software can be analyzed. It correlates with metrics which tells about the effort needed for diagnosis of deficiencies or causes of failures, or for identification of parts to be modified. Ex:LOC, NOC.</a:t>
            </a:r>
            <a:endParaRPr lang="en-US" sz="1550" dirty="0"/>
          </a:p>
        </p:txBody>
      </p:sp>
      <p:sp>
        <p:nvSpPr>
          <p:cNvPr id="6" name="Text 4"/>
          <p:cNvSpPr/>
          <p:nvPr/>
        </p:nvSpPr>
        <p:spPr>
          <a:xfrm>
            <a:off x="782955" y="4021931"/>
            <a:ext cx="13064490" cy="644128"/>
          </a:xfrm>
          <a:prstGeom prst="rect">
            <a:avLst/>
          </a:prstGeom>
          <a:noFill/>
          <a:ln/>
        </p:spPr>
        <p:txBody>
          <a:bodyPr wrap="square" lIns="0" tIns="0" rIns="0" bIns="0" rtlCol="0" anchor="t"/>
          <a:lstStyle/>
          <a:p>
            <a:pPr marL="342900" indent="-342900" algn="l">
              <a:lnSpc>
                <a:spcPts val="2500"/>
              </a:lnSpc>
              <a:buSzPct val="100000"/>
              <a:buFont typeface="+mj-lt"/>
              <a:buAutoNum type="arabicPeriod" startAt="2"/>
            </a:pPr>
            <a:r>
              <a:rPr lang="en-US" sz="1550" b="1" dirty="0">
                <a:solidFill>
                  <a:srgbClr val="272525"/>
                </a:solidFill>
                <a:latin typeface="Inter" pitchFamily="34" charset="0"/>
                <a:ea typeface="Inter" pitchFamily="34" charset="-122"/>
                <a:cs typeface="Inter" pitchFamily="34" charset="-120"/>
              </a:rPr>
              <a:t>Changeability</a:t>
            </a:r>
            <a:r>
              <a:rPr lang="en-US" sz="1550" dirty="0">
                <a:solidFill>
                  <a:srgbClr val="272525"/>
                </a:solidFill>
                <a:latin typeface="Inter" pitchFamily="34" charset="0"/>
                <a:ea typeface="Inter" pitchFamily="34" charset="-122"/>
                <a:cs typeface="Inter" pitchFamily="34" charset="-120"/>
              </a:rPr>
              <a:t>: This sub-characteristic tells us how well software can be changed. It correlates with metrics which measure about the effort needed for modification, fault removal or for environmental change. Ex: LOC, NOM, NOC</a:t>
            </a:r>
            <a:endParaRPr lang="en-US" sz="1550" dirty="0"/>
          </a:p>
        </p:txBody>
      </p:sp>
      <p:sp>
        <p:nvSpPr>
          <p:cNvPr id="7" name="Text 5"/>
          <p:cNvSpPr/>
          <p:nvPr/>
        </p:nvSpPr>
        <p:spPr>
          <a:xfrm>
            <a:off x="782955" y="4736425"/>
            <a:ext cx="13064490" cy="644128"/>
          </a:xfrm>
          <a:prstGeom prst="rect">
            <a:avLst/>
          </a:prstGeom>
          <a:noFill/>
          <a:ln/>
        </p:spPr>
        <p:txBody>
          <a:bodyPr wrap="square" lIns="0" tIns="0" rIns="0" bIns="0" rtlCol="0" anchor="t"/>
          <a:lstStyle/>
          <a:p>
            <a:pPr marL="342900" indent="-342900" algn="l">
              <a:lnSpc>
                <a:spcPts val="2500"/>
              </a:lnSpc>
              <a:buSzPct val="100000"/>
              <a:buFont typeface="+mj-lt"/>
              <a:buAutoNum type="arabicPeriod" startAt="3"/>
            </a:pPr>
            <a:r>
              <a:rPr lang="en-US" sz="1550" b="1" dirty="0">
                <a:solidFill>
                  <a:srgbClr val="272525"/>
                </a:solidFill>
                <a:latin typeface="Inter" pitchFamily="34" charset="0"/>
                <a:ea typeface="Inter" pitchFamily="34" charset="-122"/>
                <a:cs typeface="Inter" pitchFamily="34" charset="-120"/>
              </a:rPr>
              <a:t>Stability:</a:t>
            </a:r>
            <a:r>
              <a:rPr lang="en-US" sz="1550" dirty="0">
                <a:solidFill>
                  <a:srgbClr val="272525"/>
                </a:solidFill>
                <a:latin typeface="Inter" pitchFamily="34" charset="0"/>
                <a:ea typeface="Inter" pitchFamily="34" charset="-122"/>
                <a:cs typeface="Inter" pitchFamily="34" charset="-120"/>
              </a:rPr>
              <a:t> This sub-characteristic tells us about how stable software is. It correlates with metrics which measure attributes of software that allow to conclude about the risk of unexpected effects as result of modifications. Ex: CBO, CDBC, CDOC</a:t>
            </a:r>
            <a:endParaRPr lang="en-US" sz="1550" dirty="0"/>
          </a:p>
        </p:txBody>
      </p:sp>
      <p:sp>
        <p:nvSpPr>
          <p:cNvPr id="8" name="Text 6"/>
          <p:cNvSpPr/>
          <p:nvPr/>
        </p:nvSpPr>
        <p:spPr>
          <a:xfrm>
            <a:off x="782955" y="5450919"/>
            <a:ext cx="13064490" cy="723970"/>
          </a:xfrm>
          <a:prstGeom prst="rect">
            <a:avLst/>
          </a:prstGeom>
          <a:noFill/>
          <a:ln/>
        </p:spPr>
        <p:txBody>
          <a:bodyPr wrap="square" lIns="0" tIns="0" rIns="0" bIns="0" rtlCol="0" anchor="t"/>
          <a:lstStyle/>
          <a:p>
            <a:pPr marL="342900" indent="-342900" algn="l">
              <a:lnSpc>
                <a:spcPts val="2500"/>
              </a:lnSpc>
              <a:buSzPct val="100000"/>
              <a:buFont typeface="+mj-lt"/>
              <a:buAutoNum type="arabicPeriod" startAt="4"/>
            </a:pPr>
            <a:r>
              <a:rPr lang="en-US" sz="1550" b="1" dirty="0">
                <a:solidFill>
                  <a:srgbClr val="272525"/>
                </a:solidFill>
                <a:latin typeface="Inter" pitchFamily="34" charset="0"/>
                <a:ea typeface="Inter" pitchFamily="34" charset="-122"/>
                <a:cs typeface="Inter" pitchFamily="34" charset="-120"/>
              </a:rPr>
              <a:t>Testability</a:t>
            </a:r>
            <a:r>
              <a:rPr lang="en-US" sz="1550" dirty="0">
                <a:solidFill>
                  <a:srgbClr val="272525"/>
                </a:solidFill>
                <a:latin typeface="Inter" pitchFamily="34" charset="0"/>
                <a:ea typeface="Inter" pitchFamily="34" charset="-122"/>
                <a:cs typeface="Inter" pitchFamily="34" charset="-120"/>
              </a:rPr>
              <a:t>: This sub-characteristic tells us about how well software can be tested and is tested. It correlates with metrics which measure attributes of software that allow to conclude about the effort needed for validating the software and about the test coverage. Ex: NOC, WMC etc</a:t>
            </a:r>
            <a:endParaRPr lang="en-US" sz="1550" dirty="0"/>
          </a:p>
        </p:txBody>
      </p:sp>
      <p:sp>
        <p:nvSpPr>
          <p:cNvPr id="9" name="Text 7"/>
          <p:cNvSpPr/>
          <p:nvPr/>
        </p:nvSpPr>
        <p:spPr>
          <a:xfrm>
            <a:off x="782955" y="6304598"/>
            <a:ext cx="13064490" cy="966192"/>
          </a:xfrm>
          <a:prstGeom prst="rect">
            <a:avLst/>
          </a:prstGeom>
          <a:noFill/>
          <a:ln/>
        </p:spPr>
        <p:txBody>
          <a:bodyPr wrap="square" lIns="0" tIns="0" rIns="0" bIns="0" rtlCol="0" anchor="t"/>
          <a:lstStyle/>
          <a:p>
            <a:pPr marL="342900" indent="-342900" algn="l">
              <a:lnSpc>
                <a:spcPts val="2500"/>
              </a:lnSpc>
              <a:buSzPct val="100000"/>
              <a:buFont typeface="+mj-lt"/>
              <a:buAutoNum type="arabicPeriod" startAt="5"/>
            </a:pPr>
            <a:r>
              <a:rPr lang="en-US" sz="1550" b="1" dirty="0">
                <a:solidFill>
                  <a:srgbClr val="272525"/>
                </a:solidFill>
                <a:latin typeface="Inter" pitchFamily="34" charset="0"/>
                <a:ea typeface="Inter" pitchFamily="34" charset="-122"/>
                <a:cs typeface="Inter" pitchFamily="34" charset="-120"/>
              </a:rPr>
              <a:t>Compliance:</a:t>
            </a:r>
            <a:r>
              <a:rPr lang="en-US" sz="1550" dirty="0">
                <a:solidFill>
                  <a:srgbClr val="272525"/>
                </a:solidFill>
                <a:latin typeface="Inter" pitchFamily="34" charset="0"/>
                <a:ea typeface="Inter" pitchFamily="34" charset="-122"/>
                <a:cs typeface="Inter" pitchFamily="34" charset="-120"/>
              </a:rPr>
              <a:t> The compliance sub-characteristic tells us about how well software adheres to application related standards, conventions, and regulations in laws and similar prescriptions. It correlates with metrics which measure attributes of software that allow to conclude about the adherence to application related standards, conventions, and regulations in laws and similar prescriptions.</a:t>
            </a:r>
            <a:endParaRPr lang="en-US" sz="15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570434"/>
            <a:ext cx="7924562"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New Developments vs Maintenance</a:t>
            </a:r>
            <a:endParaRPr lang="en-US" sz="3550" dirty="0"/>
          </a:p>
        </p:txBody>
      </p:sp>
      <p:sp>
        <p:nvSpPr>
          <p:cNvPr id="3" name="Shape 1"/>
          <p:cNvSpPr/>
          <p:nvPr/>
        </p:nvSpPr>
        <p:spPr>
          <a:xfrm>
            <a:off x="793790" y="2591038"/>
            <a:ext cx="13042821" cy="4068128"/>
          </a:xfrm>
          <a:prstGeom prst="roundRect">
            <a:avLst>
              <a:gd name="adj" fmla="val 2342"/>
            </a:avLst>
          </a:prstGeom>
          <a:noFill/>
          <a:ln w="7620">
            <a:solidFill>
              <a:srgbClr val="000000">
                <a:alpha val="8000"/>
              </a:srgbClr>
            </a:solidFill>
            <a:prstDash val="solid"/>
          </a:ln>
        </p:spPr>
      </p:sp>
      <p:sp>
        <p:nvSpPr>
          <p:cNvPr id="4" name="Shape 2"/>
          <p:cNvSpPr/>
          <p:nvPr/>
        </p:nvSpPr>
        <p:spPr>
          <a:xfrm>
            <a:off x="801410" y="2598658"/>
            <a:ext cx="13026271" cy="650319"/>
          </a:xfrm>
          <a:prstGeom prst="rect">
            <a:avLst/>
          </a:prstGeom>
          <a:solidFill>
            <a:srgbClr val="FFFFFF">
              <a:alpha val="4000"/>
            </a:srgbClr>
          </a:solidFill>
          <a:ln/>
        </p:spPr>
      </p:sp>
      <p:sp>
        <p:nvSpPr>
          <p:cNvPr id="5" name="Text 3"/>
          <p:cNvSpPr/>
          <p:nvPr/>
        </p:nvSpPr>
        <p:spPr>
          <a:xfrm>
            <a:off x="1029653" y="2742367"/>
            <a:ext cx="3884176"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Difference On</a:t>
            </a:r>
            <a:endParaRPr lang="en-US" sz="1750" dirty="0"/>
          </a:p>
        </p:txBody>
      </p:sp>
      <p:sp>
        <p:nvSpPr>
          <p:cNvPr id="6" name="Text 4"/>
          <p:cNvSpPr/>
          <p:nvPr/>
        </p:nvSpPr>
        <p:spPr>
          <a:xfrm>
            <a:off x="5375077" y="2742367"/>
            <a:ext cx="3880366"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New Development</a:t>
            </a:r>
            <a:endParaRPr lang="en-US" sz="1750" dirty="0"/>
          </a:p>
        </p:txBody>
      </p:sp>
      <p:sp>
        <p:nvSpPr>
          <p:cNvPr id="7" name="Text 5"/>
          <p:cNvSpPr/>
          <p:nvPr/>
        </p:nvSpPr>
        <p:spPr>
          <a:xfrm>
            <a:off x="9716691" y="2742367"/>
            <a:ext cx="3884176"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Maintenance</a:t>
            </a:r>
            <a:endParaRPr lang="en-US" sz="1750" dirty="0"/>
          </a:p>
        </p:txBody>
      </p:sp>
      <p:sp>
        <p:nvSpPr>
          <p:cNvPr id="8" name="Shape 6"/>
          <p:cNvSpPr/>
          <p:nvPr/>
        </p:nvSpPr>
        <p:spPr>
          <a:xfrm>
            <a:off x="801410" y="3248978"/>
            <a:ext cx="13026271" cy="1013222"/>
          </a:xfrm>
          <a:prstGeom prst="rect">
            <a:avLst/>
          </a:prstGeom>
          <a:solidFill>
            <a:srgbClr val="000000">
              <a:alpha val="4000"/>
            </a:srgbClr>
          </a:solidFill>
          <a:ln/>
        </p:spPr>
      </p:sp>
      <p:sp>
        <p:nvSpPr>
          <p:cNvPr id="9" name="Text 7"/>
          <p:cNvSpPr/>
          <p:nvPr/>
        </p:nvSpPr>
        <p:spPr>
          <a:xfrm>
            <a:off x="1029653" y="3392686"/>
            <a:ext cx="3884176"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Activities </a:t>
            </a:r>
            <a:endParaRPr lang="en-US" sz="1750" dirty="0"/>
          </a:p>
        </p:txBody>
      </p:sp>
      <p:sp>
        <p:nvSpPr>
          <p:cNvPr id="10" name="Text 8"/>
          <p:cNvSpPr/>
          <p:nvPr/>
        </p:nvSpPr>
        <p:spPr>
          <a:xfrm>
            <a:off x="5375077" y="3392686"/>
            <a:ext cx="3880366"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Development of a software from the beginning.</a:t>
            </a:r>
            <a:endParaRPr lang="en-US" sz="1750" dirty="0"/>
          </a:p>
        </p:txBody>
      </p:sp>
      <p:sp>
        <p:nvSpPr>
          <p:cNvPr id="11" name="Text 9"/>
          <p:cNvSpPr/>
          <p:nvPr/>
        </p:nvSpPr>
        <p:spPr>
          <a:xfrm>
            <a:off x="9716691" y="3392686"/>
            <a:ext cx="3884176"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Changes related to a software system after delivery.</a:t>
            </a:r>
            <a:endParaRPr lang="en-US" sz="1750" dirty="0"/>
          </a:p>
        </p:txBody>
      </p:sp>
      <p:sp>
        <p:nvSpPr>
          <p:cNvPr id="12" name="Shape 10"/>
          <p:cNvSpPr/>
          <p:nvPr/>
        </p:nvSpPr>
        <p:spPr>
          <a:xfrm>
            <a:off x="801410" y="4262199"/>
            <a:ext cx="13026271" cy="1013222"/>
          </a:xfrm>
          <a:prstGeom prst="rect">
            <a:avLst/>
          </a:prstGeom>
          <a:solidFill>
            <a:srgbClr val="FFFFFF">
              <a:alpha val="4000"/>
            </a:srgbClr>
          </a:solidFill>
          <a:ln/>
        </p:spPr>
      </p:sp>
      <p:sp>
        <p:nvSpPr>
          <p:cNvPr id="13" name="Text 11"/>
          <p:cNvSpPr/>
          <p:nvPr/>
        </p:nvSpPr>
        <p:spPr>
          <a:xfrm>
            <a:off x="1029653" y="4405908"/>
            <a:ext cx="3884176"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Impact of new features</a:t>
            </a:r>
            <a:endParaRPr lang="en-US" sz="1750" dirty="0"/>
          </a:p>
        </p:txBody>
      </p:sp>
      <p:sp>
        <p:nvSpPr>
          <p:cNvPr id="14" name="Text 12"/>
          <p:cNvSpPr/>
          <p:nvPr/>
        </p:nvSpPr>
        <p:spPr>
          <a:xfrm>
            <a:off x="5375077" y="4405908"/>
            <a:ext cx="3880366"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Impacts on changing requirements and designs.</a:t>
            </a:r>
            <a:endParaRPr lang="en-US" sz="1750" dirty="0"/>
          </a:p>
        </p:txBody>
      </p:sp>
      <p:sp>
        <p:nvSpPr>
          <p:cNvPr id="15" name="Text 13"/>
          <p:cNvSpPr/>
          <p:nvPr/>
        </p:nvSpPr>
        <p:spPr>
          <a:xfrm>
            <a:off x="9716691" y="4405908"/>
            <a:ext cx="3884176"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Aligning and co-ordinating with existing features</a:t>
            </a:r>
            <a:endParaRPr lang="en-US" sz="1750" dirty="0"/>
          </a:p>
        </p:txBody>
      </p:sp>
      <p:sp>
        <p:nvSpPr>
          <p:cNvPr id="16" name="Shape 14"/>
          <p:cNvSpPr/>
          <p:nvPr/>
        </p:nvSpPr>
        <p:spPr>
          <a:xfrm>
            <a:off x="801410" y="5275421"/>
            <a:ext cx="13026271" cy="1376124"/>
          </a:xfrm>
          <a:prstGeom prst="rect">
            <a:avLst/>
          </a:prstGeom>
          <a:solidFill>
            <a:srgbClr val="000000">
              <a:alpha val="4000"/>
            </a:srgbClr>
          </a:solidFill>
          <a:ln/>
        </p:spPr>
      </p:sp>
      <p:sp>
        <p:nvSpPr>
          <p:cNvPr id="17" name="Text 15"/>
          <p:cNvSpPr/>
          <p:nvPr/>
        </p:nvSpPr>
        <p:spPr>
          <a:xfrm>
            <a:off x="1029653" y="5419130"/>
            <a:ext cx="3884176"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Cost</a:t>
            </a:r>
            <a:endParaRPr lang="en-US" sz="1750" dirty="0"/>
          </a:p>
        </p:txBody>
      </p:sp>
      <p:sp>
        <p:nvSpPr>
          <p:cNvPr id="18" name="Text 16"/>
          <p:cNvSpPr/>
          <p:nvPr/>
        </p:nvSpPr>
        <p:spPr>
          <a:xfrm>
            <a:off x="5375077" y="5419130"/>
            <a:ext cx="3880366"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Development Cost</a:t>
            </a:r>
            <a:endParaRPr lang="en-US" sz="1750" dirty="0"/>
          </a:p>
        </p:txBody>
      </p:sp>
      <p:sp>
        <p:nvSpPr>
          <p:cNvPr id="19" name="Text 17"/>
          <p:cNvSpPr/>
          <p:nvPr/>
        </p:nvSpPr>
        <p:spPr>
          <a:xfrm>
            <a:off x="9716691" y="5419130"/>
            <a:ext cx="3884176"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Estimated expenditure at 40-90% of the costs of the entire life-cycle of the software system.</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1204</Words>
  <Application>Microsoft Office PowerPoint</Application>
  <PresentationFormat>Custom</PresentationFormat>
  <Paragraphs>115</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Inter</vt:lpstr>
      <vt:lpstr>Inter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USER</cp:lastModifiedBy>
  <cp:revision>7</cp:revision>
  <dcterms:created xsi:type="dcterms:W3CDTF">2025-05-19T06:27:31Z</dcterms:created>
  <dcterms:modified xsi:type="dcterms:W3CDTF">2025-05-28T16:08:57Z</dcterms:modified>
</cp:coreProperties>
</file>