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70" r:id="rId13"/>
    <p:sldId id="271" r:id="rId14"/>
    <p:sldId id="272" r:id="rId15"/>
    <p:sldId id="273" r:id="rId16"/>
    <p:sldId id="276" r:id="rId17"/>
    <p:sldId id="275" r:id="rId18"/>
    <p:sldId id="277" r:id="rId19"/>
    <p:sldId id="268" r:id="rId20"/>
    <p:sldId id="269" r:id="rId21"/>
  </p:sldIdLst>
  <p:sldSz cx="9144000" cy="5143500" type="screen16x9"/>
  <p:notesSz cx="6858000" cy="9144000"/>
  <p:embeddedFontLst>
    <p:embeddedFont>
      <p:font typeface="Lato" panose="020F0502020204030203" pitchFamily="34" charset="0"/>
      <p:regular r:id="rId23"/>
      <p:bold r:id="rId24"/>
      <p:italic r:id="rId25"/>
      <p:boldItalic r:id="rId26"/>
    </p:embeddedFont>
    <p:embeddedFont>
      <p:font typeface="Raleway" pitchFamily="2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035" autoAdjust="0"/>
  </p:normalViewPr>
  <p:slideViewPr>
    <p:cSldViewPr snapToGrid="0">
      <p:cViewPr varScale="1">
        <p:scale>
          <a:sx n="104" d="100"/>
          <a:sy n="104" d="100"/>
        </p:scale>
        <p:origin x="850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01a7c30569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01a7c30569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01a7c30569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01a7c30569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01a7c30569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01a7c30569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101adad7668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101adad7668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c8500f967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fc8500f967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1a7c30569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01a7c30569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01a7c30569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01a7c30569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01a7c30569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01a7c30569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01a7c30569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01a7c30569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101a7c30569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101a7c30569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01a7c30569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01a7c30569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01a7c30569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01a7c30569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iquido.com/blog/change-management-in-software-development/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Chapter 3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Fundamentals of Software Maintenance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>
            <a:spLocks noGrp="1"/>
          </p:cNvSpPr>
          <p:nvPr>
            <p:ph type="title"/>
          </p:nvPr>
        </p:nvSpPr>
        <p:spPr>
          <a:xfrm>
            <a:off x="729450" y="7100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Relationship Between Maintenance Categories</a:t>
            </a:r>
            <a:endParaRPr dirty="0"/>
          </a:p>
        </p:txBody>
      </p:sp>
      <p:pic>
        <p:nvPicPr>
          <p:cNvPr id="144" name="Google Shape;14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37224" y="1438275"/>
            <a:ext cx="5492250" cy="36409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>
            <a:spLocks noGrp="1"/>
          </p:cNvSpPr>
          <p:nvPr>
            <p:ph type="title"/>
          </p:nvPr>
        </p:nvSpPr>
        <p:spPr>
          <a:xfrm>
            <a:off x="672300" y="697143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70C0"/>
                </a:solidFill>
              </a:rPr>
              <a:t>Ongoing</a:t>
            </a:r>
            <a:r>
              <a:rPr lang="en" dirty="0"/>
              <a:t> Support</a:t>
            </a:r>
            <a:endParaRPr dirty="0"/>
          </a:p>
        </p:txBody>
      </p:sp>
      <p:sp>
        <p:nvSpPr>
          <p:cNvPr id="157" name="Google Shape;157;p24"/>
          <p:cNvSpPr txBox="1">
            <a:spLocks noGrp="1"/>
          </p:cNvSpPr>
          <p:nvPr>
            <p:ph type="body" idx="1"/>
          </p:nvPr>
        </p:nvSpPr>
        <p:spPr>
          <a:xfrm>
            <a:off x="565143" y="1441200"/>
            <a:ext cx="7688700" cy="347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 b="1" dirty="0">
                <a:solidFill>
                  <a:srgbClr val="000000"/>
                </a:solidFill>
              </a:rPr>
              <a:t>Def</a:t>
            </a:r>
            <a:r>
              <a:rPr lang="en" sz="1400" dirty="0">
                <a:solidFill>
                  <a:srgbClr val="000000"/>
                </a:solidFill>
              </a:rPr>
              <a:t>: This category of maintenance work refers to the service provided to </a:t>
            </a:r>
            <a:r>
              <a:rPr lang="en" sz="1400" dirty="0">
                <a:solidFill>
                  <a:srgbClr val="0070C0"/>
                </a:solidFill>
              </a:rPr>
              <a:t>satisfy non-programming-related work requests</a:t>
            </a:r>
            <a:r>
              <a:rPr lang="en" sz="1400" dirty="0">
                <a:solidFill>
                  <a:srgbClr val="000000"/>
                </a:solidFill>
              </a:rPr>
              <a:t>. </a:t>
            </a:r>
            <a:br>
              <a:rPr lang="en" sz="1400" dirty="0">
                <a:solidFill>
                  <a:srgbClr val="000000"/>
                </a:solidFill>
              </a:rPr>
            </a:br>
            <a:r>
              <a:rPr lang="en" sz="1400" dirty="0">
                <a:solidFill>
                  <a:srgbClr val="000000"/>
                </a:solidFill>
              </a:rPr>
              <a:t>It does not create software change, but is essential for successful </a:t>
            </a:r>
            <a:r>
              <a:rPr lang="en" sz="1400" dirty="0">
                <a:solidFill>
                  <a:srgbClr val="0070C0"/>
                </a:solidFill>
              </a:rPr>
              <a:t>communication</a:t>
            </a:r>
            <a:r>
              <a:rPr lang="en" sz="1400" dirty="0">
                <a:solidFill>
                  <a:srgbClr val="000000"/>
                </a:solidFill>
              </a:rPr>
              <a:t> of desired changes. </a:t>
            </a: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None/>
            </a:pPr>
            <a:endParaRPr sz="1400" dirty="0">
              <a:solidFill>
                <a:srgbClr val="00000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 sz="1400" dirty="0">
                <a:solidFill>
                  <a:srgbClr val="000000"/>
                </a:solidFill>
              </a:rPr>
              <a:t>Followings are some of the ongoing support activities:</a:t>
            </a:r>
            <a:endParaRPr sz="1400" dirty="0"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 b="1" dirty="0">
                <a:solidFill>
                  <a:srgbClr val="0070C0"/>
                </a:solidFill>
              </a:rPr>
              <a:t>Effective communication</a:t>
            </a:r>
            <a:r>
              <a:rPr lang="en" sz="1400" b="1" dirty="0">
                <a:solidFill>
                  <a:srgbClr val="000000"/>
                </a:solidFill>
              </a:rPr>
              <a:t>:</a:t>
            </a:r>
            <a:r>
              <a:rPr lang="en" sz="1400" dirty="0">
                <a:solidFill>
                  <a:srgbClr val="000000"/>
                </a:solidFill>
              </a:rPr>
              <a:t>  Maintenance is the most customer-intensive part of the software life-cycle. It is necessary to establish good customer relations and cooperation, and continually demonstrate that they aim to satisfy the customers</a:t>
            </a:r>
            <a:endParaRPr sz="1400" dirty="0"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 b="1" dirty="0">
                <a:solidFill>
                  <a:srgbClr val="0070C0"/>
                </a:solidFill>
              </a:rPr>
              <a:t>Training of end-users</a:t>
            </a:r>
            <a:r>
              <a:rPr lang="en" sz="1400" dirty="0">
                <a:solidFill>
                  <a:srgbClr val="000000"/>
                </a:solidFill>
              </a:rPr>
              <a:t>: Training refers to the process of equipping users with sufficient knowledge and skills to enable them use a system to its full potential. </a:t>
            </a:r>
            <a:endParaRPr sz="1400" dirty="0">
              <a:solidFill>
                <a:srgbClr val="000000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 sz="1400" b="1" dirty="0">
                <a:solidFill>
                  <a:srgbClr val="0070C0"/>
                </a:solidFill>
              </a:rPr>
              <a:t>Providing business information</a:t>
            </a:r>
            <a:r>
              <a:rPr lang="en" sz="1400" b="1" dirty="0">
                <a:solidFill>
                  <a:srgbClr val="000000"/>
                </a:solidFill>
              </a:rPr>
              <a:t>:</a:t>
            </a:r>
            <a:r>
              <a:rPr lang="en" sz="1400" dirty="0">
                <a:solidFill>
                  <a:srgbClr val="000000"/>
                </a:solidFill>
              </a:rPr>
              <a:t> Users need various types of timely and accurate information to enable them take strategic business decisions.</a:t>
            </a:r>
            <a:endParaRPr sz="1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BD74D-3EBE-5B31-0629-2F2F1CF6D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Change Management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D2D29D-6D7C-A12B-8FD7-4EF891CBD5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400" dirty="0">
                <a:solidFill>
                  <a:srgbClr val="0F1014"/>
                </a:solidFill>
                <a:latin typeface="sofia-pro"/>
              </a:rPr>
              <a:t>Change management in </a:t>
            </a:r>
            <a:r>
              <a:rPr lang="en-US" sz="1400" b="0" i="0" dirty="0">
                <a:solidFill>
                  <a:srgbClr val="0F1014"/>
                </a:solidFill>
                <a:effectLst/>
                <a:latin typeface="sofia-pro"/>
              </a:rPr>
              <a:t>software projects is the process of </a:t>
            </a:r>
            <a:r>
              <a:rPr lang="en-US" sz="1400" b="0" i="0" dirty="0">
                <a:solidFill>
                  <a:srgbClr val="0070C0"/>
                </a:solidFill>
                <a:effectLst/>
                <a:latin typeface="sofia-pro"/>
              </a:rPr>
              <a:t>transiting</a:t>
            </a:r>
            <a:r>
              <a:rPr lang="en-US" sz="1400" b="0" i="0" dirty="0">
                <a:solidFill>
                  <a:srgbClr val="0F1014"/>
                </a:solidFill>
                <a:effectLst/>
                <a:latin typeface="sofia-pro"/>
              </a:rPr>
              <a:t> from the </a:t>
            </a:r>
            <a:br>
              <a:rPr lang="en-US" sz="1400" b="0" i="0" dirty="0">
                <a:solidFill>
                  <a:srgbClr val="0F1014"/>
                </a:solidFill>
                <a:effectLst/>
                <a:latin typeface="sofia-pro"/>
              </a:rPr>
            </a:br>
            <a:r>
              <a:rPr lang="en-US" sz="1400" b="0" i="0" dirty="0">
                <a:solidFill>
                  <a:srgbClr val="0070C0"/>
                </a:solidFill>
                <a:effectLst/>
                <a:latin typeface="sofia-pro"/>
              </a:rPr>
              <a:t>current defective state</a:t>
            </a:r>
            <a:r>
              <a:rPr lang="en-US" sz="1400" b="0" i="0" dirty="0">
                <a:solidFill>
                  <a:srgbClr val="0F1014"/>
                </a:solidFill>
                <a:effectLst/>
                <a:latin typeface="sofia-pro"/>
              </a:rPr>
              <a:t> to the </a:t>
            </a:r>
            <a:r>
              <a:rPr lang="en-US" sz="1400" b="0" i="0" dirty="0">
                <a:solidFill>
                  <a:srgbClr val="0070C0"/>
                </a:solidFill>
                <a:effectLst/>
                <a:latin typeface="sofia-pro"/>
              </a:rPr>
              <a:t>improved state</a:t>
            </a:r>
            <a:r>
              <a:rPr lang="en-US" sz="1400" b="0" i="0" dirty="0">
                <a:solidFill>
                  <a:srgbClr val="0F1014"/>
                </a:solidFill>
                <a:effectLst/>
                <a:latin typeface="sofia-pro"/>
              </a:rPr>
              <a:t>.</a:t>
            </a:r>
            <a:endParaRPr lang="en-US" sz="1400" dirty="0"/>
          </a:p>
        </p:txBody>
      </p:sp>
      <p:pic>
        <p:nvPicPr>
          <p:cNvPr id="1026" name="Picture 2" descr="Change management process: current state, transition, future">
            <a:extLst>
              <a:ext uri="{FF2B5EF4-FFF2-40B4-BE49-F238E27FC236}">
                <a16:creationId xmlns:a16="http://schemas.microsoft.com/office/drawing/2014/main" id="{158CBF91-15E8-E33D-FD8C-7EFFF9FCC0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085" y="2753179"/>
            <a:ext cx="4944424" cy="2203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9442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FB056-C872-23F9-181B-5C1329189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Reasons</a:t>
            </a:r>
            <a:r>
              <a:rPr lang="en-US" dirty="0"/>
              <a:t> to </a:t>
            </a:r>
            <a:r>
              <a:rPr lang="en-US" dirty="0">
                <a:solidFill>
                  <a:srgbClr val="0070C0"/>
                </a:solidFill>
              </a:rPr>
              <a:t>Change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4F29FB-7B0D-AB85-2501-654EA90C44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The project </a:t>
            </a:r>
            <a:r>
              <a:rPr lang="en-US" dirty="0">
                <a:solidFill>
                  <a:srgbClr val="0070C0"/>
                </a:solidFill>
              </a:rPr>
              <a:t>requirements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changed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</a:pPr>
            <a:r>
              <a:rPr lang="en-US" dirty="0"/>
              <a:t>Need </a:t>
            </a:r>
            <a:r>
              <a:rPr lang="en-US" dirty="0">
                <a:solidFill>
                  <a:srgbClr val="0070C0"/>
                </a:solidFill>
              </a:rPr>
              <a:t>bug fixing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</a:pPr>
            <a:r>
              <a:rPr lang="en-US" dirty="0"/>
              <a:t>Some team </a:t>
            </a:r>
            <a:r>
              <a:rPr lang="en-US" dirty="0">
                <a:solidFill>
                  <a:srgbClr val="0070C0"/>
                </a:solidFill>
              </a:rPr>
              <a:t>members left </a:t>
            </a:r>
            <a:r>
              <a:rPr lang="en-US" dirty="0"/>
              <a:t>the project.</a:t>
            </a:r>
          </a:p>
          <a:p>
            <a:pPr>
              <a:lnSpc>
                <a:spcPct val="150000"/>
              </a:lnSpc>
            </a:pPr>
            <a:r>
              <a:rPr lang="en-US" dirty="0"/>
              <a:t>Your </a:t>
            </a:r>
            <a:r>
              <a:rPr lang="en-US" dirty="0">
                <a:solidFill>
                  <a:srgbClr val="0070C0"/>
                </a:solidFill>
              </a:rPr>
              <a:t>company</a:t>
            </a:r>
            <a:r>
              <a:rPr lang="en-US" dirty="0"/>
              <a:t> has been </a:t>
            </a:r>
            <a:r>
              <a:rPr lang="en-US" dirty="0">
                <a:solidFill>
                  <a:srgbClr val="0070C0"/>
                </a:solidFill>
              </a:rPr>
              <a:t>reorganized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</a:pPr>
            <a:r>
              <a:rPr lang="en-US" dirty="0"/>
              <a:t>Market </a:t>
            </a:r>
            <a:r>
              <a:rPr lang="en-US" dirty="0">
                <a:solidFill>
                  <a:srgbClr val="0070C0"/>
                </a:solidFill>
              </a:rPr>
              <a:t>demands</a:t>
            </a:r>
            <a:r>
              <a:rPr lang="en-US" dirty="0"/>
              <a:t> have </a:t>
            </a:r>
            <a:r>
              <a:rPr lang="en-US" dirty="0">
                <a:solidFill>
                  <a:srgbClr val="0070C0"/>
                </a:solidFill>
              </a:rPr>
              <a:t>shifted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</a:pPr>
            <a:r>
              <a:rPr lang="en-US" dirty="0"/>
              <a:t>Project </a:t>
            </a:r>
            <a:r>
              <a:rPr lang="en-US" dirty="0">
                <a:solidFill>
                  <a:srgbClr val="0070C0"/>
                </a:solidFill>
              </a:rPr>
              <a:t>performance</a:t>
            </a:r>
            <a:r>
              <a:rPr lang="en-US" dirty="0"/>
              <a:t> requires some </a:t>
            </a:r>
            <a:r>
              <a:rPr lang="en-US" dirty="0">
                <a:solidFill>
                  <a:srgbClr val="0070C0"/>
                </a:solidFill>
              </a:rPr>
              <a:t>improvements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50571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6FC87-17F3-BD39-ECCA-B53EE1906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650" y="597131"/>
            <a:ext cx="7688700" cy="535200"/>
          </a:xfrm>
        </p:spPr>
        <p:txBody>
          <a:bodyPr>
            <a:normAutofit fontScale="90000"/>
          </a:bodyPr>
          <a:lstStyle/>
          <a:p>
            <a:r>
              <a:rPr lang="en-US" dirty="0"/>
              <a:t>Benefits of Change Management</a:t>
            </a:r>
          </a:p>
        </p:txBody>
      </p:sp>
      <p:pic>
        <p:nvPicPr>
          <p:cNvPr id="2050" name="Picture 2" descr="Benefits of introducing changes to a software project">
            <a:extLst>
              <a:ext uri="{FF2B5EF4-FFF2-40B4-BE49-F238E27FC236}">
                <a16:creationId xmlns:a16="http://schemas.microsoft.com/office/drawing/2014/main" id="{ACE6D7C6-931A-470F-D602-EDBC2B1B42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158" y="1250820"/>
            <a:ext cx="6235414" cy="3892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11699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DE35A-ACFC-4EFC-5596-3DFEED1204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650" y="624799"/>
            <a:ext cx="7688700" cy="535200"/>
          </a:xfrm>
        </p:spPr>
        <p:txBody>
          <a:bodyPr>
            <a:normAutofit fontScale="90000"/>
          </a:bodyPr>
          <a:lstStyle/>
          <a:p>
            <a:r>
              <a:rPr lang="en-US" dirty="0"/>
              <a:t>Types of Change Management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DFC8FC-D073-7EB9-A0F3-60F0B1A21A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7650" y="1446585"/>
            <a:ext cx="7688700" cy="3346641"/>
          </a:xfrm>
        </p:spPr>
        <p:txBody>
          <a:bodyPr>
            <a:normAutofit/>
          </a:bodyPr>
          <a:lstStyle/>
          <a:p>
            <a:r>
              <a:rPr lang="en-US" sz="1250" b="1" dirty="0">
                <a:solidFill>
                  <a:srgbClr val="0070C0"/>
                </a:solidFill>
              </a:rPr>
              <a:t>Anticipatory</a:t>
            </a:r>
            <a:r>
              <a:rPr lang="en-US" sz="1250" b="1" dirty="0"/>
              <a:t> change: </a:t>
            </a:r>
            <a:r>
              <a:rPr lang="en-US" sz="1250" dirty="0"/>
              <a:t>This takes place when we know in advance that a certain change or series of changes is </a:t>
            </a:r>
            <a:r>
              <a:rPr lang="en-US" sz="1250" u="sng" dirty="0"/>
              <a:t>bound to happen</a:t>
            </a:r>
            <a:r>
              <a:rPr lang="en-US" sz="1250" dirty="0"/>
              <a:t>. Such planned shifts are significantly easier to implement as here; the project manager has time to tackle the expected situation.</a:t>
            </a:r>
          </a:p>
          <a:p>
            <a:r>
              <a:rPr lang="en-US" sz="1250" b="1" dirty="0">
                <a:solidFill>
                  <a:srgbClr val="0070C0"/>
                </a:solidFill>
              </a:rPr>
              <a:t>Incremental</a:t>
            </a:r>
            <a:r>
              <a:rPr lang="en-US" sz="1250" b="1" dirty="0"/>
              <a:t> change: </a:t>
            </a:r>
            <a:r>
              <a:rPr lang="en-US" sz="1250" dirty="0"/>
              <a:t>The changes in projects that happen relatively often and </a:t>
            </a:r>
            <a:r>
              <a:rPr lang="en-US" sz="1250" u="sng" dirty="0"/>
              <a:t>gradually</a:t>
            </a:r>
            <a:r>
              <a:rPr lang="en-US" sz="1250" dirty="0"/>
              <a:t>. They don’t involve immense shifts that turn the entire project on its head. Instead, the changes are introduced progressively and often may not be noticeable at first glance.</a:t>
            </a:r>
          </a:p>
          <a:p>
            <a:r>
              <a:rPr lang="en-US" sz="1250" b="1" dirty="0">
                <a:solidFill>
                  <a:srgbClr val="0070C0"/>
                </a:solidFill>
              </a:rPr>
              <a:t>Emergency</a:t>
            </a:r>
            <a:r>
              <a:rPr lang="en-US" sz="1250" b="1" dirty="0"/>
              <a:t> (or urgent) change: </a:t>
            </a:r>
            <a:r>
              <a:rPr lang="en-US" sz="1250" dirty="0"/>
              <a:t>The changes that need to be introduced </a:t>
            </a:r>
            <a:r>
              <a:rPr lang="en-US" sz="1250" u="sng" dirty="0"/>
              <a:t>immediately</a:t>
            </a:r>
            <a:r>
              <a:rPr lang="en-US" sz="1250" dirty="0"/>
              <a:t>. Otherwise, the project may become a failure or its execution may be impossible.</a:t>
            </a:r>
          </a:p>
          <a:p>
            <a:r>
              <a:rPr lang="en-US" sz="1250" b="1" dirty="0">
                <a:solidFill>
                  <a:srgbClr val="0070C0"/>
                </a:solidFill>
              </a:rPr>
              <a:t>Reactive</a:t>
            </a:r>
            <a:r>
              <a:rPr lang="en-US" sz="1250" b="1" dirty="0"/>
              <a:t> change: </a:t>
            </a:r>
            <a:r>
              <a:rPr lang="en-US" sz="1250" dirty="0"/>
              <a:t>Shifts that occur </a:t>
            </a:r>
            <a:r>
              <a:rPr lang="en-US" sz="1250" u="sng" dirty="0"/>
              <a:t>due</a:t>
            </a:r>
            <a:r>
              <a:rPr lang="en-US" sz="1250" dirty="0"/>
              <a:t> to an </a:t>
            </a:r>
            <a:r>
              <a:rPr lang="en-US" sz="1250" u="sng" dirty="0"/>
              <a:t>event</a:t>
            </a:r>
            <a:r>
              <a:rPr lang="en-US" sz="1250" dirty="0"/>
              <a:t> or a series of events. They often happen when least expected. For that reason, reactive changes are particularly challenging to manage as, in most cases, they can’t be planned in advance.</a:t>
            </a:r>
          </a:p>
          <a:p>
            <a:r>
              <a:rPr lang="en-US" sz="1250" b="1" dirty="0">
                <a:solidFill>
                  <a:srgbClr val="0070C0"/>
                </a:solidFill>
              </a:rPr>
              <a:t>Strategic</a:t>
            </a:r>
            <a:r>
              <a:rPr lang="en-US" sz="1250" b="1" dirty="0"/>
              <a:t> change</a:t>
            </a:r>
            <a:r>
              <a:rPr lang="en-US" sz="1250" dirty="0"/>
              <a:t>: They involve the whole organization and result from the decisions of C-level management.</a:t>
            </a:r>
          </a:p>
        </p:txBody>
      </p:sp>
    </p:spTree>
    <p:extLst>
      <p:ext uri="{BB962C8B-B14F-4D97-AF65-F5344CB8AC3E}">
        <p14:creationId xmlns:p14="http://schemas.microsoft.com/office/powerpoint/2010/main" val="19329759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83E9B-10BA-77AF-968A-18DA5EEC7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F1014"/>
                </a:solidFill>
                <a:latin typeface="inherit"/>
              </a:rPr>
              <a:t>T</a:t>
            </a:r>
            <a:r>
              <a:rPr lang="en-US" i="0" dirty="0">
                <a:solidFill>
                  <a:srgbClr val="0F1014"/>
                </a:solidFill>
                <a:effectLst/>
                <a:latin typeface="inherit"/>
              </a:rPr>
              <a:t>ools for Conducting </a:t>
            </a:r>
            <a:r>
              <a:rPr lang="en-US" dirty="0">
                <a:solidFill>
                  <a:srgbClr val="0F1014"/>
                </a:solidFill>
                <a:latin typeface="inherit"/>
              </a:rPr>
              <a:t>C</a:t>
            </a:r>
            <a:r>
              <a:rPr lang="en-US" i="0" dirty="0">
                <a:solidFill>
                  <a:srgbClr val="0F1014"/>
                </a:solidFill>
                <a:effectLst/>
                <a:latin typeface="inherit"/>
              </a:rPr>
              <a:t>hange </a:t>
            </a:r>
            <a:r>
              <a:rPr lang="en-US" dirty="0">
                <a:solidFill>
                  <a:srgbClr val="0F1014"/>
                </a:solidFill>
                <a:latin typeface="inherit"/>
              </a:rPr>
              <a:t>M</a:t>
            </a:r>
            <a:r>
              <a:rPr lang="en-US" i="0" dirty="0">
                <a:solidFill>
                  <a:srgbClr val="0F1014"/>
                </a:solidFill>
                <a:effectLst/>
                <a:latin typeface="inherit"/>
              </a:rPr>
              <a:t>anagement</a:t>
            </a:r>
            <a:br>
              <a:rPr lang="en-US" b="0" i="0" dirty="0">
                <a:solidFill>
                  <a:srgbClr val="0F1014"/>
                </a:solidFill>
                <a:effectLst/>
                <a:latin typeface="sofia-pro"/>
              </a:rPr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408C07-AAF4-492E-C5AF-64624CE950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b="0" i="0" dirty="0">
                <a:solidFill>
                  <a:srgbClr val="0F1014"/>
                </a:solidFill>
                <a:effectLst/>
                <a:latin typeface="sofia-pro"/>
              </a:rPr>
              <a:t>Wrike</a:t>
            </a:r>
          </a:p>
          <a:p>
            <a:pPr>
              <a:lnSpc>
                <a:spcPct val="150000"/>
              </a:lnSpc>
            </a:pPr>
            <a:r>
              <a:rPr lang="en-US" b="0" i="0" dirty="0">
                <a:solidFill>
                  <a:srgbClr val="0F1014"/>
                </a:solidFill>
                <a:effectLst/>
                <a:latin typeface="sofia-pro"/>
              </a:rPr>
              <a:t>The Change Compass</a:t>
            </a:r>
            <a:endParaRPr lang="en-US" dirty="0">
              <a:solidFill>
                <a:srgbClr val="0F1014"/>
              </a:solidFill>
              <a:latin typeface="sofia-pro"/>
            </a:endParaRPr>
          </a:p>
          <a:p>
            <a:pPr>
              <a:lnSpc>
                <a:spcPct val="150000"/>
              </a:lnSpc>
            </a:pPr>
            <a:r>
              <a:rPr lang="en-US" b="0" i="0" dirty="0">
                <a:solidFill>
                  <a:srgbClr val="0F1014"/>
                </a:solidFill>
                <a:effectLst/>
                <a:latin typeface="sofia-pro"/>
              </a:rPr>
              <a:t>JIRA</a:t>
            </a:r>
          </a:p>
          <a:p>
            <a:pPr>
              <a:lnSpc>
                <a:spcPct val="150000"/>
              </a:lnSpc>
            </a:pPr>
            <a:r>
              <a:rPr lang="en-US" b="0" i="0" dirty="0">
                <a:solidFill>
                  <a:srgbClr val="0F1014"/>
                </a:solidFill>
                <a:effectLst/>
                <a:latin typeface="sofia-pro"/>
              </a:rPr>
              <a:t>Trello</a:t>
            </a:r>
            <a:endParaRPr lang="en-US" dirty="0">
              <a:solidFill>
                <a:srgbClr val="0F1014"/>
              </a:solidFill>
              <a:latin typeface="sofia-pro"/>
            </a:endParaRPr>
          </a:p>
          <a:p>
            <a:pPr>
              <a:lnSpc>
                <a:spcPct val="150000"/>
              </a:lnSpc>
            </a:pPr>
            <a:r>
              <a:rPr lang="en-US" b="0" i="0" dirty="0">
                <a:solidFill>
                  <a:srgbClr val="0F1014"/>
                </a:solidFill>
                <a:effectLst/>
                <a:latin typeface="sofia-pro"/>
              </a:rPr>
              <a:t>The Change Shop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0156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6EDD3-ED43-A550-8574-3A4CFCACA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500" y="610152"/>
            <a:ext cx="7688700" cy="535200"/>
          </a:xfrm>
        </p:spPr>
        <p:txBody>
          <a:bodyPr>
            <a:normAutofit fontScale="90000"/>
          </a:bodyPr>
          <a:lstStyle/>
          <a:p>
            <a:r>
              <a:rPr lang="en-US" dirty="0"/>
              <a:t>Change Management Steps</a:t>
            </a:r>
          </a:p>
        </p:txBody>
      </p:sp>
      <p:pic>
        <p:nvPicPr>
          <p:cNvPr id="4098" name="Picture 2" descr="Change management process: request, request review, plan, implementation, review &amp; reporting">
            <a:extLst>
              <a:ext uri="{FF2B5EF4-FFF2-40B4-BE49-F238E27FC236}">
                <a16:creationId xmlns:a16="http://schemas.microsoft.com/office/drawing/2014/main" id="{FAFBF740-B212-AAE1-399B-E813E24A9C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86" y="1162478"/>
            <a:ext cx="4796885" cy="3981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76698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279B7-6561-B541-C255-DF8EA10B7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Reference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2E5B87-B2C8-3A5B-B677-FD8DB279AB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6050" indent="0">
              <a:buNone/>
            </a:pPr>
            <a:r>
              <a:rPr lang="en-US" dirty="0">
                <a:hlinkClick r:id="rId2"/>
              </a:rPr>
              <a:t>https://www.miquido.com/blog/change-management-in-software-development/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9271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5"/>
          <p:cNvSpPr txBox="1">
            <a:spLocks noGrp="1"/>
          </p:cNvSpPr>
          <p:nvPr>
            <p:ph type="title"/>
          </p:nvPr>
        </p:nvSpPr>
        <p:spPr>
          <a:xfrm>
            <a:off x="727650" y="611419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Lehman's Laws</a:t>
            </a:r>
            <a:endParaRPr/>
          </a:p>
        </p:txBody>
      </p:sp>
      <p:sp>
        <p:nvSpPr>
          <p:cNvPr id="163" name="Google Shape;163;p25"/>
          <p:cNvSpPr txBox="1">
            <a:spLocks noGrp="1"/>
          </p:cNvSpPr>
          <p:nvPr>
            <p:ph type="body" idx="1"/>
          </p:nvPr>
        </p:nvSpPr>
        <p:spPr>
          <a:xfrm>
            <a:off x="727650" y="1500231"/>
            <a:ext cx="7688700" cy="34999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rgbClr val="000000"/>
                </a:solidFill>
              </a:rPr>
              <a:t> Lehman's eight Laws of Software Evolution</a:t>
            </a:r>
            <a:endParaRPr sz="1500" dirty="0">
              <a:solidFill>
                <a:srgbClr val="000000"/>
              </a:solidFill>
            </a:endParaRPr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 dirty="0">
                <a:solidFill>
                  <a:srgbClr val="000000"/>
                </a:solidFill>
              </a:rPr>
              <a:t>Law of </a:t>
            </a:r>
            <a:r>
              <a:rPr lang="en" sz="1500" dirty="0">
                <a:solidFill>
                  <a:srgbClr val="0070C0"/>
                </a:solidFill>
              </a:rPr>
              <a:t>continuing change</a:t>
            </a:r>
            <a:r>
              <a:rPr lang="en" sz="1500" dirty="0">
                <a:solidFill>
                  <a:srgbClr val="000000"/>
                </a:solidFill>
              </a:rPr>
              <a:t>:  Systems must be continually adapted or they become progressively less satisfactory to use.</a:t>
            </a:r>
            <a:endParaRPr sz="800" dirty="0">
              <a:solidFill>
                <a:srgbClr val="000000"/>
              </a:solidFill>
            </a:endParaRPr>
          </a:p>
          <a:p>
            <a:pPr indent="-323850">
              <a:spcBef>
                <a:spcPts val="1200"/>
              </a:spcBef>
              <a:buClr>
                <a:srgbClr val="000000"/>
              </a:buClr>
              <a:buSzPts val="1500"/>
              <a:buFont typeface="Lato"/>
              <a:buAutoNum type="arabicPeriod"/>
            </a:pPr>
            <a:r>
              <a:rPr lang="en-US" sz="1500" dirty="0">
                <a:solidFill>
                  <a:srgbClr val="000000"/>
                </a:solidFill>
              </a:rPr>
              <a:t>Law of </a:t>
            </a:r>
            <a:r>
              <a:rPr lang="en-US" sz="1500" dirty="0">
                <a:solidFill>
                  <a:srgbClr val="0070C0"/>
                </a:solidFill>
              </a:rPr>
              <a:t>increasing complexity</a:t>
            </a:r>
            <a:r>
              <a:rPr lang="en-US" sz="1500" dirty="0">
                <a:solidFill>
                  <a:srgbClr val="000000"/>
                </a:solidFill>
              </a:rPr>
              <a:t>:  As a system evolves, its complexity increases unless work is done to maintain or reduce it. </a:t>
            </a:r>
            <a:endParaRPr lang="en-US" sz="800" dirty="0">
              <a:solidFill>
                <a:srgbClr val="000000"/>
              </a:solidFill>
            </a:endParaRPr>
          </a:p>
          <a:p>
            <a:pPr indent="-323850">
              <a:spcBef>
                <a:spcPts val="1200"/>
              </a:spcBef>
              <a:buClr>
                <a:srgbClr val="000000"/>
              </a:buClr>
              <a:buSzPts val="1500"/>
              <a:buFont typeface="Lato"/>
              <a:buAutoNum type="arabicPeriod"/>
            </a:pPr>
            <a:r>
              <a:rPr lang="en" sz="1500" dirty="0">
                <a:solidFill>
                  <a:srgbClr val="0070C0"/>
                </a:solidFill>
              </a:rPr>
              <a:t>Self-Regulation</a:t>
            </a:r>
            <a:r>
              <a:rPr lang="en" sz="1500" dirty="0">
                <a:solidFill>
                  <a:srgbClr val="000000"/>
                </a:solidFill>
              </a:rPr>
              <a:t>: Evolutionary aspects of system evolution processes tend to display a degree of statistical regularity</a:t>
            </a:r>
            <a:br>
              <a:rPr lang="en" sz="1500" dirty="0">
                <a:solidFill>
                  <a:srgbClr val="000000"/>
                </a:solidFill>
              </a:rPr>
            </a:br>
            <a:endParaRPr sz="800" dirty="0">
              <a:solidFill>
                <a:srgbClr val="000000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 dirty="0">
                <a:solidFill>
                  <a:srgbClr val="000000"/>
                </a:solidFill>
              </a:rPr>
              <a:t>Law of </a:t>
            </a:r>
            <a:r>
              <a:rPr lang="en" sz="1500" dirty="0">
                <a:solidFill>
                  <a:srgbClr val="0070C0"/>
                </a:solidFill>
              </a:rPr>
              <a:t>conservation</a:t>
            </a:r>
            <a:r>
              <a:rPr lang="en" sz="1500" dirty="0">
                <a:solidFill>
                  <a:srgbClr val="000000"/>
                </a:solidFill>
              </a:rPr>
              <a:t> of </a:t>
            </a:r>
            <a:r>
              <a:rPr lang="en" sz="1500" dirty="0">
                <a:solidFill>
                  <a:srgbClr val="0070C0"/>
                </a:solidFill>
              </a:rPr>
              <a:t>organisational stability</a:t>
            </a:r>
            <a:r>
              <a:rPr lang="en" sz="1500" dirty="0">
                <a:solidFill>
                  <a:srgbClr val="000000"/>
                </a:solidFill>
              </a:rPr>
              <a:t>: Average work rate in an real world process tends to remain constant over periods of system evolution.</a:t>
            </a:r>
            <a:endParaRPr sz="1500" dirty="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br>
              <a:rPr lang="en" sz="1500" dirty="0">
                <a:solidFill>
                  <a:srgbClr val="000000"/>
                </a:solidFill>
              </a:rPr>
            </a:br>
            <a:endParaRPr sz="15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6328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9450" y="12406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976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8"/>
              <a:buChar char="●"/>
            </a:pPr>
            <a:r>
              <a:rPr lang="en" sz="1407" dirty="0">
                <a:solidFill>
                  <a:srgbClr val="000000"/>
                </a:solidFill>
              </a:rPr>
              <a:t>Categories of Software Maintenance</a:t>
            </a:r>
            <a:endParaRPr sz="1407" dirty="0">
              <a:solidFill>
                <a:srgbClr val="000000"/>
              </a:solidFill>
            </a:endParaRPr>
          </a:p>
          <a:p>
            <a:pPr marL="914400" lvl="1" indent="-308133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3"/>
              <a:buChar char="○"/>
            </a:pPr>
            <a:r>
              <a:rPr lang="en" sz="1252" dirty="0">
                <a:solidFill>
                  <a:srgbClr val="000000"/>
                </a:solidFill>
              </a:rPr>
              <a:t>Corrective (Design error, Logical error, coding error)</a:t>
            </a:r>
            <a:endParaRPr sz="1252" dirty="0">
              <a:solidFill>
                <a:srgbClr val="000000"/>
              </a:solidFill>
            </a:endParaRPr>
          </a:p>
          <a:p>
            <a:pPr marL="914400" lvl="1" indent="-308133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3"/>
              <a:buChar char="○"/>
            </a:pPr>
            <a:r>
              <a:rPr lang="en" sz="1252" dirty="0">
                <a:solidFill>
                  <a:srgbClr val="000000"/>
                </a:solidFill>
              </a:rPr>
              <a:t>Preventive (code restructuring, refactoring etc)</a:t>
            </a:r>
            <a:endParaRPr sz="1252" dirty="0">
              <a:solidFill>
                <a:srgbClr val="000000"/>
              </a:solidFill>
            </a:endParaRPr>
          </a:p>
          <a:p>
            <a:pPr marL="914400" lvl="1" indent="-308133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3"/>
              <a:buChar char="○"/>
            </a:pPr>
            <a:r>
              <a:rPr lang="en" sz="1252" dirty="0">
                <a:solidFill>
                  <a:srgbClr val="000000"/>
                </a:solidFill>
              </a:rPr>
              <a:t>Perfective (new functionality)</a:t>
            </a:r>
            <a:endParaRPr sz="1252" dirty="0">
              <a:solidFill>
                <a:srgbClr val="000000"/>
              </a:solidFill>
            </a:endParaRPr>
          </a:p>
          <a:p>
            <a:pPr marL="914400" lvl="1" indent="-308133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3"/>
              <a:buChar char="○"/>
            </a:pPr>
            <a:r>
              <a:rPr lang="en" sz="1252" dirty="0">
                <a:solidFill>
                  <a:srgbClr val="000000"/>
                </a:solidFill>
              </a:rPr>
              <a:t>Adaptive (hardware software changes)</a:t>
            </a:r>
            <a:endParaRPr sz="1252" dirty="0">
              <a:solidFill>
                <a:srgbClr val="000000"/>
              </a:solidFill>
            </a:endParaRPr>
          </a:p>
          <a:p>
            <a:pPr marL="457200" lvl="0" indent="-317976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8"/>
              <a:buChar char="●"/>
            </a:pPr>
            <a:r>
              <a:rPr lang="en" sz="1407" dirty="0">
                <a:solidFill>
                  <a:srgbClr val="000000"/>
                </a:solidFill>
              </a:rPr>
              <a:t>Relationship between Maintenance Categories</a:t>
            </a:r>
            <a:endParaRPr sz="1407" dirty="0">
              <a:solidFill>
                <a:srgbClr val="000000"/>
              </a:solidFill>
            </a:endParaRPr>
          </a:p>
          <a:p>
            <a:pPr marL="457200" lvl="0" indent="-317976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8"/>
              <a:buChar char="●"/>
            </a:pPr>
            <a:r>
              <a:rPr lang="en" sz="1407" dirty="0">
                <a:solidFill>
                  <a:srgbClr val="000000"/>
                </a:solidFill>
              </a:rPr>
              <a:t>Ongoing support</a:t>
            </a:r>
            <a:endParaRPr sz="1407" dirty="0">
              <a:solidFill>
                <a:srgbClr val="000000"/>
              </a:solidFill>
            </a:endParaRPr>
          </a:p>
          <a:p>
            <a:pPr marL="914400" lvl="1" indent="-308133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3"/>
              <a:buChar char="○"/>
            </a:pPr>
            <a:r>
              <a:rPr lang="en" sz="1252" dirty="0">
                <a:solidFill>
                  <a:srgbClr val="000000"/>
                </a:solidFill>
              </a:rPr>
              <a:t>Effective Communication, Training End User, and Provide business information </a:t>
            </a:r>
            <a:endParaRPr sz="1252" dirty="0">
              <a:solidFill>
                <a:srgbClr val="000000"/>
              </a:solidFill>
            </a:endParaRPr>
          </a:p>
          <a:p>
            <a:pPr marL="457200" lvl="0" indent="-317976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8"/>
              <a:buChar char="●"/>
            </a:pPr>
            <a:r>
              <a:rPr lang="en" sz="1407" dirty="0">
                <a:solidFill>
                  <a:srgbClr val="000000"/>
                </a:solidFill>
              </a:rPr>
              <a:t>Lehman’s Laws</a:t>
            </a:r>
            <a:endParaRPr sz="1407" dirty="0">
              <a:solidFill>
                <a:srgbClr val="000000"/>
              </a:solidFill>
            </a:endParaRPr>
          </a:p>
          <a:p>
            <a:pPr marL="914400" lvl="1" indent="-308133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3"/>
              <a:buChar char="○"/>
            </a:pPr>
            <a:r>
              <a:rPr lang="en" sz="1252" dirty="0">
                <a:solidFill>
                  <a:srgbClr val="000000"/>
                </a:solidFill>
              </a:rPr>
              <a:t>Continuing Change</a:t>
            </a:r>
            <a:endParaRPr sz="1252" dirty="0">
              <a:solidFill>
                <a:srgbClr val="000000"/>
              </a:solidFill>
            </a:endParaRPr>
          </a:p>
          <a:p>
            <a:pPr marL="914400" lvl="1" indent="-308133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3"/>
              <a:buChar char="○"/>
            </a:pPr>
            <a:r>
              <a:rPr lang="en" sz="1252" dirty="0">
                <a:solidFill>
                  <a:srgbClr val="000000"/>
                </a:solidFill>
              </a:rPr>
              <a:t>Increasing Complexity</a:t>
            </a:r>
            <a:endParaRPr sz="1252" dirty="0">
              <a:solidFill>
                <a:srgbClr val="000000"/>
              </a:solidFill>
            </a:endParaRPr>
          </a:p>
          <a:p>
            <a:pPr marL="914400" lvl="1" indent="-308133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3"/>
              <a:buChar char="○"/>
            </a:pPr>
            <a:r>
              <a:rPr lang="en" sz="1252" dirty="0">
                <a:solidFill>
                  <a:srgbClr val="000000"/>
                </a:solidFill>
              </a:rPr>
              <a:t>Self Regulation</a:t>
            </a:r>
            <a:endParaRPr sz="1252" dirty="0">
              <a:solidFill>
                <a:srgbClr val="000000"/>
              </a:solidFill>
            </a:endParaRPr>
          </a:p>
          <a:p>
            <a:pPr marL="914400" lvl="1" indent="-308133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3"/>
              <a:buChar char="○"/>
            </a:pPr>
            <a:r>
              <a:rPr lang="en" sz="1252" dirty="0">
                <a:solidFill>
                  <a:srgbClr val="000000"/>
                </a:solidFill>
              </a:rPr>
              <a:t>Conservation of Organizational Stability</a:t>
            </a:r>
            <a:endParaRPr sz="1252" dirty="0">
              <a:solidFill>
                <a:srgbClr val="000000"/>
              </a:solidFill>
            </a:endParaRPr>
          </a:p>
          <a:p>
            <a:pPr marL="914400" lvl="1" indent="-308133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3"/>
              <a:buChar char="○"/>
            </a:pPr>
            <a:r>
              <a:rPr lang="en" sz="1252" dirty="0">
                <a:solidFill>
                  <a:srgbClr val="000000"/>
                </a:solidFill>
              </a:rPr>
              <a:t>Continuing growth </a:t>
            </a:r>
            <a:endParaRPr sz="1252" dirty="0">
              <a:solidFill>
                <a:srgbClr val="000000"/>
              </a:solidFill>
            </a:endParaRPr>
          </a:p>
          <a:p>
            <a:pPr marL="914400" lvl="1" indent="-308133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3"/>
              <a:buChar char="○"/>
            </a:pPr>
            <a:r>
              <a:rPr lang="en" sz="1252" dirty="0">
                <a:solidFill>
                  <a:srgbClr val="000000"/>
                </a:solidFill>
              </a:rPr>
              <a:t>Declining Quality</a:t>
            </a:r>
            <a:endParaRPr sz="1252" dirty="0">
              <a:solidFill>
                <a:srgbClr val="000000"/>
              </a:solidFill>
            </a:endParaRPr>
          </a:p>
          <a:p>
            <a:pPr marL="914400" lvl="1" indent="-308133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3"/>
              <a:buChar char="○"/>
            </a:pPr>
            <a:r>
              <a:rPr lang="en" sz="1252" dirty="0">
                <a:solidFill>
                  <a:srgbClr val="000000"/>
                </a:solidFill>
              </a:rPr>
              <a:t>Feedback system</a:t>
            </a:r>
            <a:endParaRPr sz="1252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endParaRPr sz="1407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>
            <a:spLocks noGrp="1"/>
          </p:cNvSpPr>
          <p:nvPr>
            <p:ph type="title"/>
          </p:nvPr>
        </p:nvSpPr>
        <p:spPr>
          <a:xfrm>
            <a:off x="729450" y="6900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Lehman's Laws</a:t>
            </a:r>
            <a:endParaRPr dirty="0"/>
          </a:p>
        </p:txBody>
      </p:sp>
      <p:sp>
        <p:nvSpPr>
          <p:cNvPr id="169" name="Google Shape;169;p26"/>
          <p:cNvSpPr txBox="1">
            <a:spLocks noGrp="1"/>
          </p:cNvSpPr>
          <p:nvPr>
            <p:ph type="body" idx="1"/>
          </p:nvPr>
        </p:nvSpPr>
        <p:spPr>
          <a:xfrm>
            <a:off x="727650" y="1535680"/>
            <a:ext cx="7688700" cy="334111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rgbClr val="000000"/>
                </a:solidFill>
              </a:rPr>
              <a:t> Lehman's eight Laws of Software Evolution</a:t>
            </a:r>
            <a:endParaRPr sz="1500" dirty="0">
              <a:solidFill>
                <a:srgbClr val="000000"/>
              </a:solidFill>
            </a:endParaRPr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 startAt="5"/>
            </a:pPr>
            <a:r>
              <a:rPr lang="en" sz="1500" dirty="0">
                <a:solidFill>
                  <a:srgbClr val="000000"/>
                </a:solidFill>
              </a:rPr>
              <a:t>Law of </a:t>
            </a:r>
            <a:r>
              <a:rPr lang="en" sz="1500" dirty="0">
                <a:solidFill>
                  <a:srgbClr val="0070C0"/>
                </a:solidFill>
              </a:rPr>
              <a:t>conservation</a:t>
            </a:r>
            <a:r>
              <a:rPr lang="en" sz="1500" dirty="0">
                <a:solidFill>
                  <a:srgbClr val="000000"/>
                </a:solidFill>
              </a:rPr>
              <a:t> of </a:t>
            </a:r>
            <a:r>
              <a:rPr lang="en" sz="1500" dirty="0">
                <a:solidFill>
                  <a:srgbClr val="0070C0"/>
                </a:solidFill>
              </a:rPr>
              <a:t>familiarity</a:t>
            </a:r>
            <a:r>
              <a:rPr lang="en" sz="1500" dirty="0">
                <a:solidFill>
                  <a:srgbClr val="000000"/>
                </a:solidFill>
              </a:rPr>
              <a:t>: The average incremental growth of systems tends to remain constant or decline.</a:t>
            </a:r>
            <a:endParaRPr sz="1500" dirty="0">
              <a:solidFill>
                <a:srgbClr val="000000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 startAt="5"/>
            </a:pPr>
            <a:r>
              <a:rPr lang="en" sz="1500" dirty="0">
                <a:solidFill>
                  <a:srgbClr val="000000"/>
                </a:solidFill>
              </a:rPr>
              <a:t>Law of </a:t>
            </a:r>
            <a:r>
              <a:rPr lang="en" sz="1500" dirty="0">
                <a:solidFill>
                  <a:srgbClr val="0070C0"/>
                </a:solidFill>
              </a:rPr>
              <a:t>continuing growth</a:t>
            </a:r>
            <a:r>
              <a:rPr lang="en" sz="1500" dirty="0">
                <a:solidFill>
                  <a:srgbClr val="000000"/>
                </a:solidFill>
              </a:rPr>
              <a:t>: Functional capability must be continually increased over a system's lifetime to maintain user satisfaction.</a:t>
            </a:r>
            <a:endParaRPr sz="1500" dirty="0">
              <a:solidFill>
                <a:srgbClr val="000000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 startAt="5"/>
            </a:pPr>
            <a:r>
              <a:rPr lang="en" sz="1500" dirty="0">
                <a:solidFill>
                  <a:srgbClr val="000000"/>
                </a:solidFill>
              </a:rPr>
              <a:t>Law of </a:t>
            </a:r>
            <a:r>
              <a:rPr lang="en" sz="1500" dirty="0">
                <a:solidFill>
                  <a:srgbClr val="0070C0"/>
                </a:solidFill>
              </a:rPr>
              <a:t>declining quality</a:t>
            </a:r>
            <a:r>
              <a:rPr lang="en" sz="1500" dirty="0">
                <a:solidFill>
                  <a:srgbClr val="000000"/>
                </a:solidFill>
              </a:rPr>
              <a:t>: Unless rigorously adapted to meet changes in the operational environment, system quality will appear to decline. </a:t>
            </a:r>
            <a:endParaRPr sz="1500" dirty="0">
              <a:solidFill>
                <a:srgbClr val="000000"/>
              </a:solidFill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 startAt="5"/>
            </a:pPr>
            <a:r>
              <a:rPr lang="en" sz="1500" dirty="0">
                <a:solidFill>
                  <a:srgbClr val="000000"/>
                </a:solidFill>
              </a:rPr>
              <a:t>Law of </a:t>
            </a:r>
            <a:r>
              <a:rPr lang="en" sz="1500" dirty="0">
                <a:solidFill>
                  <a:srgbClr val="0070C0"/>
                </a:solidFill>
              </a:rPr>
              <a:t>feedback systems</a:t>
            </a:r>
            <a:r>
              <a:rPr lang="en" sz="1500" dirty="0">
                <a:solidFill>
                  <a:srgbClr val="000000"/>
                </a:solidFill>
              </a:rPr>
              <a:t>: Evolution processes are multi-level, multi-loop, multi-agent feedback systems. </a:t>
            </a:r>
            <a:endParaRPr sz="1500" dirty="0">
              <a:solidFill>
                <a:srgbClr val="000000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br>
              <a:rPr lang="en" sz="1500" dirty="0">
                <a:solidFill>
                  <a:srgbClr val="000000"/>
                </a:solidFill>
              </a:rPr>
            </a:br>
            <a:endParaRPr sz="15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Categories of Software Maintenance</a:t>
            </a:r>
            <a:endParaRPr dirty="0"/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8777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rgbClr val="000000"/>
                </a:solidFill>
              </a:rPr>
              <a:t>There are </a:t>
            </a:r>
            <a:r>
              <a:rPr lang="en" sz="1700" dirty="0">
                <a:solidFill>
                  <a:srgbClr val="0070C0"/>
                </a:solidFill>
              </a:rPr>
              <a:t>four types </a:t>
            </a:r>
            <a:r>
              <a:rPr lang="en" sz="1700" dirty="0">
                <a:solidFill>
                  <a:srgbClr val="000000"/>
                </a:solidFill>
              </a:rPr>
              <a:t>of changes in software maintenance.  </a:t>
            </a:r>
            <a:endParaRPr sz="1700" dirty="0">
              <a:solidFill>
                <a:srgbClr val="000000"/>
              </a:solidFill>
            </a:endParaRPr>
          </a:p>
          <a:p>
            <a:pPr marL="457200" lvl="0" indent="-3365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AutoNum type="arabicPeriod"/>
            </a:pPr>
            <a:r>
              <a:rPr lang="en" sz="1700" dirty="0">
                <a:solidFill>
                  <a:srgbClr val="000000"/>
                </a:solidFill>
              </a:rPr>
              <a:t>Corrective</a:t>
            </a:r>
            <a:endParaRPr sz="1700" dirty="0">
              <a:solidFill>
                <a:srgbClr val="000000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AutoNum type="arabicPeriod"/>
            </a:pPr>
            <a:r>
              <a:rPr lang="en" sz="1700" dirty="0">
                <a:solidFill>
                  <a:srgbClr val="000000"/>
                </a:solidFill>
              </a:rPr>
              <a:t>Adaptive</a:t>
            </a:r>
            <a:endParaRPr sz="1700" dirty="0">
              <a:solidFill>
                <a:srgbClr val="000000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AutoNum type="arabicPeriod"/>
            </a:pPr>
            <a:r>
              <a:rPr lang="en" sz="1700" dirty="0">
                <a:solidFill>
                  <a:srgbClr val="000000"/>
                </a:solidFill>
              </a:rPr>
              <a:t>Perfective</a:t>
            </a:r>
            <a:endParaRPr sz="1700" dirty="0">
              <a:solidFill>
                <a:srgbClr val="000000"/>
              </a:solidFill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AutoNum type="arabicPeriod"/>
            </a:pPr>
            <a:r>
              <a:rPr lang="en" sz="1700" dirty="0">
                <a:solidFill>
                  <a:srgbClr val="000000"/>
                </a:solidFill>
              </a:rPr>
              <a:t>Preventive</a:t>
            </a:r>
            <a:endParaRPr sz="1700" dirty="0">
              <a:solidFill>
                <a:srgbClr val="000000"/>
              </a:solidFill>
            </a:endParaRPr>
          </a:p>
          <a:p>
            <a:pPr lv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800" dirty="0">
                <a:solidFill>
                  <a:srgbClr val="000000"/>
                </a:solidFill>
              </a:rPr>
              <a:t>(CAPP)</a:t>
            </a:r>
            <a:endParaRPr sz="2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729450" y="668569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70C0"/>
                </a:solidFill>
              </a:rPr>
              <a:t>Corrective</a:t>
            </a:r>
            <a:r>
              <a:rPr lang="en" dirty="0"/>
              <a:t> Maintenance	</a:t>
            </a:r>
            <a:endParaRPr dirty="0"/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729450" y="1384229"/>
            <a:ext cx="7688700" cy="35433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rgbClr val="000000"/>
                </a:solidFill>
              </a:rPr>
              <a:t>Def</a:t>
            </a:r>
            <a:r>
              <a:rPr lang="en" sz="1400" dirty="0">
                <a:solidFill>
                  <a:srgbClr val="000000"/>
                </a:solidFill>
              </a:rPr>
              <a:t>:  Modification initiated by </a:t>
            </a:r>
            <a:r>
              <a:rPr lang="en" sz="1400" dirty="0">
                <a:solidFill>
                  <a:srgbClr val="0070C0"/>
                </a:solidFill>
              </a:rPr>
              <a:t>defects</a:t>
            </a:r>
            <a:r>
              <a:rPr lang="en" sz="1400" dirty="0">
                <a:solidFill>
                  <a:srgbClr val="000000"/>
                </a:solidFill>
              </a:rPr>
              <a:t> are known as corrective maintenance of software.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1400" dirty="0">
                <a:solidFill>
                  <a:srgbClr val="000000"/>
                </a:solidFill>
              </a:rPr>
            </a:br>
            <a:r>
              <a:rPr lang="en" sz="1400" dirty="0">
                <a:solidFill>
                  <a:srgbClr val="000000"/>
                </a:solidFill>
              </a:rPr>
              <a:t>A defect can result from following errors:</a:t>
            </a:r>
            <a:endParaRPr sz="1400" dirty="0">
              <a:solidFill>
                <a:srgbClr val="000000"/>
              </a:solidFill>
            </a:endParaRPr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1400" dirty="0">
                <a:solidFill>
                  <a:srgbClr val="0070C0"/>
                </a:solidFill>
              </a:rPr>
              <a:t>Design errors</a:t>
            </a:r>
            <a:r>
              <a:rPr lang="en" sz="1400" dirty="0">
                <a:solidFill>
                  <a:srgbClr val="000000"/>
                </a:solidFill>
              </a:rPr>
              <a:t>: These occur when, for example, changes made to the software are incorrect, incomplete, wrongly communicated or the change request is misunderstood.</a:t>
            </a:r>
            <a:endParaRPr sz="1400" dirty="0">
              <a:solidFill>
                <a:srgbClr val="00000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1400" dirty="0">
                <a:solidFill>
                  <a:srgbClr val="0070C0"/>
                </a:solidFill>
              </a:rPr>
              <a:t>Logic errors</a:t>
            </a:r>
            <a:r>
              <a:rPr lang="en" sz="1400" dirty="0">
                <a:solidFill>
                  <a:srgbClr val="000000"/>
                </a:solidFill>
              </a:rPr>
              <a:t>: These result from invalid tests and conclusions, incorrect implementation of design specifications, faulty logic flow or incomplete testing of data. </a:t>
            </a:r>
            <a:endParaRPr sz="1400" dirty="0">
              <a:solidFill>
                <a:srgbClr val="000000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 sz="1400" dirty="0">
                <a:solidFill>
                  <a:srgbClr val="0070C0"/>
                </a:solidFill>
              </a:rPr>
              <a:t>Coding errors</a:t>
            </a:r>
            <a:r>
              <a:rPr lang="en" sz="1400" dirty="0">
                <a:solidFill>
                  <a:srgbClr val="000000"/>
                </a:solidFill>
              </a:rPr>
              <a:t>: These are caused by incorrect implementation of detailed logic design and incorrect use of the source code logic. Defects are also caused by data processing errors and system performance errors.</a:t>
            </a:r>
            <a:endParaRPr sz="14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000000"/>
                </a:solidFill>
              </a:rPr>
              <a:t>All these errors, sometimes called </a:t>
            </a:r>
            <a:r>
              <a:rPr lang="en" sz="1400" dirty="0">
                <a:solidFill>
                  <a:srgbClr val="0070C0"/>
                </a:solidFill>
              </a:rPr>
              <a:t>'residual errors</a:t>
            </a:r>
            <a:r>
              <a:rPr lang="en" sz="1400" dirty="0">
                <a:solidFill>
                  <a:srgbClr val="000000"/>
                </a:solidFill>
              </a:rPr>
              <a:t>' or </a:t>
            </a:r>
            <a:r>
              <a:rPr lang="en" sz="1400" dirty="0">
                <a:solidFill>
                  <a:srgbClr val="0070C0"/>
                </a:solidFill>
              </a:rPr>
              <a:t>'bugs</a:t>
            </a:r>
            <a:r>
              <a:rPr lang="en" sz="1400" dirty="0">
                <a:solidFill>
                  <a:srgbClr val="000000"/>
                </a:solidFill>
              </a:rPr>
              <a:t>', prevent the software from conforming to its agreed specification.</a:t>
            </a:r>
            <a:endParaRPr sz="14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title"/>
          </p:nvPr>
        </p:nvSpPr>
        <p:spPr>
          <a:xfrm>
            <a:off x="727650" y="647138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70C0"/>
                </a:solidFill>
              </a:rPr>
              <a:t>Corrective</a:t>
            </a:r>
            <a:r>
              <a:rPr lang="en" dirty="0"/>
              <a:t> Maintenance	</a:t>
            </a:r>
            <a:endParaRPr dirty="0"/>
          </a:p>
        </p:txBody>
      </p:sp>
      <p:sp>
        <p:nvSpPr>
          <p:cNvPr id="111" name="Google Shape;111;p17"/>
          <p:cNvSpPr txBox="1">
            <a:spLocks noGrp="1"/>
          </p:cNvSpPr>
          <p:nvPr>
            <p:ph type="body" idx="1"/>
          </p:nvPr>
        </p:nvSpPr>
        <p:spPr>
          <a:xfrm>
            <a:off x="727650" y="1507375"/>
            <a:ext cx="7688700" cy="35435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0000"/>
                </a:solidFill>
              </a:rPr>
              <a:t>Software Patch</a:t>
            </a:r>
            <a:r>
              <a:rPr lang="en" sz="1600" dirty="0">
                <a:solidFill>
                  <a:srgbClr val="000000"/>
                </a:solidFill>
              </a:rPr>
              <a:t>: A software patch or </a:t>
            </a:r>
            <a:r>
              <a:rPr lang="en" sz="1600" dirty="0">
                <a:solidFill>
                  <a:srgbClr val="0070C0"/>
                </a:solidFill>
              </a:rPr>
              <a:t>fix</a:t>
            </a:r>
            <a:r>
              <a:rPr lang="en" sz="1600" dirty="0">
                <a:solidFill>
                  <a:srgbClr val="000000"/>
                </a:solidFill>
              </a:rPr>
              <a:t> is a quick-repair job for a piece of programming designed to resolve functionality issues, improve security and add new features.</a:t>
            </a:r>
            <a:endParaRPr sz="16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000000"/>
                </a:solidFill>
              </a:rPr>
              <a:t>This approach gives rise to a range of problems that include </a:t>
            </a:r>
            <a:r>
              <a:rPr lang="en" sz="1600" dirty="0">
                <a:solidFill>
                  <a:srgbClr val="0070C0"/>
                </a:solidFill>
              </a:rPr>
              <a:t>increased program complexity </a:t>
            </a:r>
            <a:r>
              <a:rPr lang="en" sz="1600" dirty="0">
                <a:solidFill>
                  <a:srgbClr val="000000"/>
                </a:solidFill>
              </a:rPr>
              <a:t>and </a:t>
            </a:r>
            <a:r>
              <a:rPr lang="en" sz="1600" dirty="0">
                <a:solidFill>
                  <a:srgbClr val="0070C0"/>
                </a:solidFill>
              </a:rPr>
              <a:t>unforeseen ripple effects</a:t>
            </a:r>
            <a:r>
              <a:rPr lang="en" sz="1600" dirty="0">
                <a:solidFill>
                  <a:srgbClr val="000000"/>
                </a:solidFill>
              </a:rPr>
              <a:t>. It thus leads to </a:t>
            </a:r>
            <a:r>
              <a:rPr lang="en" sz="1600" dirty="0">
                <a:solidFill>
                  <a:srgbClr val="0070C0"/>
                </a:solidFill>
              </a:rPr>
              <a:t>spaghetti syndrome</a:t>
            </a:r>
            <a:r>
              <a:rPr lang="en" sz="1600" dirty="0">
                <a:solidFill>
                  <a:srgbClr val="000000"/>
                </a:solidFill>
              </a:rPr>
              <a:t>.</a:t>
            </a:r>
            <a:br>
              <a:rPr lang="en" sz="1600" dirty="0">
                <a:solidFill>
                  <a:srgbClr val="000000"/>
                </a:solidFill>
              </a:rPr>
            </a:br>
            <a:endParaRPr sz="16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0000"/>
                </a:solidFill>
              </a:rPr>
              <a:t>Spaghetti syndrome</a:t>
            </a:r>
            <a:r>
              <a:rPr lang="en" sz="1600" dirty="0">
                <a:solidFill>
                  <a:srgbClr val="000000"/>
                </a:solidFill>
              </a:rPr>
              <a:t>: Degeneration of program </a:t>
            </a:r>
            <a:r>
              <a:rPr lang="en" sz="1600" dirty="0">
                <a:solidFill>
                  <a:srgbClr val="0070C0"/>
                </a:solidFill>
              </a:rPr>
              <a:t>structure</a:t>
            </a:r>
            <a:r>
              <a:rPr lang="en" sz="1600" dirty="0">
                <a:solidFill>
                  <a:srgbClr val="000000"/>
                </a:solidFill>
              </a:rPr>
              <a:t> which makes the </a:t>
            </a:r>
            <a:r>
              <a:rPr lang="en" sz="1600" dirty="0">
                <a:solidFill>
                  <a:srgbClr val="0070C0"/>
                </a:solidFill>
              </a:rPr>
              <a:t>program</a:t>
            </a:r>
            <a:r>
              <a:rPr lang="en" sz="1600" dirty="0">
                <a:solidFill>
                  <a:srgbClr val="000000"/>
                </a:solidFill>
              </a:rPr>
              <a:t> increasingly </a:t>
            </a:r>
            <a:r>
              <a:rPr lang="en" sz="1600" dirty="0">
                <a:solidFill>
                  <a:srgbClr val="0070C0"/>
                </a:solidFill>
              </a:rPr>
              <a:t>difficult to understand</a:t>
            </a:r>
            <a:r>
              <a:rPr lang="en" sz="1600" dirty="0">
                <a:solidFill>
                  <a:srgbClr val="000000"/>
                </a:solidFill>
              </a:rPr>
              <a:t>. It also indicates the </a:t>
            </a:r>
            <a:r>
              <a:rPr lang="en" sz="1600" dirty="0">
                <a:solidFill>
                  <a:srgbClr val="0070C0"/>
                </a:solidFill>
              </a:rPr>
              <a:t>resistance to change</a:t>
            </a:r>
            <a:r>
              <a:rPr lang="en" sz="1600" dirty="0">
                <a:solidFill>
                  <a:srgbClr val="000000"/>
                </a:solidFill>
              </a:rPr>
              <a:t> of the program at its maximum</a:t>
            </a:r>
            <a:endParaRPr sz="16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6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70C0"/>
                </a:solidFill>
              </a:rPr>
              <a:t>Adaptive</a:t>
            </a:r>
            <a:r>
              <a:rPr lang="en" dirty="0"/>
              <a:t> Maintenance</a:t>
            </a:r>
            <a:endParaRPr dirty="0"/>
          </a:p>
        </p:txBody>
      </p:sp>
      <p:sp>
        <p:nvSpPr>
          <p:cNvPr id="117" name="Google Shape;117;p1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4495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704" b="1" dirty="0">
                <a:solidFill>
                  <a:srgbClr val="000000"/>
                </a:solidFill>
              </a:rPr>
              <a:t>Def:</a:t>
            </a:r>
            <a:r>
              <a:rPr lang="en" sz="1704" dirty="0">
                <a:solidFill>
                  <a:srgbClr val="000000"/>
                </a:solidFill>
              </a:rPr>
              <a:t> Adaptive Maintenance is a change driven by the </a:t>
            </a:r>
            <a:r>
              <a:rPr lang="en" sz="1704" dirty="0">
                <a:solidFill>
                  <a:srgbClr val="0070C0"/>
                </a:solidFill>
              </a:rPr>
              <a:t>need to accommodate modifications </a:t>
            </a:r>
            <a:r>
              <a:rPr lang="en" sz="1704" dirty="0">
                <a:solidFill>
                  <a:srgbClr val="000000"/>
                </a:solidFill>
              </a:rPr>
              <a:t>in the </a:t>
            </a:r>
            <a:r>
              <a:rPr lang="en" sz="1704" dirty="0">
                <a:solidFill>
                  <a:srgbClr val="0070C0"/>
                </a:solidFill>
              </a:rPr>
              <a:t>environment</a:t>
            </a:r>
            <a:r>
              <a:rPr lang="en" sz="1704" dirty="0">
                <a:solidFill>
                  <a:srgbClr val="000000"/>
                </a:solidFill>
              </a:rPr>
              <a:t> of the software system.</a:t>
            </a:r>
            <a:endParaRPr sz="1704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704" dirty="0">
                <a:solidFill>
                  <a:srgbClr val="0070C0"/>
                </a:solidFill>
              </a:rPr>
              <a:t>Environment</a:t>
            </a:r>
            <a:r>
              <a:rPr lang="en" sz="1704" dirty="0">
                <a:solidFill>
                  <a:srgbClr val="000000"/>
                </a:solidFill>
              </a:rPr>
              <a:t> in this context refers to the totality of all conditions and influences which act from outside upon the system. </a:t>
            </a: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704" dirty="0">
                <a:solidFill>
                  <a:srgbClr val="000000"/>
                </a:solidFill>
              </a:rPr>
              <a:t>For example </a:t>
            </a:r>
            <a:r>
              <a:rPr lang="en" sz="1704" dirty="0">
                <a:solidFill>
                  <a:srgbClr val="0070C0"/>
                </a:solidFill>
              </a:rPr>
              <a:t>business rules</a:t>
            </a:r>
            <a:r>
              <a:rPr lang="en" sz="1704" dirty="0">
                <a:solidFill>
                  <a:srgbClr val="000000"/>
                </a:solidFill>
              </a:rPr>
              <a:t>, </a:t>
            </a:r>
            <a:r>
              <a:rPr lang="en" sz="1704" dirty="0">
                <a:solidFill>
                  <a:srgbClr val="0070C0"/>
                </a:solidFill>
              </a:rPr>
              <a:t>government policies</a:t>
            </a:r>
            <a:r>
              <a:rPr lang="en" sz="1704" dirty="0">
                <a:solidFill>
                  <a:srgbClr val="000000"/>
                </a:solidFill>
              </a:rPr>
              <a:t>, </a:t>
            </a:r>
            <a:r>
              <a:rPr lang="en" sz="1704" dirty="0">
                <a:solidFill>
                  <a:srgbClr val="0070C0"/>
                </a:solidFill>
              </a:rPr>
              <a:t>work patterns</a:t>
            </a:r>
            <a:r>
              <a:rPr lang="en" sz="1704" dirty="0">
                <a:solidFill>
                  <a:srgbClr val="000000"/>
                </a:solidFill>
              </a:rPr>
              <a:t>, software and hardware </a:t>
            </a:r>
            <a:r>
              <a:rPr lang="en" sz="1704" dirty="0">
                <a:solidFill>
                  <a:srgbClr val="0070C0"/>
                </a:solidFill>
              </a:rPr>
              <a:t>operating platforms. </a:t>
            </a:r>
            <a:endParaRPr sz="1704" dirty="0">
              <a:solidFill>
                <a:srgbClr val="0070C0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endParaRPr sz="1704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70C0"/>
                </a:solidFill>
              </a:rPr>
              <a:t>Adaptive</a:t>
            </a:r>
            <a:r>
              <a:rPr lang="en" dirty="0"/>
              <a:t> Maintenance</a:t>
            </a:r>
            <a:endParaRPr dirty="0"/>
          </a:p>
        </p:txBody>
      </p:sp>
      <p:sp>
        <p:nvSpPr>
          <p:cNvPr id="123" name="Google Shape;123;p19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7543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704" dirty="0">
                <a:solidFill>
                  <a:srgbClr val="000000"/>
                </a:solidFill>
              </a:rPr>
              <a:t>Adaptive maintenance includes any work initiated as a consequence of </a:t>
            </a:r>
            <a:br>
              <a:rPr lang="en" sz="1704" dirty="0">
                <a:solidFill>
                  <a:srgbClr val="000000"/>
                </a:solidFill>
              </a:rPr>
            </a:br>
            <a:r>
              <a:rPr lang="en" sz="1704" dirty="0">
                <a:solidFill>
                  <a:srgbClr val="0070C0"/>
                </a:solidFill>
              </a:rPr>
              <a:t>moving the software to a different hardware or software platform </a:t>
            </a:r>
            <a:r>
              <a:rPr lang="en" sz="1704" dirty="0">
                <a:solidFill>
                  <a:srgbClr val="000000"/>
                </a:solidFill>
              </a:rPr>
              <a:t>- </a:t>
            </a:r>
            <a:r>
              <a:rPr lang="en" sz="1704" dirty="0">
                <a:solidFill>
                  <a:srgbClr val="0070C0"/>
                </a:solidFill>
              </a:rPr>
              <a:t>compiler</a:t>
            </a:r>
            <a:r>
              <a:rPr lang="en" sz="1704" dirty="0">
                <a:solidFill>
                  <a:srgbClr val="000000"/>
                </a:solidFill>
              </a:rPr>
              <a:t>, </a:t>
            </a:r>
            <a:r>
              <a:rPr lang="en" sz="1704" dirty="0">
                <a:solidFill>
                  <a:srgbClr val="0070C0"/>
                </a:solidFill>
              </a:rPr>
              <a:t>operating system </a:t>
            </a:r>
            <a:r>
              <a:rPr lang="en" sz="1704" dirty="0">
                <a:solidFill>
                  <a:srgbClr val="000000"/>
                </a:solidFill>
              </a:rPr>
              <a:t>or </a:t>
            </a:r>
            <a:r>
              <a:rPr lang="en" sz="1704" dirty="0">
                <a:solidFill>
                  <a:srgbClr val="0070C0"/>
                </a:solidFill>
              </a:rPr>
              <a:t>new processor</a:t>
            </a:r>
            <a:r>
              <a:rPr lang="en" sz="1704" dirty="0">
                <a:solidFill>
                  <a:srgbClr val="000000"/>
                </a:solidFill>
              </a:rPr>
              <a:t>.</a:t>
            </a:r>
            <a:endParaRPr sz="1704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704" dirty="0">
                <a:solidFill>
                  <a:srgbClr val="000000"/>
                </a:solidFill>
              </a:rPr>
              <a:t>For example a system was designed to work on Win10, It is showing errors in Win11. Now it has to be compatible with Win11 as well.</a:t>
            </a:r>
          </a:p>
          <a:p>
            <a:pPr marL="0" lvl="0" indent="0">
              <a:lnSpc>
                <a:spcPct val="95000"/>
              </a:lnSpc>
              <a:spcBef>
                <a:spcPts val="1200"/>
              </a:spcBef>
              <a:buSzPts val="935"/>
              <a:buNone/>
            </a:pPr>
            <a:r>
              <a:rPr lang="en" sz="1704" dirty="0">
                <a:solidFill>
                  <a:srgbClr val="000000"/>
                </a:solidFill>
              </a:rPr>
              <a:t>When Euro became the official currency of European Countries, systems like </a:t>
            </a:r>
            <a:r>
              <a:rPr lang="en-US" sz="1704" dirty="0">
                <a:solidFill>
                  <a:srgbClr val="000000"/>
                </a:solidFill>
              </a:rPr>
              <a:t>accounting programs, banking apps, billing systems, and shopping websites had to do </a:t>
            </a:r>
            <a:r>
              <a:rPr lang="en-US" sz="1704" dirty="0">
                <a:solidFill>
                  <a:srgbClr val="0070C0"/>
                </a:solidFill>
              </a:rPr>
              <a:t>adaptive changes</a:t>
            </a:r>
            <a:r>
              <a:rPr lang="en-US" sz="1704" dirty="0">
                <a:solidFill>
                  <a:srgbClr val="000000"/>
                </a:solidFill>
              </a:rPr>
              <a:t>.</a:t>
            </a:r>
            <a:endParaRPr lang="en" sz="1704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>
            <a:spLocks noGrp="1"/>
          </p:cNvSpPr>
          <p:nvPr>
            <p:ph type="title"/>
          </p:nvPr>
        </p:nvSpPr>
        <p:spPr>
          <a:xfrm>
            <a:off x="727650" y="611418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70C0"/>
                </a:solidFill>
              </a:rPr>
              <a:t>Perfective</a:t>
            </a:r>
            <a:r>
              <a:rPr lang="en" dirty="0"/>
              <a:t> Maintenance</a:t>
            </a:r>
            <a:endParaRPr dirty="0"/>
          </a:p>
        </p:txBody>
      </p:sp>
      <p:sp>
        <p:nvSpPr>
          <p:cNvPr id="129" name="Google Shape;129;p20"/>
          <p:cNvSpPr txBox="1">
            <a:spLocks noGrp="1"/>
          </p:cNvSpPr>
          <p:nvPr>
            <p:ph type="body" idx="1"/>
          </p:nvPr>
        </p:nvSpPr>
        <p:spPr>
          <a:xfrm>
            <a:off x="635918" y="1441200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>
                <a:solidFill>
                  <a:srgbClr val="000000"/>
                </a:solidFill>
              </a:rPr>
              <a:t>Def</a:t>
            </a:r>
            <a:r>
              <a:rPr lang="en" sz="1400" dirty="0">
                <a:solidFill>
                  <a:srgbClr val="000000"/>
                </a:solidFill>
              </a:rPr>
              <a:t>: Maintenance undertaken to </a:t>
            </a:r>
            <a:r>
              <a:rPr lang="en" sz="1400" dirty="0">
                <a:solidFill>
                  <a:srgbClr val="0070C0"/>
                </a:solidFill>
              </a:rPr>
              <a:t>expand</a:t>
            </a:r>
            <a:r>
              <a:rPr lang="en" sz="1400" dirty="0">
                <a:solidFill>
                  <a:srgbClr val="000000"/>
                </a:solidFill>
              </a:rPr>
              <a:t> the </a:t>
            </a:r>
            <a:r>
              <a:rPr lang="en" sz="1400" dirty="0">
                <a:solidFill>
                  <a:srgbClr val="0070C0"/>
                </a:solidFill>
              </a:rPr>
              <a:t>existing requirements </a:t>
            </a:r>
            <a:r>
              <a:rPr lang="en" sz="1400" dirty="0">
                <a:solidFill>
                  <a:srgbClr val="000000"/>
                </a:solidFill>
              </a:rPr>
              <a:t>of a system.</a:t>
            </a:r>
            <a:br>
              <a:rPr lang="en" sz="1400" dirty="0">
                <a:solidFill>
                  <a:srgbClr val="000000"/>
                </a:solidFill>
              </a:rPr>
            </a:br>
            <a:endParaRPr lang="en" sz="14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rgbClr val="000000"/>
                </a:solidFill>
              </a:rPr>
              <a:t>With existing </a:t>
            </a:r>
            <a:r>
              <a:rPr lang="en" sz="1400" dirty="0">
                <a:solidFill>
                  <a:srgbClr val="0070C0"/>
                </a:solidFill>
              </a:rPr>
              <a:t>enhancement</a:t>
            </a:r>
            <a:r>
              <a:rPr lang="en" sz="1400" dirty="0">
                <a:solidFill>
                  <a:srgbClr val="000000"/>
                </a:solidFill>
              </a:rPr>
              <a:t> of existing </a:t>
            </a:r>
            <a:r>
              <a:rPr lang="en" sz="1400" u="sng" dirty="0">
                <a:solidFill>
                  <a:srgbClr val="000000"/>
                </a:solidFill>
              </a:rPr>
              <a:t>system functionality </a:t>
            </a:r>
            <a:r>
              <a:rPr lang="en" sz="1400" dirty="0">
                <a:solidFill>
                  <a:srgbClr val="000000"/>
                </a:solidFill>
              </a:rPr>
              <a:t>or </a:t>
            </a:r>
            <a:r>
              <a:rPr lang="en" sz="1400" dirty="0">
                <a:solidFill>
                  <a:srgbClr val="0070C0"/>
                </a:solidFill>
              </a:rPr>
              <a:t>improvement</a:t>
            </a:r>
            <a:r>
              <a:rPr lang="en" sz="1400" dirty="0">
                <a:solidFill>
                  <a:srgbClr val="000000"/>
                </a:solidFill>
              </a:rPr>
              <a:t> in </a:t>
            </a:r>
            <a:r>
              <a:rPr lang="en" sz="1400" u="sng" dirty="0">
                <a:solidFill>
                  <a:srgbClr val="000000"/>
                </a:solidFill>
              </a:rPr>
              <a:t>computational efficiency </a:t>
            </a:r>
            <a:r>
              <a:rPr lang="en" sz="1400" dirty="0">
                <a:solidFill>
                  <a:srgbClr val="000000"/>
                </a:solidFill>
              </a:rPr>
              <a:t>and new cases beyond the scope for which it was initially developed </a:t>
            </a:r>
            <a:endParaRPr sz="14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400" dirty="0">
              <a:solidFill>
                <a:srgbClr val="000000"/>
              </a:solidFill>
            </a:endParaRPr>
          </a:p>
        </p:txBody>
      </p:sp>
      <p:pic>
        <p:nvPicPr>
          <p:cNvPr id="130" name="Google Shape;1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1926" y="2757429"/>
            <a:ext cx="3542418" cy="21048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64350" y="2681850"/>
            <a:ext cx="3951117" cy="23525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70C0"/>
                </a:solidFill>
              </a:rPr>
              <a:t>Preventive</a:t>
            </a:r>
            <a:r>
              <a:rPr lang="en" dirty="0"/>
              <a:t> Maintenance</a:t>
            </a:r>
            <a:endParaRPr dirty="0"/>
          </a:p>
        </p:txBody>
      </p:sp>
      <p:sp>
        <p:nvSpPr>
          <p:cNvPr id="137" name="Google Shape;137;p21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 dirty="0">
                <a:solidFill>
                  <a:srgbClr val="000000"/>
                </a:solidFill>
              </a:rPr>
              <a:t>Def</a:t>
            </a:r>
            <a:r>
              <a:rPr lang="en" sz="1500" dirty="0">
                <a:solidFill>
                  <a:srgbClr val="000000"/>
                </a:solidFill>
              </a:rPr>
              <a:t>: Work done on a software system to </a:t>
            </a:r>
            <a:r>
              <a:rPr lang="en" sz="1500" dirty="0">
                <a:solidFill>
                  <a:srgbClr val="0070C0"/>
                </a:solidFill>
              </a:rPr>
              <a:t>address problems </a:t>
            </a:r>
            <a:r>
              <a:rPr lang="en" sz="1500" dirty="0">
                <a:solidFill>
                  <a:srgbClr val="000000"/>
                </a:solidFill>
              </a:rPr>
              <a:t>of </a:t>
            </a:r>
            <a:r>
              <a:rPr lang="en" sz="1500" dirty="0">
                <a:solidFill>
                  <a:srgbClr val="0070C0"/>
                </a:solidFill>
              </a:rPr>
              <a:t>deteriorating structure </a:t>
            </a:r>
            <a:r>
              <a:rPr lang="en" sz="1500" dirty="0">
                <a:solidFill>
                  <a:srgbClr val="000000"/>
                </a:solidFill>
              </a:rPr>
              <a:t>is known as preventive change.  </a:t>
            </a:r>
            <a:br>
              <a:rPr lang="en" sz="1500" dirty="0">
                <a:solidFill>
                  <a:srgbClr val="000000"/>
                </a:solidFill>
              </a:rPr>
            </a:br>
            <a:br>
              <a:rPr lang="en" sz="1500" dirty="0">
                <a:solidFill>
                  <a:srgbClr val="000000"/>
                </a:solidFill>
              </a:rPr>
            </a:br>
            <a:r>
              <a:rPr lang="en" sz="1500" dirty="0">
                <a:solidFill>
                  <a:srgbClr val="000000"/>
                </a:solidFill>
              </a:rPr>
              <a:t>Preventive change is undertaken to </a:t>
            </a:r>
            <a:r>
              <a:rPr lang="en" sz="1500" dirty="0">
                <a:solidFill>
                  <a:srgbClr val="0070C0"/>
                </a:solidFill>
              </a:rPr>
              <a:t>prevent malfunctions </a:t>
            </a:r>
            <a:r>
              <a:rPr lang="en" sz="1500" dirty="0">
                <a:solidFill>
                  <a:srgbClr val="000000"/>
                </a:solidFill>
              </a:rPr>
              <a:t>or to </a:t>
            </a:r>
            <a:r>
              <a:rPr lang="en" sz="1500" dirty="0">
                <a:solidFill>
                  <a:srgbClr val="0070C0"/>
                </a:solidFill>
              </a:rPr>
              <a:t>improve maintainability </a:t>
            </a:r>
            <a:r>
              <a:rPr lang="en" sz="1500" dirty="0">
                <a:solidFill>
                  <a:srgbClr val="000000"/>
                </a:solidFill>
              </a:rPr>
              <a:t>of the software </a:t>
            </a:r>
            <a:endParaRPr sz="15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 dirty="0">
                <a:solidFill>
                  <a:srgbClr val="000000"/>
                </a:solidFill>
              </a:rPr>
              <a:t>Examples of preventive change include </a:t>
            </a:r>
            <a:r>
              <a:rPr lang="en" sz="1500" dirty="0">
                <a:solidFill>
                  <a:srgbClr val="0070C0"/>
                </a:solidFill>
              </a:rPr>
              <a:t>code restructuring</a:t>
            </a:r>
            <a:r>
              <a:rPr lang="en" sz="1500" dirty="0">
                <a:solidFill>
                  <a:srgbClr val="000000"/>
                </a:solidFill>
              </a:rPr>
              <a:t>, </a:t>
            </a:r>
            <a:r>
              <a:rPr lang="en" sz="1500" dirty="0">
                <a:solidFill>
                  <a:srgbClr val="0070C0"/>
                </a:solidFill>
              </a:rPr>
              <a:t>code optimisation </a:t>
            </a:r>
            <a:r>
              <a:rPr lang="en" sz="1500" dirty="0">
                <a:solidFill>
                  <a:srgbClr val="000000"/>
                </a:solidFill>
              </a:rPr>
              <a:t>and </a:t>
            </a:r>
            <a:r>
              <a:rPr lang="en" sz="1500" dirty="0">
                <a:solidFill>
                  <a:srgbClr val="0070C0"/>
                </a:solidFill>
              </a:rPr>
              <a:t>documentation updating</a:t>
            </a:r>
            <a:r>
              <a:rPr lang="en" sz="1500" dirty="0">
                <a:solidFill>
                  <a:srgbClr val="000000"/>
                </a:solidFill>
              </a:rPr>
              <a:t>. </a:t>
            </a:r>
            <a:endParaRPr sz="15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5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1170</Words>
  <Application>Microsoft Office PowerPoint</Application>
  <PresentationFormat>On-screen Show (16:9)</PresentationFormat>
  <Paragraphs>102</Paragraphs>
  <Slides>20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Lato</vt:lpstr>
      <vt:lpstr>sofia-pro</vt:lpstr>
      <vt:lpstr>Raleway</vt:lpstr>
      <vt:lpstr>inherit</vt:lpstr>
      <vt:lpstr>Streamline</vt:lpstr>
      <vt:lpstr>Chapter 3</vt:lpstr>
      <vt:lpstr>Overview</vt:lpstr>
      <vt:lpstr>Categories of Software Maintenance</vt:lpstr>
      <vt:lpstr>Corrective Maintenance </vt:lpstr>
      <vt:lpstr>Corrective Maintenance </vt:lpstr>
      <vt:lpstr>Adaptive Maintenance</vt:lpstr>
      <vt:lpstr>Adaptive Maintenance</vt:lpstr>
      <vt:lpstr>Perfective Maintenance</vt:lpstr>
      <vt:lpstr>Preventive Maintenance</vt:lpstr>
      <vt:lpstr>Relationship Between Maintenance Categories</vt:lpstr>
      <vt:lpstr>Ongoing Support</vt:lpstr>
      <vt:lpstr>Change Management</vt:lpstr>
      <vt:lpstr>Reasons to Change</vt:lpstr>
      <vt:lpstr>Benefits of Change Management</vt:lpstr>
      <vt:lpstr>Types of Change Management</vt:lpstr>
      <vt:lpstr>Tools for Conducting Change Management </vt:lpstr>
      <vt:lpstr>Change Management Steps</vt:lpstr>
      <vt:lpstr>Reference</vt:lpstr>
      <vt:lpstr>Lehman's Laws</vt:lpstr>
      <vt:lpstr>Lehman's Laws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USER</cp:lastModifiedBy>
  <cp:revision>13</cp:revision>
  <dcterms:modified xsi:type="dcterms:W3CDTF">2025-06-24T15:06:56Z</dcterms:modified>
</cp:coreProperties>
</file>