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90" r:id="rId5"/>
    <p:sldId id="259" r:id="rId6"/>
    <p:sldId id="260" r:id="rId7"/>
    <p:sldId id="261" r:id="rId8"/>
    <p:sldId id="262" r:id="rId9"/>
    <p:sldId id="263" r:id="rId10"/>
    <p:sldId id="264" r:id="rId11"/>
    <p:sldId id="265" r:id="rId12"/>
    <p:sldId id="266" r:id="rId13"/>
    <p:sldId id="267" r:id="rId14"/>
    <p:sldId id="291" r:id="rId15"/>
    <p:sldId id="293" r:id="rId16"/>
    <p:sldId id="292" r:id="rId17"/>
    <p:sldId id="294" r:id="rId18"/>
    <p:sldId id="295"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5143500" type="screen16x9"/>
  <p:notesSz cx="6858000" cy="9144000"/>
  <p:embeddedFontLst>
    <p:embeddedFont>
      <p:font typeface="Lato" panose="020F0502020204030203" pitchFamily="34" charset="0"/>
      <p:regular r:id="rId43"/>
      <p:bold r:id="rId44"/>
      <p:italic r:id="rId45"/>
      <p:boldItalic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132F8E-413F-4F89-94CD-4482DC108528}">
  <a:tblStyle styleId="{8F132F8E-413F-4F89-94CD-4482DC1085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63614fb17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63614fb1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63614fb17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63614fb17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63614fb1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63614fb1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63614fb17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63614fb17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63614fb17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63614fb17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63614fb17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63614fb17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63614fb17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63614fb1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3e3df95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3e3df95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71f6443b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71f6443b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71f6443b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71f6443b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614fb17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614fb1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71f6443b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71f6443b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3e3df95e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03e3df95e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71f6443b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71f6443b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71f6443b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071f6443b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71f6443b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071f6443b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071f6443b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071f6443b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71f6443b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071f6443b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71f6443b5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71f6443b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71f6443b5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071f6443b5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71f6443b5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71f6443b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361932f9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361932f9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71f6443b5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71f6443b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071f6443b5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071f6443b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71f6443b5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71f6443b5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71f6443b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071f6443b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71f6443b5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71f6443b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63614fb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63614fb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63614fb1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63614fb1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63614fb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63614fb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63614fb17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63614fb17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63614fb17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63614fb1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63614fb1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63614fb1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Chapter 6</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Program Understanding</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63999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Maintainers and Their Information Needs</a:t>
            </a:r>
            <a:endParaRPr dirty="0"/>
          </a:p>
        </p:txBody>
      </p:sp>
      <p:sp>
        <p:nvSpPr>
          <p:cNvPr id="135" name="Google Shape;135;p21"/>
          <p:cNvSpPr txBox="1">
            <a:spLocks noGrp="1"/>
          </p:cNvSpPr>
          <p:nvPr>
            <p:ph type="body" idx="1"/>
          </p:nvPr>
        </p:nvSpPr>
        <p:spPr>
          <a:xfrm>
            <a:off x="729450" y="1507374"/>
            <a:ext cx="7688700" cy="32289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0070C0"/>
                </a:solidFill>
              </a:rPr>
              <a:t>Maintenance team </a:t>
            </a:r>
            <a:r>
              <a:rPr lang="en" sz="1500" dirty="0">
                <a:solidFill>
                  <a:srgbClr val="000000"/>
                </a:solidFill>
              </a:rPr>
              <a:t>- managers, analysts, designers and programmers - all have different comprehension or information needs depending on the level at which they function </a:t>
            </a:r>
            <a:endParaRPr sz="1500" dirty="0">
              <a:solidFill>
                <a:srgbClr val="000000"/>
              </a:solidFill>
            </a:endParaRPr>
          </a:p>
          <a:p>
            <a:pPr marL="457200" lvl="0" indent="-323850" algn="l" rtl="0">
              <a:spcBef>
                <a:spcPts val="1200"/>
              </a:spcBef>
              <a:spcAft>
                <a:spcPts val="0"/>
              </a:spcAft>
              <a:buClr>
                <a:srgbClr val="000000"/>
              </a:buClr>
              <a:buSzPts val="1500"/>
              <a:buAutoNum type="arabicPeriod"/>
            </a:pPr>
            <a:r>
              <a:rPr lang="en" sz="1500" dirty="0">
                <a:solidFill>
                  <a:srgbClr val="0070C0"/>
                </a:solidFill>
              </a:rPr>
              <a:t>Managers</a:t>
            </a:r>
            <a:r>
              <a:rPr lang="en" sz="1500" dirty="0">
                <a:solidFill>
                  <a:srgbClr val="000000"/>
                </a:solidFill>
              </a:rPr>
              <a:t>:</a:t>
            </a:r>
            <a:endParaRPr sz="1500" dirty="0">
              <a:solidFill>
                <a:srgbClr val="000000"/>
              </a:solidFill>
            </a:endParaRPr>
          </a:p>
          <a:p>
            <a:pPr marL="914400" lvl="1" indent="-323850" algn="l" rtl="0">
              <a:spcBef>
                <a:spcPts val="0"/>
              </a:spcBef>
              <a:spcAft>
                <a:spcPts val="0"/>
              </a:spcAft>
              <a:buClr>
                <a:srgbClr val="000000"/>
              </a:buClr>
              <a:buSzPts val="1500"/>
              <a:buAutoNum type="alphaLcPeriod"/>
            </a:pPr>
            <a:r>
              <a:rPr lang="en" sz="1500" dirty="0">
                <a:solidFill>
                  <a:srgbClr val="000000"/>
                </a:solidFill>
              </a:rPr>
              <a:t>To make informed decisions</a:t>
            </a:r>
            <a:endParaRPr sz="1500" dirty="0">
              <a:solidFill>
                <a:srgbClr val="000000"/>
              </a:solidFill>
            </a:endParaRPr>
          </a:p>
          <a:p>
            <a:pPr marL="914400" lvl="1" indent="-323850" algn="l" rtl="0">
              <a:spcBef>
                <a:spcPts val="0"/>
              </a:spcBef>
              <a:spcAft>
                <a:spcPts val="0"/>
              </a:spcAft>
              <a:buClr>
                <a:srgbClr val="000000"/>
              </a:buClr>
              <a:buSzPts val="1500"/>
              <a:buAutoNum type="alphaLcPeriod"/>
            </a:pPr>
            <a:r>
              <a:rPr lang="en" sz="1500" dirty="0">
                <a:solidFill>
                  <a:srgbClr val="000000"/>
                </a:solidFill>
              </a:rPr>
              <a:t>To estimate the cost and duration of a major enhancement, change</a:t>
            </a:r>
            <a:endParaRPr sz="1500" dirty="0">
              <a:solidFill>
                <a:srgbClr val="000000"/>
              </a:solidFill>
            </a:endParaRPr>
          </a:p>
          <a:p>
            <a:pPr marL="457200" lvl="0" indent="-323850" algn="l" rtl="0">
              <a:spcBef>
                <a:spcPts val="0"/>
              </a:spcBef>
              <a:spcAft>
                <a:spcPts val="0"/>
              </a:spcAft>
              <a:buClr>
                <a:srgbClr val="000000"/>
              </a:buClr>
              <a:buSzPts val="1500"/>
              <a:buAutoNum type="arabicPeriod"/>
            </a:pPr>
            <a:r>
              <a:rPr lang="en" sz="1500" dirty="0">
                <a:solidFill>
                  <a:srgbClr val="000000"/>
                </a:solidFill>
              </a:rPr>
              <a:t> </a:t>
            </a:r>
            <a:r>
              <a:rPr lang="en" sz="1500" dirty="0">
                <a:solidFill>
                  <a:srgbClr val="0070C0"/>
                </a:solidFill>
              </a:rPr>
              <a:t>Analysts</a:t>
            </a:r>
            <a:r>
              <a:rPr lang="en" sz="1500" dirty="0">
                <a:solidFill>
                  <a:srgbClr val="000000"/>
                </a:solidFill>
              </a:rPr>
              <a:t>:</a:t>
            </a:r>
            <a:endParaRPr sz="1500" dirty="0">
              <a:solidFill>
                <a:srgbClr val="000000"/>
              </a:solidFill>
            </a:endParaRPr>
          </a:p>
          <a:p>
            <a:pPr marL="914400" lvl="1" indent="-323850" algn="l" rtl="0">
              <a:spcBef>
                <a:spcPts val="0"/>
              </a:spcBef>
              <a:spcAft>
                <a:spcPts val="0"/>
              </a:spcAft>
              <a:buClr>
                <a:srgbClr val="000000"/>
              </a:buClr>
              <a:buSzPts val="1500"/>
              <a:buAutoNum type="alphaLcPeriod"/>
            </a:pPr>
            <a:r>
              <a:rPr lang="en" sz="1500" dirty="0">
                <a:solidFill>
                  <a:srgbClr val="000000"/>
                </a:solidFill>
              </a:rPr>
              <a:t>To determine the functional (FR) and non-functional requirements (NFR), and to establish the relationship between the system the elements of its environment.</a:t>
            </a:r>
            <a:endParaRPr sz="1500" dirty="0">
              <a:solidFill>
                <a:srgbClr val="000000"/>
              </a:solidFill>
            </a:endParaRPr>
          </a:p>
          <a:p>
            <a:pPr marL="914400" lvl="1" indent="-323850" algn="l" rtl="0">
              <a:spcBef>
                <a:spcPts val="0"/>
              </a:spcBef>
              <a:spcAft>
                <a:spcPts val="0"/>
              </a:spcAft>
              <a:buClr>
                <a:srgbClr val="000000"/>
              </a:buClr>
              <a:buSzPts val="1500"/>
              <a:buAutoNum type="alphaLcPeriod"/>
            </a:pPr>
            <a:r>
              <a:rPr lang="en" sz="1500" dirty="0">
                <a:solidFill>
                  <a:srgbClr val="000000"/>
                </a:solidFill>
              </a:rPr>
              <a:t>To determine the </a:t>
            </a:r>
            <a:r>
              <a:rPr lang="en" sz="1500" dirty="0">
                <a:solidFill>
                  <a:schemeClr val="accent5">
                    <a:lumMod val="60000"/>
                    <a:lumOff val="40000"/>
                  </a:schemeClr>
                </a:solidFill>
              </a:rPr>
              <a:t>implications of change </a:t>
            </a:r>
            <a:r>
              <a:rPr lang="en" sz="1500" dirty="0">
                <a:solidFill>
                  <a:srgbClr val="000000"/>
                </a:solidFill>
              </a:rPr>
              <a:t>(using context diagrams) on the performance of a system.</a:t>
            </a:r>
            <a:endParaRPr sz="1500" dirty="0">
              <a:solidFill>
                <a:srgbClr val="000000"/>
              </a:solidFill>
            </a:endParaRPr>
          </a:p>
          <a:p>
            <a:pPr marL="0" lvl="0" indent="0" algn="l" rtl="0">
              <a:spcBef>
                <a:spcPts val="1200"/>
              </a:spcBef>
              <a:spcAft>
                <a:spcPts val="1200"/>
              </a:spcAft>
              <a:buNone/>
            </a:pPr>
            <a:endParaRPr sz="1500"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Maintainers and Their Information Needs</a:t>
            </a:r>
            <a:endParaRPr/>
          </a:p>
        </p:txBody>
      </p:sp>
      <p:sp>
        <p:nvSpPr>
          <p:cNvPr id="141" name="Google Shape;141;p22"/>
          <p:cNvSpPr txBox="1">
            <a:spLocks noGrp="1"/>
          </p:cNvSpPr>
          <p:nvPr>
            <p:ph type="body" idx="1"/>
          </p:nvPr>
        </p:nvSpPr>
        <p:spPr>
          <a:xfrm>
            <a:off x="729450" y="2078874"/>
            <a:ext cx="7688700" cy="2714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0070C0"/>
                </a:solidFill>
              </a:rPr>
              <a:t>3. Designers: </a:t>
            </a:r>
            <a:r>
              <a:rPr lang="en" sz="1500" dirty="0">
                <a:solidFill>
                  <a:srgbClr val="000000"/>
                </a:solidFill>
              </a:rPr>
              <a:t>The design process of a software system can take place at two levels:</a:t>
            </a:r>
            <a:endParaRPr sz="1500" dirty="0">
              <a:solidFill>
                <a:srgbClr val="000000"/>
              </a:solidFill>
            </a:endParaRPr>
          </a:p>
          <a:p>
            <a:pPr marL="457200" lvl="0" indent="-323850" algn="l" rtl="0">
              <a:spcBef>
                <a:spcPts val="1200"/>
              </a:spcBef>
              <a:spcAft>
                <a:spcPts val="0"/>
              </a:spcAft>
              <a:buClr>
                <a:srgbClr val="000000"/>
              </a:buClr>
              <a:buSzPts val="1500"/>
              <a:buChar char="●"/>
            </a:pPr>
            <a:r>
              <a:rPr lang="en" sz="1500" u="sng" dirty="0">
                <a:solidFill>
                  <a:srgbClr val="000000"/>
                </a:solidFill>
              </a:rPr>
              <a:t>Architectural design </a:t>
            </a:r>
            <a:r>
              <a:rPr lang="en" sz="1500" dirty="0">
                <a:solidFill>
                  <a:srgbClr val="000000"/>
                </a:solidFill>
              </a:rPr>
              <a:t>results in the production of functional components, conceptual data structures and the interconnection between various components. </a:t>
            </a:r>
            <a:r>
              <a:rPr lang="en" sz="1500" dirty="0">
                <a:solidFill>
                  <a:schemeClr val="accent5">
                    <a:lumMod val="60000"/>
                    <a:lumOff val="40000"/>
                  </a:schemeClr>
                </a:solidFill>
              </a:rPr>
              <a:t>High Level Structure</a:t>
            </a:r>
            <a:r>
              <a:rPr lang="en" sz="1500" dirty="0">
                <a:solidFill>
                  <a:srgbClr val="000000"/>
                </a:solidFill>
              </a:rPr>
              <a:t> of the software. </a:t>
            </a:r>
            <a:r>
              <a:rPr lang="en" sz="1500" dirty="0">
                <a:solidFill>
                  <a:schemeClr val="accent5">
                    <a:lumMod val="60000"/>
                    <a:lumOff val="40000"/>
                  </a:schemeClr>
                </a:solidFill>
              </a:rPr>
              <a:t>Big picture</a:t>
            </a:r>
            <a:br>
              <a:rPr lang="en" sz="1500" dirty="0">
                <a:solidFill>
                  <a:srgbClr val="000000"/>
                </a:solidFill>
              </a:rPr>
            </a:br>
            <a:endParaRPr sz="1500" dirty="0">
              <a:solidFill>
                <a:srgbClr val="000000"/>
              </a:solidFill>
            </a:endParaRPr>
          </a:p>
          <a:p>
            <a:pPr marL="457200" lvl="0" indent="-323850" algn="l" rtl="0">
              <a:spcBef>
                <a:spcPts val="0"/>
              </a:spcBef>
              <a:spcAft>
                <a:spcPts val="0"/>
              </a:spcAft>
              <a:buClr>
                <a:srgbClr val="000000"/>
              </a:buClr>
              <a:buSzPts val="1500"/>
              <a:buChar char="●"/>
            </a:pPr>
            <a:r>
              <a:rPr lang="en" sz="1500" u="sng" dirty="0">
                <a:solidFill>
                  <a:srgbClr val="000000"/>
                </a:solidFill>
              </a:rPr>
              <a:t>Detailed design </a:t>
            </a:r>
            <a:r>
              <a:rPr lang="en" sz="1500" dirty="0">
                <a:solidFill>
                  <a:srgbClr val="000000"/>
                </a:solidFill>
              </a:rPr>
              <a:t>results in the detailed algorithms, data representations, data structures and interfaces between procedures or routines. </a:t>
            </a:r>
            <a:r>
              <a:rPr lang="en" sz="1500" dirty="0">
                <a:solidFill>
                  <a:schemeClr val="accent5">
                    <a:lumMod val="60000"/>
                    <a:lumOff val="40000"/>
                  </a:schemeClr>
                </a:solidFill>
              </a:rPr>
              <a:t>Internal workings </a:t>
            </a:r>
            <a:r>
              <a:rPr lang="en" sz="1500" dirty="0">
                <a:solidFill>
                  <a:srgbClr val="000000"/>
                </a:solidFill>
              </a:rPr>
              <a:t>of each components. </a:t>
            </a:r>
            <a:r>
              <a:rPr lang="en" sz="1500" dirty="0">
                <a:solidFill>
                  <a:schemeClr val="accent5">
                    <a:lumMod val="60000"/>
                    <a:lumOff val="40000"/>
                  </a:schemeClr>
                </a:solidFill>
              </a:rPr>
              <a:t>Small picture</a:t>
            </a:r>
            <a:endParaRPr sz="1500" dirty="0">
              <a:solidFill>
                <a:schemeClr val="accent5">
                  <a:lumMod val="60000"/>
                  <a:lumOff val="4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Maintainers and Their Information Needs</a:t>
            </a:r>
            <a:endParaRPr/>
          </a:p>
        </p:txBody>
      </p:sp>
      <p:sp>
        <p:nvSpPr>
          <p:cNvPr id="147" name="Google Shape;147;p23"/>
          <p:cNvSpPr txBox="1">
            <a:spLocks noGrp="1"/>
          </p:cNvSpPr>
          <p:nvPr>
            <p:ph type="body" idx="1"/>
          </p:nvPr>
        </p:nvSpPr>
        <p:spPr>
          <a:xfrm>
            <a:off x="729450" y="2078875"/>
            <a:ext cx="7688700" cy="30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0070C0"/>
                </a:solidFill>
              </a:rPr>
              <a:t>3. Designers:</a:t>
            </a:r>
            <a:r>
              <a:rPr lang="en" sz="1500" dirty="0">
                <a:solidFill>
                  <a:srgbClr val="000000"/>
                </a:solidFill>
              </a:rPr>
              <a:t> During maintenance, the designer's need:</a:t>
            </a:r>
            <a:endParaRPr sz="1500" dirty="0">
              <a:solidFill>
                <a:srgbClr val="000000"/>
              </a:solidFill>
            </a:endParaRPr>
          </a:p>
          <a:p>
            <a:pPr marL="457200" lvl="0" indent="-323850" algn="l" rtl="0">
              <a:spcBef>
                <a:spcPts val="1200"/>
              </a:spcBef>
              <a:spcAft>
                <a:spcPts val="0"/>
              </a:spcAft>
              <a:buClr>
                <a:srgbClr val="000000"/>
              </a:buClr>
              <a:buSzPts val="1500"/>
              <a:buChar char="●"/>
            </a:pPr>
            <a:r>
              <a:rPr lang="en" sz="1500" dirty="0">
                <a:solidFill>
                  <a:srgbClr val="000000"/>
                </a:solidFill>
              </a:rPr>
              <a:t>To determine </a:t>
            </a:r>
            <a:r>
              <a:rPr lang="en" sz="1500" dirty="0">
                <a:solidFill>
                  <a:schemeClr val="accent5">
                    <a:lumMod val="60000"/>
                    <a:lumOff val="40000"/>
                  </a:schemeClr>
                </a:solidFill>
              </a:rPr>
              <a:t>how</a:t>
            </a:r>
            <a:r>
              <a:rPr lang="en" sz="1500" dirty="0">
                <a:solidFill>
                  <a:srgbClr val="000000"/>
                </a:solidFill>
              </a:rPr>
              <a:t> </a:t>
            </a:r>
            <a:r>
              <a:rPr lang="en" sz="1500" dirty="0">
                <a:solidFill>
                  <a:schemeClr val="accent5">
                    <a:lumMod val="60000"/>
                    <a:lumOff val="40000"/>
                  </a:schemeClr>
                </a:solidFill>
              </a:rPr>
              <a:t>enhancements</a:t>
            </a:r>
            <a:r>
              <a:rPr lang="en" sz="1500" dirty="0">
                <a:solidFill>
                  <a:srgbClr val="000000"/>
                </a:solidFill>
              </a:rPr>
              <a:t> </a:t>
            </a:r>
            <a:r>
              <a:rPr lang="en" sz="1500" dirty="0">
                <a:solidFill>
                  <a:schemeClr val="accent5">
                    <a:lumMod val="60000"/>
                    <a:lumOff val="40000"/>
                  </a:schemeClr>
                </a:solidFill>
              </a:rPr>
              <a:t>could be accommodated </a:t>
            </a:r>
            <a:r>
              <a:rPr lang="en" sz="1500" dirty="0">
                <a:solidFill>
                  <a:srgbClr val="000000"/>
                </a:solidFill>
              </a:rPr>
              <a:t>by the architecture, data structures, data flow and control flow of the existing system</a:t>
            </a:r>
            <a:endParaRPr sz="1500" dirty="0">
              <a:solidFill>
                <a:srgbClr val="000000"/>
              </a:solidFill>
            </a:endParaRPr>
          </a:p>
          <a:p>
            <a:pPr marL="457200" lvl="0" indent="-323850" algn="l" rtl="0">
              <a:spcBef>
                <a:spcPts val="0"/>
              </a:spcBef>
              <a:spcAft>
                <a:spcPts val="0"/>
              </a:spcAft>
              <a:buClr>
                <a:srgbClr val="000000"/>
              </a:buClr>
              <a:buSzPts val="1500"/>
              <a:buChar char="●"/>
            </a:pPr>
            <a:r>
              <a:rPr lang="en" sz="1500" dirty="0">
                <a:solidFill>
                  <a:srgbClr val="000000"/>
                </a:solidFill>
              </a:rPr>
              <a:t>To get a rough </a:t>
            </a:r>
            <a:r>
              <a:rPr lang="en" sz="1500" dirty="0">
                <a:solidFill>
                  <a:schemeClr val="accent5">
                    <a:lumMod val="60000"/>
                    <a:lumOff val="40000"/>
                  </a:schemeClr>
                </a:solidFill>
              </a:rPr>
              <a:t>idea</a:t>
            </a:r>
            <a:r>
              <a:rPr lang="en" sz="1500" dirty="0">
                <a:solidFill>
                  <a:srgbClr val="000000"/>
                </a:solidFill>
              </a:rPr>
              <a:t> of the </a:t>
            </a:r>
            <a:r>
              <a:rPr lang="en" sz="1500" dirty="0">
                <a:solidFill>
                  <a:schemeClr val="accent5">
                    <a:lumMod val="60000"/>
                    <a:lumOff val="40000"/>
                  </a:schemeClr>
                </a:solidFill>
              </a:rPr>
              <a:t>size of the job</a:t>
            </a:r>
            <a:r>
              <a:rPr lang="en" sz="1500" dirty="0">
                <a:solidFill>
                  <a:srgbClr val="000000"/>
                </a:solidFill>
              </a:rPr>
              <a:t>, the areas of the system that will be affected, and the knowledge and skills that will be needed by the programming team</a:t>
            </a:r>
            <a:endParaRPr sz="1500" dirty="0">
              <a:solidFill>
                <a:srgbClr val="000000"/>
              </a:solidFill>
            </a:endParaRPr>
          </a:p>
          <a:p>
            <a:pPr marL="0" lvl="0" indent="0" algn="l" rtl="0">
              <a:spcBef>
                <a:spcPts val="1200"/>
              </a:spcBef>
              <a:spcAft>
                <a:spcPts val="0"/>
              </a:spcAft>
              <a:buNone/>
            </a:pPr>
            <a:r>
              <a:rPr lang="en" sz="1500" dirty="0">
                <a:solidFill>
                  <a:srgbClr val="000000"/>
                </a:solidFill>
              </a:rPr>
              <a:t>Data flow diagrams (DFD), </a:t>
            </a:r>
            <a:r>
              <a:rPr lang="en-US" sz="1500" dirty="0">
                <a:solidFill>
                  <a:srgbClr val="000000"/>
                </a:solidFill>
              </a:rPr>
              <a:t>control flow diagrams (CFD), structure charts and hierarchy process input/output (HIPO) charts can help the designer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Maintainers and Their Information Needs</a:t>
            </a:r>
            <a:endParaRPr dirty="0"/>
          </a:p>
          <a:p>
            <a:pPr marL="0" lvl="0" indent="0" algn="l" rtl="0">
              <a:spcBef>
                <a:spcPts val="0"/>
              </a:spcBef>
              <a:spcAft>
                <a:spcPts val="0"/>
              </a:spcAft>
              <a:buNone/>
            </a:pPr>
            <a:endParaRPr dirty="0"/>
          </a:p>
        </p:txBody>
      </p:sp>
      <p:sp>
        <p:nvSpPr>
          <p:cNvPr id="153" name="Google Shape;153;p24"/>
          <p:cNvSpPr txBox="1">
            <a:spLocks noGrp="1"/>
          </p:cNvSpPr>
          <p:nvPr>
            <p:ph type="body" idx="1"/>
          </p:nvPr>
        </p:nvSpPr>
        <p:spPr>
          <a:xfrm>
            <a:off x="729450" y="2078874"/>
            <a:ext cx="7688700" cy="2907463"/>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602" dirty="0">
                <a:solidFill>
                  <a:srgbClr val="000000"/>
                </a:solidFill>
              </a:rPr>
              <a:t>4. </a:t>
            </a:r>
            <a:r>
              <a:rPr lang="en" sz="1602" dirty="0">
                <a:solidFill>
                  <a:srgbClr val="0070C0"/>
                </a:solidFill>
              </a:rPr>
              <a:t>Programmers</a:t>
            </a:r>
            <a:r>
              <a:rPr lang="en" sz="1602" dirty="0">
                <a:solidFill>
                  <a:srgbClr val="000000"/>
                </a:solidFill>
              </a:rPr>
              <a:t>: Programmer needs to know the </a:t>
            </a:r>
            <a:r>
              <a:rPr lang="en" sz="1602" u="sng" dirty="0">
                <a:solidFill>
                  <a:srgbClr val="000000"/>
                </a:solidFill>
              </a:rPr>
              <a:t>function</a:t>
            </a:r>
            <a:r>
              <a:rPr lang="en" sz="1602" dirty="0">
                <a:solidFill>
                  <a:srgbClr val="000000"/>
                </a:solidFill>
              </a:rPr>
              <a:t> of individual </a:t>
            </a:r>
            <a:r>
              <a:rPr lang="en" sz="1602" u="sng" dirty="0">
                <a:solidFill>
                  <a:srgbClr val="000000"/>
                </a:solidFill>
              </a:rPr>
              <a:t>components</a:t>
            </a:r>
            <a:r>
              <a:rPr lang="en" sz="1602" dirty="0">
                <a:solidFill>
                  <a:srgbClr val="000000"/>
                </a:solidFill>
              </a:rPr>
              <a:t> of the system and their causal </a:t>
            </a:r>
            <a:r>
              <a:rPr lang="en" sz="1602" u="sng" dirty="0">
                <a:solidFill>
                  <a:srgbClr val="000000"/>
                </a:solidFill>
              </a:rPr>
              <a:t>relation</a:t>
            </a:r>
            <a:r>
              <a:rPr lang="en" sz="1602" dirty="0">
                <a:solidFill>
                  <a:srgbClr val="000000"/>
                </a:solidFill>
              </a:rPr>
              <a:t>. </a:t>
            </a:r>
            <a:endParaRPr sz="1602" dirty="0">
              <a:solidFill>
                <a:srgbClr val="000000"/>
              </a:solidFill>
            </a:endParaRPr>
          </a:p>
          <a:p>
            <a:pPr marL="457200" lvl="0" indent="-330358" algn="l" rtl="0">
              <a:lnSpc>
                <a:spcPct val="95000"/>
              </a:lnSpc>
              <a:spcBef>
                <a:spcPts val="1200"/>
              </a:spcBef>
              <a:spcAft>
                <a:spcPts val="0"/>
              </a:spcAft>
              <a:buClr>
                <a:srgbClr val="000000"/>
              </a:buClr>
              <a:buSzPts val="1603"/>
              <a:buChar char="●"/>
            </a:pPr>
            <a:r>
              <a:rPr lang="en" sz="1602" dirty="0">
                <a:solidFill>
                  <a:srgbClr val="000000"/>
                </a:solidFill>
              </a:rPr>
              <a:t>To decide on whether to </a:t>
            </a:r>
            <a:r>
              <a:rPr lang="en" sz="1602" dirty="0">
                <a:solidFill>
                  <a:schemeClr val="accent5">
                    <a:lumMod val="60000"/>
                    <a:lumOff val="40000"/>
                  </a:schemeClr>
                </a:solidFill>
              </a:rPr>
              <a:t>restructure or rewrite </a:t>
            </a:r>
            <a:r>
              <a:rPr lang="en" sz="1602" dirty="0">
                <a:solidFill>
                  <a:srgbClr val="000000"/>
                </a:solidFill>
              </a:rPr>
              <a:t>specific </a:t>
            </a:r>
            <a:r>
              <a:rPr lang="en" sz="1602" u="sng" dirty="0">
                <a:solidFill>
                  <a:srgbClr val="000000"/>
                </a:solidFill>
              </a:rPr>
              <a:t>code</a:t>
            </a:r>
            <a:r>
              <a:rPr lang="en" sz="1602" dirty="0">
                <a:solidFill>
                  <a:srgbClr val="000000"/>
                </a:solidFill>
              </a:rPr>
              <a:t> segments;</a:t>
            </a:r>
            <a:endParaRPr sz="1602" dirty="0">
              <a:solidFill>
                <a:srgbClr val="000000"/>
              </a:solidFill>
            </a:endParaRPr>
          </a:p>
          <a:p>
            <a:pPr marL="457200" lvl="0" indent="-330358" algn="l" rtl="0">
              <a:lnSpc>
                <a:spcPct val="95000"/>
              </a:lnSpc>
              <a:spcBef>
                <a:spcPts val="0"/>
              </a:spcBef>
              <a:spcAft>
                <a:spcPts val="0"/>
              </a:spcAft>
              <a:buClr>
                <a:srgbClr val="000000"/>
              </a:buClr>
              <a:buSzPts val="1603"/>
              <a:buChar char="●"/>
            </a:pPr>
            <a:r>
              <a:rPr lang="en" sz="1602" dirty="0">
                <a:solidFill>
                  <a:srgbClr val="000000"/>
                </a:solidFill>
              </a:rPr>
              <a:t>To </a:t>
            </a:r>
            <a:r>
              <a:rPr lang="en" sz="1602" dirty="0">
                <a:solidFill>
                  <a:srgbClr val="0070C0"/>
                </a:solidFill>
              </a:rPr>
              <a:t>predict</a:t>
            </a:r>
            <a:r>
              <a:rPr lang="en" sz="1602" dirty="0">
                <a:solidFill>
                  <a:srgbClr val="000000"/>
                </a:solidFill>
              </a:rPr>
              <a:t> more easily any </a:t>
            </a:r>
            <a:r>
              <a:rPr lang="en" sz="1602" u="sng" dirty="0">
                <a:solidFill>
                  <a:srgbClr val="000000"/>
                </a:solidFill>
              </a:rPr>
              <a:t>knock-on effect </a:t>
            </a:r>
            <a:r>
              <a:rPr lang="en" sz="1602" dirty="0">
                <a:solidFill>
                  <a:srgbClr val="000000"/>
                </a:solidFill>
              </a:rPr>
              <a:t>when making changes that are likely to affect other parts of the system;</a:t>
            </a:r>
            <a:endParaRPr sz="1602" dirty="0">
              <a:solidFill>
                <a:srgbClr val="000000"/>
              </a:solidFill>
            </a:endParaRPr>
          </a:p>
          <a:p>
            <a:pPr marL="457200" lvl="0" indent="-330358" algn="l" rtl="0">
              <a:lnSpc>
                <a:spcPct val="95000"/>
              </a:lnSpc>
              <a:spcBef>
                <a:spcPts val="0"/>
              </a:spcBef>
              <a:spcAft>
                <a:spcPts val="0"/>
              </a:spcAft>
              <a:buClr>
                <a:srgbClr val="000000"/>
              </a:buClr>
              <a:buSzPts val="1603"/>
              <a:buChar char="●"/>
            </a:pPr>
            <a:r>
              <a:rPr lang="en" sz="1602" dirty="0">
                <a:solidFill>
                  <a:srgbClr val="000000"/>
                </a:solidFill>
              </a:rPr>
              <a:t>To hypothesise the location and </a:t>
            </a:r>
            <a:r>
              <a:rPr lang="en" sz="1602" dirty="0">
                <a:solidFill>
                  <a:srgbClr val="0070C0"/>
                </a:solidFill>
              </a:rPr>
              <a:t>causes of error</a:t>
            </a:r>
            <a:endParaRPr sz="1602" dirty="0">
              <a:solidFill>
                <a:srgbClr val="0070C0"/>
              </a:solidFill>
            </a:endParaRPr>
          </a:p>
          <a:p>
            <a:pPr marL="457200" lvl="0" indent="-330358" algn="l" rtl="0">
              <a:lnSpc>
                <a:spcPct val="95000"/>
              </a:lnSpc>
              <a:spcBef>
                <a:spcPts val="0"/>
              </a:spcBef>
              <a:spcAft>
                <a:spcPts val="0"/>
              </a:spcAft>
              <a:buClr>
                <a:srgbClr val="000000"/>
              </a:buClr>
              <a:buSzPts val="1603"/>
              <a:buChar char="●"/>
            </a:pPr>
            <a:r>
              <a:rPr lang="en" sz="1602" dirty="0">
                <a:solidFill>
                  <a:srgbClr val="000000"/>
                </a:solidFill>
              </a:rPr>
              <a:t>To determine the </a:t>
            </a:r>
            <a:r>
              <a:rPr lang="en" sz="1602" dirty="0">
                <a:solidFill>
                  <a:srgbClr val="0070C0"/>
                </a:solidFill>
              </a:rPr>
              <a:t>feasibility</a:t>
            </a:r>
            <a:r>
              <a:rPr lang="en" sz="1602" dirty="0">
                <a:solidFill>
                  <a:srgbClr val="000000"/>
                </a:solidFill>
              </a:rPr>
              <a:t> of </a:t>
            </a:r>
            <a:r>
              <a:rPr lang="en" sz="1602" dirty="0">
                <a:solidFill>
                  <a:srgbClr val="0070C0"/>
                </a:solidFill>
              </a:rPr>
              <a:t>proposed changes </a:t>
            </a:r>
            <a:r>
              <a:rPr lang="en" sz="1602" dirty="0">
                <a:solidFill>
                  <a:srgbClr val="000000"/>
                </a:solidFill>
              </a:rPr>
              <a:t>and notify management of any anticipated problems.</a:t>
            </a:r>
            <a:endParaRPr sz="1602" dirty="0">
              <a:solidFill>
                <a:srgbClr val="000000"/>
              </a:solidFill>
            </a:endParaRPr>
          </a:p>
          <a:p>
            <a:pPr marL="0" lvl="0" indent="0" algn="l" rtl="0">
              <a:lnSpc>
                <a:spcPct val="95000"/>
              </a:lnSpc>
              <a:spcBef>
                <a:spcPts val="1200"/>
              </a:spcBef>
              <a:spcAft>
                <a:spcPts val="0"/>
              </a:spcAft>
              <a:buSzPts val="1018"/>
              <a:buNone/>
            </a:pPr>
            <a:endParaRPr sz="1602" dirty="0">
              <a:solidFill>
                <a:srgbClr val="000000"/>
              </a:solidFill>
            </a:endParaRPr>
          </a:p>
          <a:p>
            <a:pPr marL="0" lvl="0" indent="0" algn="l" rtl="0">
              <a:lnSpc>
                <a:spcPct val="95000"/>
              </a:lnSpc>
              <a:spcBef>
                <a:spcPts val="1200"/>
              </a:spcBef>
              <a:spcAft>
                <a:spcPts val="1200"/>
              </a:spcAft>
              <a:buSzPts val="1018"/>
              <a:buNone/>
            </a:pPr>
            <a:endParaRPr sz="1602"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16B8-1B0B-9F70-340B-ECE57FFBE274}"/>
              </a:ext>
            </a:extLst>
          </p:cNvPr>
          <p:cNvSpPr>
            <a:spLocks noGrp="1"/>
          </p:cNvSpPr>
          <p:nvPr>
            <p:ph type="title"/>
          </p:nvPr>
        </p:nvSpPr>
        <p:spPr>
          <a:xfrm>
            <a:off x="858037" y="625706"/>
            <a:ext cx="7688700" cy="535200"/>
          </a:xfrm>
        </p:spPr>
        <p:txBody>
          <a:bodyPr>
            <a:normAutofit fontScale="90000"/>
          </a:bodyPr>
          <a:lstStyle/>
          <a:p>
            <a:r>
              <a:rPr lang="en-US" dirty="0"/>
              <a:t>Key Activities of Program Comprehension</a:t>
            </a:r>
          </a:p>
        </p:txBody>
      </p:sp>
      <p:sp>
        <p:nvSpPr>
          <p:cNvPr id="3" name="Text Placeholder 2">
            <a:extLst>
              <a:ext uri="{FF2B5EF4-FFF2-40B4-BE49-F238E27FC236}">
                <a16:creationId xmlns:a16="http://schemas.microsoft.com/office/drawing/2014/main" id="{01D1D615-76A0-270C-7222-1098AB253A27}"/>
              </a:ext>
            </a:extLst>
          </p:cNvPr>
          <p:cNvSpPr>
            <a:spLocks noGrp="1"/>
          </p:cNvSpPr>
          <p:nvPr>
            <p:ph type="body" idx="1"/>
          </p:nvPr>
        </p:nvSpPr>
        <p:spPr>
          <a:xfrm>
            <a:off x="729450" y="1635919"/>
            <a:ext cx="7688700" cy="3207544"/>
          </a:xfrm>
        </p:spPr>
        <p:txBody>
          <a:bodyPr>
            <a:normAutofit/>
          </a:bodyPr>
          <a:lstStyle/>
          <a:p>
            <a:pPr marL="488950" indent="-342900">
              <a:buFont typeface="+mj-lt"/>
              <a:buAutoNum type="arabicPeriod"/>
            </a:pPr>
            <a:r>
              <a:rPr lang="en-US" sz="1200" dirty="0">
                <a:solidFill>
                  <a:schemeClr val="bg2"/>
                </a:solidFill>
                <a:latin typeface="Times New Roman" panose="02020603050405020304" pitchFamily="18" charset="0"/>
                <a:cs typeface="Times New Roman" panose="02020603050405020304" pitchFamily="18" charset="0"/>
              </a:rPr>
              <a:t>Code Reading</a:t>
            </a:r>
          </a:p>
          <a:p>
            <a:pPr marL="488950" indent="-342900">
              <a:buFont typeface="+mj-lt"/>
              <a:buAutoNum type="arabicPeriod"/>
            </a:pPr>
            <a:r>
              <a:rPr lang="en-US" sz="1200" dirty="0">
                <a:solidFill>
                  <a:schemeClr val="bg2"/>
                </a:solidFill>
                <a:latin typeface="Times New Roman" panose="02020603050405020304" pitchFamily="18" charset="0"/>
                <a:cs typeface="Times New Roman" panose="02020603050405020304" pitchFamily="18" charset="0"/>
              </a:rPr>
              <a:t>Documentation Review</a:t>
            </a:r>
          </a:p>
          <a:p>
            <a:pPr marL="488950" indent="-342900">
              <a:buFont typeface="+mj-lt"/>
              <a:buAutoNum type="arabicPeriod"/>
            </a:pPr>
            <a:r>
              <a:rPr lang="en-US" sz="1200" dirty="0">
                <a:solidFill>
                  <a:schemeClr val="bg2"/>
                </a:solidFill>
                <a:latin typeface="Times New Roman" panose="02020603050405020304" pitchFamily="18" charset="0"/>
                <a:cs typeface="Times New Roman" panose="02020603050405020304" pitchFamily="18" charset="0"/>
              </a:rPr>
              <a:t>Identifying Software Architecture</a:t>
            </a:r>
          </a:p>
          <a:p>
            <a:pPr marL="488950" indent="-342900">
              <a:buFont typeface="+mj-lt"/>
              <a:buAutoNum type="arabicPeriod"/>
            </a:pPr>
            <a:r>
              <a:rPr lang="en-US" sz="1200" dirty="0">
                <a:solidFill>
                  <a:schemeClr val="bg2"/>
                </a:solidFill>
                <a:latin typeface="Times New Roman" panose="02020603050405020304" pitchFamily="18" charset="0"/>
                <a:cs typeface="Times New Roman" panose="02020603050405020304" pitchFamily="18" charset="0"/>
              </a:rPr>
              <a:t>Control Flow Analysis</a:t>
            </a:r>
          </a:p>
          <a:p>
            <a:pPr marL="488950" indent="-342900">
              <a:buFont typeface="+mj-lt"/>
              <a:buAutoNum type="arabicPeriod"/>
            </a:pPr>
            <a:r>
              <a:rPr lang="en-US" sz="1200" dirty="0">
                <a:solidFill>
                  <a:schemeClr val="bg2"/>
                </a:solidFill>
                <a:latin typeface="Times New Roman" panose="02020603050405020304" pitchFamily="18" charset="0"/>
                <a:cs typeface="Times New Roman" panose="02020603050405020304" pitchFamily="18" charset="0"/>
              </a:rPr>
              <a:t>Data Flow Analysis</a:t>
            </a:r>
          </a:p>
          <a:p>
            <a:pPr marL="488950" indent="-342900">
              <a:buFont typeface="+mj-lt"/>
              <a:buAutoNum type="arabicPeriod"/>
            </a:pPr>
            <a:r>
              <a:rPr lang="en-US" sz="1200" dirty="0">
                <a:solidFill>
                  <a:srgbClr val="0070C0"/>
                </a:solidFill>
                <a:latin typeface="Times New Roman" panose="02020603050405020304" pitchFamily="18" charset="0"/>
                <a:cs typeface="Times New Roman" panose="02020603050405020304" pitchFamily="18" charset="0"/>
              </a:rPr>
              <a:t>Static Analysis</a:t>
            </a:r>
          </a:p>
          <a:p>
            <a:pPr marL="488950" indent="-342900">
              <a:buFont typeface="+mj-lt"/>
              <a:buAutoNum type="arabicPeriod"/>
            </a:pPr>
            <a:r>
              <a:rPr lang="en-US" sz="1200" dirty="0">
                <a:solidFill>
                  <a:srgbClr val="0070C0"/>
                </a:solidFill>
                <a:latin typeface="Times New Roman" panose="02020603050405020304" pitchFamily="18" charset="0"/>
                <a:cs typeface="Times New Roman" panose="02020603050405020304" pitchFamily="18" charset="0"/>
              </a:rPr>
              <a:t>Dynamic Analysis</a:t>
            </a:r>
          </a:p>
          <a:p>
            <a:pPr marL="488950" indent="-342900">
              <a:buFont typeface="+mj-lt"/>
              <a:buAutoNum type="arabicPeriod"/>
            </a:pPr>
            <a:r>
              <a:rPr lang="en-US" sz="1200" dirty="0">
                <a:solidFill>
                  <a:schemeClr val="bg2"/>
                </a:solidFill>
                <a:latin typeface="Times New Roman" panose="02020603050405020304" pitchFamily="18" charset="0"/>
                <a:cs typeface="Times New Roman" panose="02020603050405020304" pitchFamily="18" charset="0"/>
              </a:rPr>
              <a:t>Reverse Engineering</a:t>
            </a:r>
          </a:p>
          <a:p>
            <a:pPr marL="488950" indent="-342900">
              <a:buFont typeface="+mj-lt"/>
              <a:buAutoNum type="arabicPeriod"/>
            </a:pPr>
            <a:r>
              <a:rPr lang="en-US" sz="1200" dirty="0">
                <a:solidFill>
                  <a:schemeClr val="bg2"/>
                </a:solidFill>
                <a:latin typeface="Times New Roman" panose="02020603050405020304" pitchFamily="18" charset="0"/>
                <a:cs typeface="Times New Roman" panose="02020603050405020304" pitchFamily="18" charset="0"/>
              </a:rPr>
              <a:t>Mental Model Building</a:t>
            </a:r>
          </a:p>
          <a:p>
            <a:pPr marL="488950" indent="-342900">
              <a:buFont typeface="+mj-lt"/>
              <a:buAutoNum type="arabicPeriod"/>
            </a:pPr>
            <a:r>
              <a:rPr lang="en-US" sz="1200" dirty="0">
                <a:solidFill>
                  <a:schemeClr val="bg2"/>
                </a:solidFill>
                <a:latin typeface="Times New Roman" panose="02020603050405020304" pitchFamily="18" charset="0"/>
                <a:cs typeface="Times New Roman" panose="02020603050405020304" pitchFamily="18" charset="0"/>
              </a:rPr>
              <a:t>Tool Utilization</a:t>
            </a:r>
          </a:p>
          <a:p>
            <a:pPr marL="488950" indent="-342900">
              <a:buFont typeface="+mj-lt"/>
              <a:buAutoNum type="arabicPeriod"/>
            </a:pPr>
            <a:r>
              <a:rPr lang="en-US" sz="1200" dirty="0">
                <a:solidFill>
                  <a:schemeClr val="bg2"/>
                </a:solidFill>
                <a:latin typeface="Times New Roman" panose="02020603050405020304" pitchFamily="18" charset="0"/>
                <a:cs typeface="Times New Roman" panose="02020603050405020304" pitchFamily="18" charset="0"/>
              </a:rPr>
              <a:t>Code Refactoring for Clarity</a:t>
            </a:r>
          </a:p>
          <a:p>
            <a:pPr marL="488950" indent="-342900">
              <a:buFont typeface="+mj-lt"/>
              <a:buAutoNum type="arabicPeriod"/>
            </a:pPr>
            <a:r>
              <a:rPr lang="en-US" sz="1200" dirty="0">
                <a:solidFill>
                  <a:schemeClr val="bg2"/>
                </a:solidFill>
                <a:latin typeface="Times New Roman" panose="02020603050405020304" pitchFamily="18" charset="0"/>
                <a:cs typeface="Times New Roman" panose="02020603050405020304" pitchFamily="18" charset="0"/>
              </a:rPr>
              <a:t>Traceability Mapping</a:t>
            </a:r>
          </a:p>
          <a:p>
            <a:pPr marL="488950" indent="-342900">
              <a:buFont typeface="+mj-lt"/>
              <a:buAutoNum type="arabicPeriod"/>
            </a:pPr>
            <a:r>
              <a:rPr lang="en-US" sz="1200" dirty="0">
                <a:solidFill>
                  <a:schemeClr val="bg2"/>
                </a:solidFill>
                <a:latin typeface="Times New Roman" panose="02020603050405020304" pitchFamily="18" charset="0"/>
                <a:cs typeface="Times New Roman" panose="02020603050405020304" pitchFamily="18" charset="0"/>
              </a:rPr>
              <a:t>Collaborative Code Review</a:t>
            </a:r>
          </a:p>
        </p:txBody>
      </p:sp>
    </p:spTree>
    <p:extLst>
      <p:ext uri="{BB962C8B-B14F-4D97-AF65-F5344CB8AC3E}">
        <p14:creationId xmlns:p14="http://schemas.microsoft.com/office/powerpoint/2010/main" val="3916459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1A45-2C74-6C70-ACA9-6C972A22C273}"/>
              </a:ext>
            </a:extLst>
          </p:cNvPr>
          <p:cNvSpPr>
            <a:spLocks noGrp="1"/>
          </p:cNvSpPr>
          <p:nvPr>
            <p:ph type="title"/>
          </p:nvPr>
        </p:nvSpPr>
        <p:spPr/>
        <p:txBody>
          <a:bodyPr>
            <a:normAutofit fontScale="90000"/>
          </a:bodyPr>
          <a:lstStyle/>
          <a:p>
            <a:r>
              <a:rPr lang="en-US" dirty="0"/>
              <a:t>Static Analysis</a:t>
            </a:r>
          </a:p>
        </p:txBody>
      </p:sp>
      <p:sp>
        <p:nvSpPr>
          <p:cNvPr id="3" name="Text Placeholder 2">
            <a:extLst>
              <a:ext uri="{FF2B5EF4-FFF2-40B4-BE49-F238E27FC236}">
                <a16:creationId xmlns:a16="http://schemas.microsoft.com/office/drawing/2014/main" id="{AFF3FD12-FAC7-8F72-250B-A2C41BB60408}"/>
              </a:ext>
            </a:extLst>
          </p:cNvPr>
          <p:cNvSpPr>
            <a:spLocks noGrp="1"/>
          </p:cNvSpPr>
          <p:nvPr>
            <p:ph type="body" idx="1"/>
          </p:nvPr>
        </p:nvSpPr>
        <p:spPr/>
        <p:txBody>
          <a:bodyPr/>
          <a:lstStyle/>
          <a:p>
            <a:pPr>
              <a:lnSpc>
                <a:spcPct val="150000"/>
              </a:lnSpc>
            </a:pPr>
            <a:r>
              <a:rPr lang="en-US" dirty="0">
                <a:solidFill>
                  <a:schemeClr val="bg2"/>
                </a:solidFill>
              </a:rPr>
              <a:t>Analysis </a:t>
            </a:r>
            <a:r>
              <a:rPr lang="en-US" dirty="0">
                <a:solidFill>
                  <a:srgbClr val="0070C0"/>
                </a:solidFill>
              </a:rPr>
              <a:t>without executing the program</a:t>
            </a:r>
            <a:r>
              <a:rPr lang="en-US" dirty="0">
                <a:solidFill>
                  <a:schemeClr val="bg2"/>
                </a:solidFill>
              </a:rPr>
              <a:t>.</a:t>
            </a:r>
          </a:p>
          <a:p>
            <a:pPr>
              <a:lnSpc>
                <a:spcPct val="150000"/>
              </a:lnSpc>
            </a:pPr>
            <a:r>
              <a:rPr lang="en-US" u="sng" dirty="0">
                <a:solidFill>
                  <a:schemeClr val="bg2"/>
                </a:solidFill>
              </a:rPr>
              <a:t>Based on source code</a:t>
            </a:r>
            <a:r>
              <a:rPr lang="en-US" dirty="0">
                <a:solidFill>
                  <a:schemeClr val="bg2"/>
                </a:solidFill>
              </a:rPr>
              <a:t>, intermediate code, or bytecode.</a:t>
            </a:r>
          </a:p>
          <a:p>
            <a:pPr>
              <a:lnSpc>
                <a:spcPct val="150000"/>
              </a:lnSpc>
            </a:pPr>
            <a:r>
              <a:rPr lang="en-US" dirty="0">
                <a:solidFill>
                  <a:schemeClr val="bg2"/>
                </a:solidFill>
              </a:rPr>
              <a:t>Performed early in development.</a:t>
            </a:r>
          </a:p>
        </p:txBody>
      </p:sp>
    </p:spTree>
    <p:extLst>
      <p:ext uri="{BB962C8B-B14F-4D97-AF65-F5344CB8AC3E}">
        <p14:creationId xmlns:p14="http://schemas.microsoft.com/office/powerpoint/2010/main" val="214343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D142-BA01-ADE3-D696-A20FB92AEAFF}"/>
              </a:ext>
            </a:extLst>
          </p:cNvPr>
          <p:cNvSpPr>
            <a:spLocks noGrp="1"/>
          </p:cNvSpPr>
          <p:nvPr>
            <p:ph type="title"/>
          </p:nvPr>
        </p:nvSpPr>
        <p:spPr/>
        <p:txBody>
          <a:bodyPr>
            <a:normAutofit fontScale="90000"/>
          </a:bodyPr>
          <a:lstStyle/>
          <a:p>
            <a:r>
              <a:rPr lang="en-US" dirty="0"/>
              <a:t>Key Activities of Static Analysis</a:t>
            </a:r>
          </a:p>
        </p:txBody>
      </p:sp>
      <p:sp>
        <p:nvSpPr>
          <p:cNvPr id="3" name="Text Placeholder 2">
            <a:extLst>
              <a:ext uri="{FF2B5EF4-FFF2-40B4-BE49-F238E27FC236}">
                <a16:creationId xmlns:a16="http://schemas.microsoft.com/office/drawing/2014/main" id="{27519346-DD36-873F-569E-44D0E181448C}"/>
              </a:ext>
            </a:extLst>
          </p:cNvPr>
          <p:cNvSpPr>
            <a:spLocks noGrp="1"/>
          </p:cNvSpPr>
          <p:nvPr>
            <p:ph type="body" idx="1"/>
          </p:nvPr>
        </p:nvSpPr>
        <p:spPr/>
        <p:txBody>
          <a:bodyPr>
            <a:normAutofit/>
          </a:bodyPr>
          <a:lstStyle/>
          <a:p>
            <a:r>
              <a:rPr lang="en-US" b="1" dirty="0">
                <a:solidFill>
                  <a:schemeClr val="bg2"/>
                </a:solidFill>
                <a:latin typeface="Times New Roman" panose="02020603050405020304" pitchFamily="18" charset="0"/>
                <a:cs typeface="Times New Roman" panose="02020603050405020304" pitchFamily="18" charset="0"/>
              </a:rPr>
              <a:t>Lexical Analysis </a:t>
            </a:r>
            <a:r>
              <a:rPr lang="en-US" dirty="0">
                <a:solidFill>
                  <a:schemeClr val="bg2"/>
                </a:solidFill>
                <a:latin typeface="Times New Roman" panose="02020603050405020304" pitchFamily="18" charset="0"/>
                <a:cs typeface="Times New Roman" panose="02020603050405020304" pitchFamily="18" charset="0"/>
              </a:rPr>
              <a:t>- Tokenizing source code into identifiers, literals, operators, etc.</a:t>
            </a:r>
          </a:p>
          <a:p>
            <a:r>
              <a:rPr lang="en-US" b="1" dirty="0">
                <a:solidFill>
                  <a:schemeClr val="bg2"/>
                </a:solidFill>
                <a:latin typeface="Times New Roman" panose="02020603050405020304" pitchFamily="18" charset="0"/>
                <a:cs typeface="Times New Roman" panose="02020603050405020304" pitchFamily="18" charset="0"/>
              </a:rPr>
              <a:t>Syntax Analysis</a:t>
            </a:r>
            <a:r>
              <a:rPr lang="en-US" dirty="0">
                <a:solidFill>
                  <a:schemeClr val="bg2"/>
                </a:solidFill>
                <a:latin typeface="Times New Roman" panose="02020603050405020304" pitchFamily="18" charset="0"/>
                <a:cs typeface="Times New Roman" panose="02020603050405020304" pitchFamily="18" charset="0"/>
              </a:rPr>
              <a:t> – Verifying grammar rules and structure (parse trees).</a:t>
            </a:r>
          </a:p>
          <a:p>
            <a:r>
              <a:rPr lang="en-US" b="1" dirty="0">
                <a:solidFill>
                  <a:schemeClr val="bg2"/>
                </a:solidFill>
                <a:latin typeface="Times New Roman" panose="02020603050405020304" pitchFamily="18" charset="0"/>
                <a:cs typeface="Times New Roman" panose="02020603050405020304" pitchFamily="18" charset="0"/>
              </a:rPr>
              <a:t>Semantic Analysis</a:t>
            </a:r>
            <a:r>
              <a:rPr lang="en-US" dirty="0">
                <a:solidFill>
                  <a:schemeClr val="bg2"/>
                </a:solidFill>
                <a:latin typeface="Times New Roman" panose="02020603050405020304" pitchFamily="18" charset="0"/>
                <a:cs typeface="Times New Roman" panose="02020603050405020304" pitchFamily="18" charset="0"/>
              </a:rPr>
              <a:t> – Checking for type correctness, scope resolution, and meaning.</a:t>
            </a:r>
          </a:p>
          <a:p>
            <a:r>
              <a:rPr lang="en-US" b="1" dirty="0">
                <a:solidFill>
                  <a:schemeClr val="bg2"/>
                </a:solidFill>
                <a:latin typeface="Times New Roman" panose="02020603050405020304" pitchFamily="18" charset="0"/>
                <a:cs typeface="Times New Roman" panose="02020603050405020304" pitchFamily="18" charset="0"/>
              </a:rPr>
              <a:t>Control Flow Analysis </a:t>
            </a:r>
            <a:r>
              <a:rPr lang="en-US" dirty="0">
                <a:solidFill>
                  <a:schemeClr val="bg2"/>
                </a:solidFill>
                <a:latin typeface="Times New Roman" panose="02020603050405020304" pitchFamily="18" charset="0"/>
                <a:cs typeface="Times New Roman" panose="02020603050405020304" pitchFamily="18" charset="0"/>
              </a:rPr>
              <a:t>- Identifying all possible paths through a program.</a:t>
            </a:r>
          </a:p>
          <a:p>
            <a:r>
              <a:rPr lang="en-US" b="1" dirty="0">
                <a:solidFill>
                  <a:schemeClr val="bg2"/>
                </a:solidFill>
                <a:latin typeface="Times New Roman" panose="02020603050405020304" pitchFamily="18" charset="0"/>
                <a:cs typeface="Times New Roman" panose="02020603050405020304" pitchFamily="18" charset="0"/>
              </a:rPr>
              <a:t>Data Flow Analysis </a:t>
            </a:r>
            <a:r>
              <a:rPr lang="en-US" dirty="0">
                <a:solidFill>
                  <a:schemeClr val="bg2"/>
                </a:solidFill>
                <a:latin typeface="Times New Roman" panose="02020603050405020304" pitchFamily="18" charset="0"/>
                <a:cs typeface="Times New Roman" panose="02020603050405020304" pitchFamily="18" charset="0"/>
              </a:rPr>
              <a:t>- Tracking variable usage (definitions, uses, lifetimes).</a:t>
            </a:r>
          </a:p>
          <a:p>
            <a:r>
              <a:rPr lang="en-US" b="1" dirty="0">
                <a:solidFill>
                  <a:schemeClr val="bg2"/>
                </a:solidFill>
                <a:latin typeface="Times New Roman" panose="02020603050405020304" pitchFamily="18" charset="0"/>
                <a:cs typeface="Times New Roman" panose="02020603050405020304" pitchFamily="18" charset="0"/>
              </a:rPr>
              <a:t>Dependency Analysis</a:t>
            </a:r>
            <a:r>
              <a:rPr lang="en-US" dirty="0">
                <a:solidFill>
                  <a:schemeClr val="bg2"/>
                </a:solidFill>
                <a:latin typeface="Times New Roman" panose="02020603050405020304" pitchFamily="18" charset="0"/>
                <a:cs typeface="Times New Roman" panose="02020603050405020304" pitchFamily="18" charset="0"/>
              </a:rPr>
              <a:t> – Discovering module, function, and variable interdependencies.</a:t>
            </a:r>
          </a:p>
          <a:p>
            <a:r>
              <a:rPr lang="en-US" b="1" dirty="0">
                <a:solidFill>
                  <a:schemeClr val="bg2"/>
                </a:solidFill>
                <a:latin typeface="Times New Roman" panose="02020603050405020304" pitchFamily="18" charset="0"/>
                <a:cs typeface="Times New Roman" panose="02020603050405020304" pitchFamily="18" charset="0"/>
              </a:rPr>
              <a:t>Style Checking </a:t>
            </a:r>
            <a:r>
              <a:rPr lang="en-US" dirty="0">
                <a:solidFill>
                  <a:schemeClr val="bg2"/>
                </a:solidFill>
                <a:latin typeface="Times New Roman" panose="02020603050405020304" pitchFamily="18" charset="0"/>
                <a:cs typeface="Times New Roman" panose="02020603050405020304" pitchFamily="18" charset="0"/>
              </a:rPr>
              <a:t>- Verifying adherence to coding standards and conventions.</a:t>
            </a:r>
          </a:p>
          <a:p>
            <a:r>
              <a:rPr lang="en-US" b="1" dirty="0">
                <a:solidFill>
                  <a:schemeClr val="bg2"/>
                </a:solidFill>
                <a:latin typeface="Times New Roman" panose="02020603050405020304" pitchFamily="18" charset="0"/>
                <a:cs typeface="Times New Roman" panose="02020603050405020304" pitchFamily="18" charset="0"/>
              </a:rPr>
              <a:t>Security Flaw Detection </a:t>
            </a:r>
            <a:r>
              <a:rPr lang="en-US" dirty="0">
                <a:solidFill>
                  <a:schemeClr val="bg2"/>
                </a:solidFill>
                <a:latin typeface="Times New Roman" panose="02020603050405020304" pitchFamily="18" charset="0"/>
                <a:cs typeface="Times New Roman" panose="02020603050405020304" pitchFamily="18" charset="0"/>
              </a:rPr>
              <a:t>- Identifying common security flaws (e.g., buffer overflows, injection)</a:t>
            </a:r>
          </a:p>
          <a:p>
            <a:r>
              <a:rPr lang="en-US" b="1" dirty="0">
                <a:solidFill>
                  <a:schemeClr val="bg2"/>
                </a:solidFill>
                <a:latin typeface="Times New Roman" panose="02020603050405020304" pitchFamily="18" charset="0"/>
                <a:cs typeface="Times New Roman" panose="02020603050405020304" pitchFamily="18" charset="0"/>
              </a:rPr>
              <a:t>Metrics Calculation -  </a:t>
            </a:r>
            <a:r>
              <a:rPr lang="en-US" dirty="0">
                <a:solidFill>
                  <a:schemeClr val="bg2"/>
                </a:solidFill>
                <a:latin typeface="Times New Roman" panose="02020603050405020304" pitchFamily="18" charset="0"/>
                <a:cs typeface="Times New Roman" panose="02020603050405020304" pitchFamily="18" charset="0"/>
              </a:rPr>
              <a:t>calculating</a:t>
            </a:r>
            <a:r>
              <a:rPr lang="en-US" b="1" dirty="0">
                <a:solidFill>
                  <a:schemeClr val="bg2"/>
                </a:solidFill>
                <a:latin typeface="Times New Roman" panose="02020603050405020304" pitchFamily="18" charset="0"/>
                <a:cs typeface="Times New Roman" panose="02020603050405020304" pitchFamily="18" charset="0"/>
              </a:rPr>
              <a:t> </a:t>
            </a:r>
            <a:r>
              <a:rPr lang="en-US" dirty="0">
                <a:solidFill>
                  <a:schemeClr val="bg2"/>
                </a:solidFill>
                <a:latin typeface="Times New Roman" panose="02020603050405020304" pitchFamily="18" charset="0"/>
                <a:cs typeface="Times New Roman" panose="02020603050405020304" pitchFamily="18" charset="0"/>
              </a:rPr>
              <a:t>LOC, complexity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56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4BEA-EC56-502A-226C-E09E3680E4E3}"/>
              </a:ext>
            </a:extLst>
          </p:cNvPr>
          <p:cNvSpPr>
            <a:spLocks noGrp="1"/>
          </p:cNvSpPr>
          <p:nvPr>
            <p:ph type="title"/>
          </p:nvPr>
        </p:nvSpPr>
        <p:spPr/>
        <p:txBody>
          <a:bodyPr>
            <a:normAutofit fontScale="90000"/>
          </a:bodyPr>
          <a:lstStyle/>
          <a:p>
            <a:r>
              <a:rPr lang="en-US" dirty="0"/>
              <a:t>Dynamic Analysis</a:t>
            </a:r>
          </a:p>
        </p:txBody>
      </p:sp>
      <p:sp>
        <p:nvSpPr>
          <p:cNvPr id="3" name="Text Placeholder 2">
            <a:extLst>
              <a:ext uri="{FF2B5EF4-FFF2-40B4-BE49-F238E27FC236}">
                <a16:creationId xmlns:a16="http://schemas.microsoft.com/office/drawing/2014/main" id="{371DFB45-9926-927E-6F78-28CABD428D3E}"/>
              </a:ext>
            </a:extLst>
          </p:cNvPr>
          <p:cNvSpPr>
            <a:spLocks noGrp="1"/>
          </p:cNvSpPr>
          <p:nvPr>
            <p:ph type="body" idx="1"/>
          </p:nvPr>
        </p:nvSpPr>
        <p:spPr/>
        <p:txBody>
          <a:bodyPr/>
          <a:lstStyle/>
          <a:p>
            <a:pPr>
              <a:lnSpc>
                <a:spcPct val="150000"/>
              </a:lnSpc>
            </a:pPr>
            <a:r>
              <a:rPr lang="en-US" dirty="0">
                <a:solidFill>
                  <a:schemeClr val="bg2"/>
                </a:solidFill>
                <a:latin typeface="Times New Roman" panose="02020603050405020304" pitchFamily="18" charset="0"/>
                <a:cs typeface="Times New Roman" panose="02020603050405020304" pitchFamily="18" charset="0"/>
              </a:rPr>
              <a:t>Analysis </a:t>
            </a:r>
            <a:r>
              <a:rPr lang="en-US" dirty="0">
                <a:solidFill>
                  <a:srgbClr val="0070C0"/>
                </a:solidFill>
                <a:latin typeface="Times New Roman" panose="02020603050405020304" pitchFamily="18" charset="0"/>
                <a:cs typeface="Times New Roman" panose="02020603050405020304" pitchFamily="18" charset="0"/>
              </a:rPr>
              <a:t>during execution </a:t>
            </a:r>
            <a:r>
              <a:rPr lang="en-US" dirty="0">
                <a:solidFill>
                  <a:schemeClr val="bg2"/>
                </a:solidFill>
                <a:latin typeface="Times New Roman" panose="02020603050405020304" pitchFamily="18" charset="0"/>
                <a:cs typeface="Times New Roman" panose="02020603050405020304" pitchFamily="18" charset="0"/>
              </a:rPr>
              <a:t>of the program.</a:t>
            </a:r>
          </a:p>
          <a:p>
            <a:pPr>
              <a:lnSpc>
                <a:spcPct val="150000"/>
              </a:lnSpc>
            </a:pPr>
            <a:r>
              <a:rPr lang="en-US" dirty="0">
                <a:solidFill>
                  <a:schemeClr val="accent5">
                    <a:lumMod val="60000"/>
                    <a:lumOff val="40000"/>
                  </a:schemeClr>
                </a:solidFill>
                <a:latin typeface="Times New Roman" panose="02020603050405020304" pitchFamily="18" charset="0"/>
                <a:cs typeface="Times New Roman" panose="02020603050405020304" pitchFamily="18" charset="0"/>
              </a:rPr>
              <a:t>Observes</a:t>
            </a:r>
            <a:r>
              <a:rPr lang="en-US" dirty="0">
                <a:solidFill>
                  <a:schemeClr val="bg2"/>
                </a:solidFill>
                <a:latin typeface="Times New Roman" panose="02020603050405020304" pitchFamily="18" charset="0"/>
                <a:cs typeface="Times New Roman" panose="02020603050405020304" pitchFamily="18" charset="0"/>
              </a:rPr>
              <a:t> actual </a:t>
            </a:r>
            <a:r>
              <a:rPr lang="en-US" dirty="0">
                <a:solidFill>
                  <a:schemeClr val="accent5">
                    <a:lumMod val="60000"/>
                    <a:lumOff val="40000"/>
                  </a:schemeClr>
                </a:solidFill>
                <a:latin typeface="Times New Roman" panose="02020603050405020304" pitchFamily="18" charset="0"/>
                <a:cs typeface="Times New Roman" panose="02020603050405020304" pitchFamily="18" charset="0"/>
              </a:rPr>
              <a:t>behavior</a:t>
            </a:r>
            <a:r>
              <a:rPr lang="en-US" dirty="0">
                <a:solidFill>
                  <a:schemeClr val="bg2"/>
                </a:solidFill>
                <a:latin typeface="Times New Roman" panose="02020603050405020304" pitchFamily="18" charset="0"/>
                <a:cs typeface="Times New Roman" panose="02020603050405020304" pitchFamily="18" charset="0"/>
              </a:rPr>
              <a:t> and </a:t>
            </a:r>
            <a:r>
              <a:rPr lang="en-US" dirty="0">
                <a:solidFill>
                  <a:schemeClr val="accent5">
                    <a:lumMod val="60000"/>
                    <a:lumOff val="40000"/>
                  </a:schemeClr>
                </a:solidFill>
                <a:latin typeface="Times New Roman" panose="02020603050405020304" pitchFamily="18" charset="0"/>
                <a:cs typeface="Times New Roman" panose="02020603050405020304" pitchFamily="18" charset="0"/>
              </a:rPr>
              <a:t>performance</a:t>
            </a:r>
            <a:r>
              <a:rPr lang="en-US" dirty="0">
                <a:solidFill>
                  <a:schemeClr val="bg2"/>
                </a:solidFill>
                <a:latin typeface="Times New Roman" panose="02020603050405020304" pitchFamily="18" charset="0"/>
                <a:cs typeface="Times New Roman" panose="02020603050405020304" pitchFamily="18" charset="0"/>
              </a:rPr>
              <a:t>.</a:t>
            </a:r>
          </a:p>
          <a:p>
            <a:pPr>
              <a:lnSpc>
                <a:spcPct val="150000"/>
              </a:lnSpc>
            </a:pPr>
            <a:r>
              <a:rPr lang="en-US" dirty="0">
                <a:solidFill>
                  <a:schemeClr val="bg2"/>
                </a:solidFill>
                <a:latin typeface="Times New Roman" panose="02020603050405020304" pitchFamily="18" charset="0"/>
                <a:cs typeface="Times New Roman" panose="02020603050405020304" pitchFamily="18" charset="0"/>
              </a:rPr>
              <a:t>Requires input data and test environments.</a:t>
            </a:r>
          </a:p>
        </p:txBody>
      </p:sp>
    </p:spTree>
    <p:extLst>
      <p:ext uri="{BB962C8B-B14F-4D97-AF65-F5344CB8AC3E}">
        <p14:creationId xmlns:p14="http://schemas.microsoft.com/office/powerpoint/2010/main" val="285490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AEC8-0A63-37BC-F454-7B49F7053CF6}"/>
              </a:ext>
            </a:extLst>
          </p:cNvPr>
          <p:cNvSpPr>
            <a:spLocks noGrp="1"/>
          </p:cNvSpPr>
          <p:nvPr>
            <p:ph type="title"/>
          </p:nvPr>
        </p:nvSpPr>
        <p:spPr/>
        <p:txBody>
          <a:bodyPr>
            <a:normAutofit fontScale="90000"/>
          </a:bodyPr>
          <a:lstStyle/>
          <a:p>
            <a:r>
              <a:rPr lang="en-US" dirty="0"/>
              <a:t>Key Activities of Dynamic Analysis</a:t>
            </a:r>
          </a:p>
        </p:txBody>
      </p:sp>
      <p:sp>
        <p:nvSpPr>
          <p:cNvPr id="3" name="Text Placeholder 2">
            <a:extLst>
              <a:ext uri="{FF2B5EF4-FFF2-40B4-BE49-F238E27FC236}">
                <a16:creationId xmlns:a16="http://schemas.microsoft.com/office/drawing/2014/main" id="{A2FDEF1A-8B84-F4C3-A25A-17435070B745}"/>
              </a:ext>
            </a:extLst>
          </p:cNvPr>
          <p:cNvSpPr>
            <a:spLocks noGrp="1"/>
          </p:cNvSpPr>
          <p:nvPr>
            <p:ph type="body" idx="1"/>
          </p:nvPr>
        </p:nvSpPr>
        <p:spPr/>
        <p:txBody>
          <a:bodyPr>
            <a:normAutofit fontScale="92500"/>
          </a:bodyPr>
          <a:lstStyle/>
          <a:p>
            <a:r>
              <a:rPr lang="en-US" b="1" dirty="0">
                <a:solidFill>
                  <a:schemeClr val="bg2"/>
                </a:solidFill>
                <a:latin typeface="Times New Roman" panose="02020603050405020304" pitchFamily="18" charset="0"/>
                <a:cs typeface="Times New Roman" panose="02020603050405020304" pitchFamily="18" charset="0"/>
              </a:rPr>
              <a:t>Memory Leak Detection </a:t>
            </a:r>
            <a:r>
              <a:rPr lang="en-US" dirty="0">
                <a:solidFill>
                  <a:schemeClr val="bg2"/>
                </a:solidFill>
                <a:latin typeface="Times New Roman" panose="02020603050405020304" pitchFamily="18" charset="0"/>
                <a:cs typeface="Times New Roman" panose="02020603050405020304" pitchFamily="18" charset="0"/>
              </a:rPr>
              <a:t>- Identifies unused memory that is not released, leading to potential performance issues.</a:t>
            </a:r>
          </a:p>
          <a:p>
            <a:r>
              <a:rPr lang="en-US" b="1" dirty="0">
                <a:solidFill>
                  <a:schemeClr val="bg2"/>
                </a:solidFill>
                <a:latin typeface="Times New Roman" panose="02020603050405020304" pitchFamily="18" charset="0"/>
                <a:cs typeface="Times New Roman" panose="02020603050405020304" pitchFamily="18" charset="0"/>
              </a:rPr>
              <a:t>Profiling (CPU, memory usage) </a:t>
            </a:r>
            <a:r>
              <a:rPr lang="en-US" dirty="0">
                <a:solidFill>
                  <a:schemeClr val="bg2"/>
                </a:solidFill>
                <a:latin typeface="Times New Roman" panose="02020603050405020304" pitchFamily="18" charset="0"/>
                <a:cs typeface="Times New Roman" panose="02020603050405020304" pitchFamily="18" charset="0"/>
              </a:rPr>
              <a:t>- Measures resource usage (like CPU time and memory) to optimize performance.</a:t>
            </a:r>
          </a:p>
          <a:p>
            <a:r>
              <a:rPr lang="en-US" b="1" dirty="0">
                <a:solidFill>
                  <a:schemeClr val="bg2"/>
                </a:solidFill>
                <a:latin typeface="Times New Roman" panose="02020603050405020304" pitchFamily="18" charset="0"/>
                <a:cs typeface="Times New Roman" panose="02020603050405020304" pitchFamily="18" charset="0"/>
              </a:rPr>
              <a:t>Code Coverage </a:t>
            </a:r>
            <a:r>
              <a:rPr lang="en-US" dirty="0">
                <a:solidFill>
                  <a:schemeClr val="bg2"/>
                </a:solidFill>
                <a:latin typeface="Times New Roman" panose="02020603050405020304" pitchFamily="18" charset="0"/>
                <a:cs typeface="Times New Roman" panose="02020603050405020304" pitchFamily="18" charset="0"/>
              </a:rPr>
              <a:t>- Analyzes which parts of the code are executed during testing to ensure sufficient test coverage.</a:t>
            </a:r>
          </a:p>
          <a:p>
            <a:r>
              <a:rPr lang="en-US" b="1" dirty="0">
                <a:solidFill>
                  <a:schemeClr val="bg2"/>
                </a:solidFill>
                <a:latin typeface="Times New Roman" panose="02020603050405020304" pitchFamily="18" charset="0"/>
                <a:cs typeface="Times New Roman" panose="02020603050405020304" pitchFamily="18" charset="0"/>
              </a:rPr>
              <a:t>Runtime Error Detection </a:t>
            </a:r>
            <a:r>
              <a:rPr lang="en-US" dirty="0">
                <a:solidFill>
                  <a:schemeClr val="bg2"/>
                </a:solidFill>
                <a:latin typeface="Times New Roman" panose="02020603050405020304" pitchFamily="18" charset="0"/>
                <a:cs typeface="Times New Roman" panose="02020603050405020304" pitchFamily="18" charset="0"/>
              </a:rPr>
              <a:t>- Detects errors that occur during program execution, such as null pointer exceptions.</a:t>
            </a:r>
          </a:p>
          <a:p>
            <a:r>
              <a:rPr lang="en-US" b="1" dirty="0">
                <a:solidFill>
                  <a:schemeClr val="bg2"/>
                </a:solidFill>
                <a:latin typeface="Times New Roman" panose="02020603050405020304" pitchFamily="18" charset="0"/>
                <a:cs typeface="Times New Roman" panose="02020603050405020304" pitchFamily="18" charset="0"/>
              </a:rPr>
              <a:t>Behavior Monitoring </a:t>
            </a:r>
            <a:r>
              <a:rPr lang="en-US" dirty="0">
                <a:solidFill>
                  <a:schemeClr val="bg2"/>
                </a:solidFill>
                <a:latin typeface="Times New Roman" panose="02020603050405020304" pitchFamily="18" charset="0"/>
                <a:cs typeface="Times New Roman" panose="02020603050405020304" pitchFamily="18" charset="0"/>
              </a:rPr>
              <a:t>- Observes how the application behaves under different conditions to detect anomalies.</a:t>
            </a:r>
          </a:p>
          <a:p>
            <a:r>
              <a:rPr lang="en-US" b="1" dirty="0">
                <a:solidFill>
                  <a:schemeClr val="bg2"/>
                </a:solidFill>
                <a:latin typeface="Times New Roman" panose="02020603050405020304" pitchFamily="18" charset="0"/>
                <a:cs typeface="Times New Roman" panose="02020603050405020304" pitchFamily="18" charset="0"/>
              </a:rPr>
              <a:t>Execution Tracing </a:t>
            </a:r>
            <a:r>
              <a:rPr lang="en-US" dirty="0">
                <a:solidFill>
                  <a:schemeClr val="bg2"/>
                </a:solidFill>
                <a:latin typeface="Times New Roman" panose="02020603050405020304" pitchFamily="18" charset="0"/>
                <a:cs typeface="Times New Roman" panose="02020603050405020304" pitchFamily="18" charset="0"/>
              </a:rPr>
              <a:t>- Records the sequence of executed instructions or function calls to help in debugging and understanding flow</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92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614988"/>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Comprehension Process Models</a:t>
            </a:r>
            <a:endParaRPr/>
          </a:p>
        </p:txBody>
      </p:sp>
      <p:sp>
        <p:nvSpPr>
          <p:cNvPr id="159" name="Google Shape;159;p25"/>
          <p:cNvSpPr txBox="1">
            <a:spLocks noGrp="1"/>
          </p:cNvSpPr>
          <p:nvPr>
            <p:ph type="body" idx="1"/>
          </p:nvPr>
        </p:nvSpPr>
        <p:spPr>
          <a:xfrm>
            <a:off x="725850" y="1378787"/>
            <a:ext cx="7688700" cy="658707"/>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852"/>
              <a:buNone/>
            </a:pPr>
            <a:r>
              <a:rPr lang="en" sz="1607" dirty="0">
                <a:solidFill>
                  <a:srgbClr val="000000"/>
                </a:solidFill>
              </a:rPr>
              <a:t>Three actions involved in the understanding of a program are: (1) reading about the program, (2) reading its source code, and (3) running it.</a:t>
            </a:r>
            <a:endParaRPr sz="1607" dirty="0">
              <a:solidFill>
                <a:srgbClr val="000000"/>
              </a:solidFill>
            </a:endParaRPr>
          </a:p>
          <a:p>
            <a:pPr marL="0" lvl="0" indent="0" algn="l" rtl="0">
              <a:lnSpc>
                <a:spcPct val="105000"/>
              </a:lnSpc>
              <a:spcBef>
                <a:spcPts val="1200"/>
              </a:spcBef>
              <a:spcAft>
                <a:spcPts val="1200"/>
              </a:spcAft>
              <a:buSzPts val="852"/>
              <a:buNone/>
            </a:pPr>
            <a:endParaRPr sz="1607" dirty="0">
              <a:solidFill>
                <a:srgbClr val="000000"/>
              </a:solidFill>
            </a:endParaRPr>
          </a:p>
        </p:txBody>
      </p:sp>
      <p:pic>
        <p:nvPicPr>
          <p:cNvPr id="160" name="Google Shape;160;p25"/>
          <p:cNvPicPr preferRelativeResize="0"/>
          <p:nvPr/>
        </p:nvPicPr>
        <p:blipFill>
          <a:blip r:embed="rId3">
            <a:alphaModFix/>
          </a:blip>
          <a:stretch>
            <a:fillRect/>
          </a:stretch>
        </p:blipFill>
        <p:spPr>
          <a:xfrm>
            <a:off x="725850" y="2037494"/>
            <a:ext cx="6940225" cy="299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62500" lnSpcReduction="20000"/>
          </a:bodyPr>
          <a:lstStyle/>
          <a:p>
            <a:pPr marL="457200" lvl="0" indent="-300037" algn="l" rtl="0">
              <a:spcBef>
                <a:spcPts val="0"/>
              </a:spcBef>
              <a:spcAft>
                <a:spcPts val="0"/>
              </a:spcAft>
              <a:buClr>
                <a:srgbClr val="000000"/>
              </a:buClr>
              <a:buSzPct val="100000"/>
              <a:buChar char="●"/>
            </a:pPr>
            <a:r>
              <a:rPr lang="en" sz="1800" dirty="0">
                <a:solidFill>
                  <a:srgbClr val="000000"/>
                </a:solidFill>
              </a:rPr>
              <a:t>Importance and aims of program comprehension</a:t>
            </a:r>
            <a:endParaRPr sz="1800" dirty="0">
              <a:solidFill>
                <a:srgbClr val="000000"/>
              </a:solidFill>
            </a:endParaRPr>
          </a:p>
          <a:p>
            <a:pPr marL="914400" lvl="1" indent="-300037" algn="l" rtl="0">
              <a:spcBef>
                <a:spcPts val="0"/>
              </a:spcBef>
              <a:spcAft>
                <a:spcPts val="0"/>
              </a:spcAft>
              <a:buClr>
                <a:srgbClr val="000000"/>
              </a:buClr>
              <a:buSzPct val="100000"/>
              <a:buChar char="○"/>
            </a:pPr>
            <a:r>
              <a:rPr lang="en" sz="1800" dirty="0">
                <a:solidFill>
                  <a:srgbClr val="000000"/>
                </a:solidFill>
              </a:rPr>
              <a:t>Program domain, Execution effect, Cause effect relation, Product Environment relation. Decision Support Features</a:t>
            </a:r>
            <a:endParaRPr sz="1800" dirty="0">
              <a:solidFill>
                <a:srgbClr val="000000"/>
              </a:solidFill>
            </a:endParaRPr>
          </a:p>
          <a:p>
            <a:pPr marL="457200" lvl="0" indent="-300037" algn="l" rtl="0">
              <a:spcBef>
                <a:spcPts val="0"/>
              </a:spcBef>
              <a:spcAft>
                <a:spcPts val="0"/>
              </a:spcAft>
              <a:buClr>
                <a:srgbClr val="000000"/>
              </a:buClr>
              <a:buSzPct val="100000"/>
              <a:buChar char="●"/>
            </a:pPr>
            <a:r>
              <a:rPr lang="en" sz="1800" dirty="0">
                <a:solidFill>
                  <a:srgbClr val="000000"/>
                </a:solidFill>
              </a:rPr>
              <a:t>Maintainers and Their Information Needs</a:t>
            </a:r>
            <a:endParaRPr sz="1800" dirty="0">
              <a:solidFill>
                <a:srgbClr val="000000"/>
              </a:solidFill>
            </a:endParaRPr>
          </a:p>
          <a:p>
            <a:pPr marL="914400" lvl="1" indent="-300037" algn="l" rtl="0">
              <a:spcBef>
                <a:spcPts val="0"/>
              </a:spcBef>
              <a:spcAft>
                <a:spcPts val="0"/>
              </a:spcAft>
              <a:buClr>
                <a:srgbClr val="000000"/>
              </a:buClr>
              <a:buSzPct val="100000"/>
              <a:buChar char="○"/>
            </a:pPr>
            <a:r>
              <a:rPr lang="en" sz="1800" dirty="0">
                <a:solidFill>
                  <a:srgbClr val="000000"/>
                </a:solidFill>
              </a:rPr>
              <a:t>Managers, Analysts,  Designers, and programmers</a:t>
            </a:r>
            <a:endParaRPr sz="1800" dirty="0">
              <a:solidFill>
                <a:srgbClr val="000000"/>
              </a:solidFill>
            </a:endParaRPr>
          </a:p>
          <a:p>
            <a:pPr marL="457200" lvl="0" indent="-300037" algn="l" rtl="0">
              <a:spcBef>
                <a:spcPts val="0"/>
              </a:spcBef>
              <a:spcAft>
                <a:spcPts val="0"/>
              </a:spcAft>
              <a:buClr>
                <a:srgbClr val="000000"/>
              </a:buClr>
              <a:buSzPct val="100000"/>
              <a:buChar char="●"/>
            </a:pPr>
            <a:r>
              <a:rPr lang="en" sz="1800" dirty="0">
                <a:solidFill>
                  <a:srgbClr val="000000"/>
                </a:solidFill>
              </a:rPr>
              <a:t>Comprehension Process Models</a:t>
            </a:r>
            <a:endParaRPr sz="1800" dirty="0">
              <a:solidFill>
                <a:srgbClr val="000000"/>
              </a:solidFill>
            </a:endParaRPr>
          </a:p>
          <a:p>
            <a:pPr marL="914400" lvl="1" indent="-300037" algn="l" rtl="0">
              <a:spcBef>
                <a:spcPts val="0"/>
              </a:spcBef>
              <a:spcAft>
                <a:spcPts val="0"/>
              </a:spcAft>
              <a:buClr>
                <a:srgbClr val="000000"/>
              </a:buClr>
              <a:buSzPct val="100000"/>
              <a:buChar char="○"/>
            </a:pPr>
            <a:r>
              <a:rPr lang="en" sz="1800" dirty="0">
                <a:solidFill>
                  <a:srgbClr val="000000"/>
                </a:solidFill>
              </a:rPr>
              <a:t>Read the program, read the source code and run the program</a:t>
            </a:r>
            <a:endParaRPr sz="1800" dirty="0">
              <a:solidFill>
                <a:srgbClr val="000000"/>
              </a:solidFill>
            </a:endParaRPr>
          </a:p>
          <a:p>
            <a:pPr marL="457200" lvl="0" indent="-300037" algn="l" rtl="0">
              <a:spcBef>
                <a:spcPts val="0"/>
              </a:spcBef>
              <a:spcAft>
                <a:spcPts val="0"/>
              </a:spcAft>
              <a:buClr>
                <a:srgbClr val="000000"/>
              </a:buClr>
              <a:buSzPct val="100000"/>
              <a:buChar char="●"/>
            </a:pPr>
            <a:r>
              <a:rPr lang="en" sz="1800" dirty="0">
                <a:solidFill>
                  <a:srgbClr val="000000"/>
                </a:solidFill>
              </a:rPr>
              <a:t>Mental Models</a:t>
            </a:r>
            <a:endParaRPr sz="1800" dirty="0">
              <a:solidFill>
                <a:srgbClr val="000000"/>
              </a:solidFill>
            </a:endParaRPr>
          </a:p>
          <a:p>
            <a:pPr marL="457200" lvl="0" indent="-300037" algn="l" rtl="0">
              <a:spcBef>
                <a:spcPts val="0"/>
              </a:spcBef>
              <a:spcAft>
                <a:spcPts val="0"/>
              </a:spcAft>
              <a:buClr>
                <a:srgbClr val="000000"/>
              </a:buClr>
              <a:buSzPct val="100000"/>
              <a:buChar char="●"/>
            </a:pPr>
            <a:r>
              <a:rPr lang="en" sz="1800" dirty="0">
                <a:solidFill>
                  <a:srgbClr val="000000"/>
                </a:solidFill>
              </a:rPr>
              <a:t>Program Comprehension Strategies</a:t>
            </a:r>
            <a:endParaRPr sz="1800" dirty="0">
              <a:solidFill>
                <a:srgbClr val="000000"/>
              </a:solidFill>
            </a:endParaRPr>
          </a:p>
          <a:p>
            <a:pPr marL="914400" lvl="1" indent="-300037" algn="l" rtl="0">
              <a:spcBef>
                <a:spcPts val="0"/>
              </a:spcBef>
              <a:spcAft>
                <a:spcPts val="0"/>
              </a:spcAft>
              <a:buClr>
                <a:srgbClr val="000000"/>
              </a:buClr>
              <a:buSzPct val="100000"/>
              <a:buChar char="○"/>
            </a:pPr>
            <a:r>
              <a:rPr lang="en" sz="1800" dirty="0">
                <a:solidFill>
                  <a:srgbClr val="000000"/>
                </a:solidFill>
              </a:rPr>
              <a:t>Top-down</a:t>
            </a:r>
            <a:endParaRPr sz="1800" dirty="0">
              <a:solidFill>
                <a:srgbClr val="000000"/>
              </a:solidFill>
            </a:endParaRPr>
          </a:p>
          <a:p>
            <a:pPr marL="914400" lvl="1" indent="-300037" algn="l" rtl="0">
              <a:spcBef>
                <a:spcPts val="0"/>
              </a:spcBef>
              <a:spcAft>
                <a:spcPts val="0"/>
              </a:spcAft>
              <a:buClr>
                <a:srgbClr val="000000"/>
              </a:buClr>
              <a:buSzPct val="100000"/>
              <a:buChar char="○"/>
            </a:pPr>
            <a:r>
              <a:rPr lang="en" sz="1800" dirty="0">
                <a:solidFill>
                  <a:srgbClr val="000000"/>
                </a:solidFill>
              </a:rPr>
              <a:t>Bottom up</a:t>
            </a:r>
            <a:endParaRPr sz="1800" dirty="0">
              <a:solidFill>
                <a:srgbClr val="000000"/>
              </a:solidFill>
            </a:endParaRPr>
          </a:p>
          <a:p>
            <a:pPr marL="914400" lvl="1" indent="-300037" algn="l" rtl="0">
              <a:spcBef>
                <a:spcPts val="0"/>
              </a:spcBef>
              <a:spcAft>
                <a:spcPts val="0"/>
              </a:spcAft>
              <a:buClr>
                <a:srgbClr val="000000"/>
              </a:buClr>
              <a:buSzPct val="100000"/>
              <a:buChar char="○"/>
            </a:pPr>
            <a:r>
              <a:rPr lang="en" sz="1800" dirty="0">
                <a:solidFill>
                  <a:srgbClr val="000000"/>
                </a:solidFill>
              </a:rPr>
              <a:t>Opportunistic</a:t>
            </a:r>
            <a:endParaRPr sz="18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Comprehension Process Models</a:t>
            </a:r>
            <a:endParaRPr dirty="0"/>
          </a:p>
        </p:txBody>
      </p:sp>
      <p:sp>
        <p:nvSpPr>
          <p:cNvPr id="166" name="Google Shape;166;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607" dirty="0">
                <a:solidFill>
                  <a:srgbClr val="000000"/>
                </a:solidFill>
              </a:rPr>
              <a:t>1. Read about the program:</a:t>
            </a:r>
            <a:endParaRPr lang="en-US" sz="1607" dirty="0">
              <a:solidFill>
                <a:srgbClr val="000000"/>
              </a:solidFill>
            </a:endParaRPr>
          </a:p>
          <a:p>
            <a:pPr marL="0" lvl="0" indent="0" algn="l" rtl="0">
              <a:lnSpc>
                <a:spcPct val="105000"/>
              </a:lnSpc>
              <a:spcBef>
                <a:spcPts val="0"/>
              </a:spcBef>
              <a:spcAft>
                <a:spcPts val="0"/>
              </a:spcAft>
              <a:buNone/>
            </a:pPr>
            <a:br>
              <a:rPr lang="en-US" sz="1607" dirty="0">
                <a:solidFill>
                  <a:srgbClr val="000000"/>
                </a:solidFill>
              </a:rPr>
            </a:br>
            <a:r>
              <a:rPr lang="en-US" sz="1607" dirty="0">
                <a:solidFill>
                  <a:srgbClr val="000000"/>
                </a:solidFill>
              </a:rPr>
              <a:t>The ‘understander' browses, peruses different sources of information such as the system documentation - specification and design documents - to develop an overview or overall understanding of the system.</a:t>
            </a:r>
          </a:p>
          <a:p>
            <a:pPr marL="0" lvl="0" indent="0" algn="l" rtl="0">
              <a:lnSpc>
                <a:spcPct val="105000"/>
              </a:lnSpc>
              <a:spcBef>
                <a:spcPts val="0"/>
              </a:spcBef>
              <a:spcAft>
                <a:spcPts val="0"/>
              </a:spcAft>
              <a:buNone/>
            </a:pPr>
            <a:br>
              <a:rPr lang="en-US" sz="1607" dirty="0">
                <a:solidFill>
                  <a:srgbClr val="000000"/>
                </a:solidFill>
              </a:rPr>
            </a:br>
            <a:r>
              <a:rPr lang="en-US" sz="1607" dirty="0">
                <a:solidFill>
                  <a:srgbClr val="000000"/>
                </a:solidFill>
              </a:rPr>
              <a:t>If system information (for many large, complex and old systems) is not accurate, this phase may be omitted</a:t>
            </a:r>
          </a:p>
          <a:p>
            <a:pPr marL="0" lvl="0" indent="0" algn="l" rtl="0">
              <a:lnSpc>
                <a:spcPct val="105000"/>
              </a:lnSpc>
              <a:spcBef>
                <a:spcPts val="1200"/>
              </a:spcBef>
              <a:spcAft>
                <a:spcPts val="1200"/>
              </a:spcAft>
              <a:buSzPts val="852"/>
              <a:buNone/>
            </a:pPr>
            <a:endParaRPr sz="1607"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Comprehension Process Models</a:t>
            </a:r>
            <a:endParaRPr/>
          </a:p>
        </p:txBody>
      </p:sp>
      <p:sp>
        <p:nvSpPr>
          <p:cNvPr id="172" name="Google Shape;172;p27"/>
          <p:cNvSpPr txBox="1">
            <a:spLocks noGrp="1"/>
          </p:cNvSpPr>
          <p:nvPr>
            <p:ph type="body" idx="1"/>
          </p:nvPr>
        </p:nvSpPr>
        <p:spPr>
          <a:xfrm>
            <a:off x="729450" y="1957432"/>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607" dirty="0">
                <a:solidFill>
                  <a:srgbClr val="000000"/>
                </a:solidFill>
              </a:rPr>
              <a:t>2. Read the source code:</a:t>
            </a:r>
            <a:br>
              <a:rPr lang="en" sz="1607" dirty="0">
                <a:solidFill>
                  <a:srgbClr val="000000"/>
                </a:solidFill>
              </a:rPr>
            </a:br>
            <a:br>
              <a:rPr lang="en" sz="1607" dirty="0">
                <a:solidFill>
                  <a:srgbClr val="000000"/>
                </a:solidFill>
              </a:rPr>
            </a:br>
            <a:r>
              <a:rPr lang="en" sz="1607" dirty="0">
                <a:solidFill>
                  <a:srgbClr val="000000"/>
                </a:solidFill>
              </a:rPr>
              <a:t>The global and local views of the program can be obtained in this phase.</a:t>
            </a:r>
            <a:endParaRPr sz="1607" dirty="0">
              <a:solidFill>
                <a:srgbClr val="000000"/>
              </a:solidFill>
            </a:endParaRPr>
          </a:p>
          <a:p>
            <a:pPr marL="457200" lvl="0" indent="-330676" algn="l" rtl="0">
              <a:lnSpc>
                <a:spcPct val="105000"/>
              </a:lnSpc>
              <a:spcBef>
                <a:spcPts val="1200"/>
              </a:spcBef>
              <a:spcAft>
                <a:spcPts val="0"/>
              </a:spcAft>
              <a:buClr>
                <a:srgbClr val="000000"/>
              </a:buClr>
              <a:buSzPts val="1608"/>
              <a:buChar char="●"/>
            </a:pPr>
            <a:r>
              <a:rPr lang="en" sz="1607" dirty="0">
                <a:solidFill>
                  <a:schemeClr val="accent5">
                    <a:lumMod val="60000"/>
                    <a:lumOff val="40000"/>
                  </a:schemeClr>
                </a:solidFill>
              </a:rPr>
              <a:t>Global view </a:t>
            </a:r>
            <a:r>
              <a:rPr lang="en" sz="1607" dirty="0">
                <a:solidFill>
                  <a:srgbClr val="000000"/>
                </a:solidFill>
              </a:rPr>
              <a:t>is used to gain a </a:t>
            </a:r>
            <a:r>
              <a:rPr lang="en" sz="1607" dirty="0">
                <a:solidFill>
                  <a:schemeClr val="accent5">
                    <a:lumMod val="60000"/>
                    <a:lumOff val="40000"/>
                  </a:schemeClr>
                </a:solidFill>
              </a:rPr>
              <a:t>top-level </a:t>
            </a:r>
            <a:r>
              <a:rPr lang="en" sz="1607" dirty="0">
                <a:solidFill>
                  <a:srgbClr val="000000"/>
                </a:solidFill>
              </a:rPr>
              <a:t>understanding of the system and to know effect a change might have on other parts of the system</a:t>
            </a:r>
            <a:endParaRPr sz="1607" dirty="0">
              <a:solidFill>
                <a:srgbClr val="000000"/>
              </a:solidFill>
            </a:endParaRPr>
          </a:p>
          <a:p>
            <a:pPr marL="457200" lvl="0" indent="-330676" algn="l" rtl="0">
              <a:lnSpc>
                <a:spcPct val="105000"/>
              </a:lnSpc>
              <a:spcBef>
                <a:spcPts val="0"/>
              </a:spcBef>
              <a:spcAft>
                <a:spcPts val="0"/>
              </a:spcAft>
              <a:buClr>
                <a:srgbClr val="000000"/>
              </a:buClr>
              <a:buSzPts val="1608"/>
              <a:buChar char="●"/>
            </a:pPr>
            <a:r>
              <a:rPr lang="en" sz="1607" dirty="0">
                <a:solidFill>
                  <a:schemeClr val="accent5">
                    <a:lumMod val="60000"/>
                    <a:lumOff val="40000"/>
                  </a:schemeClr>
                </a:solidFill>
              </a:rPr>
              <a:t>Local view </a:t>
            </a:r>
            <a:r>
              <a:rPr lang="en" sz="1607" dirty="0">
                <a:solidFill>
                  <a:srgbClr val="000000"/>
                </a:solidFill>
              </a:rPr>
              <a:t>allows programmers to have a </a:t>
            </a:r>
            <a:r>
              <a:rPr lang="en" sz="1607" dirty="0">
                <a:solidFill>
                  <a:schemeClr val="accent5">
                    <a:lumMod val="60000"/>
                    <a:lumOff val="40000"/>
                  </a:schemeClr>
                </a:solidFill>
              </a:rPr>
              <a:t>low-level</a:t>
            </a:r>
            <a:r>
              <a:rPr lang="en" sz="1607" dirty="0">
                <a:solidFill>
                  <a:srgbClr val="000000"/>
                </a:solidFill>
              </a:rPr>
              <a:t> focus on a specific part of the system. It gives detail about system's structure, data types and algorithmic patterns </a:t>
            </a:r>
            <a:endParaRPr sz="1607" dirty="0">
              <a:solidFill>
                <a:srgbClr val="000000"/>
              </a:solidFill>
            </a:endParaRPr>
          </a:p>
          <a:p>
            <a:pPr marL="0" lvl="0" indent="0" algn="l" rtl="0">
              <a:lnSpc>
                <a:spcPct val="105000"/>
              </a:lnSpc>
              <a:spcBef>
                <a:spcPts val="1200"/>
              </a:spcBef>
              <a:spcAft>
                <a:spcPts val="0"/>
              </a:spcAft>
              <a:buNone/>
            </a:pPr>
            <a:r>
              <a:rPr lang="en" sz="1607" dirty="0">
                <a:solidFill>
                  <a:srgbClr val="000000"/>
                </a:solidFill>
              </a:rPr>
              <a:t>Tools such as static analysers - used to examine source code - are employed during this phase</a:t>
            </a:r>
            <a:endParaRPr sz="1607" dirty="0">
              <a:solidFill>
                <a:srgbClr val="000000"/>
              </a:solidFill>
            </a:endParaRPr>
          </a:p>
          <a:p>
            <a:pPr marL="0" lvl="0" indent="0" algn="l" rtl="0">
              <a:lnSpc>
                <a:spcPct val="105000"/>
              </a:lnSpc>
              <a:spcBef>
                <a:spcPts val="1200"/>
              </a:spcBef>
              <a:spcAft>
                <a:spcPts val="0"/>
              </a:spcAft>
              <a:buNone/>
            </a:pPr>
            <a:endParaRPr sz="1607" b="1" dirty="0">
              <a:solidFill>
                <a:srgbClr val="000000"/>
              </a:solidFill>
            </a:endParaRPr>
          </a:p>
          <a:p>
            <a:pPr marL="0" lvl="0" indent="0" algn="l" rtl="0">
              <a:lnSpc>
                <a:spcPct val="105000"/>
              </a:lnSpc>
              <a:spcBef>
                <a:spcPts val="1200"/>
              </a:spcBef>
              <a:spcAft>
                <a:spcPts val="0"/>
              </a:spcAft>
              <a:buNone/>
            </a:pPr>
            <a:endParaRPr sz="1607" dirty="0">
              <a:solidFill>
                <a:srgbClr val="000000"/>
              </a:solidFill>
            </a:endParaRPr>
          </a:p>
          <a:p>
            <a:pPr marL="0" lvl="0" indent="0" algn="l" rtl="0">
              <a:lnSpc>
                <a:spcPct val="105000"/>
              </a:lnSpc>
              <a:spcBef>
                <a:spcPts val="1200"/>
              </a:spcBef>
              <a:spcAft>
                <a:spcPts val="1200"/>
              </a:spcAft>
              <a:buNone/>
            </a:pPr>
            <a:endParaRPr sz="1607"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Comprehension Process Models</a:t>
            </a:r>
            <a:endParaRPr/>
          </a:p>
          <a:p>
            <a:pPr marL="0" lvl="0" indent="0" algn="l" rtl="0">
              <a:spcBef>
                <a:spcPts val="0"/>
              </a:spcBef>
              <a:spcAft>
                <a:spcPts val="0"/>
              </a:spcAft>
              <a:buNone/>
            </a:pPr>
            <a:endParaRPr/>
          </a:p>
        </p:txBody>
      </p:sp>
      <p:sp>
        <p:nvSpPr>
          <p:cNvPr id="178" name="Google Shape;178;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solidFill>
                  <a:srgbClr val="000000"/>
                </a:solidFill>
              </a:rPr>
              <a:t>3. Run the program: </a:t>
            </a:r>
            <a:endParaRPr sz="1600" dirty="0">
              <a:solidFill>
                <a:srgbClr val="000000"/>
              </a:solidFill>
            </a:endParaRPr>
          </a:p>
          <a:p>
            <a:pPr marL="0" lvl="0" indent="0" algn="l" rtl="0">
              <a:spcBef>
                <a:spcPts val="1200"/>
              </a:spcBef>
              <a:spcAft>
                <a:spcPts val="0"/>
              </a:spcAft>
              <a:buNone/>
            </a:pPr>
            <a:r>
              <a:rPr lang="en" sz="1600" dirty="0">
                <a:solidFill>
                  <a:srgbClr val="000000"/>
                </a:solidFill>
              </a:rPr>
              <a:t>The aim of this step is to study the dynamic behaviour of the program in action, including for example, executing the program and obtaining trace data. </a:t>
            </a:r>
          </a:p>
          <a:p>
            <a:pPr marL="0" lvl="0" indent="0" algn="l" rtl="0">
              <a:spcBef>
                <a:spcPts val="1200"/>
              </a:spcBef>
              <a:spcAft>
                <a:spcPts val="0"/>
              </a:spcAft>
              <a:buNone/>
            </a:pPr>
            <a:r>
              <a:rPr lang="en" sz="1600" dirty="0">
                <a:solidFill>
                  <a:srgbClr val="000000"/>
                </a:solidFill>
              </a:rPr>
              <a:t>The benefit of running the program is that it can reveal some characteristics of the system which are difficult to obtain by just reading the source code</a:t>
            </a:r>
            <a:endParaRPr sz="1600" dirty="0">
              <a:solidFill>
                <a:srgbClr val="000000"/>
              </a:solidFill>
            </a:endParaRPr>
          </a:p>
          <a:p>
            <a:pPr marL="0" lvl="0" indent="0" algn="l" rtl="0">
              <a:spcBef>
                <a:spcPts val="1200"/>
              </a:spcBef>
              <a:spcAft>
                <a:spcPts val="1200"/>
              </a:spcAft>
              <a:buNone/>
            </a:pPr>
            <a:endParaRPr sz="1600"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Mental Models</a:t>
            </a:r>
            <a:endParaRPr dirty="0"/>
          </a:p>
        </p:txBody>
      </p:sp>
      <p:sp>
        <p:nvSpPr>
          <p:cNvPr id="184" name="Google Shape;184;p29"/>
          <p:cNvSpPr txBox="1">
            <a:spLocks noGrp="1"/>
          </p:cNvSpPr>
          <p:nvPr>
            <p:ph type="body" idx="1"/>
          </p:nvPr>
        </p:nvSpPr>
        <p:spPr>
          <a:xfrm>
            <a:off x="729450" y="1935956"/>
            <a:ext cx="7688700" cy="2404019"/>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510" dirty="0">
                <a:solidFill>
                  <a:srgbClr val="0070C0"/>
                </a:solidFill>
              </a:rPr>
              <a:t>Understanding how a system works</a:t>
            </a:r>
            <a:r>
              <a:rPr lang="en" sz="1510" dirty="0">
                <a:solidFill>
                  <a:srgbClr val="000000"/>
                </a:solidFill>
              </a:rPr>
              <a:t>, the </a:t>
            </a:r>
            <a:r>
              <a:rPr lang="en" sz="1510" dirty="0">
                <a:solidFill>
                  <a:srgbClr val="0070C0"/>
                </a:solidFill>
              </a:rPr>
              <a:t>behaviour of different parts</a:t>
            </a:r>
            <a:r>
              <a:rPr lang="en" sz="1510" dirty="0">
                <a:solidFill>
                  <a:srgbClr val="000000"/>
                </a:solidFill>
              </a:rPr>
              <a:t>, an algorithm, is known as the </a:t>
            </a:r>
            <a:r>
              <a:rPr lang="en" sz="1510" dirty="0">
                <a:solidFill>
                  <a:srgbClr val="0070C0"/>
                </a:solidFill>
              </a:rPr>
              <a:t>target system</a:t>
            </a:r>
            <a:r>
              <a:rPr lang="en" sz="1510" dirty="0">
                <a:solidFill>
                  <a:srgbClr val="000000"/>
                </a:solidFill>
              </a:rPr>
              <a:t>, and its </a:t>
            </a:r>
            <a:r>
              <a:rPr lang="en" sz="1510" dirty="0">
                <a:solidFill>
                  <a:srgbClr val="0070C0"/>
                </a:solidFill>
              </a:rPr>
              <a:t>mental representation </a:t>
            </a:r>
            <a:r>
              <a:rPr lang="en" sz="1510" dirty="0">
                <a:solidFill>
                  <a:srgbClr val="000000"/>
                </a:solidFill>
              </a:rPr>
              <a:t>is called a mental model.</a:t>
            </a:r>
            <a:endParaRPr sz="1510" dirty="0">
              <a:solidFill>
                <a:srgbClr val="000000"/>
              </a:solidFill>
            </a:endParaRPr>
          </a:p>
          <a:p>
            <a:pPr marL="0" lvl="0" indent="0" algn="l" rtl="0">
              <a:lnSpc>
                <a:spcPct val="105000"/>
              </a:lnSpc>
              <a:spcBef>
                <a:spcPts val="1200"/>
              </a:spcBef>
              <a:spcAft>
                <a:spcPts val="0"/>
              </a:spcAft>
              <a:buSzPts val="770"/>
              <a:buNone/>
            </a:pPr>
            <a:r>
              <a:rPr lang="en" sz="1510" dirty="0">
                <a:solidFill>
                  <a:srgbClr val="000000"/>
                </a:solidFill>
              </a:rPr>
              <a:t>Completeness and accuracy of the model depends to a large extent on its users' information needs.</a:t>
            </a:r>
            <a:endParaRPr sz="1510" dirty="0">
              <a:solidFill>
                <a:srgbClr val="000000"/>
              </a:solidFill>
            </a:endParaRPr>
          </a:p>
          <a:p>
            <a:pPr marL="0" lvl="0" indent="0" algn="l" rtl="0">
              <a:lnSpc>
                <a:spcPct val="105000"/>
              </a:lnSpc>
              <a:spcBef>
                <a:spcPts val="1200"/>
              </a:spcBef>
              <a:spcAft>
                <a:spcPts val="0"/>
              </a:spcAft>
              <a:buSzPts val="770"/>
              <a:buNone/>
            </a:pPr>
            <a:r>
              <a:rPr lang="en" sz="1510" dirty="0">
                <a:solidFill>
                  <a:srgbClr val="000000"/>
                </a:solidFill>
              </a:rPr>
              <a:t>Research in the area of programmers' cognitive behaviour during maintenance suggests that there are </a:t>
            </a:r>
            <a:r>
              <a:rPr lang="en" sz="1510" dirty="0">
                <a:solidFill>
                  <a:srgbClr val="0070C0"/>
                </a:solidFill>
              </a:rPr>
              <a:t>variations in the strategies </a:t>
            </a:r>
            <a:r>
              <a:rPr lang="en" sz="1510" dirty="0">
                <a:solidFill>
                  <a:srgbClr val="000000"/>
                </a:solidFill>
              </a:rPr>
              <a:t>that </a:t>
            </a:r>
            <a:r>
              <a:rPr lang="en" sz="1510" dirty="0">
                <a:solidFill>
                  <a:srgbClr val="0070C0"/>
                </a:solidFill>
              </a:rPr>
              <a:t>programmers use to understand programs </a:t>
            </a:r>
            <a:r>
              <a:rPr lang="en" sz="1510" dirty="0">
                <a:solidFill>
                  <a:srgbClr val="000000"/>
                </a:solidFill>
              </a:rPr>
              <a:t>(or form mental models of)</a:t>
            </a:r>
            <a:endParaRPr sz="1510" dirty="0">
              <a:solidFill>
                <a:srgbClr val="000000"/>
              </a:solidFill>
            </a:endParaRPr>
          </a:p>
          <a:p>
            <a:pPr marL="0" lvl="0" indent="0" algn="l" rtl="0">
              <a:lnSpc>
                <a:spcPct val="105000"/>
              </a:lnSpc>
              <a:spcBef>
                <a:spcPts val="1200"/>
              </a:spcBef>
              <a:spcAft>
                <a:spcPts val="0"/>
              </a:spcAft>
              <a:buSzPts val="770"/>
              <a:buNone/>
            </a:pPr>
            <a:endParaRPr sz="1510" dirty="0">
              <a:solidFill>
                <a:srgbClr val="000000"/>
              </a:solidFill>
            </a:endParaRPr>
          </a:p>
          <a:p>
            <a:pPr marL="0" lvl="0" indent="0" algn="l" rtl="0">
              <a:lnSpc>
                <a:spcPct val="105000"/>
              </a:lnSpc>
              <a:spcBef>
                <a:spcPts val="1200"/>
              </a:spcBef>
              <a:spcAft>
                <a:spcPts val="0"/>
              </a:spcAft>
              <a:buSzPts val="770"/>
              <a:buNone/>
            </a:pPr>
            <a:endParaRPr sz="1510" dirty="0">
              <a:solidFill>
                <a:srgbClr val="000000"/>
              </a:solidFill>
            </a:endParaRPr>
          </a:p>
          <a:p>
            <a:pPr marL="0" lvl="0" indent="0" algn="l" rtl="0">
              <a:lnSpc>
                <a:spcPct val="105000"/>
              </a:lnSpc>
              <a:spcBef>
                <a:spcPts val="1200"/>
              </a:spcBef>
              <a:spcAft>
                <a:spcPts val="1200"/>
              </a:spcAft>
              <a:buSzPts val="770"/>
              <a:buNone/>
            </a:pPr>
            <a:endParaRPr sz="1510" dirty="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Comprehension</a:t>
            </a:r>
            <a:endParaRPr/>
          </a:p>
        </p:txBody>
      </p:sp>
      <p:sp>
        <p:nvSpPr>
          <p:cNvPr id="190" name="Google Shape;190;p30"/>
          <p:cNvSpPr txBox="1">
            <a:spLocks noGrp="1"/>
          </p:cNvSpPr>
          <p:nvPr>
            <p:ph type="body" idx="1"/>
          </p:nvPr>
        </p:nvSpPr>
        <p:spPr>
          <a:xfrm>
            <a:off x="729450" y="1316875"/>
            <a:ext cx="7688700" cy="36093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604" b="1" dirty="0">
                <a:solidFill>
                  <a:srgbClr val="000000"/>
                </a:solidFill>
              </a:rPr>
              <a:t>Def: Program comprehension is the process of </a:t>
            </a:r>
            <a:r>
              <a:rPr lang="en" sz="1604" b="1" dirty="0">
                <a:solidFill>
                  <a:srgbClr val="0070C0"/>
                </a:solidFill>
              </a:rPr>
              <a:t>reconstructing knowledge </a:t>
            </a:r>
            <a:r>
              <a:rPr lang="en" sz="1604" b="1" dirty="0">
                <a:solidFill>
                  <a:srgbClr val="000000"/>
                </a:solidFill>
              </a:rPr>
              <a:t>and </a:t>
            </a:r>
            <a:r>
              <a:rPr lang="en" sz="1604" b="1" dirty="0">
                <a:solidFill>
                  <a:srgbClr val="0070C0"/>
                </a:solidFill>
              </a:rPr>
              <a:t>relationship between problem </a:t>
            </a:r>
            <a:r>
              <a:rPr lang="en" sz="1604" b="1" dirty="0">
                <a:solidFill>
                  <a:srgbClr val="000000"/>
                </a:solidFill>
              </a:rPr>
              <a:t>and </a:t>
            </a:r>
            <a:r>
              <a:rPr lang="en" sz="1604" b="1" dirty="0">
                <a:solidFill>
                  <a:srgbClr val="0070C0"/>
                </a:solidFill>
              </a:rPr>
              <a:t>programming domains</a:t>
            </a:r>
            <a:r>
              <a:rPr lang="en" sz="1604" b="1" dirty="0">
                <a:solidFill>
                  <a:srgbClr val="000000"/>
                </a:solidFill>
              </a:rPr>
              <a:t>.</a:t>
            </a:r>
            <a:endParaRPr sz="1604" b="1" dirty="0">
              <a:solidFill>
                <a:srgbClr val="000000"/>
              </a:solidFill>
            </a:endParaRPr>
          </a:p>
          <a:p>
            <a:pPr marL="0" lvl="0" indent="0" algn="l" rtl="0">
              <a:lnSpc>
                <a:spcPct val="95000"/>
              </a:lnSpc>
              <a:spcBef>
                <a:spcPts val="1200"/>
              </a:spcBef>
              <a:spcAft>
                <a:spcPts val="0"/>
              </a:spcAft>
              <a:buSzPts val="935"/>
              <a:buNone/>
            </a:pPr>
            <a:r>
              <a:rPr lang="en" sz="1604" dirty="0">
                <a:solidFill>
                  <a:srgbClr val="000000"/>
                </a:solidFill>
              </a:rPr>
              <a:t>Software development in its entirety can be considered to be a design task which consists of </a:t>
            </a:r>
            <a:r>
              <a:rPr lang="en" sz="1604" dirty="0">
                <a:solidFill>
                  <a:srgbClr val="0070C0"/>
                </a:solidFill>
              </a:rPr>
              <a:t>two fundamental processes </a:t>
            </a:r>
            <a:endParaRPr sz="1604" dirty="0">
              <a:solidFill>
                <a:srgbClr val="0070C0"/>
              </a:solidFill>
            </a:endParaRPr>
          </a:p>
          <a:p>
            <a:pPr marL="457200" lvl="0" indent="-330517" algn="l" rtl="0">
              <a:lnSpc>
                <a:spcPct val="95000"/>
              </a:lnSpc>
              <a:spcBef>
                <a:spcPts val="1200"/>
              </a:spcBef>
              <a:spcAft>
                <a:spcPts val="0"/>
              </a:spcAft>
              <a:buClr>
                <a:srgbClr val="000000"/>
              </a:buClr>
              <a:buSzPts val="1605"/>
              <a:buAutoNum type="arabicPeriod"/>
            </a:pPr>
            <a:r>
              <a:rPr lang="en" sz="1604" b="1" dirty="0">
                <a:solidFill>
                  <a:srgbClr val="000000"/>
                </a:solidFill>
              </a:rPr>
              <a:t>Composition</a:t>
            </a:r>
            <a:r>
              <a:rPr lang="en" sz="1604" dirty="0">
                <a:solidFill>
                  <a:srgbClr val="000000"/>
                </a:solidFill>
              </a:rPr>
              <a:t>: It represents </a:t>
            </a:r>
            <a:r>
              <a:rPr lang="en" sz="1604" dirty="0">
                <a:solidFill>
                  <a:schemeClr val="accent5">
                    <a:lumMod val="60000"/>
                    <a:lumOff val="40000"/>
                  </a:schemeClr>
                </a:solidFill>
              </a:rPr>
              <a:t>production</a:t>
            </a:r>
            <a:r>
              <a:rPr lang="en" sz="1604" dirty="0">
                <a:solidFill>
                  <a:srgbClr val="000000"/>
                </a:solidFill>
              </a:rPr>
              <a:t> of a design.  Composition entails mapping what the program does in the problem domain, into a collection of computer instructions of how it works in the programming domain, using a programming language. </a:t>
            </a:r>
            <a:br>
              <a:rPr lang="en" sz="1604" dirty="0">
                <a:solidFill>
                  <a:srgbClr val="000000"/>
                </a:solidFill>
              </a:rPr>
            </a:br>
            <a:endParaRPr sz="1604" dirty="0">
              <a:solidFill>
                <a:srgbClr val="000000"/>
              </a:solidFill>
            </a:endParaRPr>
          </a:p>
          <a:p>
            <a:pPr marL="457200" lvl="0" indent="-330517" algn="l" rtl="0">
              <a:lnSpc>
                <a:spcPct val="95000"/>
              </a:lnSpc>
              <a:spcBef>
                <a:spcPts val="0"/>
              </a:spcBef>
              <a:spcAft>
                <a:spcPts val="0"/>
              </a:spcAft>
              <a:buClr>
                <a:srgbClr val="000000"/>
              </a:buClr>
              <a:buSzPts val="1605"/>
              <a:buAutoNum type="arabicPeriod"/>
            </a:pPr>
            <a:r>
              <a:rPr lang="en" sz="1604" b="1" dirty="0">
                <a:solidFill>
                  <a:srgbClr val="000000"/>
                </a:solidFill>
              </a:rPr>
              <a:t>Comprehension</a:t>
            </a:r>
            <a:r>
              <a:rPr lang="en" sz="1604" dirty="0">
                <a:solidFill>
                  <a:srgbClr val="000000"/>
                </a:solidFill>
              </a:rPr>
              <a:t>: It is </a:t>
            </a:r>
            <a:r>
              <a:rPr lang="en" sz="1604" dirty="0">
                <a:solidFill>
                  <a:schemeClr val="accent5">
                    <a:lumMod val="60000"/>
                    <a:lumOff val="40000"/>
                  </a:schemeClr>
                </a:solidFill>
              </a:rPr>
              <a:t>understanding</a:t>
            </a:r>
            <a:r>
              <a:rPr lang="en" sz="1604" dirty="0">
                <a:solidFill>
                  <a:srgbClr val="000000"/>
                </a:solidFill>
              </a:rPr>
              <a:t> the design produced by composition. It is a transformation from the programming domain to the problem domain involving the reconstruction of knowledge about these domains and the relationship between them.</a:t>
            </a:r>
            <a:endParaRPr sz="1604" dirty="0">
              <a:solidFill>
                <a:srgbClr val="000000"/>
              </a:solidFill>
            </a:endParaRPr>
          </a:p>
          <a:p>
            <a:pPr marL="0" lvl="0" indent="0" algn="l" rtl="0">
              <a:lnSpc>
                <a:spcPct val="95000"/>
              </a:lnSpc>
              <a:spcBef>
                <a:spcPts val="1200"/>
              </a:spcBef>
              <a:spcAft>
                <a:spcPts val="1200"/>
              </a:spcAft>
              <a:buSzPts val="935"/>
              <a:buNone/>
            </a:pPr>
            <a:endParaRPr sz="1604" b="1" dirty="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777525" y="495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Comprehension</a:t>
            </a:r>
            <a:endParaRPr/>
          </a:p>
          <a:p>
            <a:pPr marL="0" lvl="0" indent="0" algn="l" rtl="0">
              <a:spcBef>
                <a:spcPts val="0"/>
              </a:spcBef>
              <a:spcAft>
                <a:spcPts val="0"/>
              </a:spcAft>
              <a:buNone/>
            </a:pPr>
            <a:endParaRPr/>
          </a:p>
        </p:txBody>
      </p:sp>
      <p:sp>
        <p:nvSpPr>
          <p:cNvPr id="196" name="Google Shape;196;p31"/>
          <p:cNvSpPr txBox="1">
            <a:spLocks noGrp="1"/>
          </p:cNvSpPr>
          <p:nvPr>
            <p:ph type="body" idx="1"/>
          </p:nvPr>
        </p:nvSpPr>
        <p:spPr>
          <a:xfrm>
            <a:off x="729450" y="1358675"/>
            <a:ext cx="2709600" cy="3484788"/>
          </a:xfrm>
          <a:prstGeom prst="rect">
            <a:avLst/>
          </a:prstGeom>
        </p:spPr>
        <p:txBody>
          <a:bodyPr spcFirstLastPara="1" wrap="square" lIns="91425" tIns="91425" rIns="91425" bIns="91425" anchor="t" anchorCtr="0">
            <a:normAutofit/>
          </a:bodyPr>
          <a:lstStyle/>
          <a:p>
            <a:pPr marL="0" lvl="0" indent="0">
              <a:buNone/>
            </a:pPr>
            <a:r>
              <a:rPr lang="en-US" sz="1500" dirty="0">
                <a:solidFill>
                  <a:srgbClr val="000000"/>
                </a:solidFill>
              </a:rPr>
              <a:t>It starts with a rough initial idea (called the </a:t>
            </a:r>
            <a:r>
              <a:rPr lang="en-US" sz="1500" dirty="0">
                <a:solidFill>
                  <a:schemeClr val="accent5">
                    <a:lumMod val="60000"/>
                    <a:lumOff val="40000"/>
                  </a:schemeClr>
                </a:solidFill>
              </a:rPr>
              <a:t>primary hypothesis</a:t>
            </a:r>
            <a:r>
              <a:rPr lang="en-US" sz="1500" dirty="0">
                <a:solidFill>
                  <a:srgbClr val="000000"/>
                </a:solidFill>
              </a:rPr>
              <a:t>) about how the system works.</a:t>
            </a:r>
            <a:br>
              <a:rPr lang="en" sz="1500" dirty="0">
                <a:solidFill>
                  <a:srgbClr val="000000"/>
                </a:solidFill>
              </a:rPr>
            </a:br>
            <a:endParaRPr lang="en" sz="1500" dirty="0">
              <a:solidFill>
                <a:srgbClr val="000000"/>
              </a:solidFill>
            </a:endParaRPr>
          </a:p>
          <a:p>
            <a:pPr marL="0" lvl="0" indent="0">
              <a:buNone/>
            </a:pPr>
            <a:endParaRPr lang="en" sz="1500" dirty="0">
              <a:solidFill>
                <a:srgbClr val="000000"/>
              </a:solidFill>
            </a:endParaRPr>
          </a:p>
          <a:p>
            <a:pPr marL="0" lvl="0" indent="0">
              <a:buNone/>
            </a:pPr>
            <a:r>
              <a:rPr lang="en-US" sz="1500" dirty="0">
                <a:solidFill>
                  <a:srgbClr val="000000"/>
                </a:solidFill>
              </a:rPr>
              <a:t>As more information is gathered from the code and documentation, this idea is confirmed and made more accurate.</a:t>
            </a:r>
          </a:p>
        </p:txBody>
      </p:sp>
      <p:pic>
        <p:nvPicPr>
          <p:cNvPr id="197" name="Google Shape;197;p31"/>
          <p:cNvPicPr preferRelativeResize="0"/>
          <p:nvPr/>
        </p:nvPicPr>
        <p:blipFill>
          <a:blip r:embed="rId3">
            <a:alphaModFix/>
          </a:blip>
          <a:stretch>
            <a:fillRect/>
          </a:stretch>
        </p:blipFill>
        <p:spPr>
          <a:xfrm>
            <a:off x="3564050" y="1205100"/>
            <a:ext cx="5482225" cy="3938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727650" y="612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Beacons in Program Comprehension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03" name="Google Shape;203;p32"/>
          <p:cNvSpPr txBox="1">
            <a:spLocks noGrp="1"/>
          </p:cNvSpPr>
          <p:nvPr>
            <p:ph type="body" idx="1"/>
          </p:nvPr>
        </p:nvSpPr>
        <p:spPr>
          <a:xfrm>
            <a:off x="729450" y="1253900"/>
            <a:ext cx="7688700" cy="300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solidFill>
                  <a:srgbClr val="000000"/>
                </a:solidFill>
              </a:rPr>
              <a:t>The </a:t>
            </a:r>
            <a:r>
              <a:rPr lang="en" sz="1500" dirty="0">
                <a:solidFill>
                  <a:schemeClr val="accent5">
                    <a:lumMod val="60000"/>
                    <a:lumOff val="40000"/>
                  </a:schemeClr>
                </a:solidFill>
              </a:rPr>
              <a:t>information</a:t>
            </a:r>
            <a:r>
              <a:rPr lang="en" sz="1500" dirty="0">
                <a:solidFill>
                  <a:srgbClr val="000000"/>
                </a:solidFill>
              </a:rPr>
              <a:t> required for </a:t>
            </a:r>
            <a:r>
              <a:rPr lang="en" sz="1500" dirty="0">
                <a:solidFill>
                  <a:schemeClr val="accent5">
                    <a:lumMod val="60000"/>
                    <a:lumOff val="40000"/>
                  </a:schemeClr>
                </a:solidFill>
              </a:rPr>
              <a:t>hypothesis generation </a:t>
            </a:r>
            <a:r>
              <a:rPr lang="en" sz="1500" dirty="0">
                <a:solidFill>
                  <a:srgbClr val="000000"/>
                </a:solidFill>
              </a:rPr>
              <a:t>and </a:t>
            </a:r>
            <a:r>
              <a:rPr lang="en" sz="1500" dirty="0">
                <a:solidFill>
                  <a:schemeClr val="accent5">
                    <a:lumMod val="60000"/>
                    <a:lumOff val="40000"/>
                  </a:schemeClr>
                </a:solidFill>
              </a:rPr>
              <a:t>refinement</a:t>
            </a:r>
            <a:r>
              <a:rPr lang="en" sz="1500" dirty="0">
                <a:solidFill>
                  <a:srgbClr val="000000"/>
                </a:solidFill>
              </a:rPr>
              <a:t> is manifested in key features - internal and external to the program - known as </a:t>
            </a:r>
            <a:r>
              <a:rPr lang="en" sz="1500" dirty="0">
                <a:solidFill>
                  <a:schemeClr val="accent5">
                    <a:lumMod val="60000"/>
                    <a:lumOff val="40000"/>
                  </a:schemeClr>
                </a:solidFill>
              </a:rPr>
              <a:t>beacons</a:t>
            </a:r>
            <a:r>
              <a:rPr lang="en" sz="1500" dirty="0">
                <a:solidFill>
                  <a:srgbClr val="000000"/>
                </a:solidFill>
              </a:rPr>
              <a:t>.</a:t>
            </a:r>
            <a:endParaRPr sz="1500" dirty="0">
              <a:solidFill>
                <a:srgbClr val="000000"/>
              </a:solidFill>
            </a:endParaRPr>
          </a:p>
          <a:p>
            <a:pPr marL="0" lvl="0" indent="0" algn="l" rtl="0">
              <a:spcBef>
                <a:spcPts val="1200"/>
              </a:spcBef>
              <a:spcAft>
                <a:spcPts val="1200"/>
              </a:spcAft>
              <a:buNone/>
            </a:pPr>
            <a:endParaRPr sz="1500" dirty="0">
              <a:solidFill>
                <a:srgbClr val="000000"/>
              </a:solidFill>
            </a:endParaRPr>
          </a:p>
        </p:txBody>
      </p:sp>
      <p:pic>
        <p:nvPicPr>
          <p:cNvPr id="204" name="Google Shape;204;p32"/>
          <p:cNvPicPr preferRelativeResize="0"/>
          <p:nvPr/>
        </p:nvPicPr>
        <p:blipFill>
          <a:blip r:embed="rId3">
            <a:alphaModFix/>
          </a:blip>
          <a:stretch>
            <a:fillRect/>
          </a:stretch>
        </p:blipFill>
        <p:spPr>
          <a:xfrm>
            <a:off x="1037125" y="1902075"/>
            <a:ext cx="6132550" cy="3135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Comprehension Strategies</a:t>
            </a:r>
            <a:endParaRPr/>
          </a:p>
        </p:txBody>
      </p:sp>
      <p:sp>
        <p:nvSpPr>
          <p:cNvPr id="210" name="Google Shape;210;p33"/>
          <p:cNvSpPr txBox="1">
            <a:spLocks noGrp="1"/>
          </p:cNvSpPr>
          <p:nvPr>
            <p:ph type="body" idx="1"/>
          </p:nvPr>
        </p:nvSpPr>
        <p:spPr>
          <a:xfrm>
            <a:off x="729450" y="1853850"/>
            <a:ext cx="7688700" cy="3010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600" dirty="0">
                <a:solidFill>
                  <a:srgbClr val="000000"/>
                </a:solidFill>
              </a:rPr>
              <a:t>A program comprehension </a:t>
            </a:r>
            <a:r>
              <a:rPr lang="en" sz="1600" dirty="0">
                <a:solidFill>
                  <a:schemeClr val="accent5">
                    <a:lumMod val="60000"/>
                    <a:lumOff val="40000"/>
                  </a:schemeClr>
                </a:solidFill>
              </a:rPr>
              <a:t>strategy</a:t>
            </a:r>
            <a:r>
              <a:rPr lang="en" sz="1600" dirty="0">
                <a:solidFill>
                  <a:srgbClr val="000000"/>
                </a:solidFill>
              </a:rPr>
              <a:t> is a technique used to </a:t>
            </a:r>
            <a:r>
              <a:rPr lang="en" sz="1600" dirty="0">
                <a:solidFill>
                  <a:schemeClr val="accent5">
                    <a:lumMod val="60000"/>
                    <a:lumOff val="40000"/>
                  </a:schemeClr>
                </a:solidFill>
              </a:rPr>
              <a:t>form</a:t>
            </a:r>
            <a:r>
              <a:rPr lang="en" sz="1600" dirty="0">
                <a:solidFill>
                  <a:srgbClr val="000000"/>
                </a:solidFill>
              </a:rPr>
              <a:t> a </a:t>
            </a:r>
            <a:r>
              <a:rPr lang="en" sz="1600" dirty="0">
                <a:solidFill>
                  <a:schemeClr val="accent5">
                    <a:lumMod val="60000"/>
                    <a:lumOff val="40000"/>
                  </a:schemeClr>
                </a:solidFill>
              </a:rPr>
              <a:t>mental model </a:t>
            </a:r>
            <a:r>
              <a:rPr lang="en" sz="1600" dirty="0">
                <a:solidFill>
                  <a:srgbClr val="000000"/>
                </a:solidFill>
              </a:rPr>
              <a:t>of the target program.</a:t>
            </a:r>
            <a:endParaRPr sz="1600" dirty="0">
              <a:solidFill>
                <a:srgbClr val="000000"/>
              </a:solidFill>
            </a:endParaRPr>
          </a:p>
          <a:p>
            <a:pPr marL="0" lvl="0" indent="0" algn="l" rtl="0">
              <a:lnSpc>
                <a:spcPct val="105000"/>
              </a:lnSpc>
              <a:spcBef>
                <a:spcPts val="1200"/>
              </a:spcBef>
              <a:spcAft>
                <a:spcPts val="0"/>
              </a:spcAft>
              <a:buNone/>
            </a:pPr>
            <a:r>
              <a:rPr lang="en" sz="1600" dirty="0">
                <a:solidFill>
                  <a:srgbClr val="000000"/>
                </a:solidFill>
              </a:rPr>
              <a:t>The </a:t>
            </a:r>
            <a:r>
              <a:rPr lang="en" sz="1600" dirty="0">
                <a:solidFill>
                  <a:schemeClr val="accent5">
                    <a:lumMod val="60000"/>
                    <a:lumOff val="40000"/>
                  </a:schemeClr>
                </a:solidFill>
              </a:rPr>
              <a:t>mental model </a:t>
            </a:r>
            <a:r>
              <a:rPr lang="en" sz="1600" dirty="0">
                <a:solidFill>
                  <a:srgbClr val="000000"/>
                </a:solidFill>
              </a:rPr>
              <a:t>is constructed by combining information contained in the source code and documentation with the assistance of the expertise and domain knowledge that the programmer brings to the task.</a:t>
            </a:r>
            <a:br>
              <a:rPr lang="en" sz="1600" dirty="0">
                <a:solidFill>
                  <a:srgbClr val="000000"/>
                </a:solidFill>
              </a:rPr>
            </a:br>
            <a:br>
              <a:rPr lang="en" sz="1600" dirty="0">
                <a:solidFill>
                  <a:srgbClr val="000000"/>
                </a:solidFill>
              </a:rPr>
            </a:br>
            <a:r>
              <a:rPr lang="en" sz="1600" dirty="0">
                <a:solidFill>
                  <a:srgbClr val="000000"/>
                </a:solidFill>
              </a:rPr>
              <a:t>Some models of how programmers go about understanding program are:</a:t>
            </a:r>
            <a:endParaRPr sz="1600" dirty="0">
              <a:solidFill>
                <a:srgbClr val="000000"/>
              </a:solidFill>
            </a:endParaRPr>
          </a:p>
          <a:p>
            <a:pPr marL="457200" lvl="0" indent="-330200" algn="l" rtl="0">
              <a:lnSpc>
                <a:spcPct val="105000"/>
              </a:lnSpc>
              <a:spcBef>
                <a:spcPts val="1200"/>
              </a:spcBef>
              <a:spcAft>
                <a:spcPts val="0"/>
              </a:spcAft>
              <a:buClr>
                <a:srgbClr val="000000"/>
              </a:buClr>
              <a:buSzPts val="1600"/>
              <a:buChar char="●"/>
            </a:pPr>
            <a:r>
              <a:rPr lang="en" sz="1600" dirty="0">
                <a:solidFill>
                  <a:srgbClr val="000000"/>
                </a:solidFill>
              </a:rPr>
              <a:t>Top-down</a:t>
            </a:r>
            <a:endParaRPr sz="1600" dirty="0">
              <a:solidFill>
                <a:srgbClr val="000000"/>
              </a:solidFill>
            </a:endParaRPr>
          </a:p>
          <a:p>
            <a:pPr marL="457200" lvl="0" indent="-330200" algn="l" rtl="0">
              <a:lnSpc>
                <a:spcPct val="105000"/>
              </a:lnSpc>
              <a:spcBef>
                <a:spcPts val="0"/>
              </a:spcBef>
              <a:spcAft>
                <a:spcPts val="0"/>
              </a:spcAft>
              <a:buClr>
                <a:srgbClr val="000000"/>
              </a:buClr>
              <a:buSzPts val="1600"/>
              <a:buChar char="●"/>
            </a:pPr>
            <a:r>
              <a:rPr lang="en" sz="1600" dirty="0">
                <a:solidFill>
                  <a:srgbClr val="000000"/>
                </a:solidFill>
              </a:rPr>
              <a:t>Bottom-up</a:t>
            </a:r>
            <a:endParaRPr sz="1600" dirty="0">
              <a:solidFill>
                <a:srgbClr val="000000"/>
              </a:solidFill>
            </a:endParaRPr>
          </a:p>
          <a:p>
            <a:pPr marL="457200" lvl="0" indent="-330200" algn="l" rtl="0">
              <a:lnSpc>
                <a:spcPct val="105000"/>
              </a:lnSpc>
              <a:spcBef>
                <a:spcPts val="0"/>
              </a:spcBef>
              <a:spcAft>
                <a:spcPts val="0"/>
              </a:spcAft>
              <a:buClr>
                <a:srgbClr val="000000"/>
              </a:buClr>
              <a:buSzPts val="1600"/>
              <a:buChar char="●"/>
            </a:pPr>
            <a:r>
              <a:rPr lang="en" sz="1600" dirty="0">
                <a:solidFill>
                  <a:srgbClr val="000000"/>
                </a:solidFill>
              </a:rPr>
              <a:t>Opportunistic</a:t>
            </a:r>
            <a:endParaRPr sz="1600" dirty="0">
              <a:solidFill>
                <a:srgbClr val="000000"/>
              </a:solidFill>
            </a:endParaRPr>
          </a:p>
          <a:p>
            <a:pPr marL="0" lvl="0" indent="0" algn="l" rtl="0">
              <a:lnSpc>
                <a:spcPct val="105000"/>
              </a:lnSpc>
              <a:spcBef>
                <a:spcPts val="1200"/>
              </a:spcBef>
              <a:spcAft>
                <a:spcPts val="0"/>
              </a:spcAft>
              <a:buNone/>
            </a:pPr>
            <a:endParaRPr sz="1600" dirty="0">
              <a:solidFill>
                <a:srgbClr val="000000"/>
              </a:solidFill>
            </a:endParaRPr>
          </a:p>
          <a:p>
            <a:pPr marL="0" lvl="0" indent="0" algn="l" rtl="0">
              <a:lnSpc>
                <a:spcPct val="105000"/>
              </a:lnSpc>
              <a:spcBef>
                <a:spcPts val="1200"/>
              </a:spcBef>
              <a:spcAft>
                <a:spcPts val="0"/>
              </a:spcAft>
              <a:buNone/>
            </a:pPr>
            <a:endParaRPr sz="1600" dirty="0">
              <a:solidFill>
                <a:srgbClr val="000000"/>
              </a:solidFill>
            </a:endParaRPr>
          </a:p>
          <a:p>
            <a:pPr marL="0" lvl="0" indent="0" algn="l" rtl="0">
              <a:lnSpc>
                <a:spcPct val="105000"/>
              </a:lnSpc>
              <a:spcBef>
                <a:spcPts val="1200"/>
              </a:spcBef>
              <a:spcAft>
                <a:spcPts val="1200"/>
              </a:spcAft>
              <a:buNone/>
            </a:pPr>
            <a:endParaRPr sz="1600" dirty="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Comprehension Strategies</a:t>
            </a:r>
            <a:endParaRPr/>
          </a:p>
        </p:txBody>
      </p:sp>
      <p:sp>
        <p:nvSpPr>
          <p:cNvPr id="216" name="Google Shape;216;p34"/>
          <p:cNvSpPr txBox="1">
            <a:spLocks noGrp="1"/>
          </p:cNvSpPr>
          <p:nvPr>
            <p:ph type="body" idx="1"/>
          </p:nvPr>
        </p:nvSpPr>
        <p:spPr>
          <a:xfrm>
            <a:off x="729450" y="1316875"/>
            <a:ext cx="7688700" cy="3462294"/>
          </a:xfrm>
          <a:prstGeom prst="rect">
            <a:avLst/>
          </a:prstGeom>
        </p:spPr>
        <p:txBody>
          <a:bodyPr spcFirstLastPara="1" wrap="square" lIns="91425" tIns="91425" rIns="91425" bIns="91425" anchor="t" anchorCtr="0">
            <a:noAutofit/>
          </a:bodyPr>
          <a:lstStyle/>
          <a:p>
            <a:pPr marL="457200" lvl="0" indent="-342900" algn="l" rtl="0">
              <a:lnSpc>
                <a:spcPct val="105000"/>
              </a:lnSpc>
              <a:spcBef>
                <a:spcPts val="0"/>
              </a:spcBef>
              <a:spcAft>
                <a:spcPts val="0"/>
              </a:spcAft>
              <a:buClr>
                <a:srgbClr val="000000"/>
              </a:buClr>
              <a:buSzPts val="1800"/>
              <a:buAutoNum type="arabicPeriod"/>
            </a:pPr>
            <a:r>
              <a:rPr lang="en" sz="1800" b="1" dirty="0">
                <a:solidFill>
                  <a:srgbClr val="000000"/>
                </a:solidFill>
              </a:rPr>
              <a:t>Top-down Model: </a:t>
            </a:r>
          </a:p>
          <a:p>
            <a:pPr marL="114300" lvl="0" indent="0" algn="l" rtl="0">
              <a:lnSpc>
                <a:spcPct val="105000"/>
              </a:lnSpc>
              <a:spcBef>
                <a:spcPts val="0"/>
              </a:spcBef>
              <a:spcAft>
                <a:spcPts val="0"/>
              </a:spcAft>
              <a:buClr>
                <a:srgbClr val="000000"/>
              </a:buClr>
              <a:buSzPts val="1800"/>
              <a:buNone/>
            </a:pPr>
            <a:endParaRPr sz="1000" b="1" dirty="0">
              <a:solidFill>
                <a:srgbClr val="000000"/>
              </a:solidFill>
            </a:endParaRPr>
          </a:p>
          <a:p>
            <a:r>
              <a:rPr lang="en" sz="1600" b="1" dirty="0">
                <a:solidFill>
                  <a:srgbClr val="000000"/>
                </a:solidFill>
              </a:rPr>
              <a:t>Tenet of the model:</a:t>
            </a:r>
            <a:r>
              <a:rPr lang="en" sz="1600" dirty="0">
                <a:solidFill>
                  <a:srgbClr val="000000"/>
                </a:solidFill>
              </a:rPr>
              <a:t> </a:t>
            </a:r>
            <a:r>
              <a:rPr lang="en-US" sz="1600" dirty="0"/>
              <a:t>You first try to understand what the program is supposed to do overall, then slowly dig into the details like how it works step by step, what kind of data it uses, and how everything flows.</a:t>
            </a:r>
            <a:br>
              <a:rPr lang="en-US" sz="1600" dirty="0"/>
            </a:br>
            <a:endParaRPr lang="en-US" sz="1600" dirty="0"/>
          </a:p>
          <a:p>
            <a:pPr lvl="0" indent="-330200">
              <a:lnSpc>
                <a:spcPct val="105000"/>
              </a:lnSpc>
              <a:buClr>
                <a:srgbClr val="000000"/>
              </a:buClr>
              <a:buSzPts val="1600"/>
            </a:pPr>
            <a:r>
              <a:rPr lang="en" sz="1600" b="1" dirty="0">
                <a:solidFill>
                  <a:srgbClr val="000000"/>
                </a:solidFill>
              </a:rPr>
              <a:t>Cognitive Process:</a:t>
            </a:r>
            <a:r>
              <a:rPr lang="en" sz="1600" dirty="0">
                <a:solidFill>
                  <a:srgbClr val="000000"/>
                </a:solidFill>
              </a:rPr>
              <a:t> </a:t>
            </a:r>
            <a:r>
              <a:rPr lang="en-US" sz="1600" dirty="0"/>
              <a:t>You start with a </a:t>
            </a:r>
            <a:r>
              <a:rPr lang="en-US" sz="1600" b="1" dirty="0">
                <a:solidFill>
                  <a:schemeClr val="accent5">
                    <a:lumMod val="60000"/>
                    <a:lumOff val="40000"/>
                  </a:schemeClr>
                </a:solidFill>
              </a:rPr>
              <a:t>hypothesis</a:t>
            </a:r>
            <a:r>
              <a:rPr lang="en-US" sz="1600" dirty="0"/>
              <a:t> about how the program works, then </a:t>
            </a:r>
            <a:r>
              <a:rPr lang="en-US" sz="1600" b="1" dirty="0">
                <a:solidFill>
                  <a:schemeClr val="accent5">
                    <a:lumMod val="60000"/>
                    <a:lumOff val="40000"/>
                  </a:schemeClr>
                </a:solidFill>
              </a:rPr>
              <a:t>check and improve</a:t>
            </a:r>
            <a:r>
              <a:rPr lang="en-US" sz="1600" dirty="0">
                <a:solidFill>
                  <a:schemeClr val="accent5">
                    <a:lumMod val="60000"/>
                    <a:lumOff val="40000"/>
                  </a:schemeClr>
                </a:solidFill>
              </a:rPr>
              <a:t> </a:t>
            </a:r>
            <a:r>
              <a:rPr lang="en-US" sz="1600" dirty="0"/>
              <a:t>that guess as you learn more from the code and other sources.</a:t>
            </a:r>
            <a:br>
              <a:rPr lang="en-US" sz="1600" dirty="0"/>
            </a:br>
            <a:endParaRPr sz="1600" dirty="0">
              <a:solidFill>
                <a:srgbClr val="000000"/>
              </a:solidFill>
            </a:endParaRPr>
          </a:p>
          <a:p>
            <a:pPr indent="-330200">
              <a:lnSpc>
                <a:spcPct val="105000"/>
              </a:lnSpc>
              <a:buClr>
                <a:srgbClr val="000000"/>
              </a:buClr>
              <a:buSzPts val="1600"/>
            </a:pPr>
            <a:r>
              <a:rPr lang="en" sz="1600" b="1" dirty="0">
                <a:solidFill>
                  <a:srgbClr val="000000"/>
                </a:solidFill>
              </a:rPr>
              <a:t>Cognitive Structure:</a:t>
            </a:r>
            <a:r>
              <a:rPr lang="en" sz="1600" dirty="0">
                <a:solidFill>
                  <a:srgbClr val="000000"/>
                </a:solidFill>
              </a:rPr>
              <a:t> </a:t>
            </a:r>
            <a:r>
              <a:rPr lang="en-US" sz="1600" dirty="0">
                <a:solidFill>
                  <a:srgbClr val="000000"/>
                </a:solidFill>
              </a:rPr>
              <a:t>You use your real-world knowledge, your programming knowledge, and build layers of understanding as you go deeper into the code.</a:t>
            </a:r>
            <a:endParaRPr sz="1600" dirty="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Comprehension Strategies</a:t>
            </a:r>
            <a:endParaRPr/>
          </a:p>
        </p:txBody>
      </p:sp>
      <p:sp>
        <p:nvSpPr>
          <p:cNvPr id="222" name="Google Shape;222;p35"/>
          <p:cNvSpPr txBox="1">
            <a:spLocks noGrp="1"/>
          </p:cNvSpPr>
          <p:nvPr>
            <p:ph type="body" idx="1"/>
          </p:nvPr>
        </p:nvSpPr>
        <p:spPr>
          <a:xfrm>
            <a:off x="293681" y="1203349"/>
            <a:ext cx="4078294" cy="3511525"/>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800" b="1" dirty="0">
                <a:solidFill>
                  <a:srgbClr val="000000"/>
                </a:solidFill>
              </a:rPr>
              <a:t>2. Bottom-Up / Chunking Model: </a:t>
            </a:r>
            <a:endParaRPr sz="1800" b="1" dirty="0">
              <a:solidFill>
                <a:srgbClr val="000000"/>
              </a:solidFill>
            </a:endParaRPr>
          </a:p>
          <a:p>
            <a:pPr lvl="0" indent="-330200">
              <a:lnSpc>
                <a:spcPct val="105000"/>
              </a:lnSpc>
              <a:spcBef>
                <a:spcPts val="1200"/>
              </a:spcBef>
              <a:buClr>
                <a:srgbClr val="000000"/>
              </a:buClr>
              <a:buSzPts val="1600"/>
            </a:pPr>
            <a:r>
              <a:rPr lang="en" sz="1600" b="1" dirty="0">
                <a:solidFill>
                  <a:srgbClr val="000000"/>
                </a:solidFill>
              </a:rPr>
              <a:t>Tenet of the model:</a:t>
            </a:r>
            <a:r>
              <a:rPr lang="en" sz="1600" dirty="0">
                <a:solidFill>
                  <a:srgbClr val="000000"/>
                </a:solidFill>
              </a:rPr>
              <a:t> </a:t>
            </a:r>
            <a:r>
              <a:rPr lang="en-US" sz="1600" dirty="0"/>
              <a:t>start by looking at </a:t>
            </a:r>
            <a:r>
              <a:rPr lang="en-US" sz="1600" b="1" dirty="0"/>
              <a:t>small parts</a:t>
            </a:r>
            <a:r>
              <a:rPr lang="en-US" sz="1600" dirty="0"/>
              <a:t> of the code, recognize familiar patterns, and then </a:t>
            </a:r>
            <a:r>
              <a:rPr lang="en-US" sz="1600" b="1" dirty="0"/>
              <a:t>combine them</a:t>
            </a:r>
            <a:r>
              <a:rPr lang="en-US" sz="1600" dirty="0"/>
              <a:t> to understand the bigger picture of what the program does.</a:t>
            </a:r>
          </a:p>
          <a:p>
            <a:pPr indent="-330200">
              <a:lnSpc>
                <a:spcPct val="105000"/>
              </a:lnSpc>
              <a:spcBef>
                <a:spcPts val="1200"/>
              </a:spcBef>
              <a:buClr>
                <a:srgbClr val="000000"/>
              </a:buClr>
              <a:buSzPts val="1600"/>
            </a:pPr>
            <a:r>
              <a:rPr lang="en" sz="1600" b="1" dirty="0">
                <a:solidFill>
                  <a:srgbClr val="000000"/>
                </a:solidFill>
              </a:rPr>
              <a:t>Cognitive Process:</a:t>
            </a:r>
            <a:r>
              <a:rPr lang="en" sz="1600" dirty="0">
                <a:solidFill>
                  <a:srgbClr val="000000"/>
                </a:solidFill>
              </a:rPr>
              <a:t> </a:t>
            </a:r>
            <a:r>
              <a:rPr lang="en-US" sz="1600" b="1" dirty="0"/>
              <a:t>group related pieces</a:t>
            </a:r>
            <a:r>
              <a:rPr lang="en-US" sz="1600" dirty="0"/>
              <a:t> of code together </a:t>
            </a:r>
            <a:r>
              <a:rPr lang="en" sz="1600" dirty="0">
                <a:solidFill>
                  <a:srgbClr val="000000"/>
                </a:solidFill>
              </a:rPr>
              <a:t>into high level semantic structure.</a:t>
            </a:r>
          </a:p>
          <a:p>
            <a:pPr lvl="0" indent="-330200">
              <a:lnSpc>
                <a:spcPct val="105000"/>
              </a:lnSpc>
              <a:spcBef>
                <a:spcPts val="1200"/>
              </a:spcBef>
              <a:buClr>
                <a:srgbClr val="000000"/>
              </a:buClr>
              <a:buSzPts val="1600"/>
            </a:pPr>
            <a:r>
              <a:rPr lang="en" sz="1600" b="1" dirty="0">
                <a:solidFill>
                  <a:srgbClr val="000000"/>
                </a:solidFill>
              </a:rPr>
              <a:t>Cognitive Structure:</a:t>
            </a:r>
            <a:r>
              <a:rPr lang="en" sz="1600" dirty="0">
                <a:solidFill>
                  <a:srgbClr val="000000"/>
                </a:solidFill>
              </a:rPr>
              <a:t> Mapping between knowledge domains.</a:t>
            </a:r>
            <a:endParaRPr sz="1600" dirty="0">
              <a:solidFill>
                <a:srgbClr val="000000"/>
              </a:solidFill>
            </a:endParaRPr>
          </a:p>
        </p:txBody>
      </p:sp>
      <p:pic>
        <p:nvPicPr>
          <p:cNvPr id="223" name="Google Shape;223;p35"/>
          <p:cNvPicPr preferRelativeResize="0"/>
          <p:nvPr/>
        </p:nvPicPr>
        <p:blipFill>
          <a:blip r:embed="rId3">
            <a:alphaModFix/>
          </a:blip>
          <a:stretch>
            <a:fillRect/>
          </a:stretch>
        </p:blipFill>
        <p:spPr>
          <a:xfrm>
            <a:off x="4286251" y="1203349"/>
            <a:ext cx="4857749" cy="368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99" name="Google Shape;99;p15"/>
          <p:cNvSpPr txBox="1">
            <a:spLocks noGrp="1"/>
          </p:cNvSpPr>
          <p:nvPr>
            <p:ph type="body" idx="1"/>
          </p:nvPr>
        </p:nvSpPr>
        <p:spPr>
          <a:xfrm>
            <a:off x="729450" y="1316874"/>
            <a:ext cx="7688700" cy="29836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800" dirty="0">
              <a:solidFill>
                <a:srgbClr val="000000"/>
              </a:solidFill>
            </a:endParaRPr>
          </a:p>
          <a:p>
            <a:pPr marL="457200" lvl="0" indent="-342900" algn="l" rtl="0">
              <a:spcBef>
                <a:spcPts val="1200"/>
              </a:spcBef>
              <a:spcAft>
                <a:spcPts val="0"/>
              </a:spcAft>
              <a:buClr>
                <a:srgbClr val="000000"/>
              </a:buClr>
              <a:buSzPts val="1800"/>
              <a:buChar char="●"/>
            </a:pPr>
            <a:r>
              <a:rPr lang="en" sz="1800" dirty="0">
                <a:solidFill>
                  <a:srgbClr val="0070C0"/>
                </a:solidFill>
              </a:rPr>
              <a:t>Factors</a:t>
            </a:r>
            <a:r>
              <a:rPr lang="en" sz="1800" dirty="0">
                <a:solidFill>
                  <a:srgbClr val="000000"/>
                </a:solidFill>
              </a:rPr>
              <a:t> that Affect </a:t>
            </a:r>
            <a:r>
              <a:rPr lang="en" sz="1800" dirty="0">
                <a:solidFill>
                  <a:srgbClr val="0070C0"/>
                </a:solidFill>
              </a:rPr>
              <a:t>Understanding</a:t>
            </a:r>
            <a:endParaRPr sz="1800" dirty="0">
              <a:solidFill>
                <a:srgbClr val="0070C0"/>
              </a:solidFill>
            </a:endParaRPr>
          </a:p>
          <a:p>
            <a:pPr marL="914400" lvl="1" indent="-342900" algn="l" rtl="0">
              <a:spcBef>
                <a:spcPts val="0"/>
              </a:spcBef>
              <a:spcAft>
                <a:spcPts val="0"/>
              </a:spcAft>
              <a:buClr>
                <a:srgbClr val="000000"/>
              </a:buClr>
              <a:buSzPts val="1800"/>
              <a:buChar char="○"/>
            </a:pPr>
            <a:r>
              <a:rPr lang="en" sz="1800" dirty="0">
                <a:solidFill>
                  <a:srgbClr val="000000"/>
                </a:solidFill>
              </a:rPr>
              <a:t>Expertise, Implementation issue, Documentation, Organization and Presentation of Programs, Comprehension support tools.</a:t>
            </a:r>
          </a:p>
          <a:p>
            <a:pPr marL="571500" lvl="1" indent="0" algn="l" rtl="0">
              <a:spcBef>
                <a:spcPts val="0"/>
              </a:spcBef>
              <a:spcAft>
                <a:spcPts val="0"/>
              </a:spcAft>
              <a:buClr>
                <a:srgbClr val="000000"/>
              </a:buClr>
              <a:buSzPts val="1800"/>
              <a:buNone/>
            </a:pP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Implications (insinuation) of Comprehension Theories and Studies</a:t>
            </a:r>
            <a:endParaRPr sz="1800" dirty="0">
              <a:solidFill>
                <a:srgbClr val="000000"/>
              </a:solidFill>
            </a:endParaRPr>
          </a:p>
          <a:p>
            <a:pPr marL="914400" lvl="1" indent="-342900" algn="l" rtl="0">
              <a:spcBef>
                <a:spcPts val="0"/>
              </a:spcBef>
              <a:spcAft>
                <a:spcPts val="0"/>
              </a:spcAft>
              <a:buClr>
                <a:srgbClr val="000000"/>
              </a:buClr>
              <a:buSzPts val="1800"/>
              <a:buChar char="○"/>
            </a:pPr>
            <a:r>
              <a:rPr lang="en" sz="1800" dirty="0">
                <a:solidFill>
                  <a:srgbClr val="000000"/>
                </a:solidFill>
              </a:rPr>
              <a:t>Knowledge acquisition, Education and Training, Design Principles, Guidelines and Recommendations</a:t>
            </a:r>
            <a:endParaRPr sz="1800"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Program Comprehension Strategies</a:t>
            </a:r>
            <a:endParaRPr dirty="0"/>
          </a:p>
          <a:p>
            <a:pPr marL="0" lvl="0" indent="0" algn="l" rtl="0">
              <a:spcBef>
                <a:spcPts val="0"/>
              </a:spcBef>
              <a:spcAft>
                <a:spcPts val="0"/>
              </a:spcAft>
              <a:buNone/>
            </a:pPr>
            <a:endParaRPr dirty="0"/>
          </a:p>
        </p:txBody>
      </p:sp>
      <p:sp>
        <p:nvSpPr>
          <p:cNvPr id="229" name="Google Shape;229;p36"/>
          <p:cNvSpPr txBox="1">
            <a:spLocks noGrp="1"/>
          </p:cNvSpPr>
          <p:nvPr>
            <p:ph type="body" idx="1"/>
          </p:nvPr>
        </p:nvSpPr>
        <p:spPr>
          <a:xfrm>
            <a:off x="729450" y="13930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523"/>
              <a:buNone/>
            </a:pPr>
            <a:r>
              <a:rPr lang="en" sz="1617" b="1" dirty="0">
                <a:solidFill>
                  <a:srgbClr val="000000"/>
                </a:solidFill>
              </a:rPr>
              <a:t>Weaknesses of both the Top-down and Bottom-up comprehension strategies are:</a:t>
            </a:r>
            <a:endParaRPr sz="1617" b="1" dirty="0">
              <a:solidFill>
                <a:srgbClr val="000000"/>
              </a:solidFill>
            </a:endParaRPr>
          </a:p>
          <a:p>
            <a:pPr marL="457200" lvl="0" indent="-331311" algn="l" rtl="0">
              <a:lnSpc>
                <a:spcPct val="95000"/>
              </a:lnSpc>
              <a:spcBef>
                <a:spcPts val="1200"/>
              </a:spcBef>
              <a:spcAft>
                <a:spcPts val="0"/>
              </a:spcAft>
              <a:buClr>
                <a:srgbClr val="000000"/>
              </a:buClr>
              <a:buSzPts val="1617"/>
              <a:buChar char="●"/>
            </a:pPr>
            <a:r>
              <a:rPr lang="en" sz="1617" dirty="0">
                <a:solidFill>
                  <a:srgbClr val="000000"/>
                </a:solidFill>
              </a:rPr>
              <a:t>Failure to take into consideration the contribution that other factors such as the </a:t>
            </a:r>
            <a:r>
              <a:rPr lang="en" sz="1617" dirty="0">
                <a:solidFill>
                  <a:schemeClr val="accent5">
                    <a:lumMod val="60000"/>
                    <a:lumOff val="40000"/>
                  </a:schemeClr>
                </a:solidFill>
              </a:rPr>
              <a:t>available support tools </a:t>
            </a:r>
            <a:r>
              <a:rPr lang="en" sz="1617" dirty="0">
                <a:solidFill>
                  <a:srgbClr val="000000"/>
                </a:solidFill>
              </a:rPr>
              <a:t>make to understanding</a:t>
            </a:r>
          </a:p>
          <a:p>
            <a:pPr marL="457200" lvl="0" indent="-331311" algn="l" rtl="0">
              <a:lnSpc>
                <a:spcPct val="95000"/>
              </a:lnSpc>
              <a:spcBef>
                <a:spcPts val="1200"/>
              </a:spcBef>
              <a:spcAft>
                <a:spcPts val="0"/>
              </a:spcAft>
              <a:buClr>
                <a:srgbClr val="000000"/>
              </a:buClr>
              <a:buSzPts val="1617"/>
              <a:buChar char="●"/>
            </a:pPr>
            <a:r>
              <a:rPr lang="en" sz="1617" dirty="0">
                <a:solidFill>
                  <a:srgbClr val="000000"/>
                </a:solidFill>
              </a:rPr>
              <a:t>The fact that the process of understanding a program </a:t>
            </a:r>
            <a:r>
              <a:rPr lang="en" sz="1617" dirty="0">
                <a:solidFill>
                  <a:schemeClr val="accent5">
                    <a:lumMod val="60000"/>
                    <a:lumOff val="40000"/>
                  </a:schemeClr>
                </a:solidFill>
              </a:rPr>
              <a:t>rarely</a:t>
            </a:r>
            <a:r>
              <a:rPr lang="en" sz="1617" dirty="0">
                <a:solidFill>
                  <a:srgbClr val="000000"/>
                </a:solidFill>
              </a:rPr>
              <a:t> takes place in such a </a:t>
            </a:r>
            <a:r>
              <a:rPr lang="en" sz="1617" dirty="0">
                <a:solidFill>
                  <a:schemeClr val="accent5">
                    <a:lumMod val="60000"/>
                    <a:lumOff val="40000"/>
                  </a:schemeClr>
                </a:solidFill>
              </a:rPr>
              <a:t>well-defined</a:t>
            </a:r>
            <a:r>
              <a:rPr lang="en" sz="1617" dirty="0">
                <a:solidFill>
                  <a:srgbClr val="000000"/>
                </a:solidFill>
              </a:rPr>
              <a:t> fashion as these models portray. On the contrary, programmers tend to </a:t>
            </a:r>
            <a:r>
              <a:rPr lang="en" sz="1617" dirty="0">
                <a:solidFill>
                  <a:schemeClr val="accent5">
                    <a:lumMod val="60000"/>
                    <a:lumOff val="40000"/>
                  </a:schemeClr>
                </a:solidFill>
              </a:rPr>
              <a:t>take advantage </a:t>
            </a:r>
            <a:r>
              <a:rPr lang="en" sz="1617" dirty="0">
                <a:solidFill>
                  <a:srgbClr val="000000"/>
                </a:solidFill>
              </a:rPr>
              <a:t>of any </a:t>
            </a:r>
            <a:r>
              <a:rPr lang="en" sz="1617" dirty="0">
                <a:solidFill>
                  <a:schemeClr val="accent5">
                    <a:lumMod val="60000"/>
                    <a:lumOff val="40000"/>
                  </a:schemeClr>
                </a:solidFill>
              </a:rPr>
              <a:t>clues</a:t>
            </a:r>
            <a:r>
              <a:rPr lang="en" sz="1617" dirty="0">
                <a:solidFill>
                  <a:srgbClr val="000000"/>
                </a:solidFill>
              </a:rPr>
              <a:t> they come across in an </a:t>
            </a:r>
            <a:r>
              <a:rPr lang="en" sz="1617" dirty="0">
                <a:solidFill>
                  <a:schemeClr val="accent5">
                    <a:lumMod val="60000"/>
                    <a:lumOff val="40000"/>
                  </a:schemeClr>
                </a:solidFill>
              </a:rPr>
              <a:t>opportunistic</a:t>
            </a:r>
            <a:r>
              <a:rPr lang="en" sz="1617" dirty="0">
                <a:solidFill>
                  <a:srgbClr val="000000"/>
                </a:solidFill>
              </a:rPr>
              <a:t> way.</a:t>
            </a:r>
            <a:endParaRPr sz="1617" dirty="0">
              <a:solidFill>
                <a:srgbClr val="000000"/>
              </a:solidFill>
            </a:endParaRPr>
          </a:p>
          <a:p>
            <a:pPr marL="0" lvl="0" indent="0" algn="l" rtl="0">
              <a:lnSpc>
                <a:spcPct val="95000"/>
              </a:lnSpc>
              <a:spcBef>
                <a:spcPts val="1200"/>
              </a:spcBef>
              <a:spcAft>
                <a:spcPts val="1200"/>
              </a:spcAft>
              <a:buSzPts val="523"/>
              <a:buNone/>
            </a:pPr>
            <a:endParaRPr sz="1617"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Comprehension Strategies</a:t>
            </a:r>
            <a:endParaRPr/>
          </a:p>
          <a:p>
            <a:pPr marL="0" lvl="0" indent="0" algn="l" rtl="0">
              <a:spcBef>
                <a:spcPts val="0"/>
              </a:spcBef>
              <a:spcAft>
                <a:spcPts val="0"/>
              </a:spcAft>
              <a:buNone/>
            </a:pPr>
            <a:endParaRPr/>
          </a:p>
        </p:txBody>
      </p:sp>
      <p:sp>
        <p:nvSpPr>
          <p:cNvPr id="235" name="Google Shape;235;p37"/>
          <p:cNvSpPr txBox="1">
            <a:spLocks noGrp="1"/>
          </p:cNvSpPr>
          <p:nvPr>
            <p:ph type="body" idx="1"/>
          </p:nvPr>
        </p:nvSpPr>
        <p:spPr>
          <a:xfrm>
            <a:off x="729450" y="1393074"/>
            <a:ext cx="7688700" cy="3693275"/>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523"/>
              <a:buNone/>
            </a:pPr>
            <a:r>
              <a:rPr lang="en" sz="1617" b="1" dirty="0">
                <a:solidFill>
                  <a:srgbClr val="000000"/>
                </a:solidFill>
              </a:rPr>
              <a:t>3. Opportunistic Model:</a:t>
            </a:r>
            <a:endParaRPr sz="1617" b="1" dirty="0">
              <a:solidFill>
                <a:srgbClr val="000000"/>
              </a:solidFill>
            </a:endParaRPr>
          </a:p>
          <a:p>
            <a:pPr marL="457200" lvl="0" indent="-311150" algn="l" rtl="0">
              <a:lnSpc>
                <a:spcPct val="95000"/>
              </a:lnSpc>
              <a:spcBef>
                <a:spcPts val="1200"/>
              </a:spcBef>
              <a:spcAft>
                <a:spcPts val="0"/>
              </a:spcAft>
              <a:buClr>
                <a:srgbClr val="000000"/>
              </a:buClr>
              <a:buSzPts val="1300"/>
              <a:buChar char="●"/>
            </a:pPr>
            <a:r>
              <a:rPr lang="en" sz="1600" b="1" dirty="0">
                <a:solidFill>
                  <a:srgbClr val="000000"/>
                </a:solidFill>
              </a:rPr>
              <a:t>Tenet of the model:</a:t>
            </a:r>
            <a:r>
              <a:rPr lang="en" sz="1617" b="1" dirty="0">
                <a:solidFill>
                  <a:srgbClr val="000000"/>
                </a:solidFill>
              </a:rPr>
              <a:t> </a:t>
            </a:r>
            <a:r>
              <a:rPr lang="en" sz="1617" dirty="0">
                <a:solidFill>
                  <a:srgbClr val="000000"/>
                </a:solidFill>
              </a:rPr>
              <a:t>Understander makes use of both bottom-up and top-down strategies. </a:t>
            </a:r>
          </a:p>
          <a:p>
            <a:pPr marL="457200" lvl="0" indent="-311150" algn="l" rtl="0">
              <a:lnSpc>
                <a:spcPct val="95000"/>
              </a:lnSpc>
              <a:spcBef>
                <a:spcPts val="1200"/>
              </a:spcBef>
              <a:spcAft>
                <a:spcPts val="0"/>
              </a:spcAft>
              <a:buClr>
                <a:srgbClr val="000000"/>
              </a:buClr>
              <a:buSzPts val="1300"/>
              <a:buChar char="●"/>
            </a:pPr>
            <a:r>
              <a:rPr lang="en" sz="1617" dirty="0">
                <a:solidFill>
                  <a:srgbClr val="000000"/>
                </a:solidFill>
              </a:rPr>
              <a:t>According to this model, comprehension hinges on three key and complementary features </a:t>
            </a:r>
            <a:r>
              <a:rPr lang="en-US" sz="1617" dirty="0">
                <a:solidFill>
                  <a:srgbClr val="000000"/>
                </a:solidFill>
              </a:rPr>
              <a:t>- a knowledge base, a mental model and an assimilation process:</a:t>
            </a:r>
          </a:p>
          <a:p>
            <a:pPr marL="914400" lvl="1" indent="-298450" algn="l" rtl="0">
              <a:lnSpc>
                <a:spcPct val="95000"/>
              </a:lnSpc>
              <a:spcBef>
                <a:spcPts val="0"/>
              </a:spcBef>
              <a:spcAft>
                <a:spcPts val="0"/>
              </a:spcAft>
              <a:buClr>
                <a:srgbClr val="000000"/>
              </a:buClr>
              <a:buSzPts val="1100"/>
              <a:buChar char="○"/>
            </a:pPr>
            <a:r>
              <a:rPr lang="en-US" sz="1617" dirty="0">
                <a:solidFill>
                  <a:srgbClr val="000000"/>
                </a:solidFill>
              </a:rPr>
              <a:t>A knowledge base: This represents the expertise and background knowledge that the maintainer brings to the understanding task.</a:t>
            </a:r>
          </a:p>
          <a:p>
            <a:pPr marL="914400" lvl="1" indent="-298450" algn="l" rtl="0">
              <a:lnSpc>
                <a:spcPct val="95000"/>
              </a:lnSpc>
              <a:spcBef>
                <a:spcPts val="0"/>
              </a:spcBef>
              <a:spcAft>
                <a:spcPts val="0"/>
              </a:spcAft>
              <a:buClr>
                <a:srgbClr val="000000"/>
              </a:buClr>
              <a:buSzPts val="1100"/>
              <a:buChar char="○"/>
            </a:pPr>
            <a:r>
              <a:rPr lang="en" sz="1617" dirty="0">
                <a:solidFill>
                  <a:srgbClr val="000000"/>
                </a:solidFill>
              </a:rPr>
              <a:t>A mental model: This expresses the programmer's current understanding of the target program. </a:t>
            </a:r>
            <a:endParaRPr sz="1617" dirty="0">
              <a:solidFill>
                <a:srgbClr val="000000"/>
              </a:solidFill>
            </a:endParaRPr>
          </a:p>
          <a:p>
            <a:pPr marL="914400" lvl="1" indent="-298450" algn="l" rtl="0">
              <a:lnSpc>
                <a:spcPct val="95000"/>
              </a:lnSpc>
              <a:spcBef>
                <a:spcPts val="0"/>
              </a:spcBef>
              <a:spcAft>
                <a:spcPts val="0"/>
              </a:spcAft>
              <a:buClr>
                <a:srgbClr val="000000"/>
              </a:buClr>
              <a:buSzPts val="1100"/>
              <a:buChar char="○"/>
            </a:pPr>
            <a:r>
              <a:rPr lang="en" sz="1617" dirty="0">
                <a:solidFill>
                  <a:srgbClr val="000000"/>
                </a:solidFill>
              </a:rPr>
              <a:t>An </a:t>
            </a:r>
            <a:r>
              <a:rPr lang="en" sz="1617" dirty="0">
                <a:solidFill>
                  <a:schemeClr val="accent5">
                    <a:lumMod val="60000"/>
                    <a:lumOff val="40000"/>
                  </a:schemeClr>
                </a:solidFill>
              </a:rPr>
              <a:t>assimilation</a:t>
            </a:r>
            <a:r>
              <a:rPr lang="en" sz="1617" dirty="0">
                <a:solidFill>
                  <a:srgbClr val="000000"/>
                </a:solidFill>
              </a:rPr>
              <a:t> process: This describes the procedure used to obtain information from </a:t>
            </a:r>
            <a:r>
              <a:rPr lang="en" sz="1617" dirty="0">
                <a:solidFill>
                  <a:schemeClr val="accent5">
                    <a:lumMod val="60000"/>
                    <a:lumOff val="40000"/>
                  </a:schemeClr>
                </a:solidFill>
              </a:rPr>
              <a:t>various sources </a:t>
            </a:r>
            <a:r>
              <a:rPr lang="en" sz="1617" dirty="0">
                <a:solidFill>
                  <a:srgbClr val="000000"/>
                </a:solidFill>
              </a:rPr>
              <a:t>such as source code and system documentation.</a:t>
            </a:r>
            <a:endParaRPr sz="1617" dirty="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Factors that Affect Understanding</a:t>
            </a:r>
            <a:endParaRPr/>
          </a:p>
        </p:txBody>
      </p:sp>
      <p:sp>
        <p:nvSpPr>
          <p:cNvPr id="241" name="Google Shape;241;p38"/>
          <p:cNvSpPr txBox="1">
            <a:spLocks noGrp="1"/>
          </p:cNvSpPr>
          <p:nvPr>
            <p:ph type="body" idx="1"/>
          </p:nvPr>
        </p:nvSpPr>
        <p:spPr>
          <a:xfrm>
            <a:off x="729450" y="1393075"/>
            <a:ext cx="3842400" cy="2261100"/>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0"/>
              </a:spcAft>
              <a:buNone/>
            </a:pPr>
            <a:r>
              <a:rPr lang="en" sz="1617" dirty="0">
                <a:solidFill>
                  <a:srgbClr val="000000"/>
                </a:solidFill>
              </a:rPr>
              <a:t>Following factors can affect formation of mental models of a program, and their accuracy, correctness and completeness.</a:t>
            </a:r>
            <a:endParaRPr sz="1617" dirty="0">
              <a:solidFill>
                <a:srgbClr val="000000"/>
              </a:solidFill>
            </a:endParaRPr>
          </a:p>
          <a:p>
            <a:pPr marL="457200" lvl="0" indent="-331311" algn="l" rtl="0">
              <a:lnSpc>
                <a:spcPct val="95000"/>
              </a:lnSpc>
              <a:spcBef>
                <a:spcPts val="1200"/>
              </a:spcBef>
              <a:spcAft>
                <a:spcPts val="0"/>
              </a:spcAft>
              <a:buClr>
                <a:srgbClr val="000000"/>
              </a:buClr>
              <a:buSzPts val="1617"/>
              <a:buAutoNum type="arabicPeriod"/>
            </a:pPr>
            <a:r>
              <a:rPr lang="en" sz="1617" b="1" dirty="0">
                <a:solidFill>
                  <a:srgbClr val="000000"/>
                </a:solidFill>
              </a:rPr>
              <a:t>Expertise: </a:t>
            </a:r>
            <a:br>
              <a:rPr lang="en" sz="1617" dirty="0">
                <a:solidFill>
                  <a:srgbClr val="000000"/>
                </a:solidFill>
              </a:rPr>
            </a:br>
            <a:r>
              <a:rPr lang="en" sz="1617" dirty="0">
                <a:solidFill>
                  <a:srgbClr val="000000"/>
                </a:solidFill>
              </a:rPr>
              <a:t>There is a psychological argument that this expertise has a significant impact on comprehension.  In many of these studies the performance of experts is compared with that of nonexperts (or novices). The expert tends to perform better than the novice.</a:t>
            </a:r>
            <a:endParaRPr sz="1617" dirty="0">
              <a:solidFill>
                <a:srgbClr val="000000"/>
              </a:solidFill>
            </a:endParaRPr>
          </a:p>
        </p:txBody>
      </p:sp>
      <p:pic>
        <p:nvPicPr>
          <p:cNvPr id="242" name="Google Shape;242;p38"/>
          <p:cNvPicPr preferRelativeResize="0"/>
          <p:nvPr/>
        </p:nvPicPr>
        <p:blipFill rotWithShape="1">
          <a:blip r:embed="rId3">
            <a:alphaModFix/>
          </a:blip>
          <a:srcRect l="-13915" t="-2450" r="5455" b="2450"/>
          <a:stretch/>
        </p:blipFill>
        <p:spPr>
          <a:xfrm>
            <a:off x="3352475" y="935875"/>
            <a:ext cx="5547950" cy="1759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727650" y="518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Factors that Affect Understanding</a:t>
            </a:r>
            <a:endParaRPr/>
          </a:p>
          <a:p>
            <a:pPr marL="0" lvl="0" indent="0" algn="l" rtl="0">
              <a:spcBef>
                <a:spcPts val="0"/>
              </a:spcBef>
              <a:spcAft>
                <a:spcPts val="0"/>
              </a:spcAft>
              <a:buNone/>
            </a:pPr>
            <a:endParaRPr/>
          </a:p>
        </p:txBody>
      </p:sp>
      <p:sp>
        <p:nvSpPr>
          <p:cNvPr id="248" name="Google Shape;248;p39"/>
          <p:cNvSpPr txBox="1">
            <a:spLocks noGrp="1"/>
          </p:cNvSpPr>
          <p:nvPr>
            <p:ph type="body" idx="1"/>
          </p:nvPr>
        </p:nvSpPr>
        <p:spPr>
          <a:xfrm>
            <a:off x="729449" y="1316875"/>
            <a:ext cx="3478219"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n" sz="1502" dirty="0">
                <a:solidFill>
                  <a:srgbClr val="000000"/>
                </a:solidFill>
              </a:rPr>
              <a:t>2. </a:t>
            </a:r>
            <a:r>
              <a:rPr lang="en" sz="1502" b="1" dirty="0">
                <a:solidFill>
                  <a:srgbClr val="000000"/>
                </a:solidFill>
              </a:rPr>
              <a:t>Implementation Issues:</a:t>
            </a:r>
            <a:br>
              <a:rPr lang="en" sz="1502" dirty="0">
                <a:solidFill>
                  <a:srgbClr val="000000"/>
                </a:solidFill>
              </a:rPr>
            </a:br>
            <a:r>
              <a:rPr lang="en" sz="1502" dirty="0">
                <a:solidFill>
                  <a:srgbClr val="000000"/>
                </a:solidFill>
              </a:rPr>
              <a:t>There are several implementation issues that can affect the ease and extent to which a maintainer understands a program</a:t>
            </a:r>
            <a:endParaRPr sz="1502" dirty="0">
              <a:solidFill>
                <a:srgbClr val="000000"/>
              </a:solidFill>
            </a:endParaRPr>
          </a:p>
          <a:p>
            <a:pPr marL="457200" lvl="0" indent="-324008" algn="l" rtl="0">
              <a:lnSpc>
                <a:spcPct val="105000"/>
              </a:lnSpc>
              <a:spcBef>
                <a:spcPts val="1200"/>
              </a:spcBef>
              <a:spcAft>
                <a:spcPts val="0"/>
              </a:spcAft>
              <a:buClr>
                <a:srgbClr val="000000"/>
              </a:buClr>
              <a:buSzPts val="1503"/>
              <a:buChar char="●"/>
            </a:pPr>
            <a:r>
              <a:rPr lang="en" sz="1502" b="1" dirty="0">
                <a:solidFill>
                  <a:srgbClr val="000000"/>
                </a:solidFill>
              </a:rPr>
              <a:t>Naming Style:</a:t>
            </a:r>
            <a:r>
              <a:rPr lang="en" sz="1502" dirty="0">
                <a:solidFill>
                  <a:srgbClr val="000000"/>
                </a:solidFill>
              </a:rPr>
              <a:t> Identifier names should be as informative, concise and unambiguous as possible.</a:t>
            </a:r>
            <a:endParaRPr sz="1502" dirty="0">
              <a:solidFill>
                <a:srgbClr val="000000"/>
              </a:solidFill>
            </a:endParaRPr>
          </a:p>
          <a:p>
            <a:pPr marL="457200" lvl="0" indent="-324008" algn="l" rtl="0">
              <a:lnSpc>
                <a:spcPct val="105000"/>
              </a:lnSpc>
              <a:spcBef>
                <a:spcPts val="0"/>
              </a:spcBef>
              <a:spcAft>
                <a:spcPts val="0"/>
              </a:spcAft>
              <a:buClr>
                <a:srgbClr val="000000"/>
              </a:buClr>
              <a:buSzPts val="1503"/>
              <a:buChar char="●"/>
            </a:pPr>
            <a:r>
              <a:rPr lang="en" sz="1502" b="1" dirty="0">
                <a:solidFill>
                  <a:srgbClr val="000000"/>
                </a:solidFill>
              </a:rPr>
              <a:t>Comments: </a:t>
            </a:r>
            <a:r>
              <a:rPr lang="en" sz="1502" dirty="0">
                <a:solidFill>
                  <a:srgbClr val="000000"/>
                </a:solidFill>
              </a:rPr>
              <a:t>Programs with high-level comments were easier to modify. Comments in programs can be useful only if they provide additional information. </a:t>
            </a:r>
            <a:endParaRPr sz="1502" dirty="0">
              <a:solidFill>
                <a:srgbClr val="000000"/>
              </a:solidFill>
            </a:endParaRPr>
          </a:p>
          <a:p>
            <a:pPr marL="0" lvl="0" indent="0" algn="l" rtl="0">
              <a:lnSpc>
                <a:spcPct val="105000"/>
              </a:lnSpc>
              <a:spcBef>
                <a:spcPts val="1200"/>
              </a:spcBef>
              <a:spcAft>
                <a:spcPts val="1200"/>
              </a:spcAft>
              <a:buSzPts val="1018"/>
              <a:buNone/>
            </a:pPr>
            <a:endParaRPr sz="1502" dirty="0">
              <a:solidFill>
                <a:srgbClr val="000000"/>
              </a:solidFill>
            </a:endParaRPr>
          </a:p>
        </p:txBody>
      </p:sp>
      <p:pic>
        <p:nvPicPr>
          <p:cNvPr id="249" name="Google Shape;249;p39"/>
          <p:cNvPicPr preferRelativeResize="0"/>
          <p:nvPr/>
        </p:nvPicPr>
        <p:blipFill>
          <a:blip r:embed="rId3">
            <a:alphaModFix/>
          </a:blip>
          <a:stretch>
            <a:fillRect/>
          </a:stretch>
        </p:blipFill>
        <p:spPr>
          <a:xfrm>
            <a:off x="4179956" y="1256250"/>
            <a:ext cx="4964044" cy="2321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727650" y="518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Factors that Affect Understanding</a:t>
            </a:r>
            <a:endParaRPr/>
          </a:p>
          <a:p>
            <a:pPr marL="0" lvl="0" indent="0" algn="l" rtl="0">
              <a:spcBef>
                <a:spcPts val="0"/>
              </a:spcBef>
              <a:spcAft>
                <a:spcPts val="0"/>
              </a:spcAft>
              <a:buNone/>
            </a:pPr>
            <a:endParaRPr/>
          </a:p>
        </p:txBody>
      </p:sp>
      <p:sp>
        <p:nvSpPr>
          <p:cNvPr id="255" name="Google Shape;255;p40"/>
          <p:cNvSpPr txBox="1">
            <a:spLocks noGrp="1"/>
          </p:cNvSpPr>
          <p:nvPr>
            <p:ph type="body" idx="1"/>
          </p:nvPr>
        </p:nvSpPr>
        <p:spPr>
          <a:xfrm>
            <a:off x="250030" y="1352430"/>
            <a:ext cx="4221958" cy="3576757"/>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n" sz="1502" dirty="0">
                <a:solidFill>
                  <a:srgbClr val="000000"/>
                </a:solidFill>
              </a:rPr>
              <a:t>2. </a:t>
            </a:r>
            <a:r>
              <a:rPr lang="en" sz="1502" b="1" dirty="0">
                <a:solidFill>
                  <a:srgbClr val="000000"/>
                </a:solidFill>
              </a:rPr>
              <a:t>Implementation Issues:</a:t>
            </a:r>
            <a:endParaRPr sz="1502" dirty="0">
              <a:solidFill>
                <a:srgbClr val="000000"/>
              </a:solidFill>
            </a:endParaRPr>
          </a:p>
          <a:p>
            <a:pPr marL="457200" lvl="0" indent="-324008" algn="l" rtl="0">
              <a:lnSpc>
                <a:spcPct val="105000"/>
              </a:lnSpc>
              <a:spcBef>
                <a:spcPts val="1200"/>
              </a:spcBef>
              <a:spcAft>
                <a:spcPts val="0"/>
              </a:spcAft>
              <a:buClr>
                <a:srgbClr val="000000"/>
              </a:buClr>
              <a:buSzPts val="1503"/>
              <a:buChar char="●"/>
            </a:pPr>
            <a:r>
              <a:rPr lang="en" sz="1502" b="1" dirty="0">
                <a:solidFill>
                  <a:srgbClr val="000000"/>
                </a:solidFill>
              </a:rPr>
              <a:t>Decomposition Mechanism:</a:t>
            </a:r>
            <a:r>
              <a:rPr lang="en" sz="1502" dirty="0">
                <a:solidFill>
                  <a:srgbClr val="000000"/>
                </a:solidFill>
              </a:rPr>
              <a:t> Comprehensibility depends to some extent on how the entire software system has been decomposed</a:t>
            </a:r>
            <a:endParaRPr sz="1502" dirty="0">
              <a:solidFill>
                <a:srgbClr val="000000"/>
              </a:solidFill>
            </a:endParaRPr>
          </a:p>
          <a:p>
            <a:pPr marL="914400" lvl="1" indent="-324008" algn="l" rtl="0">
              <a:lnSpc>
                <a:spcPct val="105000"/>
              </a:lnSpc>
              <a:spcBef>
                <a:spcPts val="0"/>
              </a:spcBef>
              <a:spcAft>
                <a:spcPts val="0"/>
              </a:spcAft>
              <a:buClr>
                <a:srgbClr val="000000"/>
              </a:buClr>
              <a:buSzPts val="1503"/>
              <a:buChar char="○"/>
            </a:pPr>
            <a:r>
              <a:rPr lang="en" sz="1502" b="1" dirty="0">
                <a:solidFill>
                  <a:srgbClr val="000000"/>
                </a:solidFill>
              </a:rPr>
              <a:t>Modular decomposition:</a:t>
            </a:r>
            <a:r>
              <a:rPr lang="en" sz="1502" dirty="0">
                <a:solidFill>
                  <a:srgbClr val="000000"/>
                </a:solidFill>
              </a:rPr>
              <a:t> It is a a technique for dividing large software systems into manageable components - called modules</a:t>
            </a:r>
            <a:endParaRPr sz="1502" dirty="0">
              <a:solidFill>
                <a:srgbClr val="000000"/>
              </a:solidFill>
            </a:endParaRPr>
          </a:p>
          <a:p>
            <a:pPr marL="914400" lvl="1" indent="-324008" algn="l" rtl="0">
              <a:lnSpc>
                <a:spcPct val="105000"/>
              </a:lnSpc>
              <a:spcBef>
                <a:spcPts val="0"/>
              </a:spcBef>
              <a:spcAft>
                <a:spcPts val="0"/>
              </a:spcAft>
              <a:buClr>
                <a:srgbClr val="000000"/>
              </a:buClr>
              <a:buSzPts val="1503"/>
              <a:buChar char="○"/>
            </a:pPr>
            <a:r>
              <a:rPr lang="en" sz="1502" b="1" dirty="0">
                <a:solidFill>
                  <a:srgbClr val="000000"/>
                </a:solidFill>
              </a:rPr>
              <a:t>Structured programming</a:t>
            </a:r>
            <a:r>
              <a:rPr lang="en" sz="1502" dirty="0">
                <a:solidFill>
                  <a:srgbClr val="000000"/>
                </a:solidFill>
              </a:rPr>
              <a:t>: Approach of using high-level programming languages to reduce the size and complexity of programs.</a:t>
            </a:r>
            <a:endParaRPr sz="1502" dirty="0">
              <a:solidFill>
                <a:srgbClr val="000000"/>
              </a:solidFill>
            </a:endParaRPr>
          </a:p>
        </p:txBody>
      </p:sp>
      <p:pic>
        <p:nvPicPr>
          <p:cNvPr id="256" name="Google Shape;256;p40"/>
          <p:cNvPicPr preferRelativeResize="0"/>
          <p:nvPr/>
        </p:nvPicPr>
        <p:blipFill>
          <a:blip r:embed="rId3">
            <a:alphaModFix/>
          </a:blip>
          <a:stretch>
            <a:fillRect/>
          </a:stretch>
        </p:blipFill>
        <p:spPr>
          <a:xfrm>
            <a:off x="4572000" y="1167213"/>
            <a:ext cx="4572000" cy="2261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Factors that Affect Understanding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2" name="Google Shape;262;p41"/>
          <p:cNvSpPr txBox="1">
            <a:spLocks noGrp="1"/>
          </p:cNvSpPr>
          <p:nvPr>
            <p:ph type="body" idx="1"/>
          </p:nvPr>
        </p:nvSpPr>
        <p:spPr>
          <a:xfrm>
            <a:off x="729450" y="1316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3. </a:t>
            </a:r>
            <a:r>
              <a:rPr lang="en" b="1">
                <a:solidFill>
                  <a:srgbClr val="000000"/>
                </a:solidFill>
              </a:rPr>
              <a:t>Documentation</a:t>
            </a:r>
            <a:r>
              <a:rPr lang="en">
                <a:solidFill>
                  <a:srgbClr val="000000"/>
                </a:solidFill>
              </a:rPr>
              <a:t>: Due to the high turnover of staff within the software industry, it is essential to maintain proper documentation. </a:t>
            </a:r>
            <a:endParaRPr>
              <a:solidFill>
                <a:srgbClr val="000000"/>
              </a:solidFill>
            </a:endParaRPr>
          </a:p>
          <a:p>
            <a:pPr marL="0" lvl="0" indent="0" algn="l" rtl="0">
              <a:spcBef>
                <a:spcPts val="1200"/>
              </a:spcBef>
              <a:spcAft>
                <a:spcPts val="0"/>
              </a:spcAft>
              <a:buNone/>
            </a:pPr>
            <a:r>
              <a:rPr lang="en">
                <a:solidFill>
                  <a:srgbClr val="000000"/>
                </a:solidFill>
              </a:rPr>
              <a:t>Maintainers need to have access to the system documentation to enable them to understand the functionality, design, implementation and other issues.</a:t>
            </a:r>
            <a:endParaRPr>
              <a:solidFill>
                <a:srgbClr val="000000"/>
              </a:solidFill>
            </a:endParaRPr>
          </a:p>
          <a:p>
            <a:pPr marL="0" lvl="0" indent="0" algn="l" rtl="0">
              <a:spcBef>
                <a:spcPts val="1200"/>
              </a:spcBef>
              <a:spcAft>
                <a:spcPts val="1200"/>
              </a:spcAft>
              <a:buNone/>
            </a:pPr>
            <a:endParaRPr>
              <a:solidFill>
                <a:srgbClr val="000000"/>
              </a:solidFill>
            </a:endParaRPr>
          </a:p>
        </p:txBody>
      </p:sp>
      <p:pic>
        <p:nvPicPr>
          <p:cNvPr id="263" name="Google Shape;263;p41"/>
          <p:cNvPicPr preferRelativeResize="0"/>
          <p:nvPr/>
        </p:nvPicPr>
        <p:blipFill>
          <a:blip r:embed="rId3">
            <a:alphaModFix/>
          </a:blip>
          <a:stretch>
            <a:fillRect/>
          </a:stretch>
        </p:blipFill>
        <p:spPr>
          <a:xfrm>
            <a:off x="787000" y="2658125"/>
            <a:ext cx="6469225" cy="946900"/>
          </a:xfrm>
          <a:prstGeom prst="rect">
            <a:avLst/>
          </a:prstGeom>
          <a:noFill/>
          <a:ln>
            <a:noFill/>
          </a:ln>
        </p:spPr>
      </p:pic>
      <p:sp>
        <p:nvSpPr>
          <p:cNvPr id="264" name="Google Shape;264;p41"/>
          <p:cNvSpPr txBox="1"/>
          <p:nvPr/>
        </p:nvSpPr>
        <p:spPr>
          <a:xfrm>
            <a:off x="1554450" y="407050"/>
            <a:ext cx="108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Factors that Affect Understanding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0" name="Google Shape;270;p42"/>
          <p:cNvSpPr txBox="1">
            <a:spLocks noGrp="1"/>
          </p:cNvSpPr>
          <p:nvPr>
            <p:ph type="body" idx="1"/>
          </p:nvPr>
        </p:nvSpPr>
        <p:spPr>
          <a:xfrm>
            <a:off x="315112" y="1391131"/>
            <a:ext cx="3828263" cy="36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4. </a:t>
            </a:r>
            <a:r>
              <a:rPr lang="en" b="1" dirty="0">
                <a:solidFill>
                  <a:srgbClr val="000000"/>
                </a:solidFill>
              </a:rPr>
              <a:t>Organisation and Presentation of Programs</a:t>
            </a:r>
            <a:r>
              <a:rPr lang="en" dirty="0">
                <a:solidFill>
                  <a:srgbClr val="000000"/>
                </a:solidFill>
              </a:rPr>
              <a:t>:</a:t>
            </a:r>
            <a:endParaRPr dirty="0">
              <a:solidFill>
                <a:srgbClr val="000000"/>
              </a:solidFill>
            </a:endParaRPr>
          </a:p>
          <a:p>
            <a:pPr marL="0" lvl="0" indent="0" algn="l" rtl="0">
              <a:spcBef>
                <a:spcPts val="1200"/>
              </a:spcBef>
              <a:spcAft>
                <a:spcPts val="0"/>
              </a:spcAft>
              <a:buNone/>
            </a:pPr>
            <a:r>
              <a:rPr lang="en" dirty="0">
                <a:solidFill>
                  <a:srgbClr val="000000"/>
                </a:solidFill>
              </a:rPr>
              <a:t>Enhanced program presentation can improve understanding by</a:t>
            </a:r>
            <a:endParaRPr dirty="0">
              <a:solidFill>
                <a:srgbClr val="000000"/>
              </a:solidFill>
            </a:endParaRPr>
          </a:p>
          <a:p>
            <a:pPr marL="457200" lvl="0" indent="-311150" algn="l" rtl="0">
              <a:spcBef>
                <a:spcPts val="1200"/>
              </a:spcBef>
              <a:spcAft>
                <a:spcPts val="0"/>
              </a:spcAft>
              <a:buClr>
                <a:srgbClr val="000000"/>
              </a:buClr>
              <a:buSzPts val="1300"/>
              <a:buChar char="●"/>
            </a:pPr>
            <a:r>
              <a:rPr lang="en" dirty="0">
                <a:solidFill>
                  <a:srgbClr val="000000"/>
                </a:solidFill>
              </a:rPr>
              <a:t>Facilitating a clear and correct expression of the mental model of the program</a:t>
            </a:r>
            <a:endParaRPr dirty="0">
              <a:solidFill>
                <a:srgbClr val="000000"/>
              </a:solidFill>
            </a:endParaRPr>
          </a:p>
          <a:p>
            <a:pPr marL="457200" lvl="0" indent="-311150" algn="l" rtl="0">
              <a:spcBef>
                <a:spcPts val="0"/>
              </a:spcBef>
              <a:spcAft>
                <a:spcPts val="0"/>
              </a:spcAft>
              <a:buClr>
                <a:srgbClr val="000000"/>
              </a:buClr>
              <a:buSzPts val="1300"/>
              <a:buChar char="●"/>
            </a:pPr>
            <a:r>
              <a:rPr lang="en" dirty="0">
                <a:solidFill>
                  <a:srgbClr val="000000"/>
                </a:solidFill>
              </a:rPr>
              <a:t>Emphasising the control flow the program's hierarchic structure and the programmer's - logical and syntactic - intent </a:t>
            </a:r>
            <a:endParaRPr dirty="0">
              <a:solidFill>
                <a:srgbClr val="000000"/>
              </a:solidFill>
            </a:endParaRPr>
          </a:p>
          <a:p>
            <a:pPr marL="457200" lvl="0" indent="-311150" algn="l" rtl="0">
              <a:spcBef>
                <a:spcPts val="0"/>
              </a:spcBef>
              <a:spcAft>
                <a:spcPts val="0"/>
              </a:spcAft>
              <a:buClr>
                <a:srgbClr val="000000"/>
              </a:buClr>
              <a:buSzPts val="1300"/>
              <a:buChar char="●"/>
            </a:pPr>
            <a:r>
              <a:rPr lang="en" dirty="0">
                <a:solidFill>
                  <a:srgbClr val="000000"/>
                </a:solidFill>
              </a:rPr>
              <a:t>Visually enhancing the source code through the use of </a:t>
            </a:r>
            <a:endParaRPr dirty="0">
              <a:solidFill>
                <a:srgbClr val="000000"/>
              </a:solidFill>
            </a:endParaRPr>
          </a:p>
          <a:p>
            <a:pPr marL="914400" lvl="1" indent="-311150" algn="l" rtl="0">
              <a:spcBef>
                <a:spcPts val="0"/>
              </a:spcBef>
              <a:spcAft>
                <a:spcPts val="0"/>
              </a:spcAft>
              <a:buClr>
                <a:srgbClr val="000000"/>
              </a:buClr>
              <a:buSzPts val="1300"/>
              <a:buChar char="○"/>
            </a:pPr>
            <a:r>
              <a:rPr lang="en" sz="1300" dirty="0">
                <a:solidFill>
                  <a:srgbClr val="000000"/>
                </a:solidFill>
              </a:rPr>
              <a:t>Indentation</a:t>
            </a:r>
            <a:endParaRPr sz="1300" dirty="0">
              <a:solidFill>
                <a:srgbClr val="000000"/>
              </a:solidFill>
            </a:endParaRPr>
          </a:p>
          <a:p>
            <a:pPr marL="914400" lvl="1" indent="-311150" algn="l" rtl="0">
              <a:spcBef>
                <a:spcPts val="0"/>
              </a:spcBef>
              <a:spcAft>
                <a:spcPts val="0"/>
              </a:spcAft>
              <a:buClr>
                <a:srgbClr val="000000"/>
              </a:buClr>
              <a:buSzPts val="1300"/>
              <a:buChar char="○"/>
            </a:pPr>
            <a:r>
              <a:rPr lang="en" sz="1300" dirty="0">
                <a:solidFill>
                  <a:srgbClr val="000000"/>
                </a:solidFill>
              </a:rPr>
              <a:t>Spacing</a:t>
            </a:r>
            <a:endParaRPr sz="1300" dirty="0">
              <a:solidFill>
                <a:srgbClr val="000000"/>
              </a:solidFill>
            </a:endParaRPr>
          </a:p>
          <a:p>
            <a:pPr marL="914400" lvl="1" indent="-311150" algn="l" rtl="0">
              <a:spcBef>
                <a:spcPts val="0"/>
              </a:spcBef>
              <a:spcAft>
                <a:spcPts val="0"/>
              </a:spcAft>
              <a:buClr>
                <a:srgbClr val="000000"/>
              </a:buClr>
              <a:buSzPts val="1300"/>
              <a:buChar char="○"/>
            </a:pPr>
            <a:r>
              <a:rPr lang="en" sz="1300" dirty="0">
                <a:solidFill>
                  <a:srgbClr val="000000"/>
                </a:solidFill>
              </a:rPr>
              <a:t>Boxing and shading </a:t>
            </a:r>
            <a:endParaRPr sz="1300" dirty="0">
              <a:solidFill>
                <a:srgbClr val="000000"/>
              </a:solidFill>
            </a:endParaRPr>
          </a:p>
          <a:p>
            <a:pPr marL="457200" lvl="0" indent="0" algn="l" rtl="0">
              <a:spcBef>
                <a:spcPts val="1200"/>
              </a:spcBef>
              <a:spcAft>
                <a:spcPts val="1200"/>
              </a:spcAft>
              <a:buNone/>
            </a:pPr>
            <a:endParaRPr dirty="0">
              <a:solidFill>
                <a:srgbClr val="000000"/>
              </a:solidFill>
            </a:endParaRPr>
          </a:p>
        </p:txBody>
      </p:sp>
      <p:pic>
        <p:nvPicPr>
          <p:cNvPr id="271" name="Google Shape;271;p42"/>
          <p:cNvPicPr preferRelativeResize="0"/>
          <p:nvPr/>
        </p:nvPicPr>
        <p:blipFill>
          <a:blip r:embed="rId3">
            <a:alphaModFix/>
          </a:blip>
          <a:stretch>
            <a:fillRect/>
          </a:stretch>
        </p:blipFill>
        <p:spPr>
          <a:xfrm>
            <a:off x="4200525" y="1757406"/>
            <a:ext cx="4943475" cy="1443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Factors that Affect Understanding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7" name="Google Shape;277;p43"/>
          <p:cNvSpPr txBox="1">
            <a:spLocks noGrp="1"/>
          </p:cNvSpPr>
          <p:nvPr>
            <p:ph type="body" idx="1"/>
          </p:nvPr>
        </p:nvSpPr>
        <p:spPr>
          <a:xfrm>
            <a:off x="450844" y="1193050"/>
            <a:ext cx="3578100" cy="36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4. Organisation and Presentation of Programs:</a:t>
            </a:r>
            <a:endParaRPr dirty="0">
              <a:solidFill>
                <a:srgbClr val="000000"/>
              </a:solidFill>
            </a:endParaRPr>
          </a:p>
          <a:p>
            <a:pPr marL="457200" lvl="0" indent="0" algn="l" rtl="0">
              <a:spcBef>
                <a:spcPts val="1200"/>
              </a:spcBef>
              <a:spcAft>
                <a:spcPts val="1200"/>
              </a:spcAft>
              <a:buNone/>
            </a:pPr>
            <a:endParaRPr dirty="0">
              <a:solidFill>
                <a:srgbClr val="000000"/>
              </a:solidFill>
            </a:endParaRPr>
          </a:p>
        </p:txBody>
      </p:sp>
      <p:pic>
        <p:nvPicPr>
          <p:cNvPr id="278" name="Google Shape;278;p43"/>
          <p:cNvPicPr preferRelativeResize="0"/>
          <p:nvPr/>
        </p:nvPicPr>
        <p:blipFill>
          <a:blip r:embed="rId3">
            <a:alphaModFix/>
          </a:blip>
          <a:stretch>
            <a:fillRect/>
          </a:stretch>
        </p:blipFill>
        <p:spPr>
          <a:xfrm>
            <a:off x="1131375" y="1502625"/>
            <a:ext cx="5550050" cy="3619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Factors that Affect Understanding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84" name="Google Shape;284;p44"/>
          <p:cNvSpPr txBox="1">
            <a:spLocks noGrp="1"/>
          </p:cNvSpPr>
          <p:nvPr>
            <p:ph type="body" idx="1"/>
          </p:nvPr>
        </p:nvSpPr>
        <p:spPr>
          <a:xfrm>
            <a:off x="320500" y="1300206"/>
            <a:ext cx="3578100" cy="36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000000"/>
                </a:solidFill>
              </a:rPr>
              <a:t>5. </a:t>
            </a:r>
            <a:r>
              <a:rPr lang="en" sz="1500" b="1" dirty="0">
                <a:solidFill>
                  <a:srgbClr val="000000"/>
                </a:solidFill>
              </a:rPr>
              <a:t>Comprehension Support Tools</a:t>
            </a:r>
            <a:r>
              <a:rPr lang="en" sz="1500" dirty="0">
                <a:solidFill>
                  <a:srgbClr val="000000"/>
                </a:solidFill>
              </a:rPr>
              <a:t>:</a:t>
            </a:r>
            <a:endParaRPr sz="1500" dirty="0">
              <a:solidFill>
                <a:srgbClr val="000000"/>
              </a:solidFill>
            </a:endParaRPr>
          </a:p>
          <a:p>
            <a:pPr marL="0" lvl="0" indent="0" algn="l" rtl="0">
              <a:spcBef>
                <a:spcPts val="1200"/>
              </a:spcBef>
              <a:spcAft>
                <a:spcPts val="0"/>
              </a:spcAft>
              <a:buNone/>
            </a:pPr>
            <a:r>
              <a:rPr lang="en" sz="1500" dirty="0">
                <a:solidFill>
                  <a:srgbClr val="000000"/>
                </a:solidFill>
              </a:rPr>
              <a:t>There are tools which can be used to organise and present source code in a way that makes it more legible, more readable and hence more understandable.</a:t>
            </a:r>
            <a:endParaRPr sz="1500" dirty="0">
              <a:solidFill>
                <a:srgbClr val="000000"/>
              </a:solidFill>
            </a:endParaRPr>
          </a:p>
          <a:p>
            <a:pPr marL="0" lvl="0" indent="0" algn="l" rtl="0">
              <a:spcBef>
                <a:spcPts val="1200"/>
              </a:spcBef>
              <a:spcAft>
                <a:spcPts val="0"/>
              </a:spcAft>
              <a:buNone/>
            </a:pPr>
            <a:r>
              <a:rPr lang="en" sz="1500" dirty="0">
                <a:solidFill>
                  <a:srgbClr val="000000"/>
                </a:solidFill>
              </a:rPr>
              <a:t>Example: “Book Paradigm” involves documenting source code using publishing features and style traditionally found in books.</a:t>
            </a:r>
            <a:endParaRPr sz="1500" dirty="0">
              <a:solidFill>
                <a:srgbClr val="000000"/>
              </a:solidFill>
            </a:endParaRPr>
          </a:p>
          <a:p>
            <a:pPr marL="0" lvl="0" indent="0" algn="l" rtl="0">
              <a:spcBef>
                <a:spcPts val="1200"/>
              </a:spcBef>
              <a:spcAft>
                <a:spcPts val="1200"/>
              </a:spcAft>
              <a:buNone/>
            </a:pPr>
            <a:endParaRPr sz="1500" dirty="0">
              <a:solidFill>
                <a:srgbClr val="000000"/>
              </a:solidFill>
            </a:endParaRPr>
          </a:p>
        </p:txBody>
      </p:sp>
      <p:pic>
        <p:nvPicPr>
          <p:cNvPr id="285" name="Google Shape;285;p44"/>
          <p:cNvPicPr preferRelativeResize="0"/>
          <p:nvPr/>
        </p:nvPicPr>
        <p:blipFill>
          <a:blip r:embed="rId3">
            <a:alphaModFix/>
          </a:blip>
          <a:stretch>
            <a:fillRect/>
          </a:stretch>
        </p:blipFill>
        <p:spPr>
          <a:xfrm>
            <a:off x="3774150" y="1396650"/>
            <a:ext cx="5049350" cy="1201200"/>
          </a:xfrm>
          <a:prstGeom prst="rect">
            <a:avLst/>
          </a:prstGeom>
          <a:noFill/>
          <a:ln>
            <a:noFill/>
          </a:ln>
        </p:spPr>
      </p:pic>
      <p:pic>
        <p:nvPicPr>
          <p:cNvPr id="286" name="Google Shape;286;p44"/>
          <p:cNvPicPr preferRelativeResize="0"/>
          <p:nvPr/>
        </p:nvPicPr>
        <p:blipFill>
          <a:blip r:embed="rId4">
            <a:alphaModFix/>
          </a:blip>
          <a:stretch>
            <a:fillRect/>
          </a:stretch>
        </p:blipFill>
        <p:spPr>
          <a:xfrm>
            <a:off x="4062613" y="2750250"/>
            <a:ext cx="4472425" cy="2393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729450" y="561413"/>
            <a:ext cx="8264532" cy="754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Implications of Comprehension Theories and Studies</a:t>
            </a:r>
            <a:endParaRPr dirty="0"/>
          </a:p>
          <a:p>
            <a:pPr marL="0" lvl="0" indent="0" algn="l" rtl="0">
              <a:spcBef>
                <a:spcPts val="0"/>
              </a:spcBef>
              <a:spcAft>
                <a:spcPts val="0"/>
              </a:spcAft>
              <a:buNone/>
            </a:pPr>
            <a:endParaRPr dirty="0"/>
          </a:p>
        </p:txBody>
      </p:sp>
      <p:sp>
        <p:nvSpPr>
          <p:cNvPr id="292" name="Google Shape;292;p45"/>
          <p:cNvSpPr txBox="1">
            <a:spLocks noGrp="1"/>
          </p:cNvSpPr>
          <p:nvPr>
            <p:ph type="body" idx="1"/>
          </p:nvPr>
        </p:nvSpPr>
        <p:spPr>
          <a:xfrm>
            <a:off x="729450" y="1468050"/>
            <a:ext cx="7978800" cy="327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accent5">
                    <a:lumMod val="60000"/>
                    <a:lumOff val="40000"/>
                  </a:schemeClr>
                </a:solidFill>
              </a:rPr>
              <a:t>1. Knowledge Acquisition and Performance: </a:t>
            </a:r>
            <a:endParaRPr sz="1500" dirty="0">
              <a:solidFill>
                <a:schemeClr val="accent5">
                  <a:lumMod val="60000"/>
                  <a:lumOff val="40000"/>
                </a:schemeClr>
              </a:solidFill>
            </a:endParaRPr>
          </a:p>
          <a:p>
            <a:pPr marL="0" lvl="0" indent="0" algn="l" rtl="0">
              <a:spcBef>
                <a:spcPts val="1200"/>
              </a:spcBef>
              <a:spcAft>
                <a:spcPts val="0"/>
              </a:spcAft>
              <a:buNone/>
            </a:pPr>
            <a:r>
              <a:rPr lang="en" sz="1500" dirty="0">
                <a:solidFill>
                  <a:srgbClr val="000000"/>
                </a:solidFill>
              </a:rPr>
              <a:t>The knowledge that a maintainer requires for modifying a program depends on the nature of the change. </a:t>
            </a:r>
            <a:br>
              <a:rPr lang="en" sz="1500" dirty="0">
                <a:solidFill>
                  <a:srgbClr val="000000"/>
                </a:solidFill>
              </a:rPr>
            </a:br>
            <a:r>
              <a:rPr lang="en" sz="1500" dirty="0">
                <a:solidFill>
                  <a:srgbClr val="000000"/>
                </a:solidFill>
              </a:rPr>
              <a:t>The maintainers who used a systematic strategy for program comprehension (similar to the opportunistic) were successful in making modifications because they gathered knowledge about the cause effect relation of the system's functional units. </a:t>
            </a:r>
            <a:endParaRPr sz="1500" dirty="0">
              <a:solidFill>
                <a:srgbClr val="000000"/>
              </a:solidFill>
            </a:endParaRPr>
          </a:p>
          <a:p>
            <a:pPr marL="0" lvl="0" indent="0" algn="l" rtl="0">
              <a:spcBef>
                <a:spcPts val="1200"/>
              </a:spcBef>
              <a:spcAft>
                <a:spcPts val="0"/>
              </a:spcAft>
              <a:buNone/>
            </a:pPr>
            <a:r>
              <a:rPr lang="en" sz="1500" dirty="0">
                <a:solidFill>
                  <a:schemeClr val="accent5">
                    <a:lumMod val="60000"/>
                    <a:lumOff val="40000"/>
                  </a:schemeClr>
                </a:solidFill>
              </a:rPr>
              <a:t>2.Education and Training:</a:t>
            </a:r>
            <a:endParaRPr sz="1500" dirty="0">
              <a:solidFill>
                <a:schemeClr val="accent5">
                  <a:lumMod val="60000"/>
                  <a:lumOff val="40000"/>
                </a:schemeClr>
              </a:solidFill>
            </a:endParaRPr>
          </a:p>
          <a:p>
            <a:pPr marL="0" lvl="0" indent="0" algn="l" rtl="0">
              <a:spcBef>
                <a:spcPts val="1200"/>
              </a:spcBef>
              <a:spcAft>
                <a:spcPts val="0"/>
              </a:spcAft>
              <a:buNone/>
            </a:pPr>
            <a:r>
              <a:rPr lang="en" sz="1500" dirty="0">
                <a:solidFill>
                  <a:srgbClr val="000000"/>
                </a:solidFill>
              </a:rPr>
              <a:t>Maintainers need to be taught about program understanding. They can reflect on the appropriateness of the strategy that they usually use. </a:t>
            </a:r>
            <a:endParaRPr sz="1500" dirty="0">
              <a:solidFill>
                <a:srgbClr val="000000"/>
              </a:solidFill>
            </a:endParaRPr>
          </a:p>
          <a:p>
            <a:pPr marL="0" lvl="0" indent="0" algn="l" rtl="0">
              <a:spcBef>
                <a:spcPts val="1200"/>
              </a:spcBef>
              <a:spcAft>
                <a:spcPts val="0"/>
              </a:spcAft>
              <a:buNone/>
            </a:pPr>
            <a:endParaRPr sz="1500" dirty="0">
              <a:solidFill>
                <a:srgbClr val="000000"/>
              </a:solidFill>
            </a:endParaRPr>
          </a:p>
          <a:p>
            <a:pPr marL="0" lvl="0" indent="0" algn="l" rtl="0">
              <a:spcBef>
                <a:spcPts val="1200"/>
              </a:spcBef>
              <a:spcAft>
                <a:spcPts val="0"/>
              </a:spcAft>
              <a:buNone/>
            </a:pPr>
            <a:endParaRPr sz="1500" dirty="0">
              <a:solidFill>
                <a:srgbClr val="000000"/>
              </a:solidFill>
            </a:endParaRPr>
          </a:p>
          <a:p>
            <a:pPr marL="0" lvl="0" indent="0" algn="l" rtl="0">
              <a:spcBef>
                <a:spcPts val="1200"/>
              </a:spcBef>
              <a:spcAft>
                <a:spcPts val="1200"/>
              </a:spcAft>
              <a:buNone/>
            </a:pPr>
            <a:endParaRPr sz="15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43C4-D47E-CA99-7D33-879F0EEB4AFA}"/>
              </a:ext>
            </a:extLst>
          </p:cNvPr>
          <p:cNvSpPr>
            <a:spLocks noGrp="1"/>
          </p:cNvSpPr>
          <p:nvPr>
            <p:ph type="title"/>
          </p:nvPr>
        </p:nvSpPr>
        <p:spPr/>
        <p:txBody>
          <a:bodyPr>
            <a:normAutofit fontScale="90000"/>
          </a:bodyPr>
          <a:lstStyle/>
          <a:p>
            <a:r>
              <a:rPr lang="en-US" dirty="0"/>
              <a:t>Program </a:t>
            </a:r>
            <a:r>
              <a:rPr lang="en-US" dirty="0">
                <a:solidFill>
                  <a:srgbClr val="0070C0"/>
                </a:solidFill>
              </a:rPr>
              <a:t>Comprehension</a:t>
            </a:r>
          </a:p>
        </p:txBody>
      </p:sp>
      <p:sp>
        <p:nvSpPr>
          <p:cNvPr id="3" name="Text Placeholder 2">
            <a:extLst>
              <a:ext uri="{FF2B5EF4-FFF2-40B4-BE49-F238E27FC236}">
                <a16:creationId xmlns:a16="http://schemas.microsoft.com/office/drawing/2014/main" id="{DF84BDA6-6EC5-9F1B-F542-F2AF569C0F09}"/>
              </a:ext>
            </a:extLst>
          </p:cNvPr>
          <p:cNvSpPr>
            <a:spLocks noGrp="1"/>
          </p:cNvSpPr>
          <p:nvPr>
            <p:ph type="body" idx="1"/>
          </p:nvPr>
        </p:nvSpPr>
        <p:spPr/>
        <p:txBody>
          <a:bodyPr>
            <a:normAutofit/>
          </a:bodyPr>
          <a:lstStyle/>
          <a:p>
            <a:pPr>
              <a:buFontTx/>
              <a:buChar char="-"/>
            </a:pPr>
            <a:r>
              <a:rPr lang="en-IN" sz="1600" dirty="0">
                <a:solidFill>
                  <a:schemeClr val="bg2"/>
                </a:solidFill>
                <a:latin typeface="Times New Roman" panose="02020603050405020304" pitchFamily="18" charset="0"/>
                <a:cs typeface="Times New Roman" panose="02020603050405020304" pitchFamily="18" charset="0"/>
              </a:rPr>
              <a:t>Prior to implementing any change, it is essential to </a:t>
            </a:r>
            <a:r>
              <a:rPr lang="en-IN" sz="1600" dirty="0">
                <a:solidFill>
                  <a:srgbClr val="0070C0"/>
                </a:solidFill>
                <a:latin typeface="Times New Roman" panose="02020603050405020304" pitchFamily="18" charset="0"/>
                <a:cs typeface="Times New Roman" panose="02020603050405020304" pitchFamily="18" charset="0"/>
              </a:rPr>
              <a:t>understand the software product </a:t>
            </a:r>
            <a:r>
              <a:rPr lang="en-IN" sz="1600" dirty="0">
                <a:solidFill>
                  <a:schemeClr val="bg2"/>
                </a:solidFill>
                <a:latin typeface="Times New Roman" panose="02020603050405020304" pitchFamily="18" charset="0"/>
                <a:cs typeface="Times New Roman" panose="02020603050405020304" pitchFamily="18" charset="0"/>
              </a:rPr>
              <a:t>as a whole and the </a:t>
            </a:r>
            <a:r>
              <a:rPr lang="en-IN" sz="1600" dirty="0">
                <a:solidFill>
                  <a:srgbClr val="0070C0"/>
                </a:solidFill>
                <a:latin typeface="Times New Roman" panose="02020603050405020304" pitchFamily="18" charset="0"/>
                <a:cs typeface="Times New Roman" panose="02020603050405020304" pitchFamily="18" charset="0"/>
              </a:rPr>
              <a:t>programs affected by the change </a:t>
            </a:r>
            <a:r>
              <a:rPr lang="en-IN" sz="1600" dirty="0">
                <a:solidFill>
                  <a:schemeClr val="bg2"/>
                </a:solidFill>
                <a:latin typeface="Times New Roman" panose="02020603050405020304" pitchFamily="18" charset="0"/>
                <a:cs typeface="Times New Roman" panose="02020603050405020304" pitchFamily="18" charset="0"/>
              </a:rPr>
              <a:t>in particular</a:t>
            </a:r>
          </a:p>
          <a:p>
            <a:pPr marL="146050" indent="0">
              <a:buNone/>
            </a:pPr>
            <a:endParaRPr lang="en-IN" sz="1600" dirty="0">
              <a:solidFill>
                <a:schemeClr val="bg2"/>
              </a:solidFill>
              <a:latin typeface="Times New Roman" panose="02020603050405020304" pitchFamily="18" charset="0"/>
              <a:cs typeface="Times New Roman" panose="02020603050405020304" pitchFamily="18" charset="0"/>
            </a:endParaRPr>
          </a:p>
          <a:p>
            <a:pPr>
              <a:buFontTx/>
              <a:buChar char="-"/>
            </a:pPr>
            <a:r>
              <a:rPr lang="en-US" sz="1600" dirty="0">
                <a:solidFill>
                  <a:srgbClr val="000000"/>
                </a:solidFill>
                <a:latin typeface="Times New Roman" panose="02020603050405020304" pitchFamily="18" charset="0"/>
                <a:cs typeface="Times New Roman" panose="02020603050405020304" pitchFamily="18" charset="0"/>
              </a:rPr>
              <a:t>Program </a:t>
            </a:r>
            <a:r>
              <a:rPr lang="en-US" sz="1600" dirty="0">
                <a:solidFill>
                  <a:srgbClr val="0070C0"/>
                </a:solidFill>
                <a:latin typeface="Times New Roman" panose="02020603050405020304" pitchFamily="18" charset="0"/>
                <a:cs typeface="Times New Roman" panose="02020603050405020304" pitchFamily="18" charset="0"/>
              </a:rPr>
              <a:t>comprehension</a:t>
            </a:r>
            <a:r>
              <a:rPr lang="en-US" sz="1600" dirty="0">
                <a:solidFill>
                  <a:srgbClr val="000000"/>
                </a:solidFill>
                <a:latin typeface="Times New Roman" panose="02020603050405020304" pitchFamily="18" charset="0"/>
                <a:cs typeface="Times New Roman" panose="02020603050405020304" pitchFamily="18" charset="0"/>
              </a:rPr>
              <a:t> is the process of </a:t>
            </a:r>
            <a:r>
              <a:rPr lang="en-US" sz="1600" dirty="0">
                <a:solidFill>
                  <a:srgbClr val="0070C0"/>
                </a:solidFill>
                <a:latin typeface="Times New Roman" panose="02020603050405020304" pitchFamily="18" charset="0"/>
                <a:cs typeface="Times New Roman" panose="02020603050405020304" pitchFamily="18" charset="0"/>
              </a:rPr>
              <a:t>reconstructing knowledge </a:t>
            </a:r>
            <a:r>
              <a:rPr lang="en-US" sz="1600" dirty="0">
                <a:solidFill>
                  <a:srgbClr val="000000"/>
                </a:solidFill>
                <a:latin typeface="Times New Roman" panose="02020603050405020304" pitchFamily="18" charset="0"/>
                <a:cs typeface="Times New Roman" panose="02020603050405020304" pitchFamily="18" charset="0"/>
              </a:rPr>
              <a:t>and </a:t>
            </a:r>
            <a:r>
              <a:rPr lang="en-US" sz="1600" dirty="0">
                <a:solidFill>
                  <a:srgbClr val="0070C0"/>
                </a:solidFill>
                <a:latin typeface="Times New Roman" panose="02020603050405020304" pitchFamily="18" charset="0"/>
                <a:cs typeface="Times New Roman" panose="02020603050405020304" pitchFamily="18" charset="0"/>
              </a:rPr>
              <a:t>relationship</a:t>
            </a:r>
            <a:r>
              <a:rPr lang="en-US" sz="1600" dirty="0">
                <a:solidFill>
                  <a:srgbClr val="000000"/>
                </a:solidFill>
                <a:latin typeface="Times New Roman" panose="02020603050405020304" pitchFamily="18" charset="0"/>
                <a:cs typeface="Times New Roman" panose="02020603050405020304" pitchFamily="18" charset="0"/>
              </a:rPr>
              <a:t> between </a:t>
            </a:r>
            <a:r>
              <a:rPr lang="en-US" sz="1600" dirty="0">
                <a:solidFill>
                  <a:srgbClr val="0070C0"/>
                </a:solidFill>
                <a:latin typeface="Times New Roman" panose="02020603050405020304" pitchFamily="18" charset="0"/>
                <a:cs typeface="Times New Roman" panose="02020603050405020304" pitchFamily="18" charset="0"/>
              </a:rPr>
              <a:t>problem and programming domains</a:t>
            </a:r>
            <a:r>
              <a:rPr lang="en-US" sz="1600" dirty="0">
                <a:solidFill>
                  <a:srgbClr val="000000"/>
                </a:solidFill>
                <a:latin typeface="Times New Roman" panose="02020603050405020304" pitchFamily="18" charset="0"/>
                <a:cs typeface="Times New Roman" panose="02020603050405020304" pitchFamily="18" charset="0"/>
              </a:rPr>
              <a:t>.</a:t>
            </a:r>
          </a:p>
          <a:p>
            <a:pPr>
              <a:buFontTx/>
              <a:buChar char="-"/>
            </a:pPr>
            <a:endParaRPr lang="en-IN" sz="1600" dirty="0">
              <a:solidFill>
                <a:schemeClr val="bg2"/>
              </a:solidFill>
              <a:latin typeface="Times New Roman" panose="02020603050405020304" pitchFamily="18" charset="0"/>
              <a:cs typeface="Times New Roman" panose="02020603050405020304" pitchFamily="18" charset="0"/>
            </a:endParaRPr>
          </a:p>
          <a:p>
            <a:pPr marL="146050" indent="0">
              <a:buNone/>
            </a:pPr>
            <a:endParaRPr lang="en-US" sz="14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123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46"/>
          <p:cNvSpPr txBox="1">
            <a:spLocks noGrp="1"/>
          </p:cNvSpPr>
          <p:nvPr>
            <p:ph type="body" idx="1"/>
          </p:nvPr>
        </p:nvSpPr>
        <p:spPr>
          <a:xfrm>
            <a:off x="729450" y="1512775"/>
            <a:ext cx="7978800" cy="327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accent5">
                    <a:lumMod val="60000"/>
                    <a:lumOff val="40000"/>
                  </a:schemeClr>
                </a:solidFill>
              </a:rPr>
              <a:t>3. Design Principles: </a:t>
            </a:r>
            <a:endParaRPr sz="1500" dirty="0">
              <a:solidFill>
                <a:schemeClr val="accent5">
                  <a:lumMod val="60000"/>
                  <a:lumOff val="40000"/>
                </a:schemeClr>
              </a:solidFill>
            </a:endParaRPr>
          </a:p>
          <a:p>
            <a:pPr marL="0" lvl="0" indent="0" algn="l" rtl="0">
              <a:spcBef>
                <a:spcPts val="1200"/>
              </a:spcBef>
              <a:spcAft>
                <a:spcPts val="0"/>
              </a:spcAft>
              <a:buNone/>
            </a:pPr>
            <a:r>
              <a:rPr lang="en" sz="1500" dirty="0">
                <a:solidFill>
                  <a:srgbClr val="000000"/>
                </a:solidFill>
              </a:rPr>
              <a:t>Comprehension hinges on the ability to form an accurate mental model of the target program. Lessons can be learnt about appropriate principles for designing programs, programming languages, documentation standards and support tools that facilitate the formation of mental models.</a:t>
            </a:r>
            <a:br>
              <a:rPr lang="en" sz="1500" dirty="0">
                <a:solidFill>
                  <a:srgbClr val="000000"/>
                </a:solidFill>
              </a:rPr>
            </a:br>
            <a:br>
              <a:rPr lang="en" sz="1500" dirty="0">
                <a:solidFill>
                  <a:srgbClr val="000000"/>
                </a:solidFill>
              </a:rPr>
            </a:br>
            <a:r>
              <a:rPr lang="en" sz="1500" dirty="0">
                <a:solidFill>
                  <a:srgbClr val="000000"/>
                </a:solidFill>
              </a:rPr>
              <a:t>4.</a:t>
            </a:r>
            <a:r>
              <a:rPr lang="en" sz="1500" dirty="0">
                <a:solidFill>
                  <a:schemeClr val="accent5">
                    <a:lumMod val="60000"/>
                    <a:lumOff val="40000"/>
                  </a:schemeClr>
                </a:solidFill>
              </a:rPr>
              <a:t>Guidelines and Recommendations: </a:t>
            </a:r>
          </a:p>
          <a:p>
            <a:pPr marL="0" lvl="0" indent="0" algn="l" rtl="0">
              <a:spcBef>
                <a:spcPts val="1200"/>
              </a:spcBef>
              <a:spcAft>
                <a:spcPts val="0"/>
              </a:spcAft>
              <a:buNone/>
            </a:pPr>
            <a:r>
              <a:rPr lang="en" sz="1500" dirty="0">
                <a:solidFill>
                  <a:srgbClr val="000000"/>
                </a:solidFill>
              </a:rPr>
              <a:t>Results from empirical studies provide a basis for software maintainers to set guidelines for programming and documentation practices.</a:t>
            </a:r>
            <a:endParaRPr sz="1500" dirty="0">
              <a:solidFill>
                <a:srgbClr val="000000"/>
              </a:solidFill>
            </a:endParaRPr>
          </a:p>
          <a:p>
            <a:pPr marL="0" lvl="0" indent="0" algn="l" rtl="0">
              <a:spcBef>
                <a:spcPts val="1200"/>
              </a:spcBef>
              <a:spcAft>
                <a:spcPts val="0"/>
              </a:spcAft>
              <a:buNone/>
            </a:pPr>
            <a:endParaRPr sz="1500" dirty="0">
              <a:solidFill>
                <a:srgbClr val="000000"/>
              </a:solidFill>
            </a:endParaRPr>
          </a:p>
          <a:p>
            <a:pPr marL="0" lvl="0" indent="0" algn="l" rtl="0">
              <a:spcBef>
                <a:spcPts val="1200"/>
              </a:spcBef>
              <a:spcAft>
                <a:spcPts val="0"/>
              </a:spcAft>
              <a:buNone/>
            </a:pPr>
            <a:endParaRPr sz="1500" dirty="0">
              <a:solidFill>
                <a:srgbClr val="000000"/>
              </a:solidFill>
            </a:endParaRPr>
          </a:p>
          <a:p>
            <a:pPr marL="0" lvl="0" indent="0" algn="l" rtl="0">
              <a:spcBef>
                <a:spcPts val="1200"/>
              </a:spcBef>
              <a:spcAft>
                <a:spcPts val="0"/>
              </a:spcAft>
              <a:buNone/>
            </a:pPr>
            <a:endParaRPr sz="1500" dirty="0">
              <a:solidFill>
                <a:srgbClr val="000000"/>
              </a:solidFill>
            </a:endParaRPr>
          </a:p>
          <a:p>
            <a:pPr marL="0" lvl="0" indent="0" algn="l" rtl="0">
              <a:spcBef>
                <a:spcPts val="1200"/>
              </a:spcBef>
              <a:spcAft>
                <a:spcPts val="1200"/>
              </a:spcAft>
              <a:buNone/>
            </a:pPr>
            <a:endParaRPr sz="1500" dirty="0">
              <a:solidFill>
                <a:srgbClr val="000000"/>
              </a:solidFill>
            </a:endParaRPr>
          </a:p>
        </p:txBody>
      </p:sp>
      <p:sp>
        <p:nvSpPr>
          <p:cNvPr id="2" name="Google Shape;291;p45">
            <a:extLst>
              <a:ext uri="{FF2B5EF4-FFF2-40B4-BE49-F238E27FC236}">
                <a16:creationId xmlns:a16="http://schemas.microsoft.com/office/drawing/2014/main" id="{4F903970-A27A-48F6-3336-E9E0C12AF6B0}"/>
              </a:ext>
            </a:extLst>
          </p:cNvPr>
          <p:cNvSpPr txBox="1">
            <a:spLocks/>
          </p:cNvSpPr>
          <p:nvPr/>
        </p:nvSpPr>
        <p:spPr>
          <a:xfrm>
            <a:off x="729450" y="561413"/>
            <a:ext cx="8264532" cy="754200"/>
          </a:xfrm>
          <a:prstGeom prst="rect">
            <a:avLst/>
          </a:prstGeom>
          <a:no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a:t> Implications of Comprehension Theories and Studies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Importance of Program Comprehension</a:t>
            </a:r>
            <a:endParaRPr/>
          </a:p>
        </p:txBody>
      </p:sp>
      <p:graphicFrame>
        <p:nvGraphicFramePr>
          <p:cNvPr id="105" name="Google Shape;105;p16"/>
          <p:cNvGraphicFramePr/>
          <p:nvPr>
            <p:extLst>
              <p:ext uri="{D42A27DB-BD31-4B8C-83A1-F6EECF244321}">
                <p14:modId xmlns:p14="http://schemas.microsoft.com/office/powerpoint/2010/main" val="1983210166"/>
              </p:ext>
            </p:extLst>
          </p:nvPr>
        </p:nvGraphicFramePr>
        <p:xfrm>
          <a:off x="876300" y="2114550"/>
          <a:ext cx="7541850" cy="2400505"/>
        </p:xfrm>
        <a:graphic>
          <a:graphicData uri="http://schemas.openxmlformats.org/drawingml/2006/table">
            <a:tbl>
              <a:tblPr>
                <a:noFill/>
                <a:tableStyleId>{8F132F8E-413F-4F89-94CD-4482DC108528}</a:tableStyleId>
              </a:tblPr>
              <a:tblGrid>
                <a:gridCol w="2338388">
                  <a:extLst>
                    <a:ext uri="{9D8B030D-6E8A-4147-A177-3AD203B41FA5}">
                      <a16:colId xmlns:a16="http://schemas.microsoft.com/office/drawing/2014/main" val="20000"/>
                    </a:ext>
                  </a:extLst>
                </a:gridCol>
                <a:gridCol w="5203462">
                  <a:extLst>
                    <a:ext uri="{9D8B030D-6E8A-4147-A177-3AD203B41FA5}">
                      <a16:colId xmlns:a16="http://schemas.microsoft.com/office/drawing/2014/main" val="20001"/>
                    </a:ext>
                  </a:extLst>
                </a:gridCol>
              </a:tblGrid>
              <a:tr h="386025">
                <a:tc>
                  <a:txBody>
                    <a:bodyPr/>
                    <a:lstStyle/>
                    <a:p>
                      <a:pPr marL="0" lvl="0" indent="0" algn="l" rtl="0">
                        <a:spcBef>
                          <a:spcPts val="0"/>
                        </a:spcBef>
                        <a:spcAft>
                          <a:spcPts val="0"/>
                        </a:spcAft>
                        <a:buNone/>
                      </a:pPr>
                      <a:r>
                        <a:rPr lang="en" sz="1600" b="1"/>
                        <a:t>Knowledge</a:t>
                      </a:r>
                      <a:endParaRPr sz="1600" b="1"/>
                    </a:p>
                  </a:txBody>
                  <a:tcPr marL="91425" marR="91425" marT="91425" marB="91425"/>
                </a:tc>
                <a:tc>
                  <a:txBody>
                    <a:bodyPr/>
                    <a:lstStyle/>
                    <a:p>
                      <a:pPr marL="0" lvl="0" indent="0" algn="l" rtl="0">
                        <a:spcBef>
                          <a:spcPts val="0"/>
                        </a:spcBef>
                        <a:spcAft>
                          <a:spcPts val="0"/>
                        </a:spcAft>
                        <a:buNone/>
                      </a:pPr>
                      <a:r>
                        <a:rPr lang="en" sz="1600" b="1"/>
                        <a:t>Importance</a:t>
                      </a:r>
                      <a:endParaRPr sz="1600" b="1"/>
                    </a:p>
                  </a:txBody>
                  <a:tcPr marL="91425" marR="91425" marT="91425" marB="91425"/>
                </a:tc>
                <a:extLst>
                  <a:ext uri="{0D108BD9-81ED-4DB2-BD59-A6C34878D82A}">
                    <a16:rowId xmlns:a16="http://schemas.microsoft.com/office/drawing/2014/main" val="10000"/>
                  </a:ext>
                </a:extLst>
              </a:tr>
              <a:tr h="937525">
                <a:tc>
                  <a:txBody>
                    <a:bodyPr/>
                    <a:lstStyle/>
                    <a:p>
                      <a:pPr marL="0" lvl="0" indent="0" algn="l" rtl="0">
                        <a:spcBef>
                          <a:spcPts val="0"/>
                        </a:spcBef>
                        <a:spcAft>
                          <a:spcPts val="0"/>
                        </a:spcAft>
                        <a:buNone/>
                      </a:pPr>
                      <a:r>
                        <a:rPr lang="en" dirty="0"/>
                        <a:t>1. Problem domain</a:t>
                      </a:r>
                      <a:endParaRPr dirty="0"/>
                    </a:p>
                  </a:txBody>
                  <a:tcPr marL="91425" marR="91425" marT="91425" marB="91425"/>
                </a:tc>
                <a:tc>
                  <a:txBody>
                    <a:bodyPr/>
                    <a:lstStyle/>
                    <a:p>
                      <a:pPr marL="0" lvl="0" indent="0" algn="l" rtl="0">
                        <a:spcBef>
                          <a:spcPts val="0"/>
                        </a:spcBef>
                        <a:spcAft>
                          <a:spcPts val="0"/>
                        </a:spcAft>
                        <a:buNone/>
                      </a:pPr>
                      <a:r>
                        <a:rPr lang="en" dirty="0"/>
                        <a:t>- To assist in the </a:t>
                      </a:r>
                      <a:r>
                        <a:rPr lang="en" dirty="0">
                          <a:solidFill>
                            <a:srgbClr val="0070C0"/>
                          </a:solidFill>
                        </a:rPr>
                        <a:t>estimation of resources</a:t>
                      </a:r>
                      <a:endParaRPr dirty="0">
                        <a:solidFill>
                          <a:srgbClr val="0070C0"/>
                        </a:solidFill>
                      </a:endParaRPr>
                    </a:p>
                    <a:p>
                      <a:pPr marL="0" lvl="0" indent="0" algn="l" rtl="0">
                        <a:spcBef>
                          <a:spcPts val="0"/>
                        </a:spcBef>
                        <a:spcAft>
                          <a:spcPts val="0"/>
                        </a:spcAft>
                        <a:buNone/>
                      </a:pPr>
                      <a:r>
                        <a:rPr lang="en" dirty="0"/>
                        <a:t>- To guide the choice of </a:t>
                      </a:r>
                      <a:r>
                        <a:rPr lang="en" dirty="0">
                          <a:solidFill>
                            <a:srgbClr val="0070C0"/>
                          </a:solidFill>
                        </a:rPr>
                        <a:t>suitable algorithms</a:t>
                      </a:r>
                      <a:r>
                        <a:rPr lang="en" dirty="0"/>
                        <a:t>, methodologies, tools and personnel</a:t>
                      </a: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r h="937525">
                <a:tc>
                  <a:txBody>
                    <a:bodyPr/>
                    <a:lstStyle/>
                    <a:p>
                      <a:pPr marL="0" lvl="0" indent="0" algn="l" rtl="0">
                        <a:spcBef>
                          <a:spcPts val="0"/>
                        </a:spcBef>
                        <a:spcAft>
                          <a:spcPts val="0"/>
                        </a:spcAft>
                        <a:buNone/>
                      </a:pPr>
                      <a:r>
                        <a:rPr lang="en" dirty="0"/>
                        <a:t>2. Execution effect</a:t>
                      </a:r>
                      <a:endParaRPr dirty="0"/>
                    </a:p>
                  </a:txBody>
                  <a:tcPr marL="91425" marR="91425" marT="91425" marB="91425"/>
                </a:tc>
                <a:tc>
                  <a:txBody>
                    <a:bodyPr/>
                    <a:lstStyle/>
                    <a:p>
                      <a:pPr marL="0" lvl="0" indent="0" algn="l" rtl="0">
                        <a:spcBef>
                          <a:spcPts val="0"/>
                        </a:spcBef>
                        <a:spcAft>
                          <a:spcPts val="0"/>
                        </a:spcAft>
                        <a:buNone/>
                      </a:pPr>
                      <a:r>
                        <a:rPr lang="en" dirty="0"/>
                        <a:t>To determine whether or not a </a:t>
                      </a:r>
                      <a:r>
                        <a:rPr lang="en" dirty="0">
                          <a:solidFill>
                            <a:srgbClr val="0070C0"/>
                          </a:solidFill>
                        </a:rPr>
                        <a:t>change</a:t>
                      </a:r>
                      <a:r>
                        <a:rPr lang="en" dirty="0"/>
                        <a:t> did </a:t>
                      </a:r>
                      <a:r>
                        <a:rPr lang="en" dirty="0">
                          <a:solidFill>
                            <a:srgbClr val="0070C0"/>
                          </a:solidFill>
                        </a:rPr>
                        <a:t>achieve</a:t>
                      </a:r>
                      <a:r>
                        <a:rPr lang="en" dirty="0"/>
                        <a:t> the </a:t>
                      </a:r>
                      <a:r>
                        <a:rPr lang="en" dirty="0">
                          <a:solidFill>
                            <a:srgbClr val="0070C0"/>
                          </a:solidFill>
                        </a:rPr>
                        <a:t>desired effect</a:t>
                      </a:r>
                      <a:endParaRPr dirty="0">
                        <a:solidFill>
                          <a:srgbClr val="0070C0"/>
                        </a:solidFill>
                      </a:endParaRP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Aims of Program Comprehension</a:t>
            </a:r>
            <a:endParaRPr/>
          </a:p>
        </p:txBody>
      </p:sp>
      <p:graphicFrame>
        <p:nvGraphicFramePr>
          <p:cNvPr id="111" name="Google Shape;111;p17"/>
          <p:cNvGraphicFramePr/>
          <p:nvPr>
            <p:extLst>
              <p:ext uri="{D42A27DB-BD31-4B8C-83A1-F6EECF244321}">
                <p14:modId xmlns:p14="http://schemas.microsoft.com/office/powerpoint/2010/main" val="2253800328"/>
              </p:ext>
            </p:extLst>
          </p:nvPr>
        </p:nvGraphicFramePr>
        <p:xfrm>
          <a:off x="876300" y="1885950"/>
          <a:ext cx="7688700" cy="2669620"/>
        </p:xfrm>
        <a:graphic>
          <a:graphicData uri="http://schemas.openxmlformats.org/drawingml/2006/table">
            <a:tbl>
              <a:tblPr>
                <a:noFill/>
                <a:tableStyleId>{8F132F8E-413F-4F89-94CD-4482DC108528}</a:tableStyleId>
              </a:tblPr>
              <a:tblGrid>
                <a:gridCol w="2984430">
                  <a:extLst>
                    <a:ext uri="{9D8B030D-6E8A-4147-A177-3AD203B41FA5}">
                      <a16:colId xmlns:a16="http://schemas.microsoft.com/office/drawing/2014/main" val="20000"/>
                    </a:ext>
                  </a:extLst>
                </a:gridCol>
                <a:gridCol w="4704270">
                  <a:extLst>
                    <a:ext uri="{9D8B030D-6E8A-4147-A177-3AD203B41FA5}">
                      <a16:colId xmlns:a16="http://schemas.microsoft.com/office/drawing/2014/main" val="20001"/>
                    </a:ext>
                  </a:extLst>
                </a:gridCol>
              </a:tblGrid>
              <a:tr h="323125">
                <a:tc>
                  <a:txBody>
                    <a:bodyPr/>
                    <a:lstStyle/>
                    <a:p>
                      <a:pPr marL="0" lvl="0" indent="0" algn="l" rtl="0">
                        <a:spcBef>
                          <a:spcPts val="0"/>
                        </a:spcBef>
                        <a:spcAft>
                          <a:spcPts val="0"/>
                        </a:spcAft>
                        <a:buNone/>
                      </a:pPr>
                      <a:r>
                        <a:rPr lang="en" sz="1600" b="1"/>
                        <a:t>Knowledge</a:t>
                      </a:r>
                      <a:endParaRPr sz="1600" b="1"/>
                    </a:p>
                  </a:txBody>
                  <a:tcPr marL="91425" marR="91425" marT="91425" marB="91425"/>
                </a:tc>
                <a:tc>
                  <a:txBody>
                    <a:bodyPr/>
                    <a:lstStyle/>
                    <a:p>
                      <a:pPr marL="0" lvl="0" indent="0" algn="l" rtl="0">
                        <a:spcBef>
                          <a:spcPts val="0"/>
                        </a:spcBef>
                        <a:spcAft>
                          <a:spcPts val="0"/>
                        </a:spcAft>
                        <a:buNone/>
                      </a:pPr>
                      <a:r>
                        <a:rPr lang="en" sz="1600" b="1"/>
                        <a:t>Importance</a:t>
                      </a:r>
                      <a:endParaRPr sz="1600" b="1"/>
                    </a:p>
                  </a:txBody>
                  <a:tcPr marL="91425" marR="91425" marT="91425" marB="91425"/>
                </a:tc>
                <a:extLst>
                  <a:ext uri="{0D108BD9-81ED-4DB2-BD59-A6C34878D82A}">
                    <a16:rowId xmlns:a16="http://schemas.microsoft.com/office/drawing/2014/main" val="10000"/>
                  </a:ext>
                </a:extLst>
              </a:tr>
              <a:tr h="710000">
                <a:tc>
                  <a:txBody>
                    <a:bodyPr/>
                    <a:lstStyle/>
                    <a:p>
                      <a:pPr marL="0" lvl="0" indent="0" algn="l" rtl="0">
                        <a:spcBef>
                          <a:spcPts val="0"/>
                        </a:spcBef>
                        <a:spcAft>
                          <a:spcPts val="0"/>
                        </a:spcAft>
                        <a:buNone/>
                      </a:pPr>
                      <a:r>
                        <a:rPr lang="en"/>
                        <a:t>3. Cause-effect relation</a:t>
                      </a:r>
                      <a:endParaRPr/>
                    </a:p>
                  </a:txBody>
                  <a:tcPr marL="91425" marR="91425" marT="91425" marB="91425"/>
                </a:tc>
                <a:tc>
                  <a:txBody>
                    <a:bodyPr/>
                    <a:lstStyle/>
                    <a:p>
                      <a:pPr marL="0" lvl="0" indent="0" algn="l" rtl="0">
                        <a:spcBef>
                          <a:spcPts val="0"/>
                        </a:spcBef>
                        <a:spcAft>
                          <a:spcPts val="0"/>
                        </a:spcAft>
                        <a:buNone/>
                      </a:pPr>
                      <a:r>
                        <a:rPr lang="en" dirty="0"/>
                        <a:t>To establish the </a:t>
                      </a:r>
                      <a:r>
                        <a:rPr lang="en" dirty="0">
                          <a:solidFill>
                            <a:srgbClr val="0070C0"/>
                          </a:solidFill>
                        </a:rPr>
                        <a:t>scope of a change</a:t>
                      </a:r>
                      <a:r>
                        <a:rPr lang="en" dirty="0"/>
                        <a:t>, to </a:t>
                      </a:r>
                      <a:r>
                        <a:rPr lang="en" dirty="0">
                          <a:solidFill>
                            <a:srgbClr val="0070C0"/>
                          </a:solidFill>
                        </a:rPr>
                        <a:t>predict</a:t>
                      </a:r>
                      <a:r>
                        <a:rPr lang="en" dirty="0"/>
                        <a:t> potential </a:t>
                      </a:r>
                      <a:r>
                        <a:rPr lang="en" dirty="0">
                          <a:solidFill>
                            <a:srgbClr val="0070C0"/>
                          </a:solidFill>
                        </a:rPr>
                        <a:t>ripple effects </a:t>
                      </a:r>
                      <a:r>
                        <a:rPr lang="en" dirty="0"/>
                        <a:t>and to trace data flow and control flow</a:t>
                      </a:r>
                      <a:endParaRPr dirty="0"/>
                    </a:p>
                  </a:txBody>
                  <a:tcPr marL="91425" marR="91425" marT="91425" marB="91425"/>
                </a:tc>
                <a:extLst>
                  <a:ext uri="{0D108BD9-81ED-4DB2-BD59-A6C34878D82A}">
                    <a16:rowId xmlns:a16="http://schemas.microsoft.com/office/drawing/2014/main" val="10001"/>
                  </a:ext>
                </a:extLst>
              </a:tr>
              <a:tr h="710000">
                <a:tc>
                  <a:txBody>
                    <a:bodyPr/>
                    <a:lstStyle/>
                    <a:p>
                      <a:pPr marL="0" lvl="0" indent="0" algn="l" rtl="0">
                        <a:spcBef>
                          <a:spcPts val="0"/>
                        </a:spcBef>
                        <a:spcAft>
                          <a:spcPts val="0"/>
                        </a:spcAft>
                        <a:buNone/>
                      </a:pPr>
                      <a:r>
                        <a:rPr lang="en"/>
                        <a:t>4. Product environment relation</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dirty="0"/>
                        <a:t>To ascertain how changes in the product's </a:t>
                      </a:r>
                      <a:r>
                        <a:rPr lang="en" dirty="0">
                          <a:solidFill>
                            <a:srgbClr val="0070C0"/>
                          </a:solidFill>
                        </a:rPr>
                        <a:t>environment affect </a:t>
                      </a:r>
                      <a:r>
                        <a:rPr lang="en" dirty="0"/>
                        <a:t>the </a:t>
                      </a:r>
                      <a:r>
                        <a:rPr lang="en" dirty="0">
                          <a:solidFill>
                            <a:srgbClr val="0070C0"/>
                          </a:solidFill>
                        </a:rPr>
                        <a:t>product</a:t>
                      </a:r>
                      <a:r>
                        <a:rPr lang="en" dirty="0"/>
                        <a:t> and its underlying programs</a:t>
                      </a:r>
                      <a:endParaRPr dirty="0"/>
                    </a:p>
                  </a:txBody>
                  <a:tcPr marL="91425" marR="91425" marT="91425" marB="91425"/>
                </a:tc>
                <a:extLst>
                  <a:ext uri="{0D108BD9-81ED-4DB2-BD59-A6C34878D82A}">
                    <a16:rowId xmlns:a16="http://schemas.microsoft.com/office/drawing/2014/main" val="10002"/>
                  </a:ext>
                </a:extLst>
              </a:tr>
              <a:tr h="710000">
                <a:tc>
                  <a:txBody>
                    <a:bodyPr/>
                    <a:lstStyle/>
                    <a:p>
                      <a:pPr marL="0" lvl="0" indent="0" algn="l" rtl="0">
                        <a:spcBef>
                          <a:spcPts val="0"/>
                        </a:spcBef>
                        <a:spcAft>
                          <a:spcPts val="0"/>
                        </a:spcAft>
                        <a:buNone/>
                      </a:pPr>
                      <a:r>
                        <a:rPr lang="en"/>
                        <a:t>5. Decision-support Features</a:t>
                      </a:r>
                      <a:endParaRPr/>
                    </a:p>
                  </a:txBody>
                  <a:tcPr marL="91425" marR="91425" marT="91425" marB="91425"/>
                </a:tc>
                <a:tc>
                  <a:txBody>
                    <a:bodyPr/>
                    <a:lstStyle/>
                    <a:p>
                      <a:pPr marL="0" lvl="0" indent="0" algn="l" rtl="0">
                        <a:spcBef>
                          <a:spcPts val="0"/>
                        </a:spcBef>
                        <a:spcAft>
                          <a:spcPts val="0"/>
                        </a:spcAft>
                        <a:buNone/>
                      </a:pPr>
                      <a:r>
                        <a:rPr lang="en" dirty="0"/>
                        <a:t>To </a:t>
                      </a:r>
                      <a:r>
                        <a:rPr lang="en" dirty="0">
                          <a:solidFill>
                            <a:srgbClr val="0070C0"/>
                          </a:solidFill>
                        </a:rPr>
                        <a:t>support technical </a:t>
                      </a:r>
                      <a:r>
                        <a:rPr lang="en" dirty="0"/>
                        <a:t>and management decision-making features </a:t>
                      </a:r>
                      <a:r>
                        <a:rPr lang="en" dirty="0">
                          <a:solidFill>
                            <a:srgbClr val="0070C0"/>
                          </a:solidFill>
                        </a:rPr>
                        <a:t>processes</a:t>
                      </a:r>
                      <a:endParaRPr dirty="0">
                        <a:solidFill>
                          <a:srgbClr val="0070C0"/>
                        </a:solidFill>
                      </a:endParaRP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521925" y="59496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Aims of Program Comprehension</a:t>
            </a:r>
            <a:endParaRPr dirty="0"/>
          </a:p>
          <a:p>
            <a:pPr marL="0" lvl="0" indent="0" algn="l" rtl="0">
              <a:spcBef>
                <a:spcPts val="0"/>
              </a:spcBef>
              <a:spcAft>
                <a:spcPts val="0"/>
              </a:spcAft>
              <a:buNone/>
            </a:pPr>
            <a:endParaRPr dirty="0"/>
          </a:p>
        </p:txBody>
      </p:sp>
      <p:sp>
        <p:nvSpPr>
          <p:cNvPr id="117" name="Google Shape;117;p18"/>
          <p:cNvSpPr txBox="1">
            <a:spLocks noGrp="1"/>
          </p:cNvSpPr>
          <p:nvPr>
            <p:ph type="body" idx="1"/>
          </p:nvPr>
        </p:nvSpPr>
        <p:spPr>
          <a:xfrm>
            <a:off x="521925" y="1441203"/>
            <a:ext cx="7688700" cy="3495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Times New Roman"/>
                <a:ea typeface="Times New Roman"/>
                <a:cs typeface="Times New Roman"/>
                <a:sym typeface="Times New Roman"/>
              </a:rPr>
              <a:t>The ultimate </a:t>
            </a:r>
            <a:r>
              <a:rPr lang="en" sz="1600" dirty="0">
                <a:solidFill>
                  <a:srgbClr val="0070C0"/>
                </a:solidFill>
                <a:latin typeface="Times New Roman"/>
                <a:ea typeface="Times New Roman"/>
                <a:cs typeface="Times New Roman"/>
                <a:sym typeface="Times New Roman"/>
              </a:rPr>
              <a:t>purpose</a:t>
            </a:r>
            <a:r>
              <a:rPr lang="en" sz="1600" dirty="0">
                <a:solidFill>
                  <a:srgbClr val="000000"/>
                </a:solidFill>
                <a:latin typeface="Times New Roman"/>
                <a:ea typeface="Times New Roman"/>
                <a:cs typeface="Times New Roman"/>
                <a:sym typeface="Times New Roman"/>
              </a:rPr>
              <a:t> of reading and </a:t>
            </a:r>
            <a:r>
              <a:rPr lang="en" sz="1600" dirty="0">
                <a:solidFill>
                  <a:srgbClr val="0070C0"/>
                </a:solidFill>
                <a:latin typeface="Times New Roman"/>
                <a:ea typeface="Times New Roman"/>
                <a:cs typeface="Times New Roman"/>
                <a:sym typeface="Times New Roman"/>
              </a:rPr>
              <a:t>comprehending</a:t>
            </a:r>
            <a:r>
              <a:rPr lang="en" sz="1600" dirty="0">
                <a:solidFill>
                  <a:srgbClr val="000000"/>
                </a:solidFill>
                <a:latin typeface="Times New Roman"/>
                <a:ea typeface="Times New Roman"/>
                <a:cs typeface="Times New Roman"/>
                <a:sym typeface="Times New Roman"/>
              </a:rPr>
              <a:t> programs is </a:t>
            </a:r>
            <a:r>
              <a:rPr lang="en" sz="1600" dirty="0">
                <a:solidFill>
                  <a:srgbClr val="0070C0"/>
                </a:solidFill>
                <a:latin typeface="Times New Roman"/>
                <a:ea typeface="Times New Roman"/>
                <a:cs typeface="Times New Roman"/>
                <a:sym typeface="Times New Roman"/>
              </a:rPr>
              <a:t>to be able successfully to implement requested changes. </a:t>
            </a:r>
            <a:endParaRPr sz="1600" dirty="0">
              <a:solidFill>
                <a:srgbClr val="0070C0"/>
              </a:solidFill>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Times New Roman"/>
              <a:buAutoNum type="arabicPeriod"/>
            </a:pPr>
            <a:r>
              <a:rPr lang="en" sz="1600" dirty="0">
                <a:solidFill>
                  <a:srgbClr val="000000"/>
                </a:solidFill>
                <a:latin typeface="Times New Roman"/>
                <a:ea typeface="Times New Roman"/>
                <a:cs typeface="Times New Roman"/>
                <a:sym typeface="Times New Roman"/>
              </a:rPr>
              <a:t>Problem Domain:</a:t>
            </a:r>
            <a:endParaRPr sz="1600" dirty="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AutoNum type="alphaLcPeriod"/>
            </a:pPr>
            <a:r>
              <a:rPr lang="en" sz="1600" dirty="0">
                <a:solidFill>
                  <a:srgbClr val="0070C0"/>
                </a:solidFill>
                <a:latin typeface="Times New Roman"/>
                <a:ea typeface="Times New Roman"/>
                <a:cs typeface="Times New Roman"/>
                <a:sym typeface="Times New Roman"/>
              </a:rPr>
              <a:t>Selection of personnel </a:t>
            </a:r>
            <a:r>
              <a:rPr lang="en" sz="1600" dirty="0">
                <a:solidFill>
                  <a:srgbClr val="000000"/>
                </a:solidFill>
                <a:latin typeface="Times New Roman"/>
                <a:ea typeface="Times New Roman"/>
                <a:cs typeface="Times New Roman"/>
                <a:sym typeface="Times New Roman"/>
              </a:rPr>
              <a:t>with the appropriate level of expertise and skills </a:t>
            </a:r>
            <a:endParaRPr sz="1600" dirty="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AutoNum type="alphaLcPeriod"/>
            </a:pPr>
            <a:r>
              <a:rPr lang="en" sz="1600" dirty="0">
                <a:solidFill>
                  <a:srgbClr val="000000"/>
                </a:solidFill>
                <a:latin typeface="Times New Roman"/>
                <a:ea typeface="Times New Roman"/>
                <a:cs typeface="Times New Roman"/>
                <a:sym typeface="Times New Roman"/>
              </a:rPr>
              <a:t>To </a:t>
            </a:r>
            <a:r>
              <a:rPr lang="en" sz="1600" dirty="0">
                <a:solidFill>
                  <a:srgbClr val="0070C0"/>
                </a:solidFill>
                <a:latin typeface="Times New Roman"/>
                <a:ea typeface="Times New Roman"/>
                <a:cs typeface="Times New Roman"/>
                <a:sym typeface="Times New Roman"/>
              </a:rPr>
              <a:t>direct maintenance personnel </a:t>
            </a:r>
            <a:r>
              <a:rPr lang="en" sz="1600" dirty="0">
                <a:solidFill>
                  <a:srgbClr val="000000"/>
                </a:solidFill>
                <a:latin typeface="Times New Roman"/>
                <a:ea typeface="Times New Roman"/>
                <a:cs typeface="Times New Roman"/>
                <a:sym typeface="Times New Roman"/>
              </a:rPr>
              <a:t>in the choice of suitable algorithms, methodologies and tools</a:t>
            </a:r>
            <a:endParaRPr sz="1600" dirty="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 sz="1600" dirty="0">
                <a:solidFill>
                  <a:srgbClr val="000000"/>
                </a:solidFill>
                <a:latin typeface="Times New Roman"/>
                <a:ea typeface="Times New Roman"/>
                <a:cs typeface="Times New Roman"/>
                <a:sym typeface="Times New Roman"/>
              </a:rPr>
              <a:t>Execution Effect</a:t>
            </a:r>
            <a:endParaRPr sz="1600" dirty="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AutoNum type="alphaLcPeriod"/>
            </a:pPr>
            <a:r>
              <a:rPr lang="en" sz="1600" dirty="0">
                <a:solidFill>
                  <a:srgbClr val="000000"/>
                </a:solidFill>
                <a:latin typeface="Times New Roman"/>
                <a:ea typeface="Times New Roman"/>
                <a:cs typeface="Times New Roman"/>
                <a:sym typeface="Times New Roman"/>
              </a:rPr>
              <a:t>Maintenance personnel need to know (or </a:t>
            </a:r>
            <a:r>
              <a:rPr lang="en" sz="1600" dirty="0">
                <a:solidFill>
                  <a:srgbClr val="0070C0"/>
                </a:solidFill>
                <a:latin typeface="Times New Roman"/>
                <a:ea typeface="Times New Roman"/>
                <a:cs typeface="Times New Roman"/>
                <a:sym typeface="Times New Roman"/>
              </a:rPr>
              <a:t>be able to predict</a:t>
            </a:r>
            <a:r>
              <a:rPr lang="en" sz="1600" dirty="0">
                <a:solidFill>
                  <a:srgbClr val="000000"/>
                </a:solidFill>
                <a:latin typeface="Times New Roman"/>
                <a:ea typeface="Times New Roman"/>
                <a:cs typeface="Times New Roman"/>
                <a:sym typeface="Times New Roman"/>
              </a:rPr>
              <a:t>) what results the </a:t>
            </a:r>
            <a:r>
              <a:rPr lang="en" sz="1600" dirty="0">
                <a:solidFill>
                  <a:srgbClr val="0070C0"/>
                </a:solidFill>
                <a:latin typeface="Times New Roman"/>
                <a:ea typeface="Times New Roman"/>
                <a:cs typeface="Times New Roman"/>
                <a:sym typeface="Times New Roman"/>
              </a:rPr>
              <a:t>program will produce </a:t>
            </a:r>
            <a:r>
              <a:rPr lang="en" sz="1600" dirty="0">
                <a:solidFill>
                  <a:srgbClr val="000000"/>
                </a:solidFill>
                <a:latin typeface="Times New Roman"/>
                <a:ea typeface="Times New Roman"/>
                <a:cs typeface="Times New Roman"/>
                <a:sym typeface="Times New Roman"/>
              </a:rPr>
              <a:t>for a given </a:t>
            </a:r>
            <a:r>
              <a:rPr lang="en" sz="1600" dirty="0">
                <a:solidFill>
                  <a:srgbClr val="0070C0"/>
                </a:solidFill>
                <a:latin typeface="Times New Roman"/>
                <a:ea typeface="Times New Roman"/>
                <a:cs typeface="Times New Roman"/>
                <a:sym typeface="Times New Roman"/>
              </a:rPr>
              <a:t>input</a:t>
            </a:r>
            <a:r>
              <a:rPr lang="en" sz="1600" dirty="0">
                <a:solidFill>
                  <a:srgbClr val="000000"/>
                </a:solidFill>
                <a:latin typeface="Times New Roman"/>
                <a:ea typeface="Times New Roman"/>
                <a:cs typeface="Times New Roman"/>
                <a:sym typeface="Times New Roman"/>
              </a:rPr>
              <a:t> </a:t>
            </a:r>
            <a:endParaRPr sz="1600" dirty="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AutoNum type="alphaLcPeriod"/>
            </a:pPr>
            <a:r>
              <a:rPr lang="en" sz="1600" dirty="0">
                <a:solidFill>
                  <a:srgbClr val="000000"/>
                </a:solidFill>
                <a:latin typeface="Times New Roman"/>
                <a:ea typeface="Times New Roman"/>
                <a:cs typeface="Times New Roman"/>
                <a:sym typeface="Times New Roman"/>
              </a:rPr>
              <a:t>It can assist the maintenance personnel to </a:t>
            </a:r>
            <a:r>
              <a:rPr lang="en" sz="1600" dirty="0">
                <a:solidFill>
                  <a:srgbClr val="0070C0"/>
                </a:solidFill>
                <a:latin typeface="Times New Roman"/>
                <a:ea typeface="Times New Roman"/>
                <a:cs typeface="Times New Roman"/>
                <a:sym typeface="Times New Roman"/>
              </a:rPr>
              <a:t>determine whether </a:t>
            </a:r>
            <a:r>
              <a:rPr lang="en" sz="1600" dirty="0">
                <a:solidFill>
                  <a:srgbClr val="000000"/>
                </a:solidFill>
                <a:latin typeface="Times New Roman"/>
                <a:ea typeface="Times New Roman"/>
                <a:cs typeface="Times New Roman"/>
                <a:sym typeface="Times New Roman"/>
              </a:rPr>
              <a:t>an implemented </a:t>
            </a:r>
            <a:r>
              <a:rPr lang="en" sz="1600" dirty="0">
                <a:solidFill>
                  <a:srgbClr val="0070C0"/>
                </a:solidFill>
                <a:latin typeface="Times New Roman"/>
                <a:ea typeface="Times New Roman"/>
                <a:cs typeface="Times New Roman"/>
                <a:sym typeface="Times New Roman"/>
              </a:rPr>
              <a:t>change achieved </a:t>
            </a:r>
            <a:r>
              <a:rPr lang="en" sz="1600" dirty="0">
                <a:solidFill>
                  <a:srgbClr val="000000"/>
                </a:solidFill>
                <a:latin typeface="Times New Roman"/>
                <a:ea typeface="Times New Roman"/>
                <a:cs typeface="Times New Roman"/>
                <a:sym typeface="Times New Roman"/>
              </a:rPr>
              <a:t>the </a:t>
            </a:r>
            <a:r>
              <a:rPr lang="en" sz="1600" dirty="0">
                <a:solidFill>
                  <a:srgbClr val="0070C0"/>
                </a:solidFill>
                <a:latin typeface="Times New Roman"/>
                <a:ea typeface="Times New Roman"/>
                <a:cs typeface="Times New Roman"/>
                <a:sym typeface="Times New Roman"/>
              </a:rPr>
              <a:t>desired effect</a:t>
            </a:r>
            <a:endParaRPr sz="1600" dirty="0">
              <a:solidFill>
                <a:srgbClr val="0070C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Aims of Program Comprehension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3" name="Google Shape;123;p19"/>
          <p:cNvSpPr txBox="1">
            <a:spLocks noGrp="1"/>
          </p:cNvSpPr>
          <p:nvPr>
            <p:ph type="body" idx="1"/>
          </p:nvPr>
        </p:nvSpPr>
        <p:spPr>
          <a:xfrm>
            <a:off x="729450" y="2078875"/>
            <a:ext cx="7688700" cy="299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latin typeface="Times New Roman"/>
                <a:ea typeface="Times New Roman"/>
                <a:cs typeface="Times New Roman"/>
                <a:sym typeface="Times New Roman"/>
              </a:rPr>
              <a:t>3. Cause-Effect Relation: </a:t>
            </a:r>
            <a:endParaRPr sz="1800" dirty="0">
              <a:solidFill>
                <a:srgbClr val="000000"/>
              </a:solidFill>
              <a:latin typeface="Times New Roman"/>
              <a:ea typeface="Times New Roman"/>
              <a:cs typeface="Times New Roman"/>
              <a:sym typeface="Times New Roman"/>
            </a:endParaRPr>
          </a:p>
          <a:p>
            <a:pPr marL="457200" lvl="0" indent="-342900" algn="l" rtl="0">
              <a:spcBef>
                <a:spcPts val="120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To reason about how components of a software product interact during execution.</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To </a:t>
            </a:r>
            <a:r>
              <a:rPr lang="en" sz="1800" dirty="0">
                <a:solidFill>
                  <a:srgbClr val="0070C0"/>
                </a:solidFill>
                <a:latin typeface="Times New Roman"/>
                <a:ea typeface="Times New Roman"/>
                <a:cs typeface="Times New Roman"/>
                <a:sym typeface="Times New Roman"/>
              </a:rPr>
              <a:t>predict the scope </a:t>
            </a:r>
            <a:r>
              <a:rPr lang="en" sz="1800" dirty="0">
                <a:solidFill>
                  <a:srgbClr val="000000"/>
                </a:solidFill>
                <a:latin typeface="Times New Roman"/>
                <a:ea typeface="Times New Roman"/>
                <a:cs typeface="Times New Roman"/>
                <a:sym typeface="Times New Roman"/>
              </a:rPr>
              <a:t>of a </a:t>
            </a:r>
            <a:r>
              <a:rPr lang="en" sz="1800" dirty="0">
                <a:solidFill>
                  <a:srgbClr val="0070C0"/>
                </a:solidFill>
                <a:latin typeface="Times New Roman"/>
                <a:ea typeface="Times New Roman"/>
                <a:cs typeface="Times New Roman"/>
                <a:sym typeface="Times New Roman"/>
              </a:rPr>
              <a:t>change</a:t>
            </a:r>
            <a:r>
              <a:rPr lang="en" sz="1800" dirty="0">
                <a:solidFill>
                  <a:srgbClr val="000000"/>
                </a:solidFill>
                <a:latin typeface="Times New Roman"/>
                <a:ea typeface="Times New Roman"/>
                <a:cs typeface="Times New Roman"/>
                <a:sym typeface="Times New Roman"/>
              </a:rPr>
              <a:t> and any </a:t>
            </a:r>
            <a:r>
              <a:rPr lang="en" sz="1800" dirty="0">
                <a:solidFill>
                  <a:srgbClr val="0070C0"/>
                </a:solidFill>
                <a:latin typeface="Times New Roman"/>
                <a:ea typeface="Times New Roman"/>
                <a:cs typeface="Times New Roman"/>
                <a:sym typeface="Times New Roman"/>
              </a:rPr>
              <a:t>knock-on effect </a:t>
            </a:r>
            <a:r>
              <a:rPr lang="en" sz="1800" dirty="0">
                <a:solidFill>
                  <a:srgbClr val="000000"/>
                </a:solidFill>
                <a:latin typeface="Times New Roman"/>
                <a:ea typeface="Times New Roman"/>
                <a:cs typeface="Times New Roman"/>
                <a:sym typeface="Times New Roman"/>
              </a:rPr>
              <a:t>that may arise from the change.</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To </a:t>
            </a:r>
            <a:r>
              <a:rPr lang="en" sz="1800" dirty="0">
                <a:solidFill>
                  <a:srgbClr val="0070C0"/>
                </a:solidFill>
                <a:latin typeface="Times New Roman"/>
                <a:ea typeface="Times New Roman"/>
                <a:cs typeface="Times New Roman"/>
                <a:sym typeface="Times New Roman"/>
              </a:rPr>
              <a:t>trace</a:t>
            </a:r>
            <a:r>
              <a:rPr lang="en" sz="1800" dirty="0">
                <a:solidFill>
                  <a:srgbClr val="000000"/>
                </a:solidFill>
                <a:latin typeface="Times New Roman"/>
                <a:ea typeface="Times New Roman"/>
                <a:cs typeface="Times New Roman"/>
                <a:sym typeface="Times New Roman"/>
              </a:rPr>
              <a:t> the </a:t>
            </a:r>
            <a:r>
              <a:rPr lang="en" sz="1800" dirty="0">
                <a:solidFill>
                  <a:srgbClr val="0070C0"/>
                </a:solidFill>
                <a:latin typeface="Times New Roman"/>
                <a:ea typeface="Times New Roman"/>
                <a:cs typeface="Times New Roman"/>
                <a:sym typeface="Times New Roman"/>
              </a:rPr>
              <a:t>flow of information </a:t>
            </a:r>
            <a:r>
              <a:rPr lang="en" sz="1800" dirty="0">
                <a:solidFill>
                  <a:srgbClr val="000000"/>
                </a:solidFill>
                <a:latin typeface="Times New Roman"/>
                <a:ea typeface="Times New Roman"/>
                <a:cs typeface="Times New Roman"/>
                <a:sym typeface="Times New Roman"/>
              </a:rPr>
              <a:t>through the program. The point in the program where there is an unusual interruption of this flow may signal the source of a bug</a:t>
            </a:r>
            <a:endParaRPr sz="18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Aims of Program Comprehension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29" name="Google Shape;129;p20"/>
          <p:cNvSpPr txBox="1">
            <a:spLocks noGrp="1"/>
          </p:cNvSpPr>
          <p:nvPr>
            <p:ph type="body" idx="1"/>
          </p:nvPr>
        </p:nvSpPr>
        <p:spPr>
          <a:xfrm>
            <a:off x="729449" y="1853850"/>
            <a:ext cx="7807331" cy="3132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rgbClr val="000000"/>
                </a:solidFill>
                <a:latin typeface="Times New Roman"/>
                <a:ea typeface="Times New Roman"/>
                <a:cs typeface="Times New Roman"/>
                <a:sym typeface="Times New Roman"/>
              </a:rPr>
              <a:t>4. Product-Environment Relation: </a:t>
            </a:r>
            <a:endParaRPr sz="1700" dirty="0">
              <a:solidFill>
                <a:srgbClr val="000000"/>
              </a:solidFill>
              <a:latin typeface="Times New Roman"/>
              <a:ea typeface="Times New Roman"/>
              <a:cs typeface="Times New Roman"/>
              <a:sym typeface="Times New Roman"/>
            </a:endParaRPr>
          </a:p>
          <a:p>
            <a:pPr marL="457200" lvl="0" indent="-336550" algn="l" rtl="0">
              <a:spcBef>
                <a:spcPts val="1200"/>
              </a:spcBef>
              <a:spcAft>
                <a:spcPts val="0"/>
              </a:spcAft>
              <a:buClr>
                <a:srgbClr val="000000"/>
              </a:buClr>
              <a:buSzPts val="1700"/>
              <a:buFont typeface="Times New Roman"/>
              <a:buChar char="●"/>
            </a:pPr>
            <a:r>
              <a:rPr lang="en" sz="1700" dirty="0">
                <a:solidFill>
                  <a:srgbClr val="000000"/>
                </a:solidFill>
                <a:latin typeface="Times New Roman"/>
                <a:ea typeface="Times New Roman"/>
                <a:cs typeface="Times New Roman"/>
                <a:sym typeface="Times New Roman"/>
              </a:rPr>
              <a:t>To </a:t>
            </a:r>
            <a:r>
              <a:rPr lang="en" sz="1700" dirty="0">
                <a:solidFill>
                  <a:srgbClr val="0070C0"/>
                </a:solidFill>
                <a:latin typeface="Times New Roman"/>
                <a:ea typeface="Times New Roman"/>
                <a:cs typeface="Times New Roman"/>
                <a:sym typeface="Times New Roman"/>
              </a:rPr>
              <a:t>predict</a:t>
            </a:r>
            <a:r>
              <a:rPr lang="en" sz="1700" dirty="0">
                <a:solidFill>
                  <a:srgbClr val="000000"/>
                </a:solidFill>
                <a:latin typeface="Times New Roman"/>
                <a:ea typeface="Times New Roman"/>
                <a:cs typeface="Times New Roman"/>
                <a:sym typeface="Times New Roman"/>
              </a:rPr>
              <a:t> how changes in </a:t>
            </a:r>
            <a:r>
              <a:rPr lang="en" sz="1700" dirty="0">
                <a:solidFill>
                  <a:srgbClr val="0070C0"/>
                </a:solidFill>
                <a:latin typeface="Times New Roman"/>
                <a:ea typeface="Times New Roman"/>
                <a:cs typeface="Times New Roman"/>
                <a:sym typeface="Times New Roman"/>
              </a:rPr>
              <a:t>environmental elements </a:t>
            </a:r>
            <a:r>
              <a:rPr lang="en" sz="1700" dirty="0">
                <a:solidFill>
                  <a:srgbClr val="000000"/>
                </a:solidFill>
                <a:latin typeface="Times New Roman"/>
                <a:ea typeface="Times New Roman"/>
                <a:cs typeface="Times New Roman"/>
                <a:sym typeface="Times New Roman"/>
              </a:rPr>
              <a:t>will </a:t>
            </a:r>
            <a:r>
              <a:rPr lang="en" sz="1700" dirty="0">
                <a:solidFill>
                  <a:srgbClr val="0070C0"/>
                </a:solidFill>
                <a:latin typeface="Times New Roman"/>
                <a:ea typeface="Times New Roman"/>
                <a:cs typeface="Times New Roman"/>
                <a:sym typeface="Times New Roman"/>
              </a:rPr>
              <a:t>affect</a:t>
            </a:r>
            <a:r>
              <a:rPr lang="en" sz="1700" dirty="0">
                <a:solidFill>
                  <a:srgbClr val="000000"/>
                </a:solidFill>
                <a:latin typeface="Times New Roman"/>
                <a:ea typeface="Times New Roman"/>
                <a:cs typeface="Times New Roman"/>
                <a:sym typeface="Times New Roman"/>
              </a:rPr>
              <a:t> the product in general and the underlying programs in particular</a:t>
            </a:r>
            <a:endParaRPr sz="17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700" dirty="0">
                <a:solidFill>
                  <a:srgbClr val="000000"/>
                </a:solidFill>
                <a:latin typeface="Times New Roman"/>
                <a:ea typeface="Times New Roman"/>
                <a:cs typeface="Times New Roman"/>
                <a:sym typeface="Times New Roman"/>
              </a:rPr>
              <a:t> 5. Decision-Support Features:</a:t>
            </a:r>
            <a:endParaRPr sz="1700" dirty="0">
              <a:solidFill>
                <a:srgbClr val="000000"/>
              </a:solidFill>
              <a:latin typeface="Times New Roman"/>
              <a:ea typeface="Times New Roman"/>
              <a:cs typeface="Times New Roman"/>
              <a:sym typeface="Times New Roman"/>
            </a:endParaRPr>
          </a:p>
          <a:p>
            <a:pPr marL="457200" lvl="0" indent="-336550" algn="l" rtl="0">
              <a:spcBef>
                <a:spcPts val="1200"/>
              </a:spcBef>
              <a:spcAft>
                <a:spcPts val="0"/>
              </a:spcAft>
              <a:buClr>
                <a:srgbClr val="000000"/>
              </a:buClr>
              <a:buSzPts val="1700"/>
              <a:buFont typeface="Times New Roman"/>
              <a:buChar char="●"/>
            </a:pPr>
            <a:r>
              <a:rPr lang="en" sz="1700" dirty="0">
                <a:solidFill>
                  <a:srgbClr val="000000"/>
                </a:solidFill>
                <a:latin typeface="Times New Roman"/>
                <a:ea typeface="Times New Roman"/>
                <a:cs typeface="Times New Roman"/>
                <a:sym typeface="Times New Roman"/>
              </a:rPr>
              <a:t>Can guide maintenance personnel in </a:t>
            </a:r>
            <a:r>
              <a:rPr lang="en" sz="1700" dirty="0">
                <a:solidFill>
                  <a:srgbClr val="0070C0"/>
                </a:solidFill>
                <a:latin typeface="Times New Roman"/>
                <a:ea typeface="Times New Roman"/>
                <a:cs typeface="Times New Roman"/>
                <a:sym typeface="Times New Roman"/>
              </a:rPr>
              <a:t>technical </a:t>
            </a:r>
            <a:r>
              <a:rPr lang="en" sz="1700" dirty="0">
                <a:solidFill>
                  <a:srgbClr val="000000"/>
                </a:solidFill>
                <a:latin typeface="Times New Roman"/>
                <a:cs typeface="Times New Roman"/>
                <a:sym typeface="Times New Roman"/>
              </a:rPr>
              <a:t>and</a:t>
            </a:r>
            <a:r>
              <a:rPr lang="en" sz="1700" dirty="0">
                <a:solidFill>
                  <a:srgbClr val="0070C0"/>
                </a:solidFill>
                <a:latin typeface="Times New Roman"/>
                <a:ea typeface="Times New Roman"/>
                <a:cs typeface="Times New Roman"/>
                <a:sym typeface="Times New Roman"/>
              </a:rPr>
              <a:t> management decision-making processes</a:t>
            </a:r>
            <a:r>
              <a:rPr lang="en" sz="1700" dirty="0">
                <a:solidFill>
                  <a:srgbClr val="000000"/>
                </a:solidFill>
                <a:latin typeface="Times New Roman"/>
                <a:ea typeface="Times New Roman"/>
                <a:cs typeface="Times New Roman"/>
                <a:sym typeface="Times New Roman"/>
              </a:rPr>
              <a:t> like </a:t>
            </a:r>
            <a:r>
              <a:rPr lang="en" sz="1700" dirty="0">
                <a:solidFill>
                  <a:srgbClr val="0070C0"/>
                </a:solidFill>
                <a:latin typeface="Times New Roman"/>
                <a:ea typeface="Times New Roman"/>
                <a:cs typeface="Times New Roman"/>
                <a:sym typeface="Times New Roman"/>
              </a:rPr>
              <a:t>option analysis</a:t>
            </a:r>
            <a:r>
              <a:rPr lang="en" sz="1700" dirty="0">
                <a:solidFill>
                  <a:srgbClr val="000000"/>
                </a:solidFill>
                <a:latin typeface="Times New Roman"/>
                <a:ea typeface="Times New Roman"/>
                <a:cs typeface="Times New Roman"/>
                <a:sym typeface="Times New Roman"/>
              </a:rPr>
              <a:t>, </a:t>
            </a:r>
            <a:r>
              <a:rPr lang="en" sz="1700" dirty="0">
                <a:solidFill>
                  <a:srgbClr val="0070C0"/>
                </a:solidFill>
                <a:latin typeface="Times New Roman"/>
                <a:ea typeface="Times New Roman"/>
                <a:cs typeface="Times New Roman"/>
                <a:sym typeface="Times New Roman"/>
              </a:rPr>
              <a:t>decision making</a:t>
            </a:r>
            <a:r>
              <a:rPr lang="en" sz="1700" dirty="0">
                <a:solidFill>
                  <a:srgbClr val="000000"/>
                </a:solidFill>
                <a:latin typeface="Times New Roman"/>
                <a:ea typeface="Times New Roman"/>
                <a:cs typeface="Times New Roman"/>
                <a:sym typeface="Times New Roman"/>
              </a:rPr>
              <a:t>, </a:t>
            </a:r>
            <a:r>
              <a:rPr lang="en" sz="1700" dirty="0">
                <a:solidFill>
                  <a:srgbClr val="0070C0"/>
                </a:solidFill>
                <a:latin typeface="Times New Roman"/>
                <a:ea typeface="Times New Roman"/>
                <a:cs typeface="Times New Roman"/>
                <a:sym typeface="Times New Roman"/>
              </a:rPr>
              <a:t>budgeting</a:t>
            </a:r>
            <a:r>
              <a:rPr lang="en" sz="1700" dirty="0">
                <a:solidFill>
                  <a:srgbClr val="000000"/>
                </a:solidFill>
                <a:latin typeface="Times New Roman"/>
                <a:ea typeface="Times New Roman"/>
                <a:cs typeface="Times New Roman"/>
                <a:sym typeface="Times New Roman"/>
              </a:rPr>
              <a:t> and </a:t>
            </a:r>
            <a:r>
              <a:rPr lang="en" sz="1700" dirty="0">
                <a:solidFill>
                  <a:srgbClr val="0070C0"/>
                </a:solidFill>
                <a:latin typeface="Times New Roman"/>
                <a:ea typeface="Times New Roman"/>
                <a:cs typeface="Times New Roman"/>
                <a:sym typeface="Times New Roman"/>
              </a:rPr>
              <a:t>resource allocation</a:t>
            </a:r>
            <a:endParaRPr sz="1700" dirty="0">
              <a:solidFill>
                <a:srgbClr val="0070C0"/>
              </a:solidFill>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latin typeface="Times New Roman"/>
                <a:ea typeface="Times New Roman"/>
                <a:cs typeface="Times New Roman"/>
                <a:sym typeface="Times New Roman"/>
              </a:rPr>
              <a:t>To determine which components of the system </a:t>
            </a:r>
            <a:r>
              <a:rPr lang="en" sz="1700" dirty="0">
                <a:solidFill>
                  <a:srgbClr val="0070C0"/>
                </a:solidFill>
                <a:latin typeface="Times New Roman"/>
                <a:ea typeface="Times New Roman"/>
                <a:cs typeface="Times New Roman"/>
                <a:sym typeface="Times New Roman"/>
              </a:rPr>
              <a:t>require more resource </a:t>
            </a:r>
            <a:r>
              <a:rPr lang="en" sz="1700" dirty="0">
                <a:solidFill>
                  <a:srgbClr val="000000"/>
                </a:solidFill>
                <a:latin typeface="Times New Roman"/>
                <a:ea typeface="Times New Roman"/>
                <a:cs typeface="Times New Roman"/>
                <a:sym typeface="Times New Roman"/>
              </a:rPr>
              <a:t>for </a:t>
            </a:r>
            <a:r>
              <a:rPr lang="en" sz="1700" dirty="0">
                <a:solidFill>
                  <a:srgbClr val="0070C0"/>
                </a:solidFill>
                <a:latin typeface="Times New Roman"/>
                <a:ea typeface="Times New Roman"/>
                <a:cs typeface="Times New Roman"/>
                <a:sym typeface="Times New Roman"/>
              </a:rPr>
              <a:t>testing</a:t>
            </a:r>
            <a:r>
              <a:rPr lang="en" sz="1700" dirty="0">
                <a:solidFill>
                  <a:srgbClr val="000000"/>
                </a:solidFill>
                <a:latin typeface="Times New Roman"/>
                <a:ea typeface="Times New Roman"/>
                <a:cs typeface="Times New Roman"/>
                <a:sym typeface="Times New Roman"/>
              </a:rPr>
              <a:t>.</a:t>
            </a:r>
            <a:endParaRPr sz="17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700"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2713</Words>
  <Application>Microsoft Office PowerPoint</Application>
  <PresentationFormat>On-screen Show (16:9)</PresentationFormat>
  <Paragraphs>229</Paragraphs>
  <Slides>40</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Lato</vt:lpstr>
      <vt:lpstr>Arial</vt:lpstr>
      <vt:lpstr>Raleway</vt:lpstr>
      <vt:lpstr>Times New Roman</vt:lpstr>
      <vt:lpstr>Streamline</vt:lpstr>
      <vt:lpstr>Chapter 6</vt:lpstr>
      <vt:lpstr>Overview</vt:lpstr>
      <vt:lpstr>Overview</vt:lpstr>
      <vt:lpstr>Program Comprehension</vt:lpstr>
      <vt:lpstr>Importance of Program Comprehension</vt:lpstr>
      <vt:lpstr>Aims of Program Comprehension</vt:lpstr>
      <vt:lpstr>Aims of Program Comprehension </vt:lpstr>
      <vt:lpstr>Aims of Program Comprehension  </vt:lpstr>
      <vt:lpstr>Aims of Program Comprehension  </vt:lpstr>
      <vt:lpstr>Maintainers and Their Information Needs</vt:lpstr>
      <vt:lpstr>Maintainers and Their Information Needs</vt:lpstr>
      <vt:lpstr>Maintainers and Their Information Needs</vt:lpstr>
      <vt:lpstr>Maintainers and Their Information Needs </vt:lpstr>
      <vt:lpstr>Key Activities of Program Comprehension</vt:lpstr>
      <vt:lpstr>Static Analysis</vt:lpstr>
      <vt:lpstr>Key Activities of Static Analysis</vt:lpstr>
      <vt:lpstr>Dynamic Analysis</vt:lpstr>
      <vt:lpstr>Key Activities of Dynamic Analysis</vt:lpstr>
      <vt:lpstr>Comprehension Process Models</vt:lpstr>
      <vt:lpstr>Comprehension Process Models</vt:lpstr>
      <vt:lpstr>Comprehension Process Models</vt:lpstr>
      <vt:lpstr>Comprehension Process Models </vt:lpstr>
      <vt:lpstr>Mental Models</vt:lpstr>
      <vt:lpstr>Program Comprehension</vt:lpstr>
      <vt:lpstr>Program Comprehension </vt:lpstr>
      <vt:lpstr>Beacons in Program Comprehension  </vt:lpstr>
      <vt:lpstr>Program Comprehension Strategies</vt:lpstr>
      <vt:lpstr>Program Comprehension Strategies</vt:lpstr>
      <vt:lpstr>Program Comprehension Strategies</vt:lpstr>
      <vt:lpstr>Program Comprehension Strategies </vt:lpstr>
      <vt:lpstr>Program Comprehension Strategies </vt:lpstr>
      <vt:lpstr>Factors that Affect Understanding</vt:lpstr>
      <vt:lpstr>Factors that Affect Understanding </vt:lpstr>
      <vt:lpstr>Factors that Affect Understanding </vt:lpstr>
      <vt:lpstr>Factors that Affect Understanding  </vt:lpstr>
      <vt:lpstr>Factors that Affect Understanding   </vt:lpstr>
      <vt:lpstr>Factors that Affect Understanding   </vt:lpstr>
      <vt:lpstr>Factors that Affect Understanding   </vt:lpstr>
      <vt:lpstr> Implications of Comprehension Theories and Studies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USER</cp:lastModifiedBy>
  <cp:revision>20</cp:revision>
  <dcterms:modified xsi:type="dcterms:W3CDTF">2025-06-24T21:49:58Z</dcterms:modified>
</cp:coreProperties>
</file>