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10" r:id="rId30"/>
    <p:sldId id="284" r:id="rId31"/>
    <p:sldId id="285" r:id="rId32"/>
    <p:sldId id="286" r:id="rId33"/>
    <p:sldId id="287" r:id="rId34"/>
    <p:sldId id="288" r:id="rId35"/>
    <p:sldId id="289" r:id="rId36"/>
    <p:sldId id="290" r:id="rId37"/>
    <p:sldId id="291" r:id="rId38"/>
    <p:sldId id="292" r:id="rId39"/>
    <p:sldId id="293" r:id="rId40"/>
    <p:sldId id="294"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1" r:id="rId56"/>
  </p:sldIdLst>
  <p:sldSz cx="9144000" cy="5143500" type="screen16x9"/>
  <p:notesSz cx="6858000" cy="9144000"/>
  <p:embeddedFontLst>
    <p:embeddedFont>
      <p:font typeface="Lato" panose="020F0502020204030203" pitchFamily="34" charset="0"/>
      <p:regular r:id="rId58"/>
      <p:bold r:id="rId59"/>
      <p:italic r:id="rId60"/>
      <p:boldItalic r:id="rId61"/>
    </p:embeddedFont>
    <p:embeddedFont>
      <p:font typeface="Raleway" pitchFamily="2"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7.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64724c048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64724c04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64724c048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64724c0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64724c048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164724c048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64724c04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64724c04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64724c048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64724c048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164724c048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164724c048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64724c048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164724c048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64724c048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64724c048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64724c048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164724c048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64724c048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64724c048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6f4f32369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6f4f3236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64724c048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64724c048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64724c048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64724c048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64724c048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64724c048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164724c048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164724c04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64724c048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164724c048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164724c04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164724c04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164724c048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164724c04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64724c048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64724c04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164724c048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164724c048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64724c048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164724c048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6f4f32369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6f4f32369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164724c048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164724c048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164724c048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164724c048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64724c048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64724c048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164724c048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164724c048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174b96f2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174b96f2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174b96f26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174b96f2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13f1d093b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13f1d093b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13f1d093b4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13f1d093b4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3f1d093b4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3f1d093b4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13f1d093b4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13f1d093b4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6f4f32369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6f4f3236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3f1d093b4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3f1d093b4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3f1d093b4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13f1d093b4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13f1d093b4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13f1d093b4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3f1d093b4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13f1d093b4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13f1d093b4_1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13f1d093b4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13f1d093b4_1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13f1d093b4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3f1d093b4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3f1d093b4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3f1d093b4_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3f1d093b4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13f1d093b4_1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13f1d093b4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13f1d093b4_1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13f1d093b4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64724c0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64724c0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13f1d093b4_1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13f1d093b4_1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13f1d093b4_1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13f1d093b4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13f1d093b4_1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13f1d093b4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3f1d093b4_1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3f1d093b4_1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64724c04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164724c04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64724c04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64724c0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64724c04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64724c04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64724c04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64724c04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www.apriorit.com/qa-blog/252-impact-analysi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hyperlink" Target="https://www.miquido.com/blog/change-management-in-software-developmen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Chapter 12</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4200" b="1">
                <a:solidFill>
                  <a:schemeClr val="dk2"/>
                </a:solidFill>
                <a:latin typeface="Raleway"/>
                <a:ea typeface="Raleway"/>
                <a:cs typeface="Raleway"/>
                <a:sym typeface="Raleway"/>
              </a:rPr>
              <a:t>Impact Analysis</a:t>
            </a:r>
            <a:endParaRPr sz="4200" b="1">
              <a:solidFill>
                <a:schemeClr val="dk2"/>
              </a:solidFill>
              <a:latin typeface="Raleway"/>
              <a:ea typeface="Raleway"/>
              <a:cs typeface="Raleway"/>
              <a:sym typeface="Raleway"/>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
        <p:nvSpPr>
          <p:cNvPr id="141" name="Google Shape;141;p22"/>
          <p:cNvSpPr txBox="1"/>
          <p:nvPr/>
        </p:nvSpPr>
        <p:spPr>
          <a:xfrm>
            <a:off x="794850" y="1464700"/>
            <a:ext cx="80031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AutoNum type="arabicPeriod"/>
            </a:pPr>
            <a:r>
              <a:rPr lang="en" dirty="0">
                <a:latin typeface="Lato"/>
                <a:ea typeface="Lato"/>
                <a:cs typeface="Lato"/>
                <a:sym typeface="Lato"/>
              </a:rPr>
              <a:t>Identifying the SIS:</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Impact analysis begins with identifying the SIS. The </a:t>
            </a:r>
            <a:r>
              <a:rPr lang="en" dirty="0">
                <a:solidFill>
                  <a:srgbClr val="0070C0"/>
                </a:solidFill>
                <a:latin typeface="Lato"/>
                <a:ea typeface="Lato"/>
                <a:cs typeface="Lato"/>
                <a:sym typeface="Lato"/>
              </a:rPr>
              <a:t>CR specification</a:t>
            </a:r>
            <a:r>
              <a:rPr lang="en" dirty="0">
                <a:latin typeface="Lato"/>
                <a:ea typeface="Lato"/>
                <a:cs typeface="Lato"/>
                <a:sym typeface="Lato"/>
              </a:rPr>
              <a:t>, </a:t>
            </a:r>
            <a:r>
              <a:rPr lang="en" dirty="0">
                <a:solidFill>
                  <a:srgbClr val="0070C0"/>
                </a:solidFill>
                <a:latin typeface="Lato"/>
                <a:ea typeface="Lato"/>
                <a:cs typeface="Lato"/>
                <a:sym typeface="Lato"/>
              </a:rPr>
              <a:t>documentation</a:t>
            </a:r>
            <a:r>
              <a:rPr lang="en" dirty="0">
                <a:latin typeface="Lato"/>
                <a:ea typeface="Lato"/>
                <a:cs typeface="Lato"/>
                <a:sym typeface="Lato"/>
              </a:rPr>
              <a:t>, and </a:t>
            </a:r>
            <a:r>
              <a:rPr lang="en" dirty="0">
                <a:solidFill>
                  <a:srgbClr val="0070C0"/>
                </a:solidFill>
                <a:latin typeface="Lato"/>
                <a:ea typeface="Lato"/>
                <a:cs typeface="Lato"/>
                <a:sym typeface="Lato"/>
              </a:rPr>
              <a:t>source code </a:t>
            </a:r>
            <a:r>
              <a:rPr lang="en" dirty="0">
                <a:latin typeface="Lato"/>
                <a:ea typeface="Lato"/>
                <a:cs typeface="Lato"/>
                <a:sym typeface="Lato"/>
              </a:rPr>
              <a:t>are </a:t>
            </a:r>
            <a:r>
              <a:rPr lang="en" dirty="0">
                <a:solidFill>
                  <a:srgbClr val="0070C0"/>
                </a:solidFill>
                <a:latin typeface="Lato"/>
                <a:ea typeface="Lato"/>
                <a:cs typeface="Lato"/>
                <a:sym typeface="Lato"/>
              </a:rPr>
              <a:t>analyzed</a:t>
            </a:r>
            <a:r>
              <a:rPr lang="en" dirty="0">
                <a:latin typeface="Lato"/>
                <a:ea typeface="Lato"/>
                <a:cs typeface="Lato"/>
                <a:sym typeface="Lato"/>
              </a:rPr>
              <a:t> to find the </a:t>
            </a:r>
            <a:r>
              <a:rPr lang="en" dirty="0">
                <a:solidFill>
                  <a:srgbClr val="0070C0"/>
                </a:solidFill>
                <a:latin typeface="Lato"/>
                <a:ea typeface="Lato"/>
                <a:cs typeface="Lato"/>
                <a:sym typeface="Lato"/>
              </a:rPr>
              <a:t>SIS</a:t>
            </a:r>
            <a:r>
              <a:rPr lang="en" dirty="0">
                <a:latin typeface="Lato"/>
                <a:ea typeface="Lato"/>
                <a:cs typeface="Lato"/>
                <a:sym typeface="Lato"/>
              </a:rPr>
              <a:t>.</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It takes more effort to map a new CR’s “concepts” onto source code components (or objects). </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There are several methods to identify concepts, or features, in source code. The “</a:t>
            </a:r>
            <a:r>
              <a:rPr lang="en" dirty="0">
                <a:solidFill>
                  <a:srgbClr val="0070C0"/>
                </a:solidFill>
                <a:latin typeface="Lato"/>
                <a:ea typeface="Lato"/>
                <a:cs typeface="Lato"/>
                <a:sym typeface="Lato"/>
              </a:rPr>
              <a:t>grep</a:t>
            </a:r>
            <a:r>
              <a:rPr lang="en" dirty="0">
                <a:latin typeface="Lato"/>
                <a:ea typeface="Lato"/>
                <a:cs typeface="Lato"/>
                <a:sym typeface="Lato"/>
              </a:rPr>
              <a:t>” pattern matching utility available on most Unix systems and similar search tools are commonly used by programmers</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The </a:t>
            </a:r>
            <a:r>
              <a:rPr lang="en" dirty="0">
                <a:solidFill>
                  <a:srgbClr val="0070C0"/>
                </a:solidFill>
                <a:latin typeface="Lato"/>
                <a:ea typeface="Lato"/>
                <a:cs typeface="Lato"/>
                <a:sym typeface="Lato"/>
              </a:rPr>
              <a:t>technique often fails </a:t>
            </a:r>
            <a:r>
              <a:rPr lang="en" dirty="0">
                <a:latin typeface="Lato"/>
                <a:ea typeface="Lato"/>
                <a:cs typeface="Lato"/>
                <a:sym typeface="Lato"/>
              </a:rPr>
              <a:t>when the </a:t>
            </a:r>
            <a:r>
              <a:rPr lang="en" dirty="0">
                <a:solidFill>
                  <a:srgbClr val="0070C0"/>
                </a:solidFill>
                <a:latin typeface="Lato"/>
                <a:ea typeface="Lato"/>
                <a:cs typeface="Lato"/>
                <a:sym typeface="Lato"/>
              </a:rPr>
              <a:t>concepts</a:t>
            </a:r>
            <a:r>
              <a:rPr lang="en" dirty="0">
                <a:latin typeface="Lato"/>
                <a:ea typeface="Lato"/>
                <a:cs typeface="Lato"/>
                <a:sym typeface="Lato"/>
              </a:rPr>
              <a:t> are </a:t>
            </a:r>
            <a:r>
              <a:rPr lang="en" dirty="0">
                <a:solidFill>
                  <a:srgbClr val="0070C0"/>
                </a:solidFill>
                <a:latin typeface="Lato"/>
                <a:ea typeface="Lato"/>
                <a:cs typeface="Lato"/>
                <a:sym typeface="Lato"/>
              </a:rPr>
              <a:t>hidden</a:t>
            </a:r>
            <a:r>
              <a:rPr lang="en" dirty="0">
                <a:latin typeface="Lato"/>
                <a:ea typeface="Lato"/>
                <a:cs typeface="Lato"/>
                <a:sym typeface="Lato"/>
              </a:rPr>
              <a:t> in the source code, or when the programmer </a:t>
            </a:r>
            <a:r>
              <a:rPr lang="en" dirty="0">
                <a:solidFill>
                  <a:srgbClr val="0070C0"/>
                </a:solidFill>
                <a:latin typeface="Lato"/>
                <a:ea typeface="Lato"/>
                <a:cs typeface="Lato"/>
                <a:sym typeface="Lato"/>
              </a:rPr>
              <a:t>fails</a:t>
            </a:r>
            <a:r>
              <a:rPr lang="en" dirty="0">
                <a:latin typeface="Lato"/>
                <a:ea typeface="Lato"/>
                <a:cs typeface="Lato"/>
                <a:sym typeface="Lato"/>
              </a:rPr>
              <a:t> to </a:t>
            </a:r>
            <a:r>
              <a:rPr lang="en" dirty="0">
                <a:solidFill>
                  <a:srgbClr val="0070C0"/>
                </a:solidFill>
                <a:latin typeface="Lato"/>
                <a:ea typeface="Lato"/>
                <a:cs typeface="Lato"/>
                <a:sym typeface="Lato"/>
              </a:rPr>
              <a:t>guess</a:t>
            </a:r>
            <a:r>
              <a:rPr lang="en" dirty="0">
                <a:latin typeface="Lato"/>
                <a:ea typeface="Lato"/>
                <a:cs typeface="Lato"/>
                <a:sym typeface="Lato"/>
              </a:rPr>
              <a:t> the </a:t>
            </a:r>
            <a:r>
              <a:rPr lang="en" dirty="0">
                <a:solidFill>
                  <a:srgbClr val="0070C0"/>
                </a:solidFill>
                <a:latin typeface="Lato"/>
                <a:ea typeface="Lato"/>
                <a:cs typeface="Lato"/>
                <a:sym typeface="Lato"/>
              </a:rPr>
              <a:t>program identifiers</a:t>
            </a:r>
            <a:r>
              <a:rPr lang="en" dirty="0">
                <a:latin typeface="Lato"/>
                <a:ea typeface="Lato"/>
                <a:cs typeface="Lato"/>
                <a:sym typeface="Lato"/>
              </a:rPr>
              <a:t>.</a:t>
            </a:r>
            <a:endParaRPr dirty="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
        <p:nvSpPr>
          <p:cNvPr id="147" name="Google Shape;147;p23"/>
          <p:cNvSpPr txBox="1"/>
          <p:nvPr/>
        </p:nvSpPr>
        <p:spPr>
          <a:xfrm>
            <a:off x="794850" y="1464700"/>
            <a:ext cx="8003100" cy="3200846"/>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AutoNum type="arabicPeriod"/>
            </a:pPr>
            <a:r>
              <a:rPr lang="en" dirty="0">
                <a:latin typeface="Lato"/>
                <a:ea typeface="Lato"/>
                <a:cs typeface="Lato"/>
                <a:sym typeface="Lato"/>
              </a:rPr>
              <a:t>Identifying the SIS:</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The software reconnaissance methodology proposed by Wilde and Scully is based on the idea that some programming concepts are selectable, because their execution depends on a specific input sequence. Selectable program concepts are known as features.</a:t>
            </a:r>
            <a:br>
              <a:rPr lang="en" dirty="0">
                <a:latin typeface="Lato"/>
                <a:ea typeface="Lato"/>
                <a:cs typeface="Lato"/>
                <a:sym typeface="Lato"/>
              </a:rPr>
            </a:b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By </a:t>
            </a:r>
            <a:r>
              <a:rPr lang="en" dirty="0">
                <a:solidFill>
                  <a:srgbClr val="0070C0"/>
                </a:solidFill>
                <a:latin typeface="Lato"/>
                <a:ea typeface="Lato"/>
                <a:cs typeface="Lato"/>
                <a:sym typeface="Lato"/>
              </a:rPr>
              <a:t>executing a program twice</a:t>
            </a:r>
            <a:r>
              <a:rPr lang="en" dirty="0">
                <a:latin typeface="Lato"/>
                <a:ea typeface="Lato"/>
                <a:cs typeface="Lato"/>
                <a:sym typeface="Lato"/>
              </a:rPr>
              <a:t>, one can often find the source code implementing the features: </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(i) execute the program once with a feature and once without the feature; </a:t>
            </a:r>
            <a:br>
              <a:rPr lang="en" dirty="0">
                <a:latin typeface="Lato"/>
                <a:ea typeface="Lato"/>
                <a:cs typeface="Lato"/>
                <a:sym typeface="Lato"/>
              </a:rPr>
            </a:br>
            <a:r>
              <a:rPr lang="en" dirty="0">
                <a:latin typeface="Lato"/>
                <a:ea typeface="Lato"/>
                <a:cs typeface="Lato"/>
                <a:sym typeface="Lato"/>
              </a:rPr>
              <a:t>(ii) mark portions of the source code that were executed the first time but not the second time; </a:t>
            </a:r>
            <a:br>
              <a:rPr lang="en" dirty="0">
                <a:latin typeface="Lato"/>
                <a:ea typeface="Lato"/>
                <a:cs typeface="Lato"/>
                <a:sym typeface="Lato"/>
              </a:rPr>
            </a:br>
            <a:r>
              <a:rPr lang="en" dirty="0">
                <a:latin typeface="Lato"/>
                <a:ea typeface="Lato"/>
                <a:cs typeface="Lato"/>
                <a:sym typeface="Lato"/>
              </a:rPr>
              <a:t>(iii) the marked code are likely to be in or close to the code implementing the feature.</a:t>
            </a:r>
            <a:br>
              <a:rPr lang="en" dirty="0">
                <a:latin typeface="Lato"/>
                <a:ea typeface="Lato"/>
                <a:cs typeface="Lato"/>
                <a:sym typeface="Lato"/>
              </a:rPr>
            </a:br>
            <a:endParaRPr dirty="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
        <p:nvSpPr>
          <p:cNvPr id="153" name="Google Shape;153;p24"/>
          <p:cNvSpPr txBox="1"/>
          <p:nvPr/>
        </p:nvSpPr>
        <p:spPr>
          <a:xfrm>
            <a:off x="794850" y="1464700"/>
            <a:ext cx="8003100" cy="3417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AutoNum type="arabicPeriod"/>
            </a:pPr>
            <a:r>
              <a:rPr lang="en" dirty="0">
                <a:latin typeface="Lato"/>
                <a:ea typeface="Lato"/>
                <a:cs typeface="Lato"/>
                <a:sym typeface="Lato"/>
              </a:rPr>
              <a:t>Identifying the SIS:</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Chen and Rajlich proposed a dependency-graph-based feature location method for C programs.</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The component dependency graph is searched, generally beginning at the main().</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Functions are chosen one at a time for a visit. The maintenance personnel reads the documentation, code, and dependency graph to comprehend the component before deciding if the component is related to the feature under consideration.</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The C functions are successively explored to find and understand all the components related to the given feature.</a:t>
            </a:r>
            <a:br>
              <a:rPr lang="en" dirty="0">
                <a:latin typeface="Lato"/>
                <a:ea typeface="Lato"/>
                <a:cs typeface="Lato"/>
                <a:sym typeface="Lato"/>
              </a:rPr>
            </a:br>
            <a:br>
              <a:rPr lang="en" dirty="0">
                <a:latin typeface="Lato"/>
                <a:ea typeface="Lato"/>
                <a:cs typeface="Lato"/>
                <a:sym typeface="Lato"/>
              </a:rPr>
            </a:br>
            <a:endParaRPr dirty="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
        <p:nvSpPr>
          <p:cNvPr id="159" name="Google Shape;159;p25"/>
          <p:cNvSpPr txBox="1"/>
          <p:nvPr/>
        </p:nvSpPr>
        <p:spPr>
          <a:xfrm>
            <a:off x="794850" y="1464700"/>
            <a:ext cx="80031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AutoNum type="arabicPeriod" startAt="2"/>
            </a:pPr>
            <a:r>
              <a:rPr lang="en" dirty="0">
                <a:latin typeface="Lato"/>
                <a:ea typeface="Lato"/>
                <a:cs typeface="Lato"/>
                <a:sym typeface="Lato"/>
              </a:rPr>
              <a:t>Analysis of Traceability Graph:</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Whenever change is proposed, it is necessary to </a:t>
            </a:r>
            <a:r>
              <a:rPr lang="en" dirty="0">
                <a:solidFill>
                  <a:srgbClr val="0070C0"/>
                </a:solidFill>
                <a:latin typeface="Lato"/>
                <a:ea typeface="Lato"/>
                <a:cs typeface="Lato"/>
                <a:sym typeface="Lato"/>
              </a:rPr>
              <a:t>analyze the traceability </a:t>
            </a:r>
            <a:r>
              <a:rPr lang="en" dirty="0">
                <a:latin typeface="Lato"/>
                <a:ea typeface="Lato"/>
                <a:cs typeface="Lato"/>
                <a:sym typeface="Lato"/>
              </a:rPr>
              <a:t>graphs in terms of its complexity and size to assess the maintainability of the system. By means of an example, we explain the traceability.</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By means of an example, we explain the </a:t>
            </a:r>
            <a:r>
              <a:rPr lang="en" dirty="0">
                <a:solidFill>
                  <a:srgbClr val="0070C0"/>
                </a:solidFill>
                <a:latin typeface="Lato"/>
                <a:ea typeface="Lato"/>
                <a:cs typeface="Lato"/>
                <a:sym typeface="Lato"/>
              </a:rPr>
              <a:t>traceability links </a:t>
            </a:r>
            <a:r>
              <a:rPr lang="en" dirty="0">
                <a:latin typeface="Lato"/>
                <a:ea typeface="Lato"/>
                <a:cs typeface="Lato"/>
                <a:sym typeface="Lato"/>
              </a:rPr>
              <a:t>and </a:t>
            </a:r>
            <a:r>
              <a:rPr lang="en" dirty="0">
                <a:solidFill>
                  <a:srgbClr val="0070C0"/>
                </a:solidFill>
                <a:latin typeface="Lato"/>
                <a:ea typeface="Lato"/>
                <a:cs typeface="Lato"/>
                <a:sym typeface="Lato"/>
              </a:rPr>
              <a:t>graphical relationships </a:t>
            </a:r>
            <a:r>
              <a:rPr lang="en" dirty="0">
                <a:latin typeface="Lato"/>
                <a:ea typeface="Lato"/>
                <a:cs typeface="Lato"/>
                <a:sym typeface="Lato"/>
              </a:rPr>
              <a:t>among related work products (see Figure 6.2). The graph is so constructed that reveals the relationships among work products. Specifically, the graph shows the </a:t>
            </a:r>
            <a:r>
              <a:rPr lang="en" dirty="0">
                <a:solidFill>
                  <a:srgbClr val="0070C0"/>
                </a:solidFill>
                <a:latin typeface="Lato"/>
                <a:ea typeface="Lato"/>
                <a:cs typeface="Lato"/>
                <a:sym typeface="Lato"/>
              </a:rPr>
              <a:t>horizontal traceability </a:t>
            </a:r>
            <a:r>
              <a:rPr lang="en" dirty="0">
                <a:latin typeface="Lato"/>
                <a:ea typeface="Lato"/>
                <a:cs typeface="Lato"/>
                <a:sym typeface="Lato"/>
              </a:rPr>
              <a:t>of the system.</a:t>
            </a:r>
            <a:br>
              <a:rPr lang="en" dirty="0">
                <a:latin typeface="Lato"/>
                <a:ea typeface="Lato"/>
                <a:cs typeface="Lato"/>
                <a:sym typeface="Lato"/>
              </a:rPr>
            </a:br>
            <a:endParaRPr dirty="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6" name="Google Shape;166;p26"/>
          <p:cNvPicPr preferRelativeResize="0"/>
          <p:nvPr/>
        </p:nvPicPr>
        <p:blipFill>
          <a:blip r:embed="rId3">
            <a:alphaModFix/>
          </a:blip>
          <a:stretch>
            <a:fillRect/>
          </a:stretch>
        </p:blipFill>
        <p:spPr>
          <a:xfrm>
            <a:off x="711936" y="519825"/>
            <a:ext cx="7192082" cy="44401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
        <p:nvSpPr>
          <p:cNvPr id="172" name="Google Shape;172;p27"/>
          <p:cNvSpPr txBox="1"/>
          <p:nvPr/>
        </p:nvSpPr>
        <p:spPr>
          <a:xfrm>
            <a:off x="794850" y="1159900"/>
            <a:ext cx="8003100" cy="3848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AutoNum type="arabicPeriod" startAt="2"/>
            </a:pPr>
            <a:r>
              <a:rPr lang="en" dirty="0">
                <a:latin typeface="Lato"/>
                <a:ea typeface="Lato"/>
                <a:cs typeface="Lato"/>
                <a:sym typeface="Lato"/>
              </a:rPr>
              <a:t>Analysis of Traceability Graph:</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In Figure 6.3,  each category of nodes is represented by a silo, and additional edges can be found within a silo. The edges within a silo represent vertical traceability for the kind of work product represented by the silo. </a:t>
            </a:r>
            <a:r>
              <a:rPr lang="en" dirty="0">
                <a:solidFill>
                  <a:srgbClr val="0070C0"/>
                </a:solidFill>
                <a:latin typeface="Lato"/>
                <a:ea typeface="Lato"/>
                <a:cs typeface="Lato"/>
                <a:sym typeface="Lato"/>
              </a:rPr>
              <a:t>Vertical traceability </a:t>
            </a:r>
            <a:r>
              <a:rPr lang="en" dirty="0">
                <a:latin typeface="Lato"/>
                <a:ea typeface="Lato"/>
                <a:cs typeface="Lato"/>
                <a:sym typeface="Lato"/>
              </a:rPr>
              <a:t>has been represented by </a:t>
            </a:r>
            <a:r>
              <a:rPr lang="en" dirty="0">
                <a:solidFill>
                  <a:srgbClr val="0070C0"/>
                </a:solidFill>
                <a:latin typeface="Lato"/>
                <a:ea typeface="Lato"/>
                <a:cs typeface="Lato"/>
                <a:sym typeface="Lato"/>
              </a:rPr>
              <a:t>solid lines</a:t>
            </a:r>
            <a:r>
              <a:rPr lang="en" dirty="0">
                <a:latin typeface="Lato"/>
                <a:ea typeface="Lato"/>
                <a:cs typeface="Lato"/>
                <a:sym typeface="Lato"/>
              </a:rPr>
              <a:t>, whereas </a:t>
            </a:r>
            <a:r>
              <a:rPr lang="en" dirty="0">
                <a:solidFill>
                  <a:srgbClr val="0070C0"/>
                </a:solidFill>
                <a:latin typeface="Lato"/>
                <a:ea typeface="Lato"/>
                <a:cs typeface="Lato"/>
                <a:sym typeface="Lato"/>
              </a:rPr>
              <a:t>horizontal traceability </a:t>
            </a:r>
            <a:r>
              <a:rPr lang="en" dirty="0">
                <a:latin typeface="Lato"/>
                <a:ea typeface="Lato"/>
                <a:cs typeface="Lato"/>
                <a:sym typeface="Lato"/>
              </a:rPr>
              <a:t>by </a:t>
            </a:r>
            <a:r>
              <a:rPr lang="en" dirty="0">
                <a:solidFill>
                  <a:srgbClr val="0070C0"/>
                </a:solidFill>
                <a:latin typeface="Lato"/>
                <a:ea typeface="Lato"/>
                <a:cs typeface="Lato"/>
                <a:sym typeface="Lato"/>
              </a:rPr>
              <a:t>dashed lines</a:t>
            </a:r>
            <a:r>
              <a:rPr lang="en" dirty="0">
                <a:latin typeface="Lato"/>
                <a:ea typeface="Lato"/>
                <a:cs typeface="Lato"/>
                <a:sym typeface="Lato"/>
              </a:rPr>
              <a:t>.</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As work products change, both the vertical traceability and horizontal traceability are likely to change. The change to vertical traceability is assessed by considering the complexity and size of the vertical traceability graph within each silo. A </a:t>
            </a:r>
            <a:r>
              <a:rPr lang="en" dirty="0">
                <a:solidFill>
                  <a:srgbClr val="0070C0"/>
                </a:solidFill>
                <a:latin typeface="Lato"/>
                <a:ea typeface="Lato"/>
                <a:cs typeface="Lato"/>
                <a:sym typeface="Lato"/>
              </a:rPr>
              <a:t>common measure of complexity </a:t>
            </a:r>
            <a:r>
              <a:rPr lang="en" dirty="0">
                <a:latin typeface="Lato"/>
                <a:ea typeface="Lato"/>
                <a:cs typeface="Lato"/>
                <a:sym typeface="Lato"/>
              </a:rPr>
              <a:t>of a graph is the well-known </a:t>
            </a:r>
            <a:r>
              <a:rPr lang="en" dirty="0">
                <a:solidFill>
                  <a:srgbClr val="0070C0"/>
                </a:solidFill>
                <a:latin typeface="Lato"/>
                <a:ea typeface="Lato"/>
                <a:cs typeface="Lato"/>
                <a:sym typeface="Lato"/>
              </a:rPr>
              <a:t>Cyclomatic complexity</a:t>
            </a:r>
            <a:r>
              <a:rPr lang="en" dirty="0">
                <a:latin typeface="Lato"/>
                <a:ea typeface="Lato"/>
                <a:cs typeface="Lato"/>
                <a:sym typeface="Lato"/>
              </a:rPr>
              <a:t>. It may be noted that vertical traceability metrics are product metrics and those metrics reflect the effect of change on each product.</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On the other hand, </a:t>
            </a:r>
            <a:r>
              <a:rPr lang="en" dirty="0">
                <a:solidFill>
                  <a:srgbClr val="0070C0"/>
                </a:solidFill>
                <a:latin typeface="Lato"/>
                <a:ea typeface="Lato"/>
                <a:cs typeface="Lato"/>
                <a:sym typeface="Lato"/>
              </a:rPr>
              <a:t>process metrics </a:t>
            </a:r>
            <a:r>
              <a:rPr lang="en" dirty="0">
                <a:latin typeface="Lato"/>
                <a:ea typeface="Lato"/>
                <a:cs typeface="Lato"/>
                <a:sym typeface="Lato"/>
              </a:rPr>
              <a:t>are useful in </a:t>
            </a:r>
            <a:r>
              <a:rPr lang="en" dirty="0">
                <a:solidFill>
                  <a:srgbClr val="0070C0"/>
                </a:solidFill>
                <a:latin typeface="Lato"/>
                <a:ea typeface="Lato"/>
                <a:cs typeface="Lato"/>
                <a:sym typeface="Lato"/>
              </a:rPr>
              <a:t>examining horizontal traceability</a:t>
            </a:r>
            <a:r>
              <a:rPr lang="en" dirty="0">
                <a:latin typeface="Lato"/>
                <a:ea typeface="Lato"/>
                <a:cs typeface="Lato"/>
                <a:sym typeface="Lato"/>
              </a:rPr>
              <a:t>. To understand changes in horizontal traceability, it is necessary to understand:</a:t>
            </a:r>
            <a:br>
              <a:rPr lang="en" dirty="0">
                <a:latin typeface="Lato"/>
                <a:ea typeface="Lato"/>
                <a:cs typeface="Lato"/>
                <a:sym typeface="Lato"/>
              </a:rPr>
            </a:br>
            <a:r>
              <a:rPr lang="en" dirty="0">
                <a:latin typeface="Lato"/>
                <a:ea typeface="Lato"/>
                <a:cs typeface="Lato"/>
                <a:sym typeface="Lato"/>
              </a:rPr>
              <a:t>(i) the relationships among the work products; and (ii) how work products relate to the process as a whole.</a:t>
            </a:r>
            <a:endParaRPr dirty="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9" name="Google Shape;179;p28"/>
          <p:cNvPicPr preferRelativeResize="0"/>
          <p:nvPr/>
        </p:nvPicPr>
        <p:blipFill>
          <a:blip r:embed="rId3">
            <a:alphaModFix/>
          </a:blip>
          <a:stretch>
            <a:fillRect/>
          </a:stretch>
        </p:blipFill>
        <p:spPr>
          <a:xfrm>
            <a:off x="1267691" y="1015650"/>
            <a:ext cx="6363952" cy="3824850"/>
          </a:xfrm>
          <a:prstGeom prst="rect">
            <a:avLst/>
          </a:prstGeom>
          <a:noFill/>
          <a:ln>
            <a:noFill/>
          </a:ln>
        </p:spPr>
      </p:pic>
      <p:sp>
        <p:nvSpPr>
          <p:cNvPr id="180" name="Google Shape;180;p28"/>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9"/>
          <p:cNvPicPr preferRelativeResize="0"/>
          <p:nvPr/>
        </p:nvPicPr>
        <p:blipFill>
          <a:blip r:embed="rId3">
            <a:alphaModFix/>
          </a:blip>
          <a:stretch>
            <a:fillRect/>
          </a:stretch>
        </p:blipFill>
        <p:spPr>
          <a:xfrm>
            <a:off x="1246909" y="1015650"/>
            <a:ext cx="6484898" cy="3779375"/>
          </a:xfrm>
          <a:prstGeom prst="rect">
            <a:avLst/>
          </a:prstGeom>
          <a:noFill/>
          <a:ln>
            <a:noFill/>
          </a:ln>
        </p:spPr>
      </p:pic>
      <p:sp>
        <p:nvSpPr>
          <p:cNvPr id="186" name="Google Shape;186;p29"/>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body" idx="1"/>
          </p:nvPr>
        </p:nvSpPr>
        <p:spPr>
          <a:xfrm>
            <a:off x="729450" y="1393075"/>
            <a:ext cx="7688700" cy="3667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dirty="0"/>
              <a:t>3. Identifying the </a:t>
            </a:r>
            <a:r>
              <a:rPr lang="en" b="1" dirty="0">
                <a:solidFill>
                  <a:srgbClr val="0070C0"/>
                </a:solidFill>
              </a:rPr>
              <a:t>Candidate Impact Set</a:t>
            </a:r>
            <a:br>
              <a:rPr lang="en" b="1" dirty="0"/>
            </a:br>
            <a:br>
              <a:rPr lang="en" b="1" dirty="0"/>
            </a:br>
            <a:r>
              <a:rPr lang="en" b="1" dirty="0"/>
              <a:t>A CIS is identified in the next step of the impact analysis process. The </a:t>
            </a:r>
            <a:r>
              <a:rPr lang="en" b="1" dirty="0">
                <a:solidFill>
                  <a:srgbClr val="0070C0"/>
                </a:solidFill>
              </a:rPr>
              <a:t>SIS</a:t>
            </a:r>
            <a:r>
              <a:rPr lang="en" b="1" dirty="0"/>
              <a:t> is augmented with software </a:t>
            </a:r>
            <a:r>
              <a:rPr lang="en" b="1" dirty="0">
                <a:solidFill>
                  <a:srgbClr val="0070C0"/>
                </a:solidFill>
              </a:rPr>
              <a:t>lifecycle objects </a:t>
            </a:r>
            <a:r>
              <a:rPr lang="en" b="1" dirty="0"/>
              <a:t>(SLOs) that are likely to change because of changes in the elements of the SIS.</a:t>
            </a:r>
            <a:br>
              <a:rPr lang="en" b="1" dirty="0"/>
            </a:br>
            <a:br>
              <a:rPr lang="en" b="1" dirty="0"/>
            </a:br>
            <a:r>
              <a:rPr lang="en" b="1" dirty="0"/>
              <a:t>Changes in one part of the software system may have direct impacts or indirect impacts on other parts</a:t>
            </a:r>
            <a:br>
              <a:rPr lang="en" b="1" dirty="0"/>
            </a:br>
            <a:br>
              <a:rPr lang="en" b="1" dirty="0"/>
            </a:br>
            <a:r>
              <a:rPr lang="en" b="1" dirty="0">
                <a:solidFill>
                  <a:srgbClr val="0070C0"/>
                </a:solidFill>
              </a:rPr>
              <a:t>Direct impact</a:t>
            </a:r>
            <a:r>
              <a:rPr lang="en" b="1" dirty="0"/>
              <a:t>: A direct impact relation exists between two entities, if the two entities are related by a </a:t>
            </a:r>
            <a:r>
              <a:rPr lang="en" b="1" u="sng" dirty="0"/>
              <a:t>fan-in and/or fan-out relation</a:t>
            </a:r>
            <a:r>
              <a:rPr lang="en" b="1" dirty="0"/>
              <a:t>. </a:t>
            </a:r>
            <a:br>
              <a:rPr lang="en" b="1" dirty="0"/>
            </a:br>
            <a:br>
              <a:rPr lang="en" b="1" dirty="0"/>
            </a:br>
            <a:r>
              <a:rPr lang="en" b="1" dirty="0">
                <a:solidFill>
                  <a:srgbClr val="0070C0"/>
                </a:solidFill>
              </a:rPr>
              <a:t>Indirect impact</a:t>
            </a:r>
            <a:r>
              <a:rPr lang="en" b="1" dirty="0"/>
              <a:t>: If an entity A directly impacts another entity B and B directly impacts a third entity C, then we can say that A indirectly impacts C.  Relation would look like this: A </a:t>
            </a:r>
            <a:r>
              <a:rPr lang="en" b="1" dirty="0">
                <a:sym typeface="Wingdings" panose="05000000000000000000" pitchFamily="2" charset="2"/>
              </a:rPr>
              <a:t> B  C</a:t>
            </a:r>
            <a:endParaRPr b="1" dirty="0"/>
          </a:p>
        </p:txBody>
      </p:sp>
      <p:sp>
        <p:nvSpPr>
          <p:cNvPr id="192" name="Google Shape;192;p30"/>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body" idx="1"/>
          </p:nvPr>
        </p:nvSpPr>
        <p:spPr>
          <a:xfrm>
            <a:off x="729450" y="1387775"/>
            <a:ext cx="3055800" cy="35961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 b="1" dirty="0"/>
              <a:t>3. Identifying the Candidate Impact Set</a:t>
            </a:r>
            <a:br>
              <a:rPr lang="en" b="1" dirty="0"/>
            </a:br>
            <a:br>
              <a:rPr lang="en" dirty="0">
                <a:solidFill>
                  <a:srgbClr val="000000"/>
                </a:solidFill>
              </a:rPr>
            </a:br>
            <a:r>
              <a:rPr lang="en" dirty="0">
                <a:solidFill>
                  <a:srgbClr val="000000"/>
                </a:solidFill>
              </a:rPr>
              <a:t>Each </a:t>
            </a:r>
            <a:r>
              <a:rPr lang="en" dirty="0">
                <a:solidFill>
                  <a:srgbClr val="0070C0"/>
                </a:solidFill>
              </a:rPr>
              <a:t>SLO</a:t>
            </a:r>
            <a:r>
              <a:rPr lang="en" dirty="0">
                <a:solidFill>
                  <a:srgbClr val="000000"/>
                </a:solidFill>
              </a:rPr>
              <a:t> represents a </a:t>
            </a:r>
            <a:r>
              <a:rPr lang="en" u="sng" dirty="0">
                <a:solidFill>
                  <a:srgbClr val="000000"/>
                </a:solidFill>
              </a:rPr>
              <a:t>software artifact connected to other artifacts</a:t>
            </a:r>
            <a:r>
              <a:rPr lang="en" dirty="0">
                <a:solidFill>
                  <a:srgbClr val="000000"/>
                </a:solidFill>
              </a:rPr>
              <a:t>. The artifacts can be arbitrary entities, ranging from a requirement of the entire system to the definition of a variable. </a:t>
            </a:r>
            <a:br>
              <a:rPr lang="en" dirty="0">
                <a:solidFill>
                  <a:srgbClr val="000000"/>
                </a:solidFill>
              </a:rPr>
            </a:br>
            <a:br>
              <a:rPr lang="en" dirty="0">
                <a:solidFill>
                  <a:srgbClr val="000000"/>
                </a:solidFill>
              </a:rPr>
            </a:br>
            <a:r>
              <a:rPr lang="en" dirty="0">
                <a:solidFill>
                  <a:srgbClr val="000000"/>
                </a:solidFill>
              </a:rPr>
              <a:t>Dependencies among SLOs are represented by arrows. In the figure, SLO1 has an indirect impact from SLO8 and a direct impact from SLO9. </a:t>
            </a:r>
          </a:p>
          <a:p>
            <a:pPr marL="0" lvl="0" indent="0" algn="l" rtl="0">
              <a:spcBef>
                <a:spcPts val="0"/>
              </a:spcBef>
              <a:spcAft>
                <a:spcPts val="1200"/>
              </a:spcAft>
              <a:buNone/>
            </a:pPr>
            <a:r>
              <a:rPr lang="en" dirty="0">
                <a:solidFill>
                  <a:srgbClr val="000000"/>
                </a:solidFill>
              </a:rPr>
              <a:t>The in-degree of a node i reflects the number of known nodes that depend on i.</a:t>
            </a:r>
            <a:endParaRPr dirty="0">
              <a:solidFill>
                <a:srgbClr val="000000"/>
              </a:solidFill>
            </a:endParaRPr>
          </a:p>
        </p:txBody>
      </p:sp>
      <p:pic>
        <p:nvPicPr>
          <p:cNvPr id="198" name="Google Shape;198;p31"/>
          <p:cNvPicPr preferRelativeResize="0"/>
          <p:nvPr/>
        </p:nvPicPr>
        <p:blipFill>
          <a:blip r:embed="rId3">
            <a:alphaModFix/>
          </a:blip>
          <a:stretch>
            <a:fillRect/>
          </a:stretch>
        </p:blipFill>
        <p:spPr>
          <a:xfrm>
            <a:off x="3679213" y="1318638"/>
            <a:ext cx="5381625" cy="2714625"/>
          </a:xfrm>
          <a:prstGeom prst="rect">
            <a:avLst/>
          </a:prstGeom>
          <a:noFill/>
          <a:ln>
            <a:noFill/>
          </a:ln>
        </p:spPr>
      </p:pic>
      <p:sp>
        <p:nvSpPr>
          <p:cNvPr id="199" name="Google Shape;199;p31"/>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2"/>
              </a:buClr>
              <a:buSzPts val="1300"/>
              <a:buChar char="●"/>
            </a:pPr>
            <a:r>
              <a:rPr lang="en" dirty="0">
                <a:solidFill>
                  <a:schemeClr val="dk2"/>
                </a:solidFill>
              </a:rPr>
              <a:t>Impact Analysis (Reason, Traceability, Ripple Effect)</a:t>
            </a:r>
            <a:endParaRPr dirty="0">
              <a:solidFill>
                <a:schemeClr val="dk2"/>
              </a:solidFill>
            </a:endParaRPr>
          </a:p>
          <a:p>
            <a:pPr marL="457200" lvl="0" indent="-311150" algn="l" rtl="0">
              <a:spcBef>
                <a:spcPts val="0"/>
              </a:spcBef>
              <a:spcAft>
                <a:spcPts val="0"/>
              </a:spcAft>
              <a:buClr>
                <a:schemeClr val="dk2"/>
              </a:buClr>
              <a:buSzPts val="1300"/>
              <a:buChar char="●"/>
            </a:pPr>
            <a:r>
              <a:rPr lang="en" dirty="0">
                <a:solidFill>
                  <a:schemeClr val="dk2"/>
                </a:solidFill>
              </a:rPr>
              <a:t>Impact analysis process</a:t>
            </a:r>
            <a:endParaRPr dirty="0">
              <a:solidFill>
                <a:schemeClr val="dk2"/>
              </a:solidFill>
            </a:endParaRPr>
          </a:p>
          <a:p>
            <a:pPr marL="457200" lvl="0" indent="-311150" algn="l" rtl="0">
              <a:spcBef>
                <a:spcPts val="0"/>
              </a:spcBef>
              <a:spcAft>
                <a:spcPts val="0"/>
              </a:spcAft>
              <a:buClr>
                <a:schemeClr val="dk2"/>
              </a:buClr>
              <a:buSzPts val="1300"/>
              <a:buChar char="●"/>
            </a:pPr>
            <a:r>
              <a:rPr lang="en" dirty="0">
                <a:solidFill>
                  <a:schemeClr val="dk2"/>
                </a:solidFill>
              </a:rPr>
              <a:t>Dependency based impact analysis</a:t>
            </a:r>
            <a:endParaRPr dirty="0">
              <a:solidFill>
                <a:schemeClr val="dk2"/>
              </a:solidFill>
            </a:endParaRPr>
          </a:p>
          <a:p>
            <a:pPr marL="457200" lvl="0" indent="-311150" algn="l" rtl="0">
              <a:spcBef>
                <a:spcPts val="0"/>
              </a:spcBef>
              <a:spcAft>
                <a:spcPts val="0"/>
              </a:spcAft>
              <a:buClr>
                <a:schemeClr val="dk2"/>
              </a:buClr>
              <a:buSzPts val="1300"/>
              <a:buChar char="●"/>
            </a:pPr>
            <a:r>
              <a:rPr lang="en" dirty="0">
                <a:solidFill>
                  <a:schemeClr val="dk2"/>
                </a:solidFill>
              </a:rPr>
              <a:t>Ripple Effect</a:t>
            </a:r>
            <a:endParaRPr dirty="0">
              <a:solidFill>
                <a:schemeClr val="dk2"/>
              </a:solidFill>
            </a:endParaRPr>
          </a:p>
          <a:p>
            <a:pPr marL="457200" lvl="0" indent="-311150" algn="l" rtl="0">
              <a:spcBef>
                <a:spcPts val="0"/>
              </a:spcBef>
              <a:spcAft>
                <a:spcPts val="0"/>
              </a:spcAft>
              <a:buClr>
                <a:schemeClr val="dk2"/>
              </a:buClr>
              <a:buSzPts val="1300"/>
              <a:buChar char="●"/>
            </a:pPr>
            <a:r>
              <a:rPr lang="en" dirty="0">
                <a:solidFill>
                  <a:schemeClr val="dk2"/>
                </a:solidFill>
              </a:rPr>
              <a:t>Change Propagation Model</a:t>
            </a:r>
            <a:endParaRPr dirty="0">
              <a:solidFill>
                <a:schemeClr val="dk2"/>
              </a:solidFill>
            </a:endParaRPr>
          </a:p>
          <a:p>
            <a:pPr marL="457200" lvl="0" indent="0" algn="l" rtl="0">
              <a:spcBef>
                <a:spcPts val="1200"/>
              </a:spcBef>
              <a:spcAft>
                <a:spcPts val="1200"/>
              </a:spcAft>
              <a:buNone/>
            </a:pPr>
            <a:endParaRPr dirty="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body" idx="1"/>
          </p:nvPr>
        </p:nvSpPr>
        <p:spPr>
          <a:xfrm>
            <a:off x="729449" y="1387775"/>
            <a:ext cx="3129041" cy="249842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3. Identifying the Candidate Impact Set</a:t>
            </a:r>
            <a:br>
              <a:rPr lang="en" b="1" dirty="0"/>
            </a:br>
            <a:br>
              <a:rPr lang="en" dirty="0">
                <a:solidFill>
                  <a:srgbClr val="000000"/>
                </a:solidFill>
              </a:rPr>
            </a:br>
            <a:r>
              <a:rPr lang="en" dirty="0">
                <a:solidFill>
                  <a:srgbClr val="000000"/>
                </a:solidFill>
              </a:rPr>
              <a:t>The </a:t>
            </a:r>
            <a:r>
              <a:rPr lang="en" dirty="0">
                <a:solidFill>
                  <a:srgbClr val="0070C0"/>
                </a:solidFill>
              </a:rPr>
              <a:t>connectivity matrix </a:t>
            </a:r>
            <a:r>
              <a:rPr lang="en" dirty="0">
                <a:solidFill>
                  <a:srgbClr val="000000"/>
                </a:solidFill>
              </a:rPr>
              <a:t>is constructed by considering the SLOs and the relationships shown in Figure 6.5.</a:t>
            </a:r>
            <a:endParaRPr dirty="0">
              <a:solidFill>
                <a:srgbClr val="000000"/>
              </a:solidFill>
            </a:endParaRPr>
          </a:p>
        </p:txBody>
      </p:sp>
      <p:sp>
        <p:nvSpPr>
          <p:cNvPr id="205" name="Google Shape;205;p32"/>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pic>
        <p:nvPicPr>
          <p:cNvPr id="206" name="Google Shape;206;p32"/>
          <p:cNvPicPr preferRelativeResize="0"/>
          <p:nvPr/>
        </p:nvPicPr>
        <p:blipFill>
          <a:blip r:embed="rId3">
            <a:alphaModFix/>
          </a:blip>
          <a:stretch>
            <a:fillRect/>
          </a:stretch>
        </p:blipFill>
        <p:spPr>
          <a:xfrm>
            <a:off x="3937650" y="1168050"/>
            <a:ext cx="5053950" cy="224717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body" idx="1"/>
          </p:nvPr>
        </p:nvSpPr>
        <p:spPr>
          <a:xfrm>
            <a:off x="729450" y="1387775"/>
            <a:ext cx="3135968" cy="359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3. Identifying the Candidate Impact Set</a:t>
            </a:r>
            <a:br>
              <a:rPr lang="en" dirty="0">
                <a:solidFill>
                  <a:srgbClr val="000000"/>
                </a:solidFill>
              </a:rPr>
            </a:br>
            <a:br>
              <a:rPr lang="en" dirty="0">
                <a:solidFill>
                  <a:srgbClr val="000000"/>
                </a:solidFill>
              </a:rPr>
            </a:br>
            <a:r>
              <a:rPr lang="en" dirty="0">
                <a:solidFill>
                  <a:srgbClr val="000000"/>
                </a:solidFill>
              </a:rPr>
              <a:t>A </a:t>
            </a:r>
            <a:r>
              <a:rPr lang="en" dirty="0">
                <a:solidFill>
                  <a:srgbClr val="0070C0"/>
                </a:solidFill>
              </a:rPr>
              <a:t>reachability graph </a:t>
            </a:r>
            <a:r>
              <a:rPr lang="en" dirty="0">
                <a:solidFill>
                  <a:srgbClr val="000000"/>
                </a:solidFill>
              </a:rPr>
              <a:t>can be easily obtained from a connectivity matrix. </a:t>
            </a:r>
          </a:p>
          <a:p>
            <a:pPr marL="0" lvl="0" indent="0" algn="l" rtl="0">
              <a:spcBef>
                <a:spcPts val="0"/>
              </a:spcBef>
              <a:spcAft>
                <a:spcPts val="0"/>
              </a:spcAft>
              <a:buNone/>
            </a:pPr>
            <a:endParaRPr lang="en" dirty="0">
              <a:solidFill>
                <a:srgbClr val="000000"/>
              </a:solidFill>
            </a:endParaRPr>
          </a:p>
          <a:p>
            <a:pPr marL="0" lvl="0" indent="0" algn="l" rtl="0">
              <a:spcBef>
                <a:spcPts val="0"/>
              </a:spcBef>
              <a:spcAft>
                <a:spcPts val="0"/>
              </a:spcAft>
              <a:buNone/>
            </a:pPr>
            <a:r>
              <a:rPr lang="en" dirty="0">
                <a:solidFill>
                  <a:srgbClr val="000000"/>
                </a:solidFill>
              </a:rPr>
              <a:t>A reachability graph shows the entities that </a:t>
            </a:r>
            <a:r>
              <a:rPr lang="en" dirty="0">
                <a:solidFill>
                  <a:srgbClr val="0070C0"/>
                </a:solidFill>
              </a:rPr>
              <a:t>can be reached</a:t>
            </a:r>
            <a:endParaRPr dirty="0">
              <a:solidFill>
                <a:srgbClr val="0070C0"/>
              </a:solidFill>
            </a:endParaRPr>
          </a:p>
          <a:p>
            <a:pPr marL="0" lvl="0" indent="0" algn="l" rtl="0">
              <a:spcBef>
                <a:spcPts val="1200"/>
              </a:spcBef>
              <a:spcAft>
                <a:spcPts val="0"/>
              </a:spcAft>
              <a:buNone/>
            </a:pPr>
            <a:endParaRPr dirty="0">
              <a:solidFill>
                <a:srgbClr val="000000"/>
              </a:solidFill>
            </a:endParaRPr>
          </a:p>
          <a:p>
            <a:pPr marL="0" lvl="0" indent="0" algn="l" rtl="0">
              <a:spcBef>
                <a:spcPts val="1200"/>
              </a:spcBef>
              <a:spcAft>
                <a:spcPts val="1200"/>
              </a:spcAft>
              <a:buNone/>
            </a:pPr>
            <a:endParaRPr dirty="0">
              <a:solidFill>
                <a:srgbClr val="000000"/>
              </a:solidFill>
            </a:endParaRPr>
          </a:p>
        </p:txBody>
      </p:sp>
      <p:sp>
        <p:nvSpPr>
          <p:cNvPr id="212" name="Google Shape;212;p33"/>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pic>
        <p:nvPicPr>
          <p:cNvPr id="213" name="Google Shape;213;p33"/>
          <p:cNvPicPr preferRelativeResize="0"/>
          <p:nvPr/>
        </p:nvPicPr>
        <p:blipFill>
          <a:blip r:embed="rId3">
            <a:alphaModFix/>
          </a:blip>
          <a:stretch>
            <a:fillRect/>
          </a:stretch>
        </p:blipFill>
        <p:spPr>
          <a:xfrm>
            <a:off x="3928050" y="1264200"/>
            <a:ext cx="5053950" cy="224813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body" idx="1"/>
          </p:nvPr>
        </p:nvSpPr>
        <p:spPr>
          <a:xfrm>
            <a:off x="729450" y="1393075"/>
            <a:ext cx="7688700" cy="3667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dirty="0"/>
              <a:t>3. Identifying the Candidate Impact Set</a:t>
            </a:r>
            <a:br>
              <a:rPr lang="en" b="1" dirty="0"/>
            </a:br>
            <a:br>
              <a:rPr lang="en" b="1" dirty="0"/>
            </a:br>
            <a:r>
              <a:rPr lang="en" b="1" dirty="0"/>
              <a:t>The dense reachability matrix of Table 6.2 has the </a:t>
            </a:r>
            <a:r>
              <a:rPr lang="en" b="1" dirty="0">
                <a:solidFill>
                  <a:srgbClr val="0070C0"/>
                </a:solidFill>
              </a:rPr>
              <a:t>risk of over-estimating </a:t>
            </a:r>
            <a:r>
              <a:rPr lang="en" b="1" dirty="0"/>
              <a:t>the CIS. To </a:t>
            </a:r>
            <a:r>
              <a:rPr lang="en" b="1" dirty="0">
                <a:solidFill>
                  <a:srgbClr val="0070C0"/>
                </a:solidFill>
              </a:rPr>
              <a:t>minimize</a:t>
            </a:r>
            <a:r>
              <a:rPr lang="en" b="1" dirty="0"/>
              <a:t> the occurrences of </a:t>
            </a:r>
            <a:r>
              <a:rPr lang="en" b="1" dirty="0">
                <a:solidFill>
                  <a:srgbClr val="0070C0"/>
                </a:solidFill>
              </a:rPr>
              <a:t>false positives</a:t>
            </a:r>
            <a:r>
              <a:rPr lang="en" b="1" dirty="0"/>
              <a:t>, one might consider the following two approaches.</a:t>
            </a:r>
            <a:br>
              <a:rPr lang="en" b="1" dirty="0"/>
            </a:br>
            <a:br>
              <a:rPr lang="en" b="1" dirty="0"/>
            </a:br>
            <a:r>
              <a:rPr lang="en" b="1" dirty="0">
                <a:solidFill>
                  <a:srgbClr val="0070C0"/>
                </a:solidFill>
              </a:rPr>
              <a:t>Distance-based approach</a:t>
            </a:r>
            <a:r>
              <a:rPr lang="en" b="1" dirty="0"/>
              <a:t>: In this approach, SLOs which are </a:t>
            </a:r>
            <a:r>
              <a:rPr lang="en" b="1" dirty="0">
                <a:solidFill>
                  <a:srgbClr val="0070C0"/>
                </a:solidFill>
              </a:rPr>
              <a:t>farther than a threshold distance</a:t>
            </a:r>
            <a:r>
              <a:rPr lang="en" b="1" dirty="0"/>
              <a:t> from SLO i are considered not to be impacted by changes in </a:t>
            </a:r>
            <a:r>
              <a:rPr lang="en" b="1" dirty="0">
                <a:solidFill>
                  <a:srgbClr val="0070C0"/>
                </a:solidFill>
              </a:rPr>
              <a:t>SLOW i</a:t>
            </a:r>
            <a:r>
              <a:rPr lang="en" b="1" dirty="0"/>
              <a:t>. In Table 6.3, the concept of </a:t>
            </a:r>
            <a:r>
              <a:rPr lang="en" b="1" dirty="0">
                <a:solidFill>
                  <a:srgbClr val="0070C0"/>
                </a:solidFill>
              </a:rPr>
              <a:t>distance</a:t>
            </a:r>
            <a:r>
              <a:rPr lang="en" b="1" dirty="0"/>
              <a:t> has been introduced in the analysis. One can </a:t>
            </a:r>
            <a:r>
              <a:rPr lang="en" b="1" dirty="0">
                <a:solidFill>
                  <a:srgbClr val="0070C0"/>
                </a:solidFill>
              </a:rPr>
              <a:t>estimate</a:t>
            </a:r>
            <a:r>
              <a:rPr lang="en" b="1" dirty="0"/>
              <a:t> the </a:t>
            </a:r>
            <a:r>
              <a:rPr lang="en" b="1" dirty="0">
                <a:solidFill>
                  <a:srgbClr val="0070C0"/>
                </a:solidFill>
              </a:rPr>
              <a:t>scope</a:t>
            </a:r>
            <a:r>
              <a:rPr lang="en" b="1" dirty="0"/>
              <a:t> of the ripple by augmenting </a:t>
            </a:r>
            <a:r>
              <a:rPr lang="en" b="1" dirty="0">
                <a:solidFill>
                  <a:srgbClr val="0070C0"/>
                </a:solidFill>
              </a:rPr>
              <a:t>Warshall’s algorithm </a:t>
            </a:r>
            <a:r>
              <a:rPr lang="en" b="1" dirty="0"/>
              <a:t>with data about the nodes traversed so far. </a:t>
            </a:r>
            <a:br>
              <a:rPr lang="en" b="1" dirty="0"/>
            </a:br>
            <a:br>
              <a:rPr lang="en" b="1" dirty="0"/>
            </a:br>
            <a:r>
              <a:rPr lang="en" b="1" dirty="0">
                <a:solidFill>
                  <a:srgbClr val="0070C0"/>
                </a:solidFill>
              </a:rPr>
              <a:t>Incremental approach</a:t>
            </a:r>
            <a:r>
              <a:rPr lang="en" b="1" dirty="0"/>
              <a:t>: In this approach, the CIS is </a:t>
            </a:r>
            <a:r>
              <a:rPr lang="en" b="1" dirty="0">
                <a:solidFill>
                  <a:srgbClr val="0070C0"/>
                </a:solidFill>
              </a:rPr>
              <a:t>incrementally constructed</a:t>
            </a:r>
            <a:r>
              <a:rPr lang="en" b="1" dirty="0"/>
              <a:t>. For every SLO in the SIS, one considers all the SLOs interacting with it, and only SLOs that are actually impacted by the change request are put in the CIS. The identification process is </a:t>
            </a:r>
            <a:r>
              <a:rPr lang="en" b="1" dirty="0">
                <a:solidFill>
                  <a:srgbClr val="0070C0"/>
                </a:solidFill>
              </a:rPr>
              <a:t>recursively executed </a:t>
            </a:r>
            <a:r>
              <a:rPr lang="en" b="1" dirty="0"/>
              <a:t>until all the impacted SLOs are identified.</a:t>
            </a:r>
            <a:endParaRPr b="1" dirty="0"/>
          </a:p>
        </p:txBody>
      </p:sp>
      <p:sp>
        <p:nvSpPr>
          <p:cNvPr id="219" name="Google Shape;219;p34"/>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 name="Google Shape;123;p19">
            <a:extLst>
              <a:ext uri="{FF2B5EF4-FFF2-40B4-BE49-F238E27FC236}">
                <a16:creationId xmlns:a16="http://schemas.microsoft.com/office/drawing/2014/main" id="{C63E862D-F29C-2970-8A76-8FA8F5736135}"/>
              </a:ext>
            </a:extLst>
          </p:cNvPr>
          <p:cNvPicPr preferRelativeResize="0"/>
          <p:nvPr/>
        </p:nvPicPr>
        <p:blipFill rotWithShape="1">
          <a:blip r:embed="rId3">
            <a:alphaModFix/>
          </a:blip>
          <a:srcRect l="-4940" r="4939"/>
          <a:stretch/>
        </p:blipFill>
        <p:spPr>
          <a:xfrm>
            <a:off x="6842632" y="1627582"/>
            <a:ext cx="2301368" cy="1888336"/>
          </a:xfrm>
          <a:prstGeom prst="rect">
            <a:avLst/>
          </a:prstGeom>
          <a:noFill/>
          <a:ln>
            <a:noFill/>
          </a:ln>
        </p:spPr>
      </p:pic>
      <p:sp>
        <p:nvSpPr>
          <p:cNvPr id="224" name="Google Shape;224;p35"/>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Impact Analysis Process</a:t>
            </a:r>
            <a:endParaRPr dirty="0"/>
          </a:p>
          <a:p>
            <a:pPr marL="0" lvl="0" indent="0" algn="l" rtl="0">
              <a:spcBef>
                <a:spcPts val="0"/>
              </a:spcBef>
              <a:spcAft>
                <a:spcPts val="0"/>
              </a:spcAft>
              <a:buNone/>
            </a:pPr>
            <a:endParaRPr dirty="0"/>
          </a:p>
        </p:txBody>
      </p:sp>
      <p:sp>
        <p:nvSpPr>
          <p:cNvPr id="225" name="Google Shape;225;p35"/>
          <p:cNvSpPr txBox="1"/>
          <p:nvPr/>
        </p:nvSpPr>
        <p:spPr>
          <a:xfrm>
            <a:off x="528559" y="1402354"/>
            <a:ext cx="6862841" cy="34162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Several metrics are defined in the literature to </a:t>
            </a:r>
            <a:r>
              <a:rPr lang="en" dirty="0">
                <a:solidFill>
                  <a:srgbClr val="0070C0"/>
                </a:solidFill>
                <a:latin typeface="Lato"/>
                <a:ea typeface="Lato"/>
                <a:cs typeface="Lato"/>
                <a:sym typeface="Lato"/>
              </a:rPr>
              <a:t>evaluate</a:t>
            </a:r>
            <a:r>
              <a:rPr lang="en" dirty="0">
                <a:latin typeface="Lato"/>
                <a:ea typeface="Lato"/>
                <a:cs typeface="Lato"/>
                <a:sym typeface="Lato"/>
              </a:rPr>
              <a:t> the </a:t>
            </a:r>
            <a:r>
              <a:rPr lang="en" dirty="0">
                <a:solidFill>
                  <a:srgbClr val="0070C0"/>
                </a:solidFill>
                <a:latin typeface="Lato"/>
                <a:ea typeface="Lato"/>
                <a:cs typeface="Lato"/>
                <a:sym typeface="Lato"/>
              </a:rPr>
              <a:t>impact analysis process</a:t>
            </a:r>
            <a:r>
              <a:rPr lang="en" dirty="0">
                <a:latin typeface="Lato"/>
                <a:ea typeface="Lato"/>
                <a:cs typeface="Lato"/>
                <a:sym typeface="Lato"/>
              </a:rPr>
              <a:t>. Here, we discuss two traditional information retrieval metrics: recall and precision.</a:t>
            </a:r>
            <a:endParaRPr dirty="0">
              <a:latin typeface="Lato"/>
              <a:ea typeface="Lato"/>
              <a:cs typeface="Lato"/>
              <a:sym typeface="Lato"/>
            </a:endParaRPr>
          </a:p>
          <a:p>
            <a:pPr marL="0" lvl="0" indent="0" algn="l" rtl="0">
              <a:spcBef>
                <a:spcPts val="0"/>
              </a:spcBef>
              <a:spcAft>
                <a:spcPts val="0"/>
              </a:spcAft>
              <a:buNone/>
            </a:pPr>
            <a:br>
              <a:rPr lang="en" dirty="0">
                <a:latin typeface="Lato"/>
                <a:ea typeface="Lato"/>
                <a:cs typeface="Lato"/>
                <a:sym typeface="Lato"/>
              </a:rPr>
            </a:br>
            <a:r>
              <a:rPr lang="en" b="1" dirty="0">
                <a:latin typeface="Lato"/>
                <a:ea typeface="Lato"/>
                <a:cs typeface="Lato"/>
                <a:sym typeface="Lato"/>
              </a:rPr>
              <a:t>Recall</a:t>
            </a:r>
            <a:r>
              <a:rPr lang="en" dirty="0">
                <a:latin typeface="Lato"/>
                <a:ea typeface="Lato"/>
                <a:cs typeface="Lato"/>
                <a:sym typeface="Lato"/>
              </a:rPr>
              <a:t>: It represents the fraction of </a:t>
            </a:r>
            <a:r>
              <a:rPr lang="en" dirty="0">
                <a:solidFill>
                  <a:srgbClr val="0070C0"/>
                </a:solidFill>
                <a:latin typeface="Lato"/>
                <a:ea typeface="Lato"/>
                <a:cs typeface="Lato"/>
                <a:sym typeface="Lato"/>
              </a:rPr>
              <a:t>actual impacts contained in CIS</a:t>
            </a:r>
            <a:r>
              <a:rPr lang="en" dirty="0">
                <a:latin typeface="Lato"/>
                <a:ea typeface="Lato"/>
                <a:cs typeface="Lato"/>
                <a:sym typeface="Lato"/>
              </a:rPr>
              <a:t>, and it is computed as the ratio of </a:t>
            </a:r>
            <a:r>
              <a:rPr lang="en" b="1" dirty="0">
                <a:latin typeface="Lato"/>
                <a:ea typeface="Lato"/>
                <a:cs typeface="Lato"/>
                <a:sym typeface="Lato"/>
              </a:rPr>
              <a:t>∣CIS ∩ AIS∣ to ∣AIS∣</a:t>
            </a:r>
            <a:r>
              <a:rPr lang="en" dirty="0">
                <a:latin typeface="Lato"/>
                <a:ea typeface="Lato"/>
                <a:cs typeface="Lato"/>
                <a:sym typeface="Lato"/>
              </a:rPr>
              <a:t>. The value of </a:t>
            </a:r>
            <a:r>
              <a:rPr lang="en" dirty="0">
                <a:solidFill>
                  <a:srgbClr val="0070C0"/>
                </a:solidFill>
                <a:latin typeface="Lato"/>
                <a:ea typeface="Lato"/>
                <a:cs typeface="Lato"/>
                <a:sym typeface="Lato"/>
              </a:rPr>
              <a:t>recall is 1 when DIS is empty.</a:t>
            </a:r>
          </a:p>
          <a:p>
            <a:pPr marL="0" lvl="0" indent="0" algn="l" rtl="0">
              <a:spcBef>
                <a:spcPts val="0"/>
              </a:spcBef>
              <a:spcAft>
                <a:spcPts val="0"/>
              </a:spcAft>
              <a:buNone/>
            </a:pPr>
            <a:r>
              <a:rPr lang="en" u="sng" dirty="0">
                <a:latin typeface="Lato"/>
                <a:ea typeface="Lato"/>
                <a:cs typeface="Lato"/>
                <a:sym typeface="Lato"/>
              </a:rPr>
              <a:t>Meaning, from the total actual set, how many of them was chosen corretly as a candidate</a:t>
            </a:r>
          </a:p>
          <a:p>
            <a:pPr marL="0" lvl="0" indent="0" algn="l" rtl="0">
              <a:spcBef>
                <a:spcPts val="0"/>
              </a:spcBef>
              <a:spcAft>
                <a:spcPts val="0"/>
              </a:spcAft>
              <a:buNone/>
            </a:pPr>
            <a:endParaRPr lang="en" dirty="0">
              <a:solidFill>
                <a:srgbClr val="0070C0"/>
              </a:solidFill>
              <a:latin typeface="Lato"/>
              <a:ea typeface="Lato"/>
              <a:cs typeface="Lato"/>
              <a:sym typeface="Lato"/>
            </a:endParaRPr>
          </a:p>
          <a:p>
            <a:pPr marL="0" lvl="0" indent="0" algn="l" rtl="0">
              <a:spcBef>
                <a:spcPts val="0"/>
              </a:spcBef>
              <a:spcAft>
                <a:spcPts val="0"/>
              </a:spcAft>
              <a:buNone/>
            </a:pPr>
            <a:br>
              <a:rPr lang="en" dirty="0">
                <a:solidFill>
                  <a:srgbClr val="0070C0"/>
                </a:solidFill>
                <a:latin typeface="Lato"/>
                <a:ea typeface="Lato"/>
                <a:cs typeface="Lato"/>
                <a:sym typeface="Lato"/>
              </a:rPr>
            </a:br>
            <a:r>
              <a:rPr lang="en" b="1" dirty="0">
                <a:latin typeface="Lato"/>
                <a:ea typeface="Lato"/>
                <a:cs typeface="Lato"/>
                <a:sym typeface="Lato"/>
              </a:rPr>
              <a:t>Precision</a:t>
            </a:r>
            <a:r>
              <a:rPr lang="en" dirty="0">
                <a:latin typeface="Lato"/>
                <a:ea typeface="Lato"/>
                <a:cs typeface="Lato"/>
                <a:sym typeface="Lato"/>
              </a:rPr>
              <a:t>: It represents the fraction of </a:t>
            </a:r>
            <a:r>
              <a:rPr lang="en" dirty="0">
                <a:solidFill>
                  <a:srgbClr val="0070C0"/>
                </a:solidFill>
                <a:latin typeface="Lato"/>
                <a:ea typeface="Lato"/>
                <a:cs typeface="Lato"/>
                <a:sym typeface="Lato"/>
              </a:rPr>
              <a:t>candidate impacts that are actually impacted</a:t>
            </a:r>
            <a:r>
              <a:rPr lang="en" dirty="0">
                <a:latin typeface="Lato"/>
                <a:ea typeface="Lato"/>
                <a:cs typeface="Lato"/>
                <a:sym typeface="Lato"/>
              </a:rPr>
              <a:t>, and it is computed as the ratio of </a:t>
            </a:r>
            <a:r>
              <a:rPr lang="en" b="1" dirty="0">
                <a:latin typeface="Lato"/>
                <a:ea typeface="Lato"/>
                <a:cs typeface="Lato"/>
                <a:sym typeface="Lato"/>
              </a:rPr>
              <a:t>∣CIS ∩ AIS∣ to ∣CIS∣</a:t>
            </a:r>
            <a:r>
              <a:rPr lang="en" dirty="0">
                <a:latin typeface="Lato"/>
                <a:ea typeface="Lato"/>
                <a:cs typeface="Lato"/>
                <a:sym typeface="Lato"/>
              </a:rPr>
              <a:t>. For an </a:t>
            </a:r>
            <a:r>
              <a:rPr lang="en" dirty="0">
                <a:solidFill>
                  <a:srgbClr val="0070C0"/>
                </a:solidFill>
                <a:latin typeface="Lato"/>
                <a:ea typeface="Lato"/>
                <a:cs typeface="Lato"/>
                <a:sym typeface="Lato"/>
              </a:rPr>
              <a:t>empty FPIS </a:t>
            </a:r>
            <a:r>
              <a:rPr lang="en" dirty="0">
                <a:latin typeface="Lato"/>
                <a:ea typeface="Lato"/>
                <a:cs typeface="Lato"/>
                <a:sym typeface="Lato"/>
              </a:rPr>
              <a:t>set, the value of </a:t>
            </a:r>
            <a:r>
              <a:rPr lang="en" dirty="0">
                <a:solidFill>
                  <a:srgbClr val="0070C0"/>
                </a:solidFill>
                <a:latin typeface="Lato"/>
                <a:ea typeface="Lato"/>
                <a:cs typeface="Lato"/>
                <a:sym typeface="Lato"/>
              </a:rPr>
              <a:t>precision is 1.</a:t>
            </a:r>
            <a:br>
              <a:rPr lang="en" dirty="0">
                <a:solidFill>
                  <a:srgbClr val="0070C0"/>
                </a:solidFill>
                <a:latin typeface="Lato"/>
                <a:ea typeface="Lato"/>
                <a:cs typeface="Lato"/>
                <a:sym typeface="Lato"/>
              </a:rPr>
            </a:br>
            <a:endParaRPr lang="en" dirty="0">
              <a:solidFill>
                <a:srgbClr val="0070C0"/>
              </a:solidFill>
              <a:latin typeface="Lato"/>
              <a:ea typeface="Lato"/>
              <a:cs typeface="Lato"/>
              <a:sym typeface="Lato"/>
            </a:endParaRPr>
          </a:p>
          <a:p>
            <a:pPr marL="0" lvl="0" indent="0" algn="l" rtl="0">
              <a:spcBef>
                <a:spcPts val="0"/>
              </a:spcBef>
              <a:spcAft>
                <a:spcPts val="0"/>
              </a:spcAft>
              <a:buNone/>
            </a:pPr>
            <a:r>
              <a:rPr lang="en" u="sng" dirty="0">
                <a:latin typeface="Lato"/>
                <a:ea typeface="Lato"/>
                <a:cs typeface="Lato"/>
                <a:sym typeface="Lato"/>
              </a:rPr>
              <a:t>Meaning, from the candidate set, how many of them actually impacted </a:t>
            </a:r>
            <a:endParaRPr u="sng" dirty="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a:p>
            <a:pPr marL="0" lvl="0" indent="0" algn="l" rtl="0">
              <a:spcBef>
                <a:spcPts val="0"/>
              </a:spcBef>
              <a:spcAft>
                <a:spcPts val="0"/>
              </a:spcAft>
              <a:buNone/>
            </a:pPr>
            <a:endParaRPr/>
          </a:p>
        </p:txBody>
      </p:sp>
      <p:sp>
        <p:nvSpPr>
          <p:cNvPr id="231" name="Google Shape;231;p36"/>
          <p:cNvSpPr txBox="1"/>
          <p:nvPr/>
        </p:nvSpPr>
        <p:spPr>
          <a:xfrm>
            <a:off x="794850" y="1464700"/>
            <a:ext cx="8003100" cy="34162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Adequacy and Effectiveness are two key aspects of any impact analysis approach</a:t>
            </a:r>
            <a:br>
              <a:rPr lang="en" dirty="0">
                <a:latin typeface="Lato"/>
                <a:ea typeface="Lato"/>
                <a:cs typeface="Lato"/>
                <a:sym typeface="Lato"/>
              </a:rPr>
            </a:br>
            <a:br>
              <a:rPr lang="en" dirty="0">
                <a:latin typeface="Lato"/>
                <a:ea typeface="Lato"/>
                <a:cs typeface="Lato"/>
                <a:sym typeface="Lato"/>
              </a:rPr>
            </a:br>
            <a:r>
              <a:rPr lang="en" b="1" dirty="0">
                <a:latin typeface="Lato"/>
                <a:ea typeface="Lato"/>
                <a:cs typeface="Lato"/>
                <a:sym typeface="Lato"/>
              </a:rPr>
              <a:t>Adequacy</a:t>
            </a:r>
            <a:r>
              <a:rPr lang="en" dirty="0">
                <a:latin typeface="Lato"/>
                <a:ea typeface="Lato"/>
                <a:cs typeface="Lato"/>
                <a:sym typeface="Lato"/>
              </a:rPr>
              <a:t>: Adequacy of an </a:t>
            </a:r>
            <a:r>
              <a:rPr lang="en" dirty="0">
                <a:solidFill>
                  <a:srgbClr val="0070C0"/>
                </a:solidFill>
                <a:latin typeface="Lato"/>
                <a:ea typeface="Lato"/>
                <a:cs typeface="Lato"/>
                <a:sym typeface="Lato"/>
              </a:rPr>
              <a:t>impact analysis approach </a:t>
            </a:r>
            <a:r>
              <a:rPr lang="en" dirty="0">
                <a:latin typeface="Lato"/>
                <a:ea typeface="Lato"/>
                <a:cs typeface="Lato"/>
                <a:sym typeface="Lato"/>
              </a:rPr>
              <a:t>is the </a:t>
            </a:r>
            <a:r>
              <a:rPr lang="en" dirty="0">
                <a:solidFill>
                  <a:srgbClr val="0070C0"/>
                </a:solidFill>
                <a:latin typeface="Lato"/>
                <a:ea typeface="Lato"/>
                <a:cs typeface="Lato"/>
                <a:sym typeface="Lato"/>
              </a:rPr>
              <a:t>ability</a:t>
            </a:r>
            <a:r>
              <a:rPr lang="en" dirty="0">
                <a:latin typeface="Lato"/>
                <a:ea typeface="Lato"/>
                <a:cs typeface="Lato"/>
                <a:sym typeface="Lato"/>
              </a:rPr>
              <a:t> of the approach to </a:t>
            </a:r>
            <a:r>
              <a:rPr lang="en" dirty="0">
                <a:solidFill>
                  <a:srgbClr val="0070C0"/>
                </a:solidFill>
                <a:latin typeface="Lato"/>
                <a:ea typeface="Lato"/>
                <a:cs typeface="Lato"/>
                <a:sym typeface="Lato"/>
              </a:rPr>
              <a:t>identify</a:t>
            </a:r>
            <a:r>
              <a:rPr lang="en" dirty="0">
                <a:latin typeface="Lato"/>
                <a:ea typeface="Lato"/>
                <a:cs typeface="Lato"/>
                <a:sym typeface="Lato"/>
              </a:rPr>
              <a:t> all the affected elements to be modified. Ideally</a:t>
            </a:r>
            <a:r>
              <a:rPr lang="en" b="1" dirty="0">
                <a:latin typeface="Lato"/>
                <a:ea typeface="Lato"/>
                <a:cs typeface="Lato"/>
                <a:sym typeface="Lato"/>
              </a:rPr>
              <a:t>, AIS ⊆ CIS</a:t>
            </a:r>
            <a:r>
              <a:rPr lang="en" dirty="0">
                <a:latin typeface="Lato"/>
                <a:ea typeface="Lato"/>
                <a:cs typeface="Lato"/>
                <a:sym typeface="Lato"/>
              </a:rPr>
              <a:t>. Adequacy is repressed in terms of a performance metric called </a:t>
            </a:r>
            <a:r>
              <a:rPr lang="en" dirty="0">
                <a:solidFill>
                  <a:srgbClr val="0070C0"/>
                </a:solidFill>
                <a:latin typeface="Lato"/>
                <a:ea typeface="Lato"/>
                <a:cs typeface="Lato"/>
                <a:sym typeface="Lato"/>
              </a:rPr>
              <a:t>inclusiveness</a:t>
            </a:r>
            <a:r>
              <a:rPr lang="en" dirty="0">
                <a:latin typeface="Lato"/>
                <a:ea typeface="Lato"/>
                <a:cs typeface="Lato"/>
                <a:sym typeface="Lato"/>
              </a:rPr>
              <a:t>, as follows.</a:t>
            </a:r>
            <a:br>
              <a:rPr lang="en" dirty="0">
                <a:latin typeface="Lato"/>
                <a:ea typeface="Lato"/>
                <a:cs typeface="Lato"/>
                <a:sym typeface="Lato"/>
              </a:rPr>
            </a:br>
            <a:br>
              <a:rPr lang="en" dirty="0">
                <a:latin typeface="Lato"/>
                <a:ea typeface="Lato"/>
                <a:cs typeface="Lato"/>
                <a:sym typeface="Lato"/>
              </a:rPr>
            </a:br>
            <a:br>
              <a:rPr lang="en" dirty="0">
                <a:latin typeface="Lato"/>
                <a:ea typeface="Lato"/>
                <a:cs typeface="Lato"/>
                <a:sym typeface="Lato"/>
              </a:rPr>
            </a:br>
            <a:br>
              <a:rPr lang="en" dirty="0">
                <a:latin typeface="Lato"/>
                <a:ea typeface="Lato"/>
                <a:cs typeface="Lato"/>
                <a:sym typeface="Lato"/>
              </a:rPr>
            </a:b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The concept of adequacy is essential to assessing the quality of an impact analysis approach.</a:t>
            </a:r>
            <a:endParaRPr dirty="0">
              <a:latin typeface="Lato"/>
              <a:ea typeface="Lato"/>
              <a:cs typeface="Lato"/>
              <a:sym typeface="Lato"/>
            </a:endParaRPr>
          </a:p>
          <a:p>
            <a:br>
              <a:rPr lang="en" dirty="0">
                <a:latin typeface="Lato"/>
                <a:ea typeface="Lato"/>
                <a:cs typeface="Lato"/>
                <a:sym typeface="Lato"/>
              </a:rPr>
            </a:br>
            <a:r>
              <a:rPr lang="en-US" dirty="0">
                <a:latin typeface="Lato"/>
                <a:ea typeface="Lato"/>
                <a:cs typeface="Lato"/>
              </a:rPr>
              <a:t>A method is considered </a:t>
            </a:r>
            <a:r>
              <a:rPr lang="en-US" dirty="0">
                <a:solidFill>
                  <a:srgbClr val="0070C0"/>
                </a:solidFill>
                <a:latin typeface="Lato"/>
                <a:ea typeface="Lato"/>
                <a:cs typeface="Lato"/>
              </a:rPr>
              <a:t>adequate</a:t>
            </a:r>
            <a:r>
              <a:rPr lang="en-US" dirty="0">
                <a:latin typeface="Lato"/>
                <a:ea typeface="Lato"/>
                <a:cs typeface="Lato"/>
              </a:rPr>
              <a:t> if it </a:t>
            </a:r>
            <a:r>
              <a:rPr lang="en-US" u="sng" dirty="0">
                <a:latin typeface="Lato"/>
                <a:ea typeface="Lato"/>
                <a:cs typeface="Lato"/>
              </a:rPr>
              <a:t>doesn’t miss anything important that needs to be updated</a:t>
            </a:r>
            <a:r>
              <a:rPr lang="en-US" dirty="0">
                <a:latin typeface="Lato"/>
                <a:ea typeface="Lato"/>
                <a:cs typeface="Lato"/>
              </a:rPr>
              <a:t> or fixed.</a:t>
            </a:r>
            <a:br>
              <a:rPr lang="en" dirty="0">
                <a:latin typeface="Lato"/>
                <a:ea typeface="Lato"/>
                <a:cs typeface="Lato"/>
                <a:sym typeface="Lato"/>
              </a:rPr>
            </a:br>
            <a:endParaRPr dirty="0">
              <a:latin typeface="Lato"/>
              <a:ea typeface="Lato"/>
              <a:cs typeface="Lato"/>
              <a:sym typeface="Lato"/>
            </a:endParaRPr>
          </a:p>
        </p:txBody>
      </p:sp>
      <p:pic>
        <p:nvPicPr>
          <p:cNvPr id="232" name="Google Shape;232;p36"/>
          <p:cNvPicPr preferRelativeResize="0"/>
          <p:nvPr/>
        </p:nvPicPr>
        <p:blipFill>
          <a:blip r:embed="rId3">
            <a:alphaModFix/>
          </a:blip>
          <a:stretch>
            <a:fillRect/>
          </a:stretch>
        </p:blipFill>
        <p:spPr>
          <a:xfrm>
            <a:off x="3249925" y="2659825"/>
            <a:ext cx="3223865" cy="691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a:p>
            <a:pPr marL="0" lvl="0" indent="0" algn="l" rtl="0">
              <a:spcBef>
                <a:spcPts val="0"/>
              </a:spcBef>
              <a:spcAft>
                <a:spcPts val="0"/>
              </a:spcAft>
              <a:buNone/>
            </a:pPr>
            <a:endParaRPr/>
          </a:p>
        </p:txBody>
      </p:sp>
      <p:sp>
        <p:nvSpPr>
          <p:cNvPr id="238" name="Google Shape;238;p37"/>
          <p:cNvSpPr txBox="1"/>
          <p:nvPr/>
        </p:nvSpPr>
        <p:spPr>
          <a:xfrm>
            <a:off x="794850" y="1464700"/>
            <a:ext cx="8003100" cy="25545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Lato"/>
                <a:ea typeface="Lato"/>
                <a:cs typeface="Lato"/>
                <a:sym typeface="Lato"/>
              </a:rPr>
              <a:t>Effectiveness</a:t>
            </a:r>
            <a:r>
              <a:rPr lang="en" dirty="0">
                <a:latin typeface="Lato"/>
                <a:ea typeface="Lato"/>
                <a:cs typeface="Lato"/>
                <a:sym typeface="Lato"/>
              </a:rPr>
              <a:t>: The ability of an impact analysis technique to </a:t>
            </a:r>
            <a:r>
              <a:rPr lang="en" dirty="0">
                <a:solidFill>
                  <a:srgbClr val="0070C0"/>
                </a:solidFill>
                <a:latin typeface="Lato"/>
                <a:ea typeface="Lato"/>
                <a:cs typeface="Lato"/>
                <a:sym typeface="Lato"/>
              </a:rPr>
              <a:t>generate results</a:t>
            </a:r>
            <a:r>
              <a:rPr lang="en" dirty="0">
                <a:latin typeface="Lato"/>
                <a:ea typeface="Lato"/>
                <a:cs typeface="Lato"/>
                <a:sym typeface="Lato"/>
              </a:rPr>
              <a:t>, that </a:t>
            </a:r>
            <a:r>
              <a:rPr lang="en" dirty="0">
                <a:solidFill>
                  <a:srgbClr val="0070C0"/>
                </a:solidFill>
                <a:latin typeface="Lato"/>
                <a:ea typeface="Lato"/>
                <a:cs typeface="Lato"/>
                <a:sym typeface="Lato"/>
              </a:rPr>
              <a:t>actually</a:t>
            </a:r>
            <a:r>
              <a:rPr lang="en" dirty="0">
                <a:latin typeface="Lato"/>
                <a:ea typeface="Lato"/>
                <a:cs typeface="Lato"/>
                <a:sym typeface="Lato"/>
              </a:rPr>
              <a:t> </a:t>
            </a:r>
            <a:r>
              <a:rPr lang="en" dirty="0">
                <a:solidFill>
                  <a:srgbClr val="0070C0"/>
                </a:solidFill>
                <a:latin typeface="Lato"/>
                <a:ea typeface="Lato"/>
                <a:cs typeface="Lato"/>
                <a:sym typeface="Lato"/>
              </a:rPr>
              <a:t>benefit</a:t>
            </a:r>
            <a:r>
              <a:rPr lang="en" dirty="0">
                <a:latin typeface="Lato"/>
                <a:ea typeface="Lato"/>
                <a:cs typeface="Lato"/>
                <a:sym typeface="Lato"/>
              </a:rPr>
              <a:t> the maintenance </a:t>
            </a:r>
            <a:r>
              <a:rPr lang="en" dirty="0">
                <a:solidFill>
                  <a:srgbClr val="0070C0"/>
                </a:solidFill>
                <a:latin typeface="Lato"/>
                <a:ea typeface="Lato"/>
                <a:cs typeface="Lato"/>
                <a:sym typeface="Lato"/>
              </a:rPr>
              <a:t>tasks</a:t>
            </a:r>
            <a:r>
              <a:rPr lang="en" dirty="0">
                <a:latin typeface="Lato"/>
                <a:ea typeface="Lato"/>
                <a:cs typeface="Lato"/>
                <a:sym typeface="Lato"/>
              </a:rPr>
              <a:t>, is known as its effectiveness. </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Effectiveness is expressed in terms of </a:t>
            </a:r>
            <a:r>
              <a:rPr lang="en" dirty="0">
                <a:solidFill>
                  <a:srgbClr val="0070C0"/>
                </a:solidFill>
                <a:latin typeface="Lato"/>
                <a:ea typeface="Lato"/>
                <a:cs typeface="Lato"/>
                <a:sym typeface="Lato"/>
              </a:rPr>
              <a:t>three fine-grained characteristics </a:t>
            </a:r>
            <a:r>
              <a:rPr lang="en" dirty="0">
                <a:latin typeface="Lato"/>
                <a:ea typeface="Lato"/>
                <a:cs typeface="Lato"/>
                <a:sym typeface="Lato"/>
              </a:rPr>
              <a:t>as follows.</a:t>
            </a:r>
            <a:br>
              <a:rPr lang="en" dirty="0">
                <a:latin typeface="Lato"/>
                <a:ea typeface="Lato"/>
                <a:cs typeface="Lato"/>
                <a:sym typeface="Lato"/>
              </a:rPr>
            </a:br>
            <a:r>
              <a:rPr lang="en" dirty="0">
                <a:latin typeface="Lato"/>
                <a:ea typeface="Lato"/>
                <a:cs typeface="Lato"/>
                <a:sym typeface="Lato"/>
              </a:rPr>
              <a:t>– Ripple-sensitivity</a:t>
            </a: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 Sharpness</a:t>
            </a: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 Adherence</a:t>
            </a:r>
            <a:endParaRPr dirty="0">
              <a:latin typeface="Lato"/>
              <a:ea typeface="Lato"/>
              <a:cs typeface="Lato"/>
              <a:sym typeface="Lato"/>
            </a:endParaRPr>
          </a:p>
          <a:p>
            <a:pPr marL="0" lvl="0" indent="0" algn="l" rtl="0">
              <a:spcBef>
                <a:spcPts val="0"/>
              </a:spcBef>
              <a:spcAft>
                <a:spcPts val="0"/>
              </a:spcAft>
              <a:buNone/>
            </a:pPr>
            <a:br>
              <a:rPr lang="en" dirty="0">
                <a:latin typeface="Lato"/>
                <a:ea typeface="Lato"/>
                <a:cs typeface="Lato"/>
                <a:sym typeface="Lato"/>
              </a:rPr>
            </a:br>
            <a:br>
              <a:rPr lang="en" dirty="0">
                <a:latin typeface="Lato"/>
                <a:ea typeface="Lato"/>
                <a:cs typeface="Lato"/>
                <a:sym typeface="Lato"/>
              </a:rPr>
            </a:br>
            <a:br>
              <a:rPr lang="en" dirty="0">
                <a:latin typeface="Lato"/>
                <a:ea typeface="Lato"/>
                <a:cs typeface="Lato"/>
                <a:sym typeface="Lato"/>
              </a:rPr>
            </a:br>
            <a:endParaRPr dirty="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a:p>
            <a:pPr marL="0" lvl="0" indent="0" algn="l" rtl="0">
              <a:spcBef>
                <a:spcPts val="0"/>
              </a:spcBef>
              <a:spcAft>
                <a:spcPts val="0"/>
              </a:spcAft>
              <a:buNone/>
            </a:pPr>
            <a:endParaRPr/>
          </a:p>
        </p:txBody>
      </p:sp>
      <p:sp>
        <p:nvSpPr>
          <p:cNvPr id="244" name="Google Shape;244;p38"/>
          <p:cNvSpPr txBox="1"/>
          <p:nvPr/>
        </p:nvSpPr>
        <p:spPr>
          <a:xfrm>
            <a:off x="787923" y="1402355"/>
            <a:ext cx="8003100"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Lato"/>
                <a:ea typeface="Lato"/>
                <a:cs typeface="Lato"/>
                <a:sym typeface="Lato"/>
              </a:rPr>
              <a:t>Ripple-sensitivity</a:t>
            </a:r>
            <a:r>
              <a:rPr lang="en" dirty="0">
                <a:latin typeface="Lato"/>
                <a:ea typeface="Lato"/>
                <a:cs typeface="Lato"/>
                <a:sym typeface="Lato"/>
              </a:rPr>
              <a:t> implies producing results that are </a:t>
            </a:r>
            <a:r>
              <a:rPr lang="en" dirty="0">
                <a:solidFill>
                  <a:srgbClr val="0070C0"/>
                </a:solidFill>
                <a:latin typeface="Lato"/>
                <a:ea typeface="Lato"/>
                <a:cs typeface="Lato"/>
                <a:sym typeface="Lato"/>
              </a:rPr>
              <a:t>influenced by ripple effect. </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The set of objects that are directly affected by the change is denoted by </a:t>
            </a:r>
            <a:r>
              <a:rPr lang="en" dirty="0">
                <a:solidFill>
                  <a:srgbClr val="0070C0"/>
                </a:solidFill>
                <a:latin typeface="Lato"/>
                <a:ea typeface="Lato"/>
                <a:cs typeface="Lato"/>
                <a:sym typeface="Lato"/>
              </a:rPr>
              <a:t>DISO (directly impacted set of objects), </a:t>
            </a:r>
            <a:r>
              <a:rPr lang="en" dirty="0">
                <a:latin typeface="Lato"/>
                <a:ea typeface="Lato"/>
                <a:cs typeface="Lato"/>
                <a:sym typeface="Lato"/>
              </a:rPr>
              <a:t>and it is also known as primary impacted set (</a:t>
            </a:r>
            <a:r>
              <a:rPr lang="en" u="sng" dirty="0">
                <a:latin typeface="Lato"/>
                <a:ea typeface="Lato"/>
                <a:cs typeface="Lato"/>
                <a:sym typeface="Lato"/>
              </a:rPr>
              <a:t>PIS</a:t>
            </a:r>
            <a:r>
              <a:rPr lang="en" dirty="0">
                <a:latin typeface="Lato"/>
                <a:ea typeface="Lato"/>
                <a:cs typeface="Lato"/>
                <a:sym typeface="Lato"/>
              </a:rPr>
              <a:t>). Similarly, the set of objects that are indirectly impacted by the change is denoted by </a:t>
            </a:r>
            <a:r>
              <a:rPr lang="en" dirty="0">
                <a:solidFill>
                  <a:srgbClr val="0070C0"/>
                </a:solidFill>
                <a:latin typeface="Lato"/>
                <a:ea typeface="Lato"/>
                <a:cs typeface="Lato"/>
                <a:sym typeface="Lato"/>
              </a:rPr>
              <a:t>IISO (indirectly impacted set of objects), </a:t>
            </a:r>
            <a:r>
              <a:rPr lang="en" dirty="0">
                <a:latin typeface="Lato"/>
                <a:ea typeface="Lato"/>
                <a:cs typeface="Lato"/>
                <a:sym typeface="Lato"/>
              </a:rPr>
              <a:t>and it is also known as the secondary impacted set (</a:t>
            </a:r>
            <a:r>
              <a:rPr lang="en" u="sng" dirty="0">
                <a:latin typeface="Lato"/>
                <a:ea typeface="Lato"/>
                <a:cs typeface="Lato"/>
                <a:sym typeface="Lato"/>
              </a:rPr>
              <a:t>SIS</a:t>
            </a:r>
            <a:r>
              <a:rPr lang="en" dirty="0">
                <a:latin typeface="Lato"/>
                <a:ea typeface="Lato"/>
                <a:cs typeface="Lato"/>
                <a:sym typeface="Lato"/>
              </a:rPr>
              <a:t>). </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The cardinality of IISO is an indicator of ripple effect.</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The software maintenance personnel expect that the cardinality of IISO is not far from the cardinality of DISO. Therefore, the concept of </a:t>
            </a:r>
            <a:r>
              <a:rPr lang="en" dirty="0">
                <a:solidFill>
                  <a:srgbClr val="0070C0"/>
                </a:solidFill>
                <a:latin typeface="Lato"/>
                <a:ea typeface="Lato"/>
                <a:cs typeface="Lato"/>
                <a:sym typeface="Lato"/>
              </a:rPr>
              <a:t>Amplification</a:t>
            </a:r>
            <a:r>
              <a:rPr lang="en" dirty="0">
                <a:latin typeface="Lato"/>
                <a:ea typeface="Lato"/>
                <a:cs typeface="Lato"/>
                <a:sym typeface="Lato"/>
              </a:rPr>
              <a:t>, as defined below, is used as a measure of </a:t>
            </a:r>
            <a:r>
              <a:rPr lang="en" dirty="0">
                <a:solidFill>
                  <a:srgbClr val="0070C0"/>
                </a:solidFill>
                <a:latin typeface="Lato"/>
                <a:ea typeface="Lato"/>
                <a:cs typeface="Lato"/>
                <a:sym typeface="Lato"/>
              </a:rPr>
              <a:t>Ripple-sensitivity</a:t>
            </a:r>
            <a:r>
              <a:rPr lang="en" dirty="0">
                <a:latin typeface="Lato"/>
                <a:ea typeface="Lato"/>
                <a:cs typeface="Lato"/>
                <a:sym typeface="Lato"/>
              </a:rPr>
              <a:t>.</a:t>
            </a:r>
            <a:br>
              <a:rPr lang="en" dirty="0">
                <a:latin typeface="Lato"/>
                <a:ea typeface="Lato"/>
                <a:cs typeface="Lato"/>
                <a:sym typeface="Lato"/>
              </a:rPr>
            </a:br>
            <a:br>
              <a:rPr lang="en" dirty="0">
                <a:latin typeface="Lato"/>
                <a:ea typeface="Lato"/>
                <a:cs typeface="Lato"/>
                <a:sym typeface="Lato"/>
              </a:rPr>
            </a:b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where ∣ . ∣ denotes the cardinality operator.</a:t>
            </a:r>
            <a:endParaRPr dirty="0">
              <a:latin typeface="Lato"/>
              <a:ea typeface="Lato"/>
              <a:cs typeface="Lato"/>
              <a:sym typeface="Lato"/>
            </a:endParaRPr>
          </a:p>
        </p:txBody>
      </p:sp>
      <p:pic>
        <p:nvPicPr>
          <p:cNvPr id="245" name="Google Shape;245;p38"/>
          <p:cNvPicPr preferRelativeResize="0"/>
          <p:nvPr/>
        </p:nvPicPr>
        <p:blipFill>
          <a:blip r:embed="rId3">
            <a:alphaModFix/>
          </a:blip>
          <a:stretch>
            <a:fillRect/>
          </a:stretch>
        </p:blipFill>
        <p:spPr>
          <a:xfrm>
            <a:off x="2924344" y="3986877"/>
            <a:ext cx="2908419" cy="62768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9"/>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a:p>
            <a:pPr marL="0" lvl="0" indent="0" algn="l" rtl="0">
              <a:spcBef>
                <a:spcPts val="0"/>
              </a:spcBef>
              <a:spcAft>
                <a:spcPts val="0"/>
              </a:spcAft>
              <a:buNone/>
            </a:pPr>
            <a:endParaRPr/>
          </a:p>
        </p:txBody>
      </p:sp>
      <p:sp>
        <p:nvSpPr>
          <p:cNvPr id="251" name="Google Shape;251;p39"/>
          <p:cNvSpPr txBox="1"/>
          <p:nvPr/>
        </p:nvSpPr>
        <p:spPr>
          <a:xfrm>
            <a:off x="794850" y="1464700"/>
            <a:ext cx="80031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Lato"/>
                <a:ea typeface="Lato"/>
                <a:cs typeface="Lato"/>
                <a:sym typeface="Lato"/>
              </a:rPr>
              <a:t>Sharpness</a:t>
            </a:r>
            <a:r>
              <a:rPr lang="en" dirty="0">
                <a:latin typeface="Lato"/>
                <a:ea typeface="Lato"/>
                <a:cs typeface="Lato"/>
                <a:sym typeface="Lato"/>
              </a:rPr>
              <a:t> is the ability of an impact analysis approach to </a:t>
            </a:r>
            <a:r>
              <a:rPr lang="en" dirty="0">
                <a:solidFill>
                  <a:srgbClr val="0070C0"/>
                </a:solidFill>
                <a:latin typeface="Lato"/>
                <a:ea typeface="Lato"/>
                <a:cs typeface="Lato"/>
                <a:sym typeface="Lato"/>
              </a:rPr>
              <a:t>avoid having </a:t>
            </a:r>
            <a:r>
              <a:rPr lang="en" dirty="0">
                <a:latin typeface="Lato"/>
                <a:ea typeface="Lato"/>
                <a:cs typeface="Lato"/>
                <a:sym typeface="Lato"/>
              </a:rPr>
              <a:t>to include </a:t>
            </a:r>
            <a:r>
              <a:rPr lang="en" dirty="0">
                <a:solidFill>
                  <a:srgbClr val="0070C0"/>
                </a:solidFill>
                <a:latin typeface="Lato"/>
                <a:ea typeface="Lato"/>
                <a:cs typeface="Lato"/>
                <a:sym typeface="Lato"/>
              </a:rPr>
              <a:t>objects</a:t>
            </a:r>
            <a:r>
              <a:rPr lang="en" dirty="0">
                <a:latin typeface="Lato"/>
                <a:ea typeface="Lato"/>
                <a:cs typeface="Lato"/>
                <a:sym typeface="Lato"/>
              </a:rPr>
              <a:t> in the CIS </a:t>
            </a:r>
            <a:r>
              <a:rPr lang="en" dirty="0">
                <a:solidFill>
                  <a:srgbClr val="0070C0"/>
                </a:solidFill>
                <a:latin typeface="Lato"/>
                <a:ea typeface="Lato"/>
                <a:cs typeface="Lato"/>
                <a:sym typeface="Lato"/>
              </a:rPr>
              <a:t>that need not be changed</a:t>
            </a:r>
            <a:r>
              <a:rPr lang="en" dirty="0">
                <a:latin typeface="Lato"/>
                <a:ea typeface="Lato"/>
                <a:cs typeface="Lato"/>
                <a:sym typeface="Lato"/>
              </a:rPr>
              <a:t>. Sharpness is expressed by means of </a:t>
            </a:r>
            <a:r>
              <a:rPr lang="en" dirty="0">
                <a:solidFill>
                  <a:srgbClr val="0070C0"/>
                </a:solidFill>
                <a:latin typeface="Lato"/>
                <a:ea typeface="Lato"/>
                <a:cs typeface="Lato"/>
                <a:sym typeface="Lato"/>
              </a:rPr>
              <a:t>Change Rate </a:t>
            </a:r>
            <a:r>
              <a:rPr lang="en" dirty="0">
                <a:latin typeface="Lato"/>
                <a:ea typeface="Lato"/>
                <a:cs typeface="Lato"/>
                <a:sym typeface="Lato"/>
              </a:rPr>
              <a:t>as defined below. </a:t>
            </a:r>
            <a:br>
              <a:rPr lang="en" dirty="0">
                <a:latin typeface="Lato"/>
                <a:ea typeface="Lato"/>
                <a:cs typeface="Lato"/>
                <a:sym typeface="Lato"/>
              </a:rPr>
            </a:br>
            <a:br>
              <a:rPr lang="en" dirty="0">
                <a:latin typeface="Lato"/>
                <a:ea typeface="Lato"/>
                <a:cs typeface="Lato"/>
                <a:sym typeface="Lato"/>
              </a:rPr>
            </a:br>
            <a:br>
              <a:rPr lang="en" dirty="0">
                <a:latin typeface="Lato"/>
                <a:ea typeface="Lato"/>
                <a:cs typeface="Lato"/>
                <a:sym typeface="Lato"/>
              </a:rPr>
            </a:b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It may be noted that CIS is included in “System”, and Change Rate falls in the range from </a:t>
            </a:r>
            <a:r>
              <a:rPr lang="en" dirty="0">
                <a:solidFill>
                  <a:srgbClr val="0070C0"/>
                </a:solidFill>
                <a:latin typeface="Lato"/>
                <a:ea typeface="Lato"/>
                <a:cs typeface="Lato"/>
                <a:sym typeface="Lato"/>
              </a:rPr>
              <a:t>0 to 1</a:t>
            </a:r>
            <a:r>
              <a:rPr lang="en" dirty="0">
                <a:latin typeface="Lato"/>
                <a:ea typeface="Lato"/>
                <a:cs typeface="Lato"/>
                <a:sym typeface="Lato"/>
              </a:rPr>
              <a:t>. For </a:t>
            </a:r>
            <a:r>
              <a:rPr lang="en" dirty="0">
                <a:solidFill>
                  <a:srgbClr val="0070C0"/>
                </a:solidFill>
                <a:latin typeface="Lato"/>
                <a:ea typeface="Lato"/>
                <a:cs typeface="Lato"/>
                <a:sym typeface="Lato"/>
              </a:rPr>
              <a:t>Sharpness to be high, we must have Change Rate ≪ 1.</a:t>
            </a:r>
            <a:endParaRPr dirty="0">
              <a:solidFill>
                <a:srgbClr val="0070C0"/>
              </a:solidFill>
              <a:latin typeface="Lato"/>
              <a:ea typeface="Lato"/>
              <a:cs typeface="Lato"/>
              <a:sym typeface="Lato"/>
            </a:endParaRPr>
          </a:p>
        </p:txBody>
      </p:sp>
      <p:pic>
        <p:nvPicPr>
          <p:cNvPr id="252" name="Google Shape;252;p39"/>
          <p:cNvPicPr preferRelativeResize="0"/>
          <p:nvPr/>
        </p:nvPicPr>
        <p:blipFill>
          <a:blip r:embed="rId3">
            <a:alphaModFix/>
          </a:blip>
          <a:stretch>
            <a:fillRect/>
          </a:stretch>
        </p:blipFill>
        <p:spPr>
          <a:xfrm>
            <a:off x="2990859" y="2097328"/>
            <a:ext cx="2564814" cy="70821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a:p>
            <a:pPr marL="0" lvl="0" indent="0" algn="l" rtl="0">
              <a:spcBef>
                <a:spcPts val="0"/>
              </a:spcBef>
              <a:spcAft>
                <a:spcPts val="0"/>
              </a:spcAft>
              <a:buNone/>
            </a:pPr>
            <a:endParaRPr/>
          </a:p>
        </p:txBody>
      </p:sp>
      <p:sp>
        <p:nvSpPr>
          <p:cNvPr id="258" name="Google Shape;258;p40"/>
          <p:cNvSpPr txBox="1"/>
          <p:nvPr/>
        </p:nvSpPr>
        <p:spPr>
          <a:xfrm>
            <a:off x="794850" y="1464700"/>
            <a:ext cx="8003100" cy="233907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Lato"/>
                <a:ea typeface="Lato"/>
                <a:cs typeface="Lato"/>
                <a:sym typeface="Lato"/>
              </a:rPr>
              <a:t>Adherence</a:t>
            </a:r>
            <a:r>
              <a:rPr lang="en" dirty="0">
                <a:latin typeface="Lato"/>
                <a:ea typeface="Lato"/>
                <a:cs typeface="Lato"/>
                <a:sym typeface="Lato"/>
              </a:rPr>
              <a:t> is the ability of the approach to produce a </a:t>
            </a:r>
            <a:r>
              <a:rPr lang="en" dirty="0">
                <a:solidFill>
                  <a:srgbClr val="0070C0"/>
                </a:solidFill>
                <a:latin typeface="Lato"/>
                <a:ea typeface="Lato"/>
                <a:cs typeface="Lato"/>
                <a:sym typeface="Lato"/>
              </a:rPr>
              <a:t>CIS which is as close to AIS as possible</a:t>
            </a:r>
            <a:r>
              <a:rPr lang="en" dirty="0">
                <a:latin typeface="Lato"/>
                <a:ea typeface="Lato"/>
                <a:cs typeface="Lato"/>
                <a:sym typeface="Lato"/>
              </a:rPr>
              <a:t>. A small difference between CIS and AIS means that a small number of candidate objects fail to be included in the actual modification set. Adherence is expressed by S-Ratio as follows:</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endParaRPr lang="en-US"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If the impact analysis approach is adequate, AIS is included in CIS, and S-Ratio</a:t>
            </a: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takes on values in the range from 0 to 1. </a:t>
            </a:r>
            <a:r>
              <a:rPr lang="en" dirty="0">
                <a:solidFill>
                  <a:srgbClr val="0070C0"/>
                </a:solidFill>
                <a:latin typeface="Lato"/>
                <a:ea typeface="Lato"/>
                <a:cs typeface="Lato"/>
                <a:sym typeface="Lato"/>
              </a:rPr>
              <a:t>Ideally, the S-Ratio is equal to 1.</a:t>
            </a:r>
            <a:endParaRPr dirty="0">
              <a:solidFill>
                <a:srgbClr val="0070C0"/>
              </a:solidFill>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pic>
        <p:nvPicPr>
          <p:cNvPr id="259" name="Google Shape;259;p40"/>
          <p:cNvPicPr preferRelativeResize="0"/>
          <p:nvPr/>
        </p:nvPicPr>
        <p:blipFill>
          <a:blip r:embed="rId3">
            <a:alphaModFix/>
          </a:blip>
          <a:stretch>
            <a:fillRect/>
          </a:stretch>
        </p:blipFill>
        <p:spPr>
          <a:xfrm>
            <a:off x="2941828" y="2345782"/>
            <a:ext cx="2142789" cy="70221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6B95-F837-4157-6A5A-B400F6AD8369}"/>
              </a:ext>
            </a:extLst>
          </p:cNvPr>
          <p:cNvSpPr>
            <a:spLocks noGrp="1"/>
          </p:cNvSpPr>
          <p:nvPr>
            <p:ph type="title"/>
          </p:nvPr>
        </p:nvSpPr>
        <p:spPr/>
        <p:txBody>
          <a:bodyPr>
            <a:normAutofit fontScale="90000"/>
          </a:bodyPr>
          <a:lstStyle/>
          <a:p>
            <a:r>
              <a:rPr lang="en-US" dirty="0"/>
              <a:t>Dependency based Impact Analysis</a:t>
            </a:r>
          </a:p>
        </p:txBody>
      </p:sp>
      <p:sp>
        <p:nvSpPr>
          <p:cNvPr id="3" name="Text Placeholder 2">
            <a:extLst>
              <a:ext uri="{FF2B5EF4-FFF2-40B4-BE49-F238E27FC236}">
                <a16:creationId xmlns:a16="http://schemas.microsoft.com/office/drawing/2014/main" id="{95CFD28A-7E85-CD64-9103-6FC7B54109A7}"/>
              </a:ext>
            </a:extLst>
          </p:cNvPr>
          <p:cNvSpPr>
            <a:spLocks noGrp="1"/>
          </p:cNvSpPr>
          <p:nvPr>
            <p:ph type="body" idx="1"/>
          </p:nvPr>
        </p:nvSpPr>
        <p:spPr/>
        <p:txBody>
          <a:bodyPr/>
          <a:lstStyle/>
          <a:p>
            <a:pPr marL="146050" indent="0">
              <a:buNone/>
            </a:pPr>
            <a:r>
              <a:rPr lang="en-US" dirty="0">
                <a:hlinkClick r:id="rId2"/>
              </a:rPr>
              <a:t>https://www.apriorit.com/qa-blog/252-impact-analysis</a:t>
            </a:r>
            <a:endParaRPr lang="en-US" dirty="0"/>
          </a:p>
        </p:txBody>
      </p:sp>
    </p:spTree>
    <p:extLst>
      <p:ext uri="{BB962C8B-B14F-4D97-AF65-F5344CB8AC3E}">
        <p14:creationId xmlns:p14="http://schemas.microsoft.com/office/powerpoint/2010/main" val="1798404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Impact Analysis</a:t>
            </a:r>
            <a:endParaRPr dirty="0"/>
          </a:p>
        </p:txBody>
      </p:sp>
      <p:sp>
        <p:nvSpPr>
          <p:cNvPr id="99" name="Google Shape;99;p15"/>
          <p:cNvSpPr txBox="1">
            <a:spLocks noGrp="1"/>
          </p:cNvSpPr>
          <p:nvPr>
            <p:ph type="body" idx="1"/>
          </p:nvPr>
        </p:nvSpPr>
        <p:spPr>
          <a:xfrm>
            <a:off x="729450" y="12406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000000"/>
                </a:solidFill>
              </a:rPr>
              <a:t>Impact analysis is the process of identifying the components that are </a:t>
            </a:r>
            <a:r>
              <a:rPr lang="en" dirty="0">
                <a:solidFill>
                  <a:srgbClr val="0070C0"/>
                </a:solidFill>
              </a:rPr>
              <a:t>impacted by the change request</a:t>
            </a:r>
            <a:r>
              <a:rPr lang="en" dirty="0">
                <a:solidFill>
                  <a:srgbClr val="000000"/>
                </a:solidFill>
              </a:rPr>
              <a:t>.</a:t>
            </a:r>
            <a:endParaRPr dirty="0">
              <a:solidFill>
                <a:srgbClr val="000000"/>
              </a:solidFill>
            </a:endParaRPr>
          </a:p>
          <a:p>
            <a:pPr marL="0" lvl="0" indent="0" algn="l" rtl="0">
              <a:spcBef>
                <a:spcPts val="1200"/>
              </a:spcBef>
              <a:spcAft>
                <a:spcPts val="0"/>
              </a:spcAft>
              <a:buNone/>
            </a:pPr>
            <a:br>
              <a:rPr lang="en" dirty="0">
                <a:solidFill>
                  <a:srgbClr val="000000"/>
                </a:solidFill>
              </a:rPr>
            </a:br>
            <a:r>
              <a:rPr lang="en" dirty="0">
                <a:solidFill>
                  <a:srgbClr val="000000"/>
                </a:solidFill>
              </a:rPr>
              <a:t>Impact analysis enables understanding and implementing changes in the system. Potential effects of the proposed changes are made visible by performing impact analysis. </a:t>
            </a:r>
            <a:br>
              <a:rPr lang="en" dirty="0">
                <a:solidFill>
                  <a:srgbClr val="000000"/>
                </a:solidFill>
              </a:rPr>
            </a:br>
            <a:br>
              <a:rPr lang="en" dirty="0">
                <a:solidFill>
                  <a:srgbClr val="000000"/>
                </a:solidFill>
              </a:rPr>
            </a:br>
            <a:r>
              <a:rPr lang="en" dirty="0">
                <a:solidFill>
                  <a:srgbClr val="000000"/>
                </a:solidFill>
              </a:rPr>
              <a:t>In addition, it is used in </a:t>
            </a:r>
            <a:r>
              <a:rPr lang="en" dirty="0">
                <a:solidFill>
                  <a:srgbClr val="0070C0"/>
                </a:solidFill>
              </a:rPr>
              <a:t>estimating cost </a:t>
            </a:r>
            <a:r>
              <a:rPr lang="en" dirty="0">
                <a:solidFill>
                  <a:srgbClr val="000000"/>
                </a:solidFill>
              </a:rPr>
              <a:t>and </a:t>
            </a:r>
            <a:r>
              <a:rPr lang="en" dirty="0">
                <a:solidFill>
                  <a:srgbClr val="0070C0"/>
                </a:solidFill>
              </a:rPr>
              <a:t>planning a schedule</a:t>
            </a:r>
            <a:r>
              <a:rPr lang="en" dirty="0">
                <a:solidFill>
                  <a:srgbClr val="000000"/>
                </a:solidFill>
              </a:rPr>
              <a:t>.</a:t>
            </a:r>
            <a:endParaRPr dirty="0">
              <a:solidFill>
                <a:srgbClr val="000000"/>
              </a:solidFill>
            </a:endParaRPr>
          </a:p>
          <a:p>
            <a:pPr marL="0" lvl="0" indent="0" algn="l" rtl="0">
              <a:spcBef>
                <a:spcPts val="1200"/>
              </a:spcBef>
              <a:spcAft>
                <a:spcPts val="1200"/>
              </a:spcAft>
              <a:buNone/>
            </a:pPr>
            <a:endParaRPr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1"/>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Dependency-based Impact Analysis</a:t>
            </a:r>
            <a:endParaRPr/>
          </a:p>
        </p:txBody>
      </p:sp>
      <p:sp>
        <p:nvSpPr>
          <p:cNvPr id="265" name="Google Shape;265;p41"/>
          <p:cNvSpPr txBox="1"/>
          <p:nvPr/>
        </p:nvSpPr>
        <p:spPr>
          <a:xfrm>
            <a:off x="794850" y="1464700"/>
            <a:ext cx="8003100" cy="255451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Dependency-based impact analysis techniques </a:t>
            </a:r>
            <a:r>
              <a:rPr lang="en" u="sng" dirty="0">
                <a:latin typeface="Lato"/>
                <a:ea typeface="Lato"/>
                <a:cs typeface="Lato"/>
                <a:sym typeface="Lato"/>
              </a:rPr>
              <a:t>identify the impact of changes </a:t>
            </a:r>
            <a:r>
              <a:rPr lang="en" dirty="0">
                <a:latin typeface="Lato"/>
                <a:ea typeface="Lato"/>
                <a:cs typeface="Lato"/>
                <a:sym typeface="Lato"/>
              </a:rPr>
              <a:t>by </a:t>
            </a:r>
            <a:r>
              <a:rPr lang="en" dirty="0">
                <a:solidFill>
                  <a:srgbClr val="0070C0"/>
                </a:solidFill>
                <a:latin typeface="Lato"/>
                <a:ea typeface="Lato"/>
                <a:cs typeface="Lato"/>
                <a:sym typeface="Lato"/>
              </a:rPr>
              <a:t>analyzing syntactic dependencies</a:t>
            </a:r>
            <a:r>
              <a:rPr lang="en" dirty="0">
                <a:latin typeface="Lato"/>
                <a:ea typeface="Lato"/>
                <a:cs typeface="Lato"/>
                <a:sym typeface="Lato"/>
              </a:rPr>
              <a:t>, because syntactic dependencies are likely to cause </a:t>
            </a:r>
            <a:r>
              <a:rPr lang="en" dirty="0">
                <a:solidFill>
                  <a:srgbClr val="0070C0"/>
                </a:solidFill>
                <a:latin typeface="Lato"/>
                <a:ea typeface="Lato"/>
                <a:cs typeface="Lato"/>
                <a:sym typeface="Lato"/>
              </a:rPr>
              <a:t>semantic dependencies</a:t>
            </a:r>
            <a:r>
              <a:rPr lang="en" dirty="0">
                <a:latin typeface="Lato"/>
                <a:ea typeface="Lato"/>
                <a:cs typeface="Lato"/>
                <a:sym typeface="Lato"/>
              </a:rPr>
              <a:t>.</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Two traditional impact analysis techniques are explained in this section. The first technique is based on </a:t>
            </a:r>
            <a:r>
              <a:rPr lang="en" dirty="0">
                <a:solidFill>
                  <a:srgbClr val="0070C0"/>
                </a:solidFill>
                <a:latin typeface="Lato"/>
                <a:ea typeface="Lato"/>
                <a:cs typeface="Lato"/>
                <a:sym typeface="Lato"/>
              </a:rPr>
              <a:t>call graph</a:t>
            </a:r>
            <a:r>
              <a:rPr lang="en" dirty="0">
                <a:latin typeface="Lato"/>
                <a:ea typeface="Lato"/>
                <a:cs typeface="Lato"/>
                <a:sym typeface="Lato"/>
              </a:rPr>
              <a:t>, whereas the second one is based on </a:t>
            </a:r>
            <a:r>
              <a:rPr lang="en" dirty="0">
                <a:solidFill>
                  <a:srgbClr val="0070C0"/>
                </a:solidFill>
                <a:latin typeface="Lato"/>
                <a:ea typeface="Lato"/>
                <a:cs typeface="Lato"/>
                <a:sym typeface="Lato"/>
              </a:rPr>
              <a:t>dependency graph</a:t>
            </a:r>
            <a:br>
              <a:rPr lang="en" dirty="0">
                <a:latin typeface="Lato"/>
                <a:ea typeface="Lato"/>
                <a:cs typeface="Lato"/>
                <a:sym typeface="Lato"/>
              </a:rPr>
            </a:br>
            <a:endParaRPr lang="en" dirty="0">
              <a:latin typeface="Lato"/>
              <a:ea typeface="Lato"/>
              <a:cs typeface="Lato"/>
              <a:sym typeface="Lato"/>
            </a:endParaRPr>
          </a:p>
          <a:p>
            <a:pPr marL="0" lvl="0" indent="0" algn="l" rtl="0">
              <a:spcBef>
                <a:spcPts val="0"/>
              </a:spcBef>
              <a:spcAft>
                <a:spcPts val="0"/>
              </a:spcAft>
              <a:buNone/>
            </a:pPr>
            <a:br>
              <a:rPr lang="en" dirty="0">
                <a:latin typeface="Lato"/>
                <a:ea typeface="Lato"/>
                <a:cs typeface="Lato"/>
                <a:sym typeface="Lato"/>
              </a:rPr>
            </a:br>
            <a:r>
              <a:rPr lang="en" dirty="0">
                <a:solidFill>
                  <a:srgbClr val="0070C0"/>
                </a:solidFill>
                <a:latin typeface="Lato"/>
                <a:ea typeface="Lato"/>
                <a:cs typeface="Lato"/>
                <a:sym typeface="Lato"/>
              </a:rPr>
              <a:t>Call Graph:</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A call graph is a directed graph in which a node represents a function, a component, or a method, and an edge between two nodes A and B means that A may invoke B.</a:t>
            </a:r>
            <a:endParaRPr dirty="0">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Dependency-based Impact Analysis</a:t>
            </a:r>
            <a:endParaRPr/>
          </a:p>
        </p:txBody>
      </p:sp>
      <p:sp>
        <p:nvSpPr>
          <p:cNvPr id="271" name="Google Shape;271;p42"/>
          <p:cNvSpPr txBox="1"/>
          <p:nvPr/>
        </p:nvSpPr>
        <p:spPr>
          <a:xfrm>
            <a:off x="794850" y="1464700"/>
            <a:ext cx="31152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Call Graph:</a:t>
            </a:r>
            <a:br>
              <a:rPr lang="en" dirty="0">
                <a:latin typeface="Lato"/>
                <a:ea typeface="Lato"/>
                <a:cs typeface="Lato"/>
                <a:sym typeface="Lato"/>
              </a:rPr>
            </a:br>
            <a:r>
              <a:rPr lang="en" dirty="0">
                <a:latin typeface="Lato"/>
                <a:ea typeface="Lato"/>
                <a:cs typeface="Lato"/>
                <a:sym typeface="Lato"/>
              </a:rPr>
              <a:t>Let P be a program, G be the call graph obtained from P, and p be some procedure in P. </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A key assumption in the call-graph-based technique is that some change in p has the potential to impact changes in all nodes reachable from p in G.</a:t>
            </a:r>
            <a:br>
              <a:rPr lang="en" dirty="0">
                <a:latin typeface="Lato"/>
                <a:ea typeface="Lato"/>
                <a:cs typeface="Lato"/>
                <a:sym typeface="Lato"/>
              </a:rPr>
            </a:br>
            <a:endParaRPr dirty="0">
              <a:latin typeface="Lato"/>
              <a:ea typeface="Lato"/>
              <a:cs typeface="Lato"/>
              <a:sym typeface="Lato"/>
            </a:endParaRPr>
          </a:p>
        </p:txBody>
      </p:sp>
      <p:pic>
        <p:nvPicPr>
          <p:cNvPr id="272" name="Google Shape;272;p42"/>
          <p:cNvPicPr preferRelativeResize="0"/>
          <p:nvPr/>
        </p:nvPicPr>
        <p:blipFill>
          <a:blip r:embed="rId3">
            <a:alphaModFix/>
          </a:blip>
          <a:stretch>
            <a:fillRect/>
          </a:stretch>
        </p:blipFill>
        <p:spPr>
          <a:xfrm>
            <a:off x="4247600" y="1665425"/>
            <a:ext cx="4838700" cy="1714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3"/>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Dependency-based Impact Analysis</a:t>
            </a:r>
            <a:endParaRPr/>
          </a:p>
        </p:txBody>
      </p:sp>
      <p:sp>
        <p:nvSpPr>
          <p:cNvPr id="278" name="Google Shape;278;p43"/>
          <p:cNvSpPr txBox="1"/>
          <p:nvPr/>
        </p:nvSpPr>
        <p:spPr>
          <a:xfrm>
            <a:off x="794850" y="1464700"/>
            <a:ext cx="8003100" cy="29854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Call Graph:</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Call-graph-based approach to impact analysis suffers from many disadvantages as follows: </a:t>
            </a:r>
            <a:br>
              <a:rPr lang="en" dirty="0">
                <a:latin typeface="Lato"/>
                <a:ea typeface="Lato"/>
                <a:cs typeface="Lato"/>
                <a:sym typeface="Lato"/>
              </a:rPr>
            </a:br>
            <a:endParaRPr dirty="0">
              <a:latin typeface="Lato"/>
              <a:ea typeface="Lato"/>
              <a:cs typeface="Lato"/>
              <a:sym typeface="Lato"/>
            </a:endParaRPr>
          </a:p>
          <a:p>
            <a:pPr marL="457200" lvl="0" indent="-317500" algn="l" rtl="0">
              <a:spcBef>
                <a:spcPts val="0"/>
              </a:spcBef>
              <a:spcAft>
                <a:spcPts val="0"/>
              </a:spcAft>
              <a:buSzPts val="1400"/>
              <a:buFont typeface="Lato"/>
              <a:buChar char="●"/>
            </a:pPr>
            <a:r>
              <a:rPr lang="en" dirty="0">
                <a:latin typeface="Lato"/>
                <a:ea typeface="Lato"/>
                <a:cs typeface="Lato"/>
                <a:sym typeface="Lato"/>
              </a:rPr>
              <a:t>A call graph represents the potential calls by a single procedure, while </a:t>
            </a:r>
            <a:r>
              <a:rPr lang="en" dirty="0">
                <a:solidFill>
                  <a:srgbClr val="0070C0"/>
                </a:solidFill>
                <a:latin typeface="Lato"/>
                <a:ea typeface="Lato"/>
                <a:cs typeface="Lato"/>
                <a:sym typeface="Lato"/>
              </a:rPr>
              <a:t>ignoring</a:t>
            </a:r>
            <a:r>
              <a:rPr lang="en" dirty="0">
                <a:latin typeface="Lato"/>
                <a:ea typeface="Lato"/>
                <a:cs typeface="Lato"/>
                <a:sym typeface="Lato"/>
              </a:rPr>
              <a:t> </a:t>
            </a:r>
            <a:r>
              <a:rPr lang="en" dirty="0">
                <a:solidFill>
                  <a:srgbClr val="0070C0"/>
                </a:solidFill>
                <a:latin typeface="Lato"/>
                <a:ea typeface="Lato"/>
                <a:cs typeface="Lato"/>
                <a:sym typeface="Lato"/>
              </a:rPr>
              <a:t>the dynamic aspects</a:t>
            </a:r>
            <a:r>
              <a:rPr lang="en" dirty="0">
                <a:latin typeface="Lato"/>
                <a:ea typeface="Lato"/>
                <a:cs typeface="Lato"/>
                <a:sym typeface="Lato"/>
              </a:rPr>
              <a:t>. Consequently, impact analysis based on call graphs can produce an </a:t>
            </a:r>
            <a:r>
              <a:rPr lang="en" dirty="0">
                <a:solidFill>
                  <a:srgbClr val="0070C0"/>
                </a:solidFill>
                <a:latin typeface="Lato"/>
                <a:ea typeface="Lato"/>
                <a:cs typeface="Lato"/>
                <a:sym typeface="Lato"/>
              </a:rPr>
              <a:t>imprecise impact set</a:t>
            </a:r>
            <a:r>
              <a:rPr lang="en" dirty="0">
                <a:solidFill>
                  <a:srgbClr val="FFC000"/>
                </a:solidFill>
                <a:latin typeface="Lato"/>
                <a:ea typeface="Lato"/>
                <a:cs typeface="Lato"/>
                <a:sym typeface="Lato"/>
              </a:rPr>
              <a:t>.</a:t>
            </a:r>
            <a:r>
              <a:rPr lang="en" dirty="0">
                <a:latin typeface="Lato"/>
                <a:ea typeface="Lato"/>
                <a:cs typeface="Lato"/>
                <a:sym typeface="Lato"/>
              </a:rPr>
              <a:t> For example, in Figure 6.7, one </a:t>
            </a:r>
            <a:r>
              <a:rPr lang="en" dirty="0">
                <a:solidFill>
                  <a:srgbClr val="0070C0"/>
                </a:solidFill>
                <a:latin typeface="Lato"/>
                <a:ea typeface="Lato"/>
                <a:cs typeface="Lato"/>
                <a:sym typeface="Lato"/>
              </a:rPr>
              <a:t>cannot determine </a:t>
            </a:r>
            <a:r>
              <a:rPr lang="en" dirty="0">
                <a:latin typeface="Lato"/>
                <a:ea typeface="Lato"/>
                <a:cs typeface="Lato"/>
                <a:sym typeface="Lato"/>
              </a:rPr>
              <a:t>the </a:t>
            </a:r>
            <a:r>
              <a:rPr lang="en" dirty="0">
                <a:solidFill>
                  <a:srgbClr val="0070C0"/>
                </a:solidFill>
                <a:latin typeface="Lato"/>
                <a:ea typeface="Lato"/>
                <a:cs typeface="Lato"/>
                <a:sym typeface="Lato"/>
              </a:rPr>
              <a:t>conditions</a:t>
            </a:r>
            <a:r>
              <a:rPr lang="en" dirty="0">
                <a:latin typeface="Lato"/>
                <a:ea typeface="Lato"/>
                <a:cs typeface="Lato"/>
                <a:sym typeface="Lato"/>
              </a:rPr>
              <a:t> that cause impacts of changes to propagate from M to other procedures. </a:t>
            </a:r>
          </a:p>
          <a:p>
            <a:pPr marL="457200" lvl="0" indent="-317500" algn="l" rtl="0">
              <a:spcBef>
                <a:spcPts val="0"/>
              </a:spcBef>
              <a:spcAft>
                <a:spcPts val="0"/>
              </a:spcAft>
              <a:buSzPts val="1400"/>
              <a:buFont typeface="Lato"/>
              <a:buChar char="●"/>
            </a:pPr>
            <a:endParaRPr dirty="0">
              <a:latin typeface="Lato"/>
              <a:ea typeface="Lato"/>
              <a:cs typeface="Lato"/>
              <a:sym typeface="Lato"/>
            </a:endParaRPr>
          </a:p>
          <a:p>
            <a:pPr marL="457200" lvl="0" indent="-317500" algn="l" rtl="0">
              <a:spcBef>
                <a:spcPts val="0"/>
              </a:spcBef>
              <a:spcAft>
                <a:spcPts val="0"/>
              </a:spcAft>
              <a:buSzPts val="1400"/>
              <a:buFont typeface="Lato"/>
              <a:buChar char="●"/>
            </a:pPr>
            <a:r>
              <a:rPr lang="en" dirty="0">
                <a:latin typeface="Lato"/>
                <a:ea typeface="Lato"/>
                <a:cs typeface="Lato"/>
                <a:sym typeface="Lato"/>
              </a:rPr>
              <a:t>Generally, a call graph captures </a:t>
            </a:r>
            <a:r>
              <a:rPr lang="en" dirty="0">
                <a:solidFill>
                  <a:srgbClr val="0070C0"/>
                </a:solidFill>
                <a:latin typeface="Lato"/>
                <a:ea typeface="Lato"/>
                <a:cs typeface="Lato"/>
                <a:sym typeface="Lato"/>
              </a:rPr>
              <a:t>no information </a:t>
            </a:r>
            <a:r>
              <a:rPr lang="en" dirty="0">
                <a:latin typeface="Lato"/>
                <a:ea typeface="Lato"/>
                <a:cs typeface="Lato"/>
                <a:sym typeface="Lato"/>
              </a:rPr>
              <a:t>flowing </a:t>
            </a:r>
            <a:r>
              <a:rPr lang="en" dirty="0">
                <a:solidFill>
                  <a:srgbClr val="0070C0"/>
                </a:solidFill>
                <a:latin typeface="Lato"/>
                <a:ea typeface="Lato"/>
                <a:cs typeface="Lato"/>
                <a:sym typeface="Lato"/>
              </a:rPr>
              <a:t>via</a:t>
            </a:r>
            <a:r>
              <a:rPr lang="en" dirty="0">
                <a:latin typeface="Lato"/>
                <a:ea typeface="Lato"/>
                <a:cs typeface="Lato"/>
                <a:sym typeface="Lato"/>
              </a:rPr>
              <a:t> </a:t>
            </a:r>
            <a:r>
              <a:rPr lang="en" dirty="0">
                <a:solidFill>
                  <a:srgbClr val="0070C0"/>
                </a:solidFill>
                <a:latin typeface="Lato"/>
                <a:ea typeface="Lato"/>
                <a:cs typeface="Lato"/>
                <a:sym typeface="Lato"/>
              </a:rPr>
              <a:t>returns</a:t>
            </a:r>
            <a:r>
              <a:rPr lang="en" dirty="0">
                <a:latin typeface="Lato"/>
                <a:ea typeface="Lato"/>
                <a:cs typeface="Lato"/>
                <a:sym typeface="Lato"/>
              </a:rPr>
              <a:t>. Therefore, impact propagations due to </a:t>
            </a:r>
            <a:r>
              <a:rPr lang="en" dirty="0">
                <a:solidFill>
                  <a:srgbClr val="0070C0"/>
                </a:solidFill>
                <a:latin typeface="Lato"/>
                <a:ea typeface="Lato"/>
                <a:cs typeface="Lato"/>
                <a:sym typeface="Lato"/>
              </a:rPr>
              <a:t>procedure returns </a:t>
            </a:r>
            <a:r>
              <a:rPr lang="en" dirty="0">
                <a:latin typeface="Lato"/>
                <a:ea typeface="Lato"/>
                <a:cs typeface="Lato"/>
                <a:sym typeface="Lato"/>
              </a:rPr>
              <a:t>are not captured in the call-graph- based technique. Suppose that in Figure 6.7, D is modified and control returns to C. Now, following the return to C, it cannot be inferred whether impacts of changing E propagates into none, both, A, or B.</a:t>
            </a:r>
            <a:endParaRPr dirty="0">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4"/>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Dependency-based Impact Analysis</a:t>
            </a:r>
            <a:endParaRPr/>
          </a:p>
        </p:txBody>
      </p:sp>
      <p:sp>
        <p:nvSpPr>
          <p:cNvPr id="284" name="Google Shape;284;p44"/>
          <p:cNvSpPr txBox="1"/>
          <p:nvPr/>
        </p:nvSpPr>
        <p:spPr>
          <a:xfrm>
            <a:off x="794850" y="1464700"/>
            <a:ext cx="80031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Call Graph:</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To address the aforementioned issues, Law and Rothermel defined a technique called </a:t>
            </a:r>
            <a:r>
              <a:rPr lang="en" dirty="0">
                <a:solidFill>
                  <a:srgbClr val="0070C0"/>
                </a:solidFill>
                <a:latin typeface="Lato"/>
                <a:ea typeface="Lato"/>
                <a:cs typeface="Lato"/>
                <a:sym typeface="Lato"/>
              </a:rPr>
              <a:t>path-based dynamic impact analysis </a:t>
            </a:r>
            <a:r>
              <a:rPr lang="en" dirty="0">
                <a:latin typeface="Lato"/>
                <a:ea typeface="Lato"/>
                <a:cs typeface="Lato"/>
                <a:sym typeface="Lato"/>
              </a:rPr>
              <a:t>that uses </a:t>
            </a:r>
            <a:r>
              <a:rPr lang="en" dirty="0">
                <a:solidFill>
                  <a:srgbClr val="0070C0"/>
                </a:solidFill>
                <a:latin typeface="Lato"/>
                <a:ea typeface="Lato"/>
                <a:cs typeface="Lato"/>
                <a:sym typeface="Lato"/>
              </a:rPr>
              <a:t>whole path profiling </a:t>
            </a:r>
            <a:r>
              <a:rPr lang="en" dirty="0">
                <a:latin typeface="Lato"/>
                <a:ea typeface="Lato"/>
                <a:cs typeface="Lato"/>
                <a:sym typeface="Lato"/>
              </a:rPr>
              <a:t>to estimate the </a:t>
            </a:r>
            <a:r>
              <a:rPr lang="en" u="sng" dirty="0">
                <a:latin typeface="Lato"/>
                <a:ea typeface="Lato"/>
                <a:cs typeface="Lato"/>
                <a:sym typeface="Lato"/>
              </a:rPr>
              <a:t>effects of changes. </a:t>
            </a:r>
            <a:br>
              <a:rPr lang="en" u="sng"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In this approach, if a procedure p is changed, then one considers the impact that is likely to propagate along those executable paths that are seen to be passing through p. As a result, any procedure, that is invoked after p but still appears on the call stack after p terminates, is assumed to be </a:t>
            </a:r>
            <a:r>
              <a:rPr lang="en" dirty="0">
                <a:solidFill>
                  <a:srgbClr val="0070C0"/>
                </a:solidFill>
                <a:latin typeface="Lato"/>
                <a:ea typeface="Lato"/>
                <a:cs typeface="Lato"/>
                <a:sym typeface="Lato"/>
              </a:rPr>
              <a:t>potentially impacted</a:t>
            </a:r>
            <a:r>
              <a:rPr lang="en" dirty="0">
                <a:latin typeface="Lato"/>
                <a:ea typeface="Lato"/>
                <a:cs typeface="Lato"/>
                <a:sym typeface="Lato"/>
              </a:rPr>
              <a:t>. </a:t>
            </a:r>
            <a:br>
              <a:rPr lang="en" dirty="0">
                <a:latin typeface="Lato"/>
                <a:ea typeface="Lato"/>
                <a:cs typeface="Lato"/>
                <a:sym typeface="Lato"/>
              </a:rPr>
            </a:br>
            <a:br>
              <a:rPr lang="en" dirty="0">
                <a:latin typeface="Lato"/>
                <a:ea typeface="Lato"/>
                <a:cs typeface="Lato"/>
                <a:sym typeface="Lato"/>
              </a:rPr>
            </a:br>
            <a:endParaRPr dirty="0">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5"/>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Dependency-based Impact Analysis</a:t>
            </a:r>
            <a:endParaRPr/>
          </a:p>
        </p:txBody>
      </p:sp>
      <p:sp>
        <p:nvSpPr>
          <p:cNvPr id="290" name="Google Shape;290;p45"/>
          <p:cNvSpPr txBox="1"/>
          <p:nvPr/>
        </p:nvSpPr>
        <p:spPr>
          <a:xfrm>
            <a:off x="794850" y="1464700"/>
            <a:ext cx="8003100" cy="34162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Call Graph:</a:t>
            </a:r>
            <a:br>
              <a:rPr lang="en" dirty="0">
                <a:latin typeface="Lato"/>
                <a:ea typeface="Lato"/>
                <a:cs typeface="Lato"/>
                <a:sym typeface="Lato"/>
              </a:rPr>
            </a:br>
            <a:br>
              <a:rPr lang="en" dirty="0">
                <a:latin typeface="Lato"/>
                <a:ea typeface="Lato"/>
                <a:cs typeface="Lato"/>
                <a:sym typeface="Lato"/>
              </a:rPr>
            </a:b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Let us consider an execution trace as shown in Figure 6.8. The trace corresponds to a program whose call graph is shown in Figure 6.7. In the figure, </a:t>
            </a:r>
            <a:r>
              <a:rPr lang="en" dirty="0">
                <a:solidFill>
                  <a:srgbClr val="0070C0"/>
                </a:solidFill>
                <a:latin typeface="Lato"/>
                <a:ea typeface="Lato"/>
                <a:cs typeface="Lato"/>
                <a:sym typeface="Lato"/>
              </a:rPr>
              <a:t>r and x represent function returns and program exits</a:t>
            </a:r>
            <a:r>
              <a:rPr lang="en" dirty="0">
                <a:latin typeface="Lato"/>
                <a:ea typeface="Lato"/>
                <a:cs typeface="Lato"/>
                <a:sym typeface="Lato"/>
              </a:rPr>
              <a:t>, respectively. </a:t>
            </a:r>
          </a:p>
          <a:p>
            <a:pPr marL="0" lvl="0" indent="0" algn="l" rtl="0">
              <a:spcBef>
                <a:spcPts val="0"/>
              </a:spcBef>
              <a:spcAft>
                <a:spcPts val="0"/>
              </a:spcAft>
              <a:buNone/>
            </a:pPr>
            <a:r>
              <a:rPr lang="en" dirty="0">
                <a:latin typeface="Lato"/>
                <a:ea typeface="Lato"/>
                <a:cs typeface="Lato"/>
                <a:sym typeface="Lato"/>
              </a:rPr>
              <a:t>Let procedure E be modified. The impact of the modification with respect to the given trace is computed by forward searching in the trace to find: </a:t>
            </a:r>
            <a:br>
              <a:rPr lang="en" dirty="0">
                <a:latin typeface="Lato"/>
                <a:ea typeface="Lato"/>
                <a:cs typeface="Lato"/>
                <a:sym typeface="Lato"/>
              </a:rPr>
            </a:br>
            <a:r>
              <a:rPr lang="en" dirty="0">
                <a:latin typeface="Lato"/>
                <a:ea typeface="Lato"/>
                <a:cs typeface="Lato"/>
                <a:sym typeface="Lato"/>
              </a:rPr>
              <a:t>(i) procedures that are indirectly or directly invoked by E; and </a:t>
            </a:r>
            <a:br>
              <a:rPr lang="en" dirty="0">
                <a:latin typeface="Lato"/>
                <a:ea typeface="Lato"/>
                <a:cs typeface="Lato"/>
                <a:sym typeface="Lato"/>
              </a:rPr>
            </a:br>
            <a:r>
              <a:rPr lang="en" dirty="0">
                <a:latin typeface="Lato"/>
                <a:ea typeface="Lato"/>
                <a:cs typeface="Lato"/>
                <a:sym typeface="Lato"/>
              </a:rPr>
              <a:t>(ii) procedures that are invoked after E terminates. One can identify the procedures into which E returns by performing backward search in the given trace. For example, in the given trace, E does not invoke other entities, but it returns into M, A, and C. Due to a modification in E, the set of potentially impacted procedures is {M, A,C, E}.</a:t>
            </a:r>
            <a:br>
              <a:rPr lang="en" dirty="0">
                <a:latin typeface="Lato"/>
                <a:ea typeface="Lato"/>
                <a:cs typeface="Lato"/>
                <a:sym typeface="Lato"/>
              </a:rPr>
            </a:br>
            <a:endParaRPr dirty="0">
              <a:latin typeface="Lato"/>
              <a:ea typeface="Lato"/>
              <a:cs typeface="Lato"/>
              <a:sym typeface="Lato"/>
            </a:endParaRPr>
          </a:p>
        </p:txBody>
      </p:sp>
      <p:pic>
        <p:nvPicPr>
          <p:cNvPr id="291" name="Google Shape;291;p45"/>
          <p:cNvPicPr preferRelativeResize="0"/>
          <p:nvPr/>
        </p:nvPicPr>
        <p:blipFill>
          <a:blip r:embed="rId3">
            <a:alphaModFix/>
          </a:blip>
          <a:stretch>
            <a:fillRect/>
          </a:stretch>
        </p:blipFill>
        <p:spPr>
          <a:xfrm>
            <a:off x="2360728" y="1537995"/>
            <a:ext cx="4210125" cy="765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6"/>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Dependency-based Impact Analysis</a:t>
            </a:r>
            <a:endParaRPr/>
          </a:p>
        </p:txBody>
      </p:sp>
      <p:sp>
        <p:nvSpPr>
          <p:cNvPr id="297" name="Google Shape;297;p46"/>
          <p:cNvSpPr txBox="1"/>
          <p:nvPr/>
        </p:nvSpPr>
        <p:spPr>
          <a:xfrm>
            <a:off x="794850" y="1464700"/>
            <a:ext cx="8003100" cy="276995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0070C0"/>
                </a:solidFill>
                <a:latin typeface="Lato"/>
                <a:ea typeface="Lato"/>
                <a:cs typeface="Lato"/>
                <a:sym typeface="Lato"/>
              </a:rPr>
              <a:t>Program Dependency Graph</a:t>
            </a:r>
            <a:r>
              <a:rPr lang="en" dirty="0">
                <a:latin typeface="Lato"/>
                <a:ea typeface="Lato"/>
                <a:cs typeface="Lato"/>
                <a:sym typeface="Lato"/>
              </a:rPr>
              <a:t>:</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In the program dependency graph (</a:t>
            </a:r>
            <a:r>
              <a:rPr lang="en" dirty="0">
                <a:solidFill>
                  <a:srgbClr val="0070C0"/>
                </a:solidFill>
                <a:latin typeface="Lato"/>
                <a:ea typeface="Lato"/>
                <a:cs typeface="Lato"/>
                <a:sym typeface="Lato"/>
              </a:rPr>
              <a:t>PDG</a:t>
            </a:r>
            <a:r>
              <a:rPr lang="en" dirty="0">
                <a:latin typeface="Lato"/>
                <a:ea typeface="Lato"/>
                <a:cs typeface="Lato"/>
                <a:sym typeface="Lato"/>
              </a:rPr>
              <a:t>) of a program: </a:t>
            </a:r>
            <a:br>
              <a:rPr lang="en" dirty="0">
                <a:latin typeface="Lato"/>
                <a:ea typeface="Lato"/>
                <a:cs typeface="Lato"/>
                <a:sym typeface="Lato"/>
              </a:rPr>
            </a:br>
            <a:r>
              <a:rPr lang="en" dirty="0">
                <a:latin typeface="Lato"/>
                <a:ea typeface="Lato"/>
                <a:cs typeface="Lato"/>
                <a:sym typeface="Lato"/>
              </a:rPr>
              <a:t>(i) each </a:t>
            </a:r>
            <a:r>
              <a:rPr lang="en" dirty="0">
                <a:solidFill>
                  <a:srgbClr val="0070C0"/>
                </a:solidFill>
                <a:latin typeface="Lato"/>
                <a:ea typeface="Lato"/>
                <a:cs typeface="Lato"/>
                <a:sym typeface="Lato"/>
              </a:rPr>
              <a:t>simple statement </a:t>
            </a:r>
            <a:r>
              <a:rPr lang="en" dirty="0">
                <a:latin typeface="Lato"/>
                <a:ea typeface="Lato"/>
                <a:cs typeface="Lato"/>
                <a:sym typeface="Lato"/>
              </a:rPr>
              <a:t>is represented by a </a:t>
            </a:r>
            <a:r>
              <a:rPr lang="en" dirty="0">
                <a:solidFill>
                  <a:srgbClr val="0070C0"/>
                </a:solidFill>
                <a:latin typeface="Lato"/>
                <a:ea typeface="Lato"/>
                <a:cs typeface="Lato"/>
                <a:sym typeface="Lato"/>
              </a:rPr>
              <a:t>node</a:t>
            </a:r>
            <a:r>
              <a:rPr lang="en" dirty="0">
                <a:latin typeface="Lato"/>
                <a:ea typeface="Lato"/>
                <a:cs typeface="Lato"/>
                <a:sym typeface="Lato"/>
              </a:rPr>
              <a:t>, also called a </a:t>
            </a:r>
            <a:r>
              <a:rPr lang="en" dirty="0">
                <a:solidFill>
                  <a:srgbClr val="0070C0"/>
                </a:solidFill>
                <a:latin typeface="Lato"/>
                <a:ea typeface="Lato"/>
                <a:cs typeface="Lato"/>
                <a:sym typeface="Lato"/>
              </a:rPr>
              <a:t>vertex</a:t>
            </a:r>
            <a:r>
              <a:rPr lang="en" dirty="0">
                <a:latin typeface="Lato"/>
                <a:ea typeface="Lato"/>
                <a:cs typeface="Lato"/>
                <a:sym typeface="Lato"/>
              </a:rPr>
              <a:t>; and </a:t>
            </a:r>
            <a:br>
              <a:rPr lang="en" dirty="0">
                <a:latin typeface="Lato"/>
                <a:ea typeface="Lato"/>
                <a:cs typeface="Lato"/>
                <a:sym typeface="Lato"/>
              </a:rPr>
            </a:br>
            <a:r>
              <a:rPr lang="en" dirty="0">
                <a:latin typeface="Lato"/>
                <a:ea typeface="Lato"/>
                <a:cs typeface="Lato"/>
                <a:sym typeface="Lato"/>
              </a:rPr>
              <a:t>(ii) each </a:t>
            </a:r>
            <a:r>
              <a:rPr lang="en" dirty="0">
                <a:solidFill>
                  <a:srgbClr val="0070C0"/>
                </a:solidFill>
                <a:latin typeface="Lato"/>
                <a:ea typeface="Lato"/>
                <a:cs typeface="Lato"/>
                <a:sym typeface="Lato"/>
              </a:rPr>
              <a:t>predicate expression </a:t>
            </a:r>
            <a:r>
              <a:rPr lang="en" dirty="0">
                <a:latin typeface="Lato"/>
                <a:ea typeface="Lato"/>
                <a:cs typeface="Lato"/>
                <a:sym typeface="Lato"/>
              </a:rPr>
              <a:t>is represented by a </a:t>
            </a:r>
            <a:r>
              <a:rPr lang="en" dirty="0">
                <a:solidFill>
                  <a:srgbClr val="0070C0"/>
                </a:solidFill>
                <a:latin typeface="Lato"/>
                <a:ea typeface="Lato"/>
                <a:cs typeface="Lato"/>
                <a:sym typeface="Lato"/>
              </a:rPr>
              <a:t>node</a:t>
            </a:r>
            <a:r>
              <a:rPr lang="en" dirty="0">
                <a:latin typeface="Lato"/>
                <a:ea typeface="Lato"/>
                <a:cs typeface="Lato"/>
                <a:sym typeface="Lato"/>
              </a:rPr>
              <a:t>.</a:t>
            </a:r>
            <a:endParaRPr dirty="0">
              <a:latin typeface="Lato"/>
              <a:ea typeface="Lato"/>
              <a:cs typeface="Lato"/>
              <a:sym typeface="Lato"/>
            </a:endParaRPr>
          </a:p>
          <a:p>
            <a:pPr marL="0" lvl="0" indent="0" algn="l" rtl="0">
              <a:spcBef>
                <a:spcPts val="0"/>
              </a:spcBef>
              <a:spcAft>
                <a:spcPts val="0"/>
              </a:spcAft>
              <a:buNone/>
            </a:pP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There are </a:t>
            </a:r>
            <a:r>
              <a:rPr lang="en" dirty="0">
                <a:solidFill>
                  <a:srgbClr val="0070C0"/>
                </a:solidFill>
                <a:latin typeface="Lato"/>
                <a:ea typeface="Lato"/>
                <a:cs typeface="Lato"/>
                <a:sym typeface="Lato"/>
              </a:rPr>
              <a:t>two types of edges </a:t>
            </a:r>
            <a:r>
              <a:rPr lang="en" dirty="0">
                <a:latin typeface="Lato"/>
                <a:ea typeface="Lato"/>
                <a:cs typeface="Lato"/>
                <a:sym typeface="Lato"/>
              </a:rPr>
              <a:t>in a PDG: </a:t>
            </a:r>
            <a:r>
              <a:rPr lang="en" dirty="0">
                <a:solidFill>
                  <a:srgbClr val="0070C0"/>
                </a:solidFill>
                <a:latin typeface="Lato"/>
                <a:ea typeface="Lato"/>
                <a:cs typeface="Lato"/>
                <a:sym typeface="Lato"/>
              </a:rPr>
              <a:t>data dependency </a:t>
            </a:r>
            <a:r>
              <a:rPr lang="en" dirty="0">
                <a:latin typeface="Lato"/>
                <a:ea typeface="Lato"/>
                <a:cs typeface="Lato"/>
                <a:sym typeface="Lato"/>
              </a:rPr>
              <a:t>edges and </a:t>
            </a:r>
            <a:r>
              <a:rPr lang="en" dirty="0">
                <a:solidFill>
                  <a:srgbClr val="0070C0"/>
                </a:solidFill>
                <a:latin typeface="Lato"/>
                <a:ea typeface="Lato"/>
                <a:cs typeface="Lato"/>
                <a:sym typeface="Lato"/>
              </a:rPr>
              <a:t>control dependency </a:t>
            </a:r>
            <a:r>
              <a:rPr lang="en" dirty="0">
                <a:latin typeface="Lato"/>
                <a:ea typeface="Lato"/>
                <a:cs typeface="Lato"/>
                <a:sym typeface="Lato"/>
              </a:rPr>
              <a:t>edges.</a:t>
            </a:r>
          </a:p>
          <a:p>
            <a:pPr marL="0" lvl="0" indent="0" algn="l" rtl="0">
              <a:spcBef>
                <a:spcPts val="0"/>
              </a:spcBef>
              <a:spcAft>
                <a:spcPts val="0"/>
              </a:spcAft>
              <a:buNone/>
            </a:pPr>
            <a:br>
              <a:rPr lang="en" dirty="0">
                <a:latin typeface="Lato"/>
                <a:ea typeface="Lato"/>
                <a:cs typeface="Lato"/>
                <a:sym typeface="Lato"/>
              </a:rPr>
            </a:br>
            <a:r>
              <a:rPr lang="en" dirty="0">
                <a:latin typeface="Lato"/>
                <a:ea typeface="Lato"/>
                <a:cs typeface="Lato"/>
                <a:sym typeface="Lato"/>
              </a:rPr>
              <a:t>In the following figure </a:t>
            </a:r>
            <a:r>
              <a:rPr lang="en" dirty="0">
                <a:solidFill>
                  <a:srgbClr val="0070C0"/>
                </a:solidFill>
                <a:latin typeface="Lato"/>
                <a:ea typeface="Lato"/>
                <a:cs typeface="Lato"/>
                <a:sym typeface="Lato"/>
              </a:rPr>
              <a:t>Data</a:t>
            </a:r>
            <a:r>
              <a:rPr lang="en" dirty="0">
                <a:latin typeface="Lato"/>
                <a:ea typeface="Lato"/>
                <a:cs typeface="Lato"/>
                <a:sym typeface="Lato"/>
              </a:rPr>
              <a:t> dependencies are shown as </a:t>
            </a:r>
            <a:r>
              <a:rPr lang="en" dirty="0">
                <a:solidFill>
                  <a:srgbClr val="0070C0"/>
                </a:solidFill>
                <a:latin typeface="Lato"/>
                <a:ea typeface="Lato"/>
                <a:cs typeface="Lato"/>
                <a:sym typeface="Lato"/>
              </a:rPr>
              <a:t>solid</a:t>
            </a:r>
            <a:r>
              <a:rPr lang="en" dirty="0">
                <a:latin typeface="Lato"/>
                <a:ea typeface="Lato"/>
                <a:cs typeface="Lato"/>
                <a:sym typeface="Lato"/>
              </a:rPr>
              <a:t> edges, whereas </a:t>
            </a:r>
            <a:r>
              <a:rPr lang="en" dirty="0">
                <a:solidFill>
                  <a:srgbClr val="0070C0"/>
                </a:solidFill>
                <a:latin typeface="Lato"/>
                <a:ea typeface="Lato"/>
                <a:cs typeface="Lato"/>
                <a:sym typeface="Lato"/>
              </a:rPr>
              <a:t>control</a:t>
            </a:r>
            <a:r>
              <a:rPr lang="en" dirty="0">
                <a:latin typeface="Lato"/>
                <a:ea typeface="Lato"/>
                <a:cs typeface="Lato"/>
                <a:sym typeface="Lato"/>
              </a:rPr>
              <a:t> dependencies are shown as </a:t>
            </a:r>
            <a:r>
              <a:rPr lang="en" dirty="0">
                <a:solidFill>
                  <a:srgbClr val="0070C0"/>
                </a:solidFill>
                <a:latin typeface="Lato"/>
                <a:ea typeface="Lato"/>
                <a:cs typeface="Lato"/>
                <a:sym typeface="Lato"/>
              </a:rPr>
              <a:t>dashed</a:t>
            </a:r>
            <a:r>
              <a:rPr lang="en" dirty="0">
                <a:latin typeface="Lato"/>
                <a:ea typeface="Lato"/>
                <a:cs typeface="Lato"/>
                <a:sym typeface="Lato"/>
              </a:rPr>
              <a:t> edges.</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7"/>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Dependency-based Impact Analysis</a:t>
            </a:r>
            <a:endParaRPr/>
          </a:p>
        </p:txBody>
      </p:sp>
      <p:sp>
        <p:nvSpPr>
          <p:cNvPr id="303" name="Google Shape;303;p47"/>
          <p:cNvSpPr txBox="1"/>
          <p:nvPr/>
        </p:nvSpPr>
        <p:spPr>
          <a:xfrm>
            <a:off x="729450" y="1256882"/>
            <a:ext cx="80031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Program Dependency Graph:</a:t>
            </a:r>
            <a:br>
              <a:rPr lang="en" dirty="0">
                <a:latin typeface="Lato"/>
                <a:ea typeface="Lato"/>
                <a:cs typeface="Lato"/>
                <a:sym typeface="Lato"/>
              </a:rPr>
            </a:br>
            <a:br>
              <a:rPr lang="en" dirty="0">
                <a:latin typeface="Lato"/>
                <a:ea typeface="Lato"/>
                <a:cs typeface="Lato"/>
                <a:sym typeface="Lato"/>
              </a:rPr>
            </a:br>
            <a:br>
              <a:rPr lang="en" dirty="0">
                <a:latin typeface="Lato"/>
                <a:ea typeface="Lato"/>
                <a:cs typeface="Lato"/>
                <a:sym typeface="Lato"/>
              </a:rPr>
            </a:br>
            <a:br>
              <a:rPr lang="en" dirty="0">
                <a:latin typeface="Lato"/>
                <a:ea typeface="Lato"/>
                <a:cs typeface="Lato"/>
                <a:sym typeface="Lato"/>
              </a:rPr>
            </a:br>
            <a:br>
              <a:rPr lang="en" dirty="0">
                <a:latin typeface="Lato"/>
                <a:ea typeface="Lato"/>
                <a:cs typeface="Lato"/>
                <a:sym typeface="Lato"/>
              </a:rPr>
            </a:br>
            <a:endParaRPr dirty="0">
              <a:latin typeface="Lato"/>
              <a:ea typeface="Lato"/>
              <a:cs typeface="Lato"/>
              <a:sym typeface="Lato"/>
            </a:endParaRPr>
          </a:p>
        </p:txBody>
      </p:sp>
      <p:pic>
        <p:nvPicPr>
          <p:cNvPr id="304" name="Google Shape;304;p47"/>
          <p:cNvPicPr preferRelativeResize="0"/>
          <p:nvPr/>
        </p:nvPicPr>
        <p:blipFill>
          <a:blip r:embed="rId3">
            <a:alphaModFix/>
          </a:blip>
          <a:stretch>
            <a:fillRect/>
          </a:stretch>
        </p:blipFill>
        <p:spPr>
          <a:xfrm>
            <a:off x="346050" y="1626633"/>
            <a:ext cx="2314575" cy="3286125"/>
          </a:xfrm>
          <a:prstGeom prst="rect">
            <a:avLst/>
          </a:prstGeom>
          <a:noFill/>
          <a:ln>
            <a:noFill/>
          </a:ln>
        </p:spPr>
      </p:pic>
      <p:pic>
        <p:nvPicPr>
          <p:cNvPr id="305" name="Google Shape;305;p47"/>
          <p:cNvPicPr preferRelativeResize="0"/>
          <p:nvPr/>
        </p:nvPicPr>
        <p:blipFill>
          <a:blip r:embed="rId4">
            <a:alphaModFix/>
          </a:blip>
          <a:stretch>
            <a:fillRect/>
          </a:stretch>
        </p:blipFill>
        <p:spPr>
          <a:xfrm>
            <a:off x="2699100" y="1568675"/>
            <a:ext cx="6210924" cy="3194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8"/>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Dependency-based Impact Analysis</a:t>
            </a:r>
            <a:endParaRPr/>
          </a:p>
        </p:txBody>
      </p:sp>
      <p:sp>
        <p:nvSpPr>
          <p:cNvPr id="311" name="Google Shape;311;p48"/>
          <p:cNvSpPr txBox="1"/>
          <p:nvPr/>
        </p:nvSpPr>
        <p:spPr>
          <a:xfrm>
            <a:off x="794850" y="1294200"/>
            <a:ext cx="8003100" cy="276995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0070C0"/>
                </a:solidFill>
                <a:latin typeface="Lato"/>
                <a:ea typeface="Lato"/>
                <a:cs typeface="Lato"/>
                <a:sym typeface="Lato"/>
              </a:rPr>
              <a:t>Static Program Slice</a:t>
            </a:r>
            <a:r>
              <a:rPr lang="en" dirty="0">
                <a:latin typeface="Lato"/>
                <a:ea typeface="Lato"/>
                <a:cs typeface="Lato"/>
                <a:sym typeface="Lato"/>
              </a:rPr>
              <a:t>:</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A static program slice is identified from a PDG as follows: </a:t>
            </a:r>
            <a:br>
              <a:rPr lang="en" dirty="0">
                <a:latin typeface="Lato"/>
                <a:ea typeface="Lato"/>
                <a:cs typeface="Lato"/>
                <a:sym typeface="Lato"/>
              </a:rPr>
            </a:br>
            <a:r>
              <a:rPr lang="en" dirty="0">
                <a:latin typeface="Lato"/>
                <a:ea typeface="Lato"/>
                <a:cs typeface="Lato"/>
                <a:sym typeface="Lato"/>
              </a:rPr>
              <a:t>(i) for a variable var at node n, </a:t>
            </a:r>
            <a:r>
              <a:rPr lang="en" dirty="0">
                <a:solidFill>
                  <a:srgbClr val="0070C0"/>
                </a:solidFill>
                <a:latin typeface="Lato"/>
                <a:ea typeface="Lato"/>
                <a:cs typeface="Lato"/>
                <a:sym typeface="Lato"/>
              </a:rPr>
              <a:t>identify all reaching definitions of var</a:t>
            </a:r>
            <a:r>
              <a:rPr lang="en" dirty="0">
                <a:latin typeface="Lato"/>
                <a:ea typeface="Lato"/>
                <a:cs typeface="Lato"/>
                <a:sym typeface="Lato"/>
              </a:rPr>
              <a:t>; and </a:t>
            </a:r>
            <a:br>
              <a:rPr lang="en" dirty="0">
                <a:latin typeface="Lato"/>
                <a:ea typeface="Lato"/>
                <a:cs typeface="Lato"/>
                <a:sym typeface="Lato"/>
              </a:rPr>
            </a:br>
            <a:r>
              <a:rPr lang="en" dirty="0">
                <a:latin typeface="Lato"/>
                <a:ea typeface="Lato"/>
                <a:cs typeface="Lato"/>
                <a:sym typeface="Lato"/>
              </a:rPr>
              <a:t>(ii) </a:t>
            </a:r>
            <a:r>
              <a:rPr lang="en" dirty="0">
                <a:solidFill>
                  <a:srgbClr val="0070C0"/>
                </a:solidFill>
                <a:latin typeface="Lato"/>
                <a:ea typeface="Lato"/>
                <a:cs typeface="Lato"/>
                <a:sym typeface="Lato"/>
              </a:rPr>
              <a:t>find all nodes in the PDG </a:t>
            </a:r>
            <a:r>
              <a:rPr lang="en" dirty="0">
                <a:latin typeface="Lato"/>
                <a:ea typeface="Lato"/>
                <a:cs typeface="Lato"/>
                <a:sym typeface="Lato"/>
              </a:rPr>
              <a:t>which are </a:t>
            </a:r>
            <a:r>
              <a:rPr lang="en" dirty="0">
                <a:solidFill>
                  <a:srgbClr val="0070C0"/>
                </a:solidFill>
                <a:latin typeface="Lato"/>
                <a:ea typeface="Lato"/>
                <a:cs typeface="Lato"/>
                <a:sym typeface="Lato"/>
              </a:rPr>
              <a:t>reachable</a:t>
            </a:r>
            <a:r>
              <a:rPr lang="en" dirty="0">
                <a:latin typeface="Lato"/>
                <a:ea typeface="Lato"/>
                <a:cs typeface="Lato"/>
                <a:sym typeface="Lato"/>
              </a:rPr>
              <a:t> from those nodes.</a:t>
            </a:r>
            <a:endParaRPr dirty="0">
              <a:latin typeface="Lato"/>
              <a:ea typeface="Lato"/>
              <a:cs typeface="Lato"/>
              <a:sym typeface="Lato"/>
            </a:endParaRPr>
          </a:p>
          <a:p>
            <a:pPr marL="0" lvl="0" indent="0" algn="l" rtl="0">
              <a:spcBef>
                <a:spcPts val="0"/>
              </a:spcBef>
              <a:spcAft>
                <a:spcPts val="0"/>
              </a:spcAft>
              <a:buNone/>
            </a:pPr>
            <a:br>
              <a:rPr lang="en" dirty="0">
                <a:latin typeface="Lato"/>
                <a:ea typeface="Lato"/>
                <a:cs typeface="Lato"/>
                <a:sym typeface="Lato"/>
              </a:rPr>
            </a:br>
            <a:r>
              <a:rPr lang="en" dirty="0">
                <a:latin typeface="Lato"/>
                <a:ea typeface="Lato"/>
                <a:cs typeface="Lato"/>
                <a:sym typeface="Lato"/>
              </a:rPr>
              <a:t>The visited nodes in the traversal process constitute the desired slice.</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Consider the program in Figure 6.9 and variable Y at S10. First, find all the reaching definitions of Y at node S10—and the answer is the set of nodes {S3, S6, and S8}. </a:t>
            </a:r>
          </a:p>
          <a:p>
            <a:pPr marL="0" lvl="0" indent="0" algn="l" rtl="0">
              <a:spcBef>
                <a:spcPts val="0"/>
              </a:spcBef>
              <a:spcAft>
                <a:spcPts val="0"/>
              </a:spcAft>
              <a:buNone/>
            </a:pPr>
            <a:r>
              <a:rPr lang="en" dirty="0">
                <a:latin typeface="Lato"/>
                <a:ea typeface="Lato"/>
                <a:cs typeface="Lato"/>
                <a:sym typeface="Lato"/>
              </a:rPr>
              <a:t>Next, find the set of all nodes which are reachable from {S3, S6, and S8}—and the answer is the set {S1, S2, S3, S5, S6, S8}.</a:t>
            </a:r>
            <a:endParaRPr dirty="0">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9"/>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Dependency-based Impact Analysis</a:t>
            </a:r>
            <a:endParaRPr/>
          </a:p>
        </p:txBody>
      </p:sp>
      <p:sp>
        <p:nvSpPr>
          <p:cNvPr id="317" name="Google Shape;317;p49"/>
          <p:cNvSpPr txBox="1"/>
          <p:nvPr/>
        </p:nvSpPr>
        <p:spPr>
          <a:xfrm>
            <a:off x="794850" y="1159900"/>
            <a:ext cx="80031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Program Dependency Graph:</a:t>
            </a: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endParaRPr>
              <a:latin typeface="Lato"/>
              <a:ea typeface="Lato"/>
              <a:cs typeface="Lato"/>
              <a:sym typeface="Lato"/>
            </a:endParaRPr>
          </a:p>
        </p:txBody>
      </p:sp>
      <p:pic>
        <p:nvPicPr>
          <p:cNvPr id="318" name="Google Shape;318;p49"/>
          <p:cNvPicPr preferRelativeResize="0"/>
          <p:nvPr/>
        </p:nvPicPr>
        <p:blipFill>
          <a:blip r:embed="rId3">
            <a:alphaModFix/>
          </a:blip>
          <a:stretch>
            <a:fillRect/>
          </a:stretch>
        </p:blipFill>
        <p:spPr>
          <a:xfrm>
            <a:off x="531389" y="1568675"/>
            <a:ext cx="2314575" cy="3286125"/>
          </a:xfrm>
          <a:prstGeom prst="rect">
            <a:avLst/>
          </a:prstGeom>
          <a:noFill/>
          <a:ln>
            <a:noFill/>
          </a:ln>
        </p:spPr>
      </p:pic>
      <p:pic>
        <p:nvPicPr>
          <p:cNvPr id="319" name="Google Shape;319;p49"/>
          <p:cNvPicPr preferRelativeResize="0"/>
          <p:nvPr/>
        </p:nvPicPr>
        <p:blipFill>
          <a:blip r:embed="rId4">
            <a:alphaModFix/>
          </a:blip>
          <a:stretch>
            <a:fillRect/>
          </a:stretch>
        </p:blipFill>
        <p:spPr>
          <a:xfrm>
            <a:off x="2699100" y="1568675"/>
            <a:ext cx="6210924" cy="31942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0"/>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Dependency-based Impact Analysis</a:t>
            </a:r>
            <a:endParaRPr/>
          </a:p>
        </p:txBody>
      </p:sp>
      <p:sp>
        <p:nvSpPr>
          <p:cNvPr id="325" name="Google Shape;325;p50"/>
          <p:cNvSpPr txBox="1"/>
          <p:nvPr/>
        </p:nvSpPr>
        <p:spPr>
          <a:xfrm>
            <a:off x="729450" y="1246050"/>
            <a:ext cx="80031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0070C0"/>
                </a:solidFill>
                <a:latin typeface="Lato"/>
                <a:ea typeface="Lato"/>
                <a:cs typeface="Lato"/>
                <a:sym typeface="Lato"/>
              </a:rPr>
              <a:t>Dynamic Program Slice</a:t>
            </a:r>
            <a:r>
              <a:rPr lang="en" dirty="0">
                <a:latin typeface="Lato"/>
                <a:ea typeface="Lato"/>
                <a:cs typeface="Lato"/>
                <a:sym typeface="Lato"/>
              </a:rPr>
              <a:t>:</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Referring to the static slice example discussed above, only one of the three assignment statements, S3, S6, or S8, may be executed for any input value of X. Consider the input value −1 for the variable X. For −1 as the value of X, only S3 is executed. Therefore, with respect to variable Y at S10, the dynamic slice will contain only {S1, S2, and S3}. </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For −1 as the value of X, if the value of Y is incorrect at S10, one can infer that either fi is erroneous at S3 or the “if” condition at S2 is incorrect. Thus, a </a:t>
            </a:r>
            <a:r>
              <a:rPr lang="en" dirty="0">
                <a:solidFill>
                  <a:srgbClr val="0070C0"/>
                </a:solidFill>
                <a:latin typeface="Lato"/>
                <a:ea typeface="Lato"/>
                <a:cs typeface="Lato"/>
                <a:sym typeface="Lato"/>
              </a:rPr>
              <a:t>dynamic slice </a:t>
            </a:r>
            <a:r>
              <a:rPr lang="en" dirty="0">
                <a:latin typeface="Lato"/>
                <a:ea typeface="Lato"/>
                <a:cs typeface="Lato"/>
                <a:sym typeface="Lato"/>
              </a:rPr>
              <a:t>is more useful in </a:t>
            </a:r>
            <a:r>
              <a:rPr lang="en" dirty="0">
                <a:solidFill>
                  <a:srgbClr val="0070C0"/>
                </a:solidFill>
                <a:latin typeface="Lato"/>
                <a:ea typeface="Lato"/>
                <a:cs typeface="Lato"/>
                <a:sym typeface="Lato"/>
              </a:rPr>
              <a:t>localizing</a:t>
            </a:r>
            <a:r>
              <a:rPr lang="en" dirty="0">
                <a:latin typeface="Lato"/>
                <a:ea typeface="Lato"/>
                <a:cs typeface="Lato"/>
                <a:sym typeface="Lato"/>
              </a:rPr>
              <a:t> the </a:t>
            </a:r>
            <a:r>
              <a:rPr lang="en" dirty="0">
                <a:solidFill>
                  <a:srgbClr val="0070C0"/>
                </a:solidFill>
                <a:latin typeface="Lato"/>
                <a:ea typeface="Lato"/>
                <a:cs typeface="Lato"/>
                <a:sym typeface="Lato"/>
              </a:rPr>
              <a:t>defect</a:t>
            </a:r>
            <a:r>
              <a:rPr lang="en" dirty="0">
                <a:latin typeface="Lato"/>
                <a:ea typeface="Lato"/>
                <a:cs typeface="Lato"/>
                <a:sym typeface="Lato"/>
              </a:rPr>
              <a:t> than the static slice.</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A simple way to finding dynamic slices is as follows: </a:t>
            </a:r>
            <a:br>
              <a:rPr lang="en" dirty="0">
                <a:latin typeface="Lato"/>
                <a:ea typeface="Lato"/>
                <a:cs typeface="Lato"/>
                <a:sym typeface="Lato"/>
              </a:rPr>
            </a:br>
            <a:r>
              <a:rPr lang="en" dirty="0">
                <a:latin typeface="Lato"/>
                <a:ea typeface="Lato"/>
                <a:cs typeface="Lato"/>
                <a:sym typeface="Lato"/>
              </a:rPr>
              <a:t>(i) for the current test, </a:t>
            </a:r>
            <a:r>
              <a:rPr lang="en" dirty="0">
                <a:solidFill>
                  <a:srgbClr val="0070C0"/>
                </a:solidFill>
                <a:latin typeface="Lato"/>
                <a:ea typeface="Lato"/>
                <a:cs typeface="Lato"/>
                <a:sym typeface="Lato"/>
              </a:rPr>
              <a:t>mark</a:t>
            </a:r>
            <a:r>
              <a:rPr lang="en" dirty="0">
                <a:latin typeface="Lato"/>
                <a:ea typeface="Lato"/>
                <a:cs typeface="Lato"/>
                <a:sym typeface="Lato"/>
              </a:rPr>
              <a:t> the </a:t>
            </a:r>
            <a:r>
              <a:rPr lang="en" dirty="0">
                <a:solidFill>
                  <a:srgbClr val="0070C0"/>
                </a:solidFill>
                <a:latin typeface="Lato"/>
                <a:ea typeface="Lato"/>
                <a:cs typeface="Lato"/>
                <a:sym typeface="Lato"/>
              </a:rPr>
              <a:t>executed nodes </a:t>
            </a:r>
            <a:r>
              <a:rPr lang="en" dirty="0">
                <a:latin typeface="Lato"/>
                <a:ea typeface="Lato"/>
                <a:cs typeface="Lato"/>
                <a:sym typeface="Lato"/>
              </a:rPr>
              <a:t>in the PDG; and </a:t>
            </a:r>
            <a:br>
              <a:rPr lang="en" dirty="0">
                <a:latin typeface="Lato"/>
                <a:ea typeface="Lato"/>
                <a:cs typeface="Lato"/>
                <a:sym typeface="Lato"/>
              </a:rPr>
            </a:br>
            <a:r>
              <a:rPr lang="en" dirty="0">
                <a:latin typeface="Lato"/>
                <a:ea typeface="Lato"/>
                <a:cs typeface="Lato"/>
                <a:sym typeface="Lato"/>
              </a:rPr>
              <a:t>(ii) </a:t>
            </a:r>
            <a:r>
              <a:rPr lang="en" dirty="0">
                <a:solidFill>
                  <a:srgbClr val="0070C0"/>
                </a:solidFill>
                <a:latin typeface="Lato"/>
                <a:ea typeface="Lato"/>
                <a:cs typeface="Lato"/>
                <a:sym typeface="Lato"/>
              </a:rPr>
              <a:t>traverse the marked nodes </a:t>
            </a:r>
            <a:r>
              <a:rPr lang="en" dirty="0">
                <a:latin typeface="Lato"/>
                <a:ea typeface="Lato"/>
                <a:cs typeface="Lato"/>
                <a:sym typeface="Lato"/>
              </a:rPr>
              <a:t>in the graph.</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Reason for Impact Analysis</a:t>
            </a:r>
            <a:endParaRPr dirty="0"/>
          </a:p>
        </p:txBody>
      </p:sp>
      <p:sp>
        <p:nvSpPr>
          <p:cNvPr id="105" name="Google Shape;105;p16"/>
          <p:cNvSpPr txBox="1">
            <a:spLocks noGrp="1"/>
          </p:cNvSpPr>
          <p:nvPr>
            <p:ph type="body" idx="1"/>
          </p:nvPr>
        </p:nvSpPr>
        <p:spPr>
          <a:xfrm>
            <a:off x="729450" y="1279125"/>
            <a:ext cx="7688700" cy="3230530"/>
          </a:xfrm>
          <a:prstGeom prst="rect">
            <a:avLst/>
          </a:prstGeom>
        </p:spPr>
        <p:txBody>
          <a:bodyPr spcFirstLastPara="1" wrap="square" lIns="91425" tIns="91425" rIns="91425" bIns="91425" anchor="t" anchorCtr="0">
            <a:normAutofit/>
          </a:bodyPr>
          <a:lstStyle/>
          <a:p>
            <a:r>
              <a:rPr lang="en" dirty="0">
                <a:solidFill>
                  <a:srgbClr val="000000"/>
                </a:solidFill>
              </a:rPr>
              <a:t>To estimate the </a:t>
            </a:r>
            <a:r>
              <a:rPr lang="en" dirty="0">
                <a:solidFill>
                  <a:srgbClr val="0070C0"/>
                </a:solidFill>
              </a:rPr>
              <a:t>cost of </a:t>
            </a:r>
            <a:r>
              <a:rPr lang="en" dirty="0">
                <a:solidFill>
                  <a:srgbClr val="000000"/>
                </a:solidFill>
              </a:rPr>
              <a:t>executing the </a:t>
            </a:r>
            <a:r>
              <a:rPr lang="en" dirty="0">
                <a:solidFill>
                  <a:srgbClr val="0070C0"/>
                </a:solidFill>
              </a:rPr>
              <a:t>change request</a:t>
            </a:r>
            <a:r>
              <a:rPr lang="en" dirty="0">
                <a:solidFill>
                  <a:srgbClr val="000000"/>
                </a:solidFill>
              </a:rPr>
              <a:t>. </a:t>
            </a:r>
            <a:r>
              <a:rPr lang="en-US" dirty="0">
                <a:solidFill>
                  <a:srgbClr val="000000"/>
                </a:solidFill>
              </a:rPr>
              <a:t>Before we fix or add anything new, we want to know how much it will cost so we’re not surprised later.</a:t>
            </a:r>
          </a:p>
          <a:p>
            <a:pPr marL="457200" lvl="0" indent="-311150" algn="l" rtl="0">
              <a:spcBef>
                <a:spcPts val="0"/>
              </a:spcBef>
              <a:spcAft>
                <a:spcPts val="0"/>
              </a:spcAft>
              <a:buClr>
                <a:srgbClr val="000000"/>
              </a:buClr>
              <a:buSzPts val="1300"/>
              <a:buChar char="●"/>
            </a:pPr>
            <a:endParaRPr dirty="0">
              <a:solidFill>
                <a:srgbClr val="000000"/>
              </a:solidFill>
            </a:endParaRPr>
          </a:p>
          <a:p>
            <a:pPr marL="457200" lvl="0" indent="-311150" algn="l" rtl="0">
              <a:spcBef>
                <a:spcPts val="0"/>
              </a:spcBef>
              <a:spcAft>
                <a:spcPts val="0"/>
              </a:spcAft>
              <a:buClr>
                <a:srgbClr val="000000"/>
              </a:buClr>
              <a:buSzPts val="1300"/>
              <a:buChar char="●"/>
            </a:pPr>
            <a:r>
              <a:rPr lang="en" dirty="0">
                <a:solidFill>
                  <a:srgbClr val="000000"/>
                </a:solidFill>
              </a:rPr>
              <a:t>To determine whether some </a:t>
            </a:r>
            <a:r>
              <a:rPr lang="en" dirty="0">
                <a:solidFill>
                  <a:srgbClr val="0070C0"/>
                </a:solidFill>
              </a:rPr>
              <a:t>critical portions </a:t>
            </a:r>
            <a:r>
              <a:rPr lang="en" dirty="0">
                <a:solidFill>
                  <a:srgbClr val="000000"/>
                </a:solidFill>
              </a:rPr>
              <a:t>of the system are going to be </a:t>
            </a:r>
            <a:r>
              <a:rPr lang="en" dirty="0">
                <a:solidFill>
                  <a:srgbClr val="0070C0"/>
                </a:solidFill>
              </a:rPr>
              <a:t>impacted</a:t>
            </a:r>
            <a:r>
              <a:rPr lang="en" dirty="0">
                <a:solidFill>
                  <a:srgbClr val="000000"/>
                </a:solidFill>
              </a:rPr>
              <a:t> due to the requested change.</a:t>
            </a:r>
          </a:p>
          <a:p>
            <a:pPr marL="457200" lvl="0" indent="-311150" algn="l" rtl="0">
              <a:spcBef>
                <a:spcPts val="0"/>
              </a:spcBef>
              <a:spcAft>
                <a:spcPts val="0"/>
              </a:spcAft>
              <a:buClr>
                <a:srgbClr val="000000"/>
              </a:buClr>
              <a:buSzPts val="1300"/>
              <a:buChar char="●"/>
            </a:pPr>
            <a:endParaRPr dirty="0">
              <a:solidFill>
                <a:srgbClr val="000000"/>
              </a:solidFill>
            </a:endParaRPr>
          </a:p>
          <a:p>
            <a:pPr>
              <a:buClr>
                <a:srgbClr val="000000"/>
              </a:buClr>
            </a:pPr>
            <a:r>
              <a:rPr lang="en" dirty="0">
                <a:solidFill>
                  <a:srgbClr val="000000"/>
                </a:solidFill>
              </a:rPr>
              <a:t>To understand how items of </a:t>
            </a:r>
            <a:r>
              <a:rPr lang="en" dirty="0">
                <a:solidFill>
                  <a:srgbClr val="0070C0"/>
                </a:solidFill>
              </a:rPr>
              <a:t>change are related </a:t>
            </a:r>
            <a:r>
              <a:rPr lang="en" dirty="0">
                <a:solidFill>
                  <a:srgbClr val="000000"/>
                </a:solidFill>
              </a:rPr>
              <a:t>to the </a:t>
            </a:r>
            <a:r>
              <a:rPr lang="en" dirty="0">
                <a:solidFill>
                  <a:srgbClr val="0070C0"/>
                </a:solidFill>
              </a:rPr>
              <a:t>structure</a:t>
            </a:r>
            <a:r>
              <a:rPr lang="en" dirty="0">
                <a:solidFill>
                  <a:srgbClr val="000000"/>
                </a:solidFill>
              </a:rPr>
              <a:t> of the </a:t>
            </a:r>
            <a:r>
              <a:rPr lang="en" dirty="0">
                <a:solidFill>
                  <a:srgbClr val="0070C0"/>
                </a:solidFill>
              </a:rPr>
              <a:t>software</a:t>
            </a:r>
            <a:r>
              <a:rPr lang="en" dirty="0">
                <a:solidFill>
                  <a:srgbClr val="000000"/>
                </a:solidFill>
              </a:rPr>
              <a:t>. </a:t>
            </a:r>
            <a:r>
              <a:rPr lang="en-US" dirty="0">
                <a:solidFill>
                  <a:srgbClr val="000000"/>
                </a:solidFill>
              </a:rPr>
              <a:t>We want to see how the change fits into the big picture, and if it's going to affect other parts of the system.</a:t>
            </a:r>
          </a:p>
          <a:p>
            <a:pPr marL="146050" lvl="0" indent="0" algn="l" rtl="0">
              <a:spcBef>
                <a:spcPts val="0"/>
              </a:spcBef>
              <a:spcAft>
                <a:spcPts val="0"/>
              </a:spcAft>
              <a:buClr>
                <a:srgbClr val="000000"/>
              </a:buClr>
              <a:buSzPts val="1300"/>
              <a:buNone/>
            </a:pPr>
            <a:endParaRPr dirty="0">
              <a:solidFill>
                <a:srgbClr val="000000"/>
              </a:solidFill>
            </a:endParaRPr>
          </a:p>
          <a:p>
            <a:pPr marL="457200" lvl="0" indent="-311150" algn="l" rtl="0">
              <a:spcBef>
                <a:spcPts val="0"/>
              </a:spcBef>
              <a:spcAft>
                <a:spcPts val="0"/>
              </a:spcAft>
              <a:buClr>
                <a:srgbClr val="000000"/>
              </a:buClr>
              <a:buSzPts val="1300"/>
              <a:buChar char="●"/>
            </a:pPr>
            <a:r>
              <a:rPr lang="en" dirty="0">
                <a:solidFill>
                  <a:srgbClr val="000000"/>
                </a:solidFill>
              </a:rPr>
              <a:t>To determine the </a:t>
            </a:r>
            <a:r>
              <a:rPr lang="en" dirty="0">
                <a:solidFill>
                  <a:srgbClr val="0070C0"/>
                </a:solidFill>
              </a:rPr>
              <a:t>portions</a:t>
            </a:r>
            <a:r>
              <a:rPr lang="en" dirty="0">
                <a:solidFill>
                  <a:srgbClr val="000000"/>
                </a:solidFill>
              </a:rPr>
              <a:t> of the software that </a:t>
            </a:r>
            <a:r>
              <a:rPr lang="en" dirty="0">
                <a:solidFill>
                  <a:srgbClr val="0070C0"/>
                </a:solidFill>
              </a:rPr>
              <a:t>need</a:t>
            </a:r>
            <a:r>
              <a:rPr lang="en" dirty="0">
                <a:solidFill>
                  <a:srgbClr val="000000"/>
                </a:solidFill>
              </a:rPr>
              <a:t> to be subjected to </a:t>
            </a:r>
            <a:r>
              <a:rPr lang="en" dirty="0">
                <a:solidFill>
                  <a:srgbClr val="0070C0"/>
                </a:solidFill>
              </a:rPr>
              <a:t>regression testing </a:t>
            </a:r>
            <a:r>
              <a:rPr lang="en" dirty="0">
                <a:solidFill>
                  <a:srgbClr val="000000"/>
                </a:solidFill>
              </a:rPr>
              <a:t>after a change is effected – To ensure nothing else was broken while making a change.</a:t>
            </a:r>
            <a:endParaRPr dirty="0">
              <a:solidFill>
                <a:srgbClr val="000000"/>
              </a:solidFill>
            </a:endParaRPr>
          </a:p>
          <a:p>
            <a:pPr marL="0" lvl="0" indent="0" algn="l" rtl="0">
              <a:spcBef>
                <a:spcPts val="1200"/>
              </a:spcBef>
              <a:spcAft>
                <a:spcPts val="1200"/>
              </a:spcAft>
              <a:buNone/>
            </a:pPr>
            <a:endParaRPr dirty="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1"/>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Ripple Effect</a:t>
            </a:r>
            <a:endParaRPr/>
          </a:p>
        </p:txBody>
      </p:sp>
      <p:sp>
        <p:nvSpPr>
          <p:cNvPr id="331" name="Google Shape;331;p51"/>
          <p:cNvSpPr txBox="1"/>
          <p:nvPr/>
        </p:nvSpPr>
        <p:spPr>
          <a:xfrm>
            <a:off x="729450" y="1312300"/>
            <a:ext cx="80031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The ripple effect shows what </a:t>
            </a:r>
            <a:r>
              <a:rPr lang="en" dirty="0">
                <a:solidFill>
                  <a:srgbClr val="0070C0"/>
                </a:solidFill>
                <a:latin typeface="Lato"/>
                <a:ea typeface="Lato"/>
                <a:cs typeface="Lato"/>
                <a:sym typeface="Lato"/>
              </a:rPr>
              <a:t>impact changes </a:t>
            </a:r>
            <a:r>
              <a:rPr lang="en" dirty="0">
                <a:latin typeface="Lato"/>
                <a:ea typeface="Lato"/>
                <a:cs typeface="Lato"/>
                <a:sym typeface="Lato"/>
              </a:rPr>
              <a:t>to software will have on the </a:t>
            </a:r>
            <a:r>
              <a:rPr lang="en" dirty="0">
                <a:solidFill>
                  <a:srgbClr val="0070C0"/>
                </a:solidFill>
                <a:latin typeface="Lato"/>
                <a:ea typeface="Lato"/>
                <a:cs typeface="Lato"/>
                <a:sym typeface="Lato"/>
              </a:rPr>
              <a:t>rest of the system</a:t>
            </a:r>
            <a:endParaRPr dirty="0">
              <a:solidFill>
                <a:srgbClr val="0070C0"/>
              </a:solidFill>
              <a:latin typeface="Lato"/>
              <a:ea typeface="Lato"/>
              <a:cs typeface="Lato"/>
              <a:sym typeface="Lato"/>
            </a:endParaRPr>
          </a:p>
          <a:p>
            <a:pPr marL="0" lvl="0" indent="0" algn="l" rtl="0">
              <a:spcBef>
                <a:spcPts val="0"/>
              </a:spcBef>
              <a:spcAft>
                <a:spcPts val="0"/>
              </a:spcAft>
              <a:buNone/>
            </a:pPr>
            <a:endParaRPr lang="en-US"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r>
              <a:rPr lang="en" dirty="0">
                <a:solidFill>
                  <a:srgbClr val="0070C0"/>
                </a:solidFill>
                <a:latin typeface="Lato"/>
                <a:ea typeface="Lato"/>
                <a:cs typeface="Lato"/>
                <a:sym typeface="Lato"/>
              </a:rPr>
              <a:t>Stability analysis </a:t>
            </a:r>
            <a:r>
              <a:rPr lang="en" dirty="0">
                <a:latin typeface="Lato"/>
                <a:ea typeface="Lato"/>
                <a:cs typeface="Lato"/>
                <a:sym typeface="Lato"/>
              </a:rPr>
              <a:t>considers</a:t>
            </a:r>
            <a:r>
              <a:rPr lang="en" dirty="0">
                <a:solidFill>
                  <a:srgbClr val="0070C0"/>
                </a:solidFill>
                <a:latin typeface="Lato"/>
                <a:ea typeface="Lato"/>
                <a:cs typeface="Lato"/>
                <a:sym typeface="Lato"/>
              </a:rPr>
              <a:t> </a:t>
            </a:r>
            <a:r>
              <a:rPr lang="en" dirty="0">
                <a:latin typeface="Lato"/>
                <a:ea typeface="Lato"/>
                <a:cs typeface="Lato"/>
                <a:sym typeface="Lato"/>
              </a:rPr>
              <a:t>the </a:t>
            </a:r>
            <a:r>
              <a:rPr lang="en" dirty="0">
                <a:solidFill>
                  <a:srgbClr val="0070C0"/>
                </a:solidFill>
                <a:latin typeface="Lato"/>
                <a:ea typeface="Lato"/>
                <a:cs typeface="Lato"/>
                <a:sym typeface="Lato"/>
              </a:rPr>
              <a:t>total potential ripple effects </a:t>
            </a:r>
            <a:r>
              <a:rPr lang="en" dirty="0">
                <a:latin typeface="Lato"/>
                <a:ea typeface="Lato"/>
                <a:cs typeface="Lato"/>
                <a:sym typeface="Lato"/>
              </a:rPr>
              <a:t>rather than a specific ripple effect caused by a change.</a:t>
            </a:r>
            <a:br>
              <a:rPr lang="en" dirty="0">
                <a:latin typeface="Lato"/>
                <a:ea typeface="Lato"/>
                <a:cs typeface="Lato"/>
                <a:sym typeface="Lato"/>
              </a:rPr>
            </a:br>
            <a:br>
              <a:rPr lang="en" dirty="0">
                <a:latin typeface="Lato"/>
                <a:ea typeface="Lato"/>
                <a:cs typeface="Lato"/>
                <a:sym typeface="Lato"/>
              </a:rPr>
            </a:br>
            <a:br>
              <a:rPr lang="en" dirty="0">
                <a:latin typeface="Lato"/>
                <a:ea typeface="Lato"/>
                <a:cs typeface="Lato"/>
                <a:sym typeface="Lato"/>
              </a:rPr>
            </a:br>
            <a:r>
              <a:rPr lang="en" dirty="0">
                <a:solidFill>
                  <a:srgbClr val="0070C0"/>
                </a:solidFill>
                <a:latin typeface="Lato"/>
                <a:ea typeface="Lato"/>
                <a:cs typeface="Lato"/>
                <a:sym typeface="Lato"/>
              </a:rPr>
              <a:t>Design stability </a:t>
            </a:r>
            <a:r>
              <a:rPr lang="en" dirty="0">
                <a:latin typeface="Lato"/>
                <a:ea typeface="Lato"/>
                <a:cs typeface="Lato"/>
                <a:sym typeface="Lato"/>
              </a:rPr>
              <a:t>was studied by Yau and Collofello [35] by means of an algorithm, which computes stability based on design documentation. </a:t>
            </a:r>
            <a:r>
              <a:rPr lang="en" u="sng" dirty="0">
                <a:latin typeface="Lato"/>
                <a:ea typeface="Lato"/>
                <a:cs typeface="Lato"/>
                <a:sym typeface="Lato"/>
              </a:rPr>
              <a:t>Specifically, one counts the number of assumptions made about shared global data structures and module interfaces. </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The key </a:t>
            </a:r>
            <a:r>
              <a:rPr lang="en" dirty="0">
                <a:solidFill>
                  <a:srgbClr val="0070C0"/>
                </a:solidFill>
                <a:latin typeface="Lato"/>
                <a:ea typeface="Lato"/>
                <a:cs typeface="Lato"/>
                <a:sym typeface="Lato"/>
              </a:rPr>
              <a:t>difference</a:t>
            </a:r>
            <a:r>
              <a:rPr lang="en" dirty="0">
                <a:latin typeface="Lato"/>
                <a:ea typeface="Lato"/>
                <a:cs typeface="Lato"/>
                <a:sym typeface="Lato"/>
              </a:rPr>
              <a:t> between </a:t>
            </a:r>
            <a:r>
              <a:rPr lang="en" dirty="0">
                <a:solidFill>
                  <a:srgbClr val="0070C0"/>
                </a:solidFill>
                <a:latin typeface="Lato"/>
                <a:ea typeface="Lato"/>
                <a:cs typeface="Lato"/>
                <a:sym typeface="Lato"/>
              </a:rPr>
              <a:t>design level stability </a:t>
            </a:r>
            <a:r>
              <a:rPr lang="en" dirty="0">
                <a:latin typeface="Lato"/>
                <a:ea typeface="Lato"/>
                <a:cs typeface="Lato"/>
                <a:sym typeface="Lato"/>
              </a:rPr>
              <a:t>and </a:t>
            </a:r>
            <a:r>
              <a:rPr lang="en" dirty="0">
                <a:solidFill>
                  <a:srgbClr val="0070C0"/>
                </a:solidFill>
                <a:latin typeface="Lato"/>
                <a:ea typeface="Lato"/>
                <a:cs typeface="Lato"/>
                <a:sym typeface="Lato"/>
              </a:rPr>
              <a:t>code level stability </a:t>
            </a:r>
            <a:r>
              <a:rPr lang="en" dirty="0">
                <a:latin typeface="Lato"/>
                <a:ea typeface="Lato"/>
                <a:cs typeface="Lato"/>
                <a:sym typeface="Lato"/>
              </a:rPr>
              <a:t>is as follows: </a:t>
            </a:r>
            <a:r>
              <a:rPr lang="en" u="sng" dirty="0">
                <a:latin typeface="Lato"/>
                <a:ea typeface="Lato"/>
                <a:cs typeface="Lato"/>
                <a:sym typeface="Lato"/>
              </a:rPr>
              <a:t>design level stability does not consider change propagations within modules.</a:t>
            </a:r>
            <a:endParaRPr u="sng"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4" name="Google Shape;344;p53"/>
          <p:cNvPicPr preferRelativeResize="0"/>
          <p:nvPr/>
        </p:nvPicPr>
        <p:blipFill>
          <a:blip r:embed="rId3">
            <a:alphaModFix/>
          </a:blip>
          <a:stretch>
            <a:fillRect/>
          </a:stretch>
        </p:blipFill>
        <p:spPr>
          <a:xfrm>
            <a:off x="1213588" y="1498546"/>
            <a:ext cx="6259276" cy="3011300"/>
          </a:xfrm>
          <a:prstGeom prst="rect">
            <a:avLst/>
          </a:prstGeom>
          <a:noFill/>
          <a:ln>
            <a:noFill/>
          </a:ln>
        </p:spPr>
      </p:pic>
      <p:sp>
        <p:nvSpPr>
          <p:cNvPr id="342" name="Google Shape;342;p53"/>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Ripple Effect</a:t>
            </a:r>
            <a:endParaRPr/>
          </a:p>
        </p:txBody>
      </p:sp>
      <p:sp>
        <p:nvSpPr>
          <p:cNvPr id="343" name="Google Shape;343;p53"/>
          <p:cNvSpPr txBox="1"/>
          <p:nvPr/>
        </p:nvSpPr>
        <p:spPr>
          <a:xfrm>
            <a:off x="729450" y="1298446"/>
            <a:ext cx="800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Computing Ripple Effect:</a:t>
            </a:r>
            <a:endParaRPr dirty="0">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4"/>
          <p:cNvSpPr txBox="1">
            <a:spLocks noGrp="1"/>
          </p:cNvSpPr>
          <p:nvPr>
            <p:ph type="title"/>
          </p:nvPr>
        </p:nvSpPr>
        <p:spPr>
          <a:xfrm>
            <a:off x="727650" y="50610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Ripple Effect</a:t>
            </a:r>
            <a:endParaRPr dirty="0"/>
          </a:p>
        </p:txBody>
      </p:sp>
      <p:sp>
        <p:nvSpPr>
          <p:cNvPr id="350" name="Google Shape;350;p54"/>
          <p:cNvSpPr txBox="1"/>
          <p:nvPr/>
        </p:nvSpPr>
        <p:spPr>
          <a:xfrm>
            <a:off x="725849" y="1064576"/>
            <a:ext cx="7385850"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The general expression for calculating the ripple effect for a program (</a:t>
            </a:r>
            <a:r>
              <a:rPr lang="en" dirty="0">
                <a:solidFill>
                  <a:srgbClr val="0070C0"/>
                </a:solidFill>
                <a:latin typeface="Lato"/>
                <a:ea typeface="Lato"/>
                <a:cs typeface="Lato"/>
                <a:sym typeface="Lato"/>
              </a:rPr>
              <a:t>REP</a:t>
            </a:r>
            <a:r>
              <a:rPr lang="en" dirty="0">
                <a:latin typeface="Lato"/>
                <a:ea typeface="Lato"/>
                <a:cs typeface="Lato"/>
                <a:sym typeface="Lato"/>
              </a:rPr>
              <a:t>) is as</a:t>
            </a: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Follows</a:t>
            </a:r>
            <a:br>
              <a:rPr lang="en" dirty="0">
                <a:latin typeface="Lato"/>
                <a:ea typeface="Lato"/>
                <a:cs typeface="Lato"/>
                <a:sym typeface="Lato"/>
              </a:rPr>
            </a:br>
            <a:br>
              <a:rPr lang="en" dirty="0">
                <a:latin typeface="Lato"/>
                <a:ea typeface="Lato"/>
                <a:cs typeface="Lato"/>
                <a:sym typeface="Lato"/>
              </a:rPr>
            </a:br>
            <a:endParaRPr lang="en"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where </a:t>
            </a:r>
            <a:endParaRPr dirty="0">
              <a:latin typeface="Lato"/>
              <a:ea typeface="Lato"/>
              <a:cs typeface="Lato"/>
              <a:sym typeface="Lato"/>
            </a:endParaRPr>
          </a:p>
          <a:p>
            <a:pPr marL="457200" lvl="0" indent="-317500" algn="l" rtl="0">
              <a:spcBef>
                <a:spcPts val="0"/>
              </a:spcBef>
              <a:spcAft>
                <a:spcPts val="0"/>
              </a:spcAft>
              <a:buSzPts val="1400"/>
              <a:buFont typeface="Lato"/>
              <a:buAutoNum type="arabicPeriod"/>
            </a:pPr>
            <a:r>
              <a:rPr lang="en" dirty="0">
                <a:latin typeface="Lato"/>
                <a:ea typeface="Lato"/>
                <a:cs typeface="Lato"/>
                <a:sym typeface="Lato"/>
              </a:rPr>
              <a:t>A matrix Vm is used to represent the initial starting points for intramodule change propagation.</a:t>
            </a:r>
            <a:endParaRPr dirty="0">
              <a:latin typeface="Lato"/>
              <a:ea typeface="Lato"/>
              <a:cs typeface="Lato"/>
              <a:sym typeface="Lato"/>
            </a:endParaRPr>
          </a:p>
          <a:p>
            <a:pPr marL="457200" lvl="0" indent="-317500" algn="l" rtl="0">
              <a:spcBef>
                <a:spcPts val="0"/>
              </a:spcBef>
              <a:spcAft>
                <a:spcPts val="0"/>
              </a:spcAft>
              <a:buSzPts val="1400"/>
              <a:buFont typeface="Lato"/>
              <a:buAutoNum type="arabicPeriod"/>
            </a:pPr>
            <a:r>
              <a:rPr lang="en" dirty="0">
                <a:latin typeface="Lato"/>
                <a:ea typeface="Lato"/>
                <a:cs typeface="Lato"/>
                <a:sym typeface="Lato"/>
              </a:rPr>
              <a:t>∣ Vm1 ∣ represents the total number of variable definitions in m1</a:t>
            </a:r>
            <a:endParaRPr dirty="0">
              <a:latin typeface="Lato"/>
              <a:ea typeface="Lato"/>
              <a:cs typeface="Lato"/>
              <a:sym typeface="Lato"/>
            </a:endParaRPr>
          </a:p>
          <a:p>
            <a:pPr marL="457200" lvl="0" indent="-317500" algn="l" rtl="0">
              <a:spcBef>
                <a:spcPts val="0"/>
              </a:spcBef>
              <a:spcAft>
                <a:spcPts val="0"/>
              </a:spcAft>
              <a:buSzPts val="1400"/>
              <a:buFont typeface="Lato"/>
              <a:buAutoNum type="arabicPeriod"/>
            </a:pPr>
            <a:r>
              <a:rPr lang="en" dirty="0">
                <a:latin typeface="Lato"/>
                <a:ea typeface="Lato"/>
                <a:cs typeface="Lato"/>
                <a:sym typeface="Lato"/>
              </a:rPr>
              <a:t>A zero–one (0–1) matrix Zm indicates values of what variables propagate to other variables in the same module.</a:t>
            </a:r>
            <a:endParaRPr dirty="0">
              <a:latin typeface="Lato"/>
              <a:ea typeface="Lato"/>
              <a:cs typeface="Lato"/>
              <a:sym typeface="Lato"/>
            </a:endParaRPr>
          </a:p>
          <a:p>
            <a:pPr marL="457200" lvl="0" indent="-317500" algn="l" rtl="0">
              <a:spcBef>
                <a:spcPts val="0"/>
              </a:spcBef>
              <a:spcAft>
                <a:spcPts val="0"/>
              </a:spcAft>
              <a:buSzPts val="1400"/>
              <a:buFont typeface="Lato"/>
              <a:buAutoNum type="arabicPeriod"/>
            </a:pPr>
            <a:r>
              <a:rPr lang="en" dirty="0">
                <a:latin typeface="Lato"/>
                <a:ea typeface="Lato"/>
                <a:cs typeface="Lato"/>
                <a:sym typeface="Lato"/>
              </a:rPr>
              <a:t>For all the variables of a module m1, propaga- tion of their values to other modules is captured by an X matrix, denoted by Xm1</a:t>
            </a:r>
            <a:endParaRPr dirty="0">
              <a:latin typeface="Lato"/>
              <a:ea typeface="Lato"/>
              <a:cs typeface="Lato"/>
              <a:sym typeface="Lato"/>
            </a:endParaRPr>
          </a:p>
          <a:p>
            <a:pPr marL="457200" lvl="0" indent="-317500" algn="l" rtl="0">
              <a:spcBef>
                <a:spcPts val="0"/>
              </a:spcBef>
              <a:spcAft>
                <a:spcPts val="0"/>
              </a:spcAft>
              <a:buSzPts val="1400"/>
              <a:buFont typeface="Lato"/>
              <a:buAutoNum type="arabicPeriod"/>
            </a:pPr>
            <a:r>
              <a:rPr lang="en" dirty="0">
                <a:latin typeface="Lato"/>
                <a:ea typeface="Lato"/>
                <a:cs typeface="Lato"/>
                <a:sym typeface="Lato"/>
              </a:rPr>
              <a:t>A C matrix of dimension 1 × n is chosen to represent McCabe’s cyclomatic complexity, where n is the number of modules</a:t>
            </a:r>
          </a:p>
          <a:p>
            <a:pPr marL="457200" lvl="0" indent="-317500" algn="l" rtl="0">
              <a:spcBef>
                <a:spcPts val="0"/>
              </a:spcBef>
              <a:spcAft>
                <a:spcPts val="0"/>
              </a:spcAft>
              <a:buSzPts val="1400"/>
              <a:buFont typeface="Lato"/>
              <a:buAutoNum type="arabicPeriod"/>
            </a:pPr>
            <a:endParaRPr dirty="0">
              <a:latin typeface="Lato"/>
              <a:ea typeface="Lato"/>
              <a:cs typeface="Lato"/>
              <a:sym typeface="Lato"/>
            </a:endParaRPr>
          </a:p>
        </p:txBody>
      </p:sp>
      <p:pic>
        <p:nvPicPr>
          <p:cNvPr id="351" name="Google Shape;351;p54"/>
          <p:cNvPicPr preferRelativeResize="0"/>
          <p:nvPr/>
        </p:nvPicPr>
        <p:blipFill>
          <a:blip r:embed="rId3">
            <a:alphaModFix/>
          </a:blip>
          <a:stretch>
            <a:fillRect/>
          </a:stretch>
        </p:blipFill>
        <p:spPr>
          <a:xfrm>
            <a:off x="2925453" y="1646318"/>
            <a:ext cx="2692565" cy="736664"/>
          </a:xfrm>
          <a:prstGeom prst="rect">
            <a:avLst/>
          </a:prstGeom>
          <a:noFill/>
          <a:ln>
            <a:noFill/>
          </a:ln>
        </p:spPr>
      </p:pic>
      <p:sp>
        <p:nvSpPr>
          <p:cNvPr id="2" name="TextBox 1">
            <a:extLst>
              <a:ext uri="{FF2B5EF4-FFF2-40B4-BE49-F238E27FC236}">
                <a16:creationId xmlns:a16="http://schemas.microsoft.com/office/drawing/2014/main" id="{7A63F201-9081-2381-D76E-ED825568E5C0}"/>
              </a:ext>
            </a:extLst>
          </p:cNvPr>
          <p:cNvSpPr txBox="1"/>
          <p:nvPr/>
        </p:nvSpPr>
        <p:spPr>
          <a:xfrm>
            <a:off x="1000490" y="4696309"/>
            <a:ext cx="6836569" cy="400110"/>
          </a:xfrm>
          <a:prstGeom prst="rect">
            <a:avLst/>
          </a:prstGeom>
          <a:noFill/>
        </p:spPr>
        <p:txBody>
          <a:bodyPr wrap="square" rtlCol="0">
            <a:spAutoFit/>
          </a:bodyPr>
          <a:lstStyle/>
          <a:p>
            <a:r>
              <a:rPr lang="en-US" sz="1000" b="0" i="0" dirty="0">
                <a:solidFill>
                  <a:srgbClr val="222222"/>
                </a:solidFill>
                <a:effectLst/>
                <a:latin typeface="Arial" panose="020B0604020202020204" pitchFamily="34" charset="0"/>
              </a:rPr>
              <a:t>Black, S., 2001. Computing ripple effect for software maintenance. </a:t>
            </a:r>
            <a:r>
              <a:rPr lang="en-US" sz="1000" b="0" i="1" dirty="0">
                <a:solidFill>
                  <a:srgbClr val="222222"/>
                </a:solidFill>
                <a:effectLst/>
                <a:latin typeface="Arial" panose="020B0604020202020204" pitchFamily="34" charset="0"/>
              </a:rPr>
              <a:t>Journal of software maintenance and evolution: research and practice</a:t>
            </a:r>
            <a:r>
              <a:rPr lang="en-US" sz="1000" b="0" i="0" dirty="0">
                <a:solidFill>
                  <a:srgbClr val="222222"/>
                </a:solidFill>
                <a:effectLst/>
                <a:latin typeface="Arial" panose="020B0604020202020204" pitchFamily="34" charset="0"/>
              </a:rPr>
              <a:t>, </a:t>
            </a:r>
            <a:r>
              <a:rPr lang="en-US" sz="1000" b="0" i="1" dirty="0">
                <a:solidFill>
                  <a:srgbClr val="222222"/>
                </a:solidFill>
                <a:effectLst/>
                <a:latin typeface="Arial" panose="020B0604020202020204" pitchFamily="34" charset="0"/>
              </a:rPr>
              <a:t>13</a:t>
            </a:r>
            <a:r>
              <a:rPr lang="en-US" sz="1000" b="0" i="0" dirty="0">
                <a:solidFill>
                  <a:srgbClr val="222222"/>
                </a:solidFill>
                <a:effectLst/>
                <a:latin typeface="Arial" panose="020B0604020202020204" pitchFamily="34" charset="0"/>
              </a:rPr>
              <a:t>(4), pp.263-279.</a:t>
            </a:r>
            <a:endParaRPr lang="en-US" sz="1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5"/>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357" name="Google Shape;357;p55"/>
          <p:cNvSpPr txBox="1"/>
          <p:nvPr/>
        </p:nvSpPr>
        <p:spPr>
          <a:xfrm>
            <a:off x="570450" y="1151650"/>
            <a:ext cx="8003100"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br>
              <a:rPr lang="en" dirty="0"/>
            </a:br>
            <a:br>
              <a:rPr lang="en" dirty="0"/>
            </a:br>
            <a:br>
              <a:rPr lang="en" dirty="0"/>
            </a:br>
            <a:br>
              <a:rPr lang="en" dirty="0"/>
            </a:br>
            <a:br>
              <a:rPr lang="en" dirty="0"/>
            </a:br>
            <a:br>
              <a:rPr lang="en" dirty="0"/>
            </a:br>
            <a:br>
              <a:rPr lang="en" dirty="0"/>
            </a:br>
            <a:br>
              <a:rPr lang="en" dirty="0"/>
            </a:br>
            <a:br>
              <a:rPr lang="en" dirty="0"/>
            </a:br>
            <a:r>
              <a:rPr lang="en" dirty="0"/>
              <a:t>After receiving a change request, one identifies the initial entity in the system that needs to be changed. After changing the function, the maintainer must analyze the code to find out other, related entities to change. change. Then, those entities are actually modified to propagate the change. Similarly, the propagation process is repeated for each changed entity.</a:t>
            </a:r>
          </a:p>
          <a:p>
            <a:pPr marL="0" lvl="0" indent="0" algn="l" rtl="0">
              <a:spcBef>
                <a:spcPts val="0"/>
              </a:spcBef>
              <a:spcAft>
                <a:spcPts val="0"/>
              </a:spcAft>
              <a:buNone/>
            </a:pPr>
            <a:endParaRPr dirty="0"/>
          </a:p>
          <a:p>
            <a:pPr marL="0" lvl="0" indent="0" algn="l" rtl="0">
              <a:spcBef>
                <a:spcPts val="0"/>
              </a:spcBef>
              <a:spcAft>
                <a:spcPts val="0"/>
              </a:spcAft>
              <a:buNone/>
            </a:pPr>
            <a:r>
              <a:rPr lang="en" dirty="0"/>
              <a:t>A Guru is consulted when the maintenance engineer cannot identify more entities to modify. A Guru can be a senior developer or even a comprehensive test suite.</a:t>
            </a:r>
            <a:endParaRPr dirty="0"/>
          </a:p>
        </p:txBody>
      </p:sp>
      <p:pic>
        <p:nvPicPr>
          <p:cNvPr id="358" name="Google Shape;358;p55"/>
          <p:cNvPicPr preferRelativeResize="0"/>
          <p:nvPr/>
        </p:nvPicPr>
        <p:blipFill>
          <a:blip r:embed="rId3">
            <a:alphaModFix/>
          </a:blip>
          <a:stretch>
            <a:fillRect/>
          </a:stretch>
        </p:blipFill>
        <p:spPr>
          <a:xfrm>
            <a:off x="2116009" y="928255"/>
            <a:ext cx="6016609" cy="224096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6"/>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364" name="Google Shape;364;p56"/>
          <p:cNvSpPr txBox="1"/>
          <p:nvPr/>
        </p:nvSpPr>
        <p:spPr>
          <a:xfrm>
            <a:off x="570450" y="1290195"/>
            <a:ext cx="8003100"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Gurus rarely exist and comprehensive test suites are generally incomplete in large maintenance projects.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Therefore, software maintenance engineers need good </a:t>
            </a:r>
            <a:r>
              <a:rPr lang="en" dirty="0">
                <a:solidFill>
                  <a:srgbClr val="0070C0"/>
                </a:solidFill>
              </a:rPr>
              <a:t>change propagation heuristics</a:t>
            </a:r>
            <a:r>
              <a:rPr lang="en" dirty="0"/>
              <a:t>, that is, good software tools that can guide them in identifying entities to propagate a change.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a:t>
            </a:r>
            <a:r>
              <a:rPr lang="en" dirty="0">
                <a:solidFill>
                  <a:srgbClr val="0070C0"/>
                </a:solidFill>
              </a:rPr>
              <a:t>heuristic</a:t>
            </a:r>
            <a:r>
              <a:rPr lang="en" dirty="0"/>
              <a:t> should possess a high precision attribute to be accurate and a high recall attribute to be complete.</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7"/>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370" name="Google Shape;370;p57"/>
          <p:cNvSpPr txBox="1"/>
          <p:nvPr/>
        </p:nvSpPr>
        <p:spPr>
          <a:xfrm>
            <a:off x="570450" y="3285250"/>
            <a:ext cx="80031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Rohan wants to enhance an existing feature of a legacy information system. He first identifies that entity A needs to be changed. After changing A, a heuristic tool is queried for suggestions, and entities B and X are suggested by the tool. Next, B is changed and he determines that X should not be changed. Now the tool is given the information that B was changed, and the tool suggests that Y and W need to be changed. However, neither Y nor W need to be changed so no changes are performed on Y and W. After having used the tool, now Rohan consults a Guru, Krushna. Krushna indicates that C should be changed. Now, Rohan modifies C and queries the heuristic for additional entities to change.</a:t>
            </a:r>
            <a:endParaRPr dirty="0"/>
          </a:p>
        </p:txBody>
      </p:sp>
      <p:pic>
        <p:nvPicPr>
          <p:cNvPr id="371" name="Google Shape;371;p57"/>
          <p:cNvPicPr preferRelativeResize="0"/>
          <p:nvPr/>
        </p:nvPicPr>
        <p:blipFill>
          <a:blip r:embed="rId3">
            <a:alphaModFix/>
          </a:blip>
          <a:stretch>
            <a:fillRect/>
          </a:stretch>
        </p:blipFill>
        <p:spPr>
          <a:xfrm>
            <a:off x="1898800" y="1053450"/>
            <a:ext cx="5229225" cy="22669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8"/>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377" name="Google Shape;377;p58"/>
          <p:cNvSpPr txBox="1"/>
          <p:nvPr/>
        </p:nvSpPr>
        <p:spPr>
          <a:xfrm>
            <a:off x="570450" y="3285250"/>
            <a:ext cx="80031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In response, D is suggested by the tool. Next, D is changed and Krushna is further</a:t>
            </a:r>
            <a:endParaRPr dirty="0"/>
          </a:p>
          <a:p>
            <a:pPr marL="0" lvl="0" indent="0" algn="l" rtl="0">
              <a:spcBef>
                <a:spcPts val="0"/>
              </a:spcBef>
              <a:spcAft>
                <a:spcPts val="0"/>
              </a:spcAft>
              <a:buNone/>
            </a:pPr>
            <a:r>
              <a:rPr lang="en" dirty="0"/>
              <a:t>queried. However, this time Krushna does not suggest any more entities for change.</a:t>
            </a:r>
            <a:endParaRPr dirty="0"/>
          </a:p>
          <a:p>
            <a:pPr marL="0" lvl="0" indent="0" algn="l" rtl="0">
              <a:spcBef>
                <a:spcPts val="0"/>
              </a:spcBef>
              <a:spcAft>
                <a:spcPts val="0"/>
              </a:spcAft>
              <a:buNone/>
            </a:pPr>
            <a:r>
              <a:rPr lang="en" dirty="0"/>
              <a:t>Now, Rohan stops changing the legacy system.</a:t>
            </a:r>
            <a:endParaRPr dirty="0"/>
          </a:p>
          <a:p>
            <a:pPr marL="0" lvl="0" indent="0" algn="l" rtl="0">
              <a:spcBef>
                <a:spcPts val="0"/>
              </a:spcBef>
              <a:spcAft>
                <a:spcPts val="0"/>
              </a:spcAft>
              <a:buNone/>
            </a:pPr>
            <a:endParaRPr dirty="0"/>
          </a:p>
        </p:txBody>
      </p:sp>
      <p:pic>
        <p:nvPicPr>
          <p:cNvPr id="378" name="Google Shape;378;p58"/>
          <p:cNvPicPr preferRelativeResize="0"/>
          <p:nvPr/>
        </p:nvPicPr>
        <p:blipFill>
          <a:blip r:embed="rId3">
            <a:alphaModFix/>
          </a:blip>
          <a:stretch>
            <a:fillRect/>
          </a:stretch>
        </p:blipFill>
        <p:spPr>
          <a:xfrm>
            <a:off x="1898800" y="1053450"/>
            <a:ext cx="5229225" cy="22669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9"/>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384" name="Google Shape;384;p59"/>
          <p:cNvSpPr txBox="1"/>
          <p:nvPr/>
        </p:nvSpPr>
        <p:spPr>
          <a:xfrm>
            <a:off x="501177" y="3235316"/>
            <a:ext cx="8003100" cy="190818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The set of entities that are </a:t>
            </a:r>
            <a:r>
              <a:rPr lang="en" dirty="0">
                <a:solidFill>
                  <a:srgbClr val="0070C0"/>
                </a:solidFill>
              </a:rPr>
              <a:t>changed</a:t>
            </a:r>
            <a:r>
              <a:rPr lang="en" dirty="0"/>
              <a:t> will be called </a:t>
            </a:r>
            <a:r>
              <a:rPr lang="en" dirty="0">
                <a:solidFill>
                  <a:srgbClr val="0070C0"/>
                </a:solidFill>
              </a:rPr>
              <a:t>change</a:t>
            </a:r>
            <a:r>
              <a:rPr lang="en" dirty="0"/>
              <a:t> set; change = {A, B, C, D}.</a:t>
            </a:r>
            <a:br>
              <a:rPr lang="en" dirty="0"/>
            </a:br>
            <a:endParaRPr dirty="0"/>
          </a:p>
          <a:p>
            <a:pPr marL="0" lvl="0" indent="0" algn="l" rtl="0">
              <a:spcBef>
                <a:spcPts val="0"/>
              </a:spcBef>
              <a:spcAft>
                <a:spcPts val="0"/>
              </a:spcAft>
              <a:buNone/>
            </a:pPr>
            <a:r>
              <a:rPr lang="en" dirty="0"/>
              <a:t>The set of entities </a:t>
            </a:r>
            <a:r>
              <a:rPr lang="en" dirty="0">
                <a:solidFill>
                  <a:srgbClr val="0070C0"/>
                </a:solidFill>
              </a:rPr>
              <a:t>suggested</a:t>
            </a:r>
            <a:r>
              <a:rPr lang="en" dirty="0"/>
              <a:t> by the </a:t>
            </a:r>
            <a:r>
              <a:rPr lang="en" dirty="0">
                <a:solidFill>
                  <a:srgbClr val="0070C0"/>
                </a:solidFill>
              </a:rPr>
              <a:t>tool</a:t>
            </a:r>
            <a:r>
              <a:rPr lang="en" dirty="0"/>
              <a:t> is called a </a:t>
            </a:r>
            <a:r>
              <a:rPr lang="en" dirty="0">
                <a:solidFill>
                  <a:srgbClr val="0070C0"/>
                </a:solidFill>
              </a:rPr>
              <a:t>predicted</a:t>
            </a:r>
            <a:r>
              <a:rPr lang="en" dirty="0"/>
              <a:t> set. In the Rohan example, </a:t>
            </a:r>
          </a:p>
          <a:p>
            <a:pPr marL="0" lvl="0" indent="0" algn="l" rtl="0">
              <a:spcBef>
                <a:spcPts val="0"/>
              </a:spcBef>
              <a:spcAft>
                <a:spcPts val="0"/>
              </a:spcAft>
              <a:buNone/>
            </a:pPr>
            <a:r>
              <a:rPr lang="en" dirty="0"/>
              <a:t>predicted = {B, X, Y, W, D}.</a:t>
            </a:r>
            <a:endParaRPr dirty="0"/>
          </a:p>
          <a:p>
            <a:pPr marL="0" lvl="0" indent="0" algn="l" rtl="0">
              <a:spcBef>
                <a:spcPts val="0"/>
              </a:spcBef>
              <a:spcAft>
                <a:spcPts val="0"/>
              </a:spcAft>
              <a:buNone/>
            </a:pPr>
            <a:br>
              <a:rPr lang="en" dirty="0"/>
            </a:br>
            <a:r>
              <a:rPr lang="en" dirty="0"/>
              <a:t>The entities that were required to be predicted, but were found from Guru, are put in a set called the occurred set, occurred = {B, C, D}.</a:t>
            </a:r>
            <a:br>
              <a:rPr lang="en" dirty="0"/>
            </a:br>
            <a:r>
              <a:rPr lang="en" dirty="0"/>
              <a:t>That is, occurred = change − {initial entity}.</a:t>
            </a:r>
            <a:endParaRPr dirty="0"/>
          </a:p>
        </p:txBody>
      </p:sp>
      <p:pic>
        <p:nvPicPr>
          <p:cNvPr id="385" name="Google Shape;385;p59"/>
          <p:cNvPicPr preferRelativeResize="0"/>
          <p:nvPr/>
        </p:nvPicPr>
        <p:blipFill>
          <a:blip r:embed="rId3">
            <a:alphaModFix/>
          </a:blip>
          <a:stretch>
            <a:fillRect/>
          </a:stretch>
        </p:blipFill>
        <p:spPr>
          <a:xfrm>
            <a:off x="1957387" y="968366"/>
            <a:ext cx="5229225" cy="22669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60"/>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391" name="Google Shape;391;p60"/>
          <p:cNvSpPr txBox="1"/>
          <p:nvPr/>
        </p:nvSpPr>
        <p:spPr>
          <a:xfrm>
            <a:off x="570450" y="3285250"/>
            <a:ext cx="800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Now, recall and precision for this example are computed as follows.</a:t>
            </a:r>
            <a:endParaRPr dirty="0"/>
          </a:p>
          <a:p>
            <a:pPr marL="0" lvl="0" indent="0" algn="l" rtl="0">
              <a:spcBef>
                <a:spcPts val="0"/>
              </a:spcBef>
              <a:spcAft>
                <a:spcPts val="0"/>
              </a:spcAft>
              <a:buNone/>
            </a:pPr>
            <a:endParaRPr dirty="0"/>
          </a:p>
        </p:txBody>
      </p:sp>
      <p:pic>
        <p:nvPicPr>
          <p:cNvPr id="392" name="Google Shape;392;p60"/>
          <p:cNvPicPr preferRelativeResize="0"/>
          <p:nvPr/>
        </p:nvPicPr>
        <p:blipFill>
          <a:blip r:embed="rId3">
            <a:alphaModFix/>
          </a:blip>
          <a:stretch>
            <a:fillRect/>
          </a:stretch>
        </p:blipFill>
        <p:spPr>
          <a:xfrm>
            <a:off x="1898800" y="1053450"/>
            <a:ext cx="5229225" cy="2266950"/>
          </a:xfrm>
          <a:prstGeom prst="rect">
            <a:avLst/>
          </a:prstGeom>
          <a:noFill/>
          <a:ln>
            <a:noFill/>
          </a:ln>
        </p:spPr>
      </p:pic>
      <p:pic>
        <p:nvPicPr>
          <p:cNvPr id="393" name="Google Shape;393;p60"/>
          <p:cNvPicPr preferRelativeResize="0"/>
          <p:nvPr/>
        </p:nvPicPr>
        <p:blipFill>
          <a:blip r:embed="rId4">
            <a:alphaModFix/>
          </a:blip>
          <a:stretch>
            <a:fillRect/>
          </a:stretch>
        </p:blipFill>
        <p:spPr>
          <a:xfrm>
            <a:off x="302805" y="3703708"/>
            <a:ext cx="5472024" cy="1157450"/>
          </a:xfrm>
          <a:prstGeom prst="rect">
            <a:avLst/>
          </a:prstGeom>
          <a:noFill/>
          <a:ln>
            <a:noFill/>
          </a:ln>
        </p:spPr>
      </p:pic>
      <p:sp>
        <p:nvSpPr>
          <p:cNvPr id="3" name="TextBox 2">
            <a:extLst>
              <a:ext uri="{FF2B5EF4-FFF2-40B4-BE49-F238E27FC236}">
                <a16:creationId xmlns:a16="http://schemas.microsoft.com/office/drawing/2014/main" id="{C7833753-48CE-1E9C-A5C0-DC41CB72534C}"/>
              </a:ext>
            </a:extLst>
          </p:cNvPr>
          <p:cNvSpPr txBox="1"/>
          <p:nvPr/>
        </p:nvSpPr>
        <p:spPr>
          <a:xfrm>
            <a:off x="5191698" y="3750508"/>
            <a:ext cx="3872654" cy="1169551"/>
          </a:xfrm>
          <a:prstGeom prst="rect">
            <a:avLst/>
          </a:prstGeom>
          <a:noFill/>
        </p:spPr>
        <p:txBody>
          <a:bodyPr wrap="square">
            <a:spAutoFit/>
          </a:bodyPr>
          <a:lstStyle/>
          <a:p>
            <a:r>
              <a:rPr lang="en" u="sng" dirty="0">
                <a:latin typeface="Lato"/>
                <a:ea typeface="Lato"/>
                <a:cs typeface="Lato"/>
                <a:sym typeface="Lato"/>
              </a:rPr>
              <a:t>Meaning, from the occured set, how many of them were actually predicted correctly </a:t>
            </a:r>
          </a:p>
          <a:p>
            <a:endParaRPr lang="en" u="sng" dirty="0">
              <a:latin typeface="Lato"/>
              <a:ea typeface="Lato"/>
              <a:cs typeface="Lato"/>
              <a:sym typeface="Lato"/>
            </a:endParaRPr>
          </a:p>
          <a:p>
            <a:r>
              <a:rPr lang="en" u="sng" dirty="0">
                <a:latin typeface="Lato"/>
                <a:ea typeface="Lato"/>
                <a:cs typeface="Lato"/>
                <a:sym typeface="Lato"/>
              </a:rPr>
              <a:t>Meaning, from the total predicted set, how many of them actually occur</a:t>
            </a:r>
            <a:r>
              <a:rPr lang="en-US" u="sng" dirty="0">
                <a:latin typeface="Lato"/>
                <a:ea typeface="Lato"/>
                <a:cs typeface="Lato"/>
                <a:sym typeface="Lato"/>
              </a:rPr>
              <a:t>r</a:t>
            </a:r>
            <a:r>
              <a:rPr lang="en" u="sng" dirty="0">
                <a:latin typeface="Lato"/>
                <a:ea typeface="Lato"/>
                <a:cs typeface="Lato"/>
                <a:sym typeface="Lato"/>
              </a:rPr>
              <a:t>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1"/>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399" name="Google Shape;399;p61"/>
          <p:cNvSpPr txBox="1"/>
          <p:nvPr/>
        </p:nvSpPr>
        <p:spPr>
          <a:xfrm>
            <a:off x="570450" y="1304050"/>
            <a:ext cx="80031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In the analysis of the above example to measure recall and precision, the authors, Hassan and Holt, made </a:t>
            </a:r>
            <a:r>
              <a:rPr lang="en" dirty="0">
                <a:solidFill>
                  <a:srgbClr val="0070C0"/>
                </a:solidFill>
              </a:rPr>
              <a:t>three assumptions.</a:t>
            </a:r>
            <a:endParaRPr dirty="0">
              <a:solidFill>
                <a:srgbClr val="0070C0"/>
              </a:solidFill>
            </a:endParaRPr>
          </a:p>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solidFill>
                  <a:srgbClr val="0070C0"/>
                </a:solidFill>
              </a:rPr>
              <a:t>Symmetric suggestions</a:t>
            </a:r>
            <a:r>
              <a:rPr lang="en" dirty="0"/>
              <a:t>: This assumption means that if the tool suggests entity F to be modified when it is told that entity E was changed, the tool will suggest entity E to be modified when it is told that entity F was changed. This assumption has been depicted in Figure 6.14 by means of undirected edges.</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solidFill>
                  <a:srgbClr val="0070C0"/>
                </a:solidFill>
              </a:rPr>
              <a:t>Single entity suggestions</a:t>
            </a:r>
            <a:r>
              <a:rPr lang="en" dirty="0"/>
              <a:t>: This assumption means that each prediction by a heuristic tool is performed by considering a single entity known to be in the change set, rather than multiple entities in the change set.</a:t>
            </a:r>
            <a:endParaRPr dirty="0"/>
          </a:p>
          <a:p>
            <a:pPr marL="457200" lvl="0" indent="0" algn="l" rtl="0">
              <a:spcBef>
                <a:spcPts val="0"/>
              </a:spcBef>
              <a:spcAft>
                <a:spcPts val="0"/>
              </a:spcAft>
              <a:buNone/>
            </a:pPr>
            <a:r>
              <a:rPr lang="en" dirty="0"/>
              <a:t> </a:t>
            </a:r>
            <a:endParaRPr dirty="0"/>
          </a:p>
          <a:p>
            <a:pPr marL="457200" lvl="0" indent="-317500" algn="l" rtl="0">
              <a:spcBef>
                <a:spcPts val="0"/>
              </a:spcBef>
              <a:spcAft>
                <a:spcPts val="0"/>
              </a:spcAft>
              <a:buSzPts val="1400"/>
              <a:buChar char="●"/>
            </a:pPr>
            <a:r>
              <a:rPr lang="en" dirty="0">
                <a:solidFill>
                  <a:srgbClr val="0070C0"/>
                </a:solidFill>
              </a:rPr>
              <a:t>Query the tool first</a:t>
            </a:r>
            <a:r>
              <a:rPr lang="en" dirty="0"/>
              <a:t>: This assumption means that the maintainer (e.g., Rohan)</a:t>
            </a:r>
            <a:endParaRPr dirty="0"/>
          </a:p>
          <a:p>
            <a:pPr marL="457200" lvl="0" indent="0" algn="l" rtl="0">
              <a:spcBef>
                <a:spcPts val="0"/>
              </a:spcBef>
              <a:spcAft>
                <a:spcPts val="0"/>
              </a:spcAft>
              <a:buNone/>
            </a:pPr>
            <a:r>
              <a:rPr lang="en" dirty="0"/>
              <a:t>will query the heuristic before doing so with the Guru (e.g., Krushna).</a:t>
            </a:r>
            <a:endParaRPr dirty="0"/>
          </a:p>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Traceability</a:t>
            </a:r>
            <a:endParaRPr/>
          </a:p>
        </p:txBody>
      </p:sp>
      <p:sp>
        <p:nvSpPr>
          <p:cNvPr id="111" name="Google Shape;111;p17"/>
          <p:cNvSpPr txBox="1">
            <a:spLocks noGrp="1"/>
          </p:cNvSpPr>
          <p:nvPr>
            <p:ph type="body" idx="1"/>
          </p:nvPr>
        </p:nvSpPr>
        <p:spPr>
          <a:xfrm>
            <a:off x="729450" y="1164475"/>
            <a:ext cx="7688700" cy="3064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solidFill>
                  <a:srgbClr val="000000"/>
                </a:solidFill>
              </a:rPr>
              <a:t>Def: </a:t>
            </a:r>
            <a:r>
              <a:rPr lang="en" dirty="0">
                <a:solidFill>
                  <a:srgbClr val="0070C0"/>
                </a:solidFill>
              </a:rPr>
              <a:t>Traceability</a:t>
            </a:r>
            <a:r>
              <a:rPr lang="en" dirty="0">
                <a:solidFill>
                  <a:srgbClr val="000000"/>
                </a:solidFill>
              </a:rPr>
              <a:t> is the ability to trace between software artifacts generated and modified during the software product life cycle. Thus, traceability helps software developers </a:t>
            </a:r>
            <a:r>
              <a:rPr lang="en" dirty="0">
                <a:solidFill>
                  <a:srgbClr val="0070C0"/>
                </a:solidFill>
              </a:rPr>
              <a:t>understand the relationships </a:t>
            </a:r>
            <a:r>
              <a:rPr lang="en" dirty="0">
                <a:solidFill>
                  <a:srgbClr val="000000"/>
                </a:solidFill>
              </a:rPr>
              <a:t>among all the software artifacts in a project.</a:t>
            </a:r>
            <a:br>
              <a:rPr lang="en" dirty="0">
                <a:solidFill>
                  <a:srgbClr val="000000"/>
                </a:solidFill>
              </a:rPr>
            </a:br>
            <a:br>
              <a:rPr lang="en" dirty="0">
                <a:solidFill>
                  <a:srgbClr val="000000"/>
                </a:solidFill>
              </a:rPr>
            </a:br>
            <a:r>
              <a:rPr lang="en" dirty="0">
                <a:solidFill>
                  <a:srgbClr val="0070C0"/>
                </a:solidFill>
              </a:rPr>
              <a:t>Examples</a:t>
            </a:r>
            <a:r>
              <a:rPr lang="en" dirty="0">
                <a:solidFill>
                  <a:srgbClr val="000000"/>
                </a:solidFill>
              </a:rPr>
              <a:t> of such entities are </a:t>
            </a:r>
            <a:r>
              <a:rPr lang="en" dirty="0">
                <a:solidFill>
                  <a:srgbClr val="0070C0"/>
                </a:solidFill>
              </a:rPr>
              <a:t>design</a:t>
            </a:r>
            <a:r>
              <a:rPr lang="en" dirty="0">
                <a:solidFill>
                  <a:srgbClr val="000000"/>
                </a:solidFill>
              </a:rPr>
              <a:t> and </a:t>
            </a:r>
            <a:r>
              <a:rPr lang="en" dirty="0">
                <a:solidFill>
                  <a:srgbClr val="0070C0"/>
                </a:solidFill>
              </a:rPr>
              <a:t>source code</a:t>
            </a:r>
            <a:r>
              <a:rPr lang="en" dirty="0">
                <a:solidFill>
                  <a:srgbClr val="000000"/>
                </a:solidFill>
              </a:rPr>
              <a:t>.</a:t>
            </a:r>
            <a:br>
              <a:rPr lang="en" dirty="0">
                <a:solidFill>
                  <a:srgbClr val="000000"/>
                </a:solidFill>
              </a:rPr>
            </a:br>
            <a:br>
              <a:rPr lang="en" dirty="0">
                <a:solidFill>
                  <a:srgbClr val="000000"/>
                </a:solidFill>
              </a:rPr>
            </a:br>
            <a:r>
              <a:rPr lang="en" dirty="0">
                <a:solidFill>
                  <a:srgbClr val="000000"/>
                </a:solidFill>
              </a:rPr>
              <a:t>There are two broad kinds of traceability: </a:t>
            </a:r>
            <a:br>
              <a:rPr lang="en" dirty="0">
                <a:solidFill>
                  <a:srgbClr val="000000"/>
                </a:solidFill>
              </a:rPr>
            </a:br>
            <a:r>
              <a:rPr lang="en" dirty="0">
                <a:solidFill>
                  <a:srgbClr val="000000"/>
                </a:solidFill>
              </a:rPr>
              <a:t>(i) </a:t>
            </a:r>
            <a:r>
              <a:rPr lang="en" dirty="0">
                <a:solidFill>
                  <a:srgbClr val="0070C0"/>
                </a:solidFill>
              </a:rPr>
              <a:t>horizontal</a:t>
            </a:r>
            <a:r>
              <a:rPr lang="en" dirty="0">
                <a:solidFill>
                  <a:srgbClr val="000000"/>
                </a:solidFill>
              </a:rPr>
              <a:t> (</a:t>
            </a:r>
            <a:r>
              <a:rPr lang="en" u="sng" dirty="0">
                <a:solidFill>
                  <a:srgbClr val="000000"/>
                </a:solidFill>
              </a:rPr>
              <a:t>external</a:t>
            </a:r>
            <a:r>
              <a:rPr lang="en" dirty="0">
                <a:solidFill>
                  <a:srgbClr val="000000"/>
                </a:solidFill>
              </a:rPr>
              <a:t>) traceability; and </a:t>
            </a:r>
            <a:br>
              <a:rPr lang="en" dirty="0">
                <a:solidFill>
                  <a:srgbClr val="000000"/>
                </a:solidFill>
              </a:rPr>
            </a:br>
            <a:r>
              <a:rPr lang="en" dirty="0">
                <a:solidFill>
                  <a:srgbClr val="000000"/>
                </a:solidFill>
              </a:rPr>
              <a:t>(ii) </a:t>
            </a:r>
            <a:r>
              <a:rPr lang="en" dirty="0">
                <a:solidFill>
                  <a:srgbClr val="0070C0"/>
                </a:solidFill>
              </a:rPr>
              <a:t>vertical</a:t>
            </a:r>
            <a:r>
              <a:rPr lang="en" dirty="0">
                <a:solidFill>
                  <a:srgbClr val="000000"/>
                </a:solidFill>
              </a:rPr>
              <a:t> (</a:t>
            </a:r>
            <a:r>
              <a:rPr lang="en" u="sng" dirty="0">
                <a:solidFill>
                  <a:srgbClr val="000000"/>
                </a:solidFill>
              </a:rPr>
              <a:t>internal</a:t>
            </a:r>
            <a:r>
              <a:rPr lang="en" dirty="0">
                <a:solidFill>
                  <a:srgbClr val="000000"/>
                </a:solidFill>
              </a:rPr>
              <a:t>) traceability.</a:t>
            </a:r>
            <a:endParaRPr dirty="0">
              <a:solidFill>
                <a:srgbClr val="000000"/>
              </a:solidFill>
            </a:endParaRPr>
          </a:p>
          <a:p>
            <a:pPr marL="0" lvl="0" indent="0" algn="l" rtl="0">
              <a:spcBef>
                <a:spcPts val="1200"/>
              </a:spcBef>
              <a:spcAft>
                <a:spcPts val="1200"/>
              </a:spcAft>
              <a:buNone/>
            </a:pPr>
            <a:r>
              <a:rPr lang="en" dirty="0">
                <a:solidFill>
                  <a:srgbClr val="000000"/>
                </a:solidFill>
              </a:rPr>
              <a:t>Traceability of artifacts </a:t>
            </a:r>
            <a:r>
              <a:rPr lang="en" u="sng" dirty="0">
                <a:solidFill>
                  <a:srgbClr val="000000"/>
                </a:solidFill>
              </a:rPr>
              <a:t>between different models </a:t>
            </a:r>
            <a:r>
              <a:rPr lang="en" dirty="0">
                <a:solidFill>
                  <a:srgbClr val="000000"/>
                </a:solidFill>
              </a:rPr>
              <a:t>is known as </a:t>
            </a:r>
            <a:r>
              <a:rPr lang="en" dirty="0">
                <a:solidFill>
                  <a:srgbClr val="0070C0"/>
                </a:solidFill>
              </a:rPr>
              <a:t>external traceability</a:t>
            </a:r>
            <a:r>
              <a:rPr lang="en" dirty="0">
                <a:solidFill>
                  <a:srgbClr val="000000"/>
                </a:solidFill>
              </a:rPr>
              <a:t>, whereas </a:t>
            </a:r>
            <a:r>
              <a:rPr lang="en" dirty="0">
                <a:solidFill>
                  <a:srgbClr val="0070C0"/>
                </a:solidFill>
              </a:rPr>
              <a:t>internal traceability </a:t>
            </a:r>
            <a:r>
              <a:rPr lang="en" dirty="0">
                <a:solidFill>
                  <a:srgbClr val="000000"/>
                </a:solidFill>
              </a:rPr>
              <a:t>refers to </a:t>
            </a:r>
            <a:r>
              <a:rPr lang="en" u="sng" dirty="0">
                <a:solidFill>
                  <a:srgbClr val="000000"/>
                </a:solidFill>
              </a:rPr>
              <a:t>tracing dependent artifacts within the same model</a:t>
            </a:r>
            <a:r>
              <a:rPr lang="en" dirty="0">
                <a:solidFill>
                  <a:srgbClr val="000000"/>
                </a:solidFill>
              </a:rPr>
              <a:t>. </a:t>
            </a:r>
            <a:r>
              <a:rPr lang="en" dirty="0">
                <a:solidFill>
                  <a:srgbClr val="0070C0"/>
                </a:solidFill>
              </a:rPr>
              <a:t>Internal</a:t>
            </a:r>
            <a:r>
              <a:rPr lang="en" dirty="0">
                <a:solidFill>
                  <a:srgbClr val="000000"/>
                </a:solidFill>
              </a:rPr>
              <a:t> traceability primarily focuses on </a:t>
            </a:r>
            <a:r>
              <a:rPr lang="en" dirty="0">
                <a:solidFill>
                  <a:srgbClr val="0070C0"/>
                </a:solidFill>
              </a:rPr>
              <a:t>source code </a:t>
            </a:r>
            <a:r>
              <a:rPr lang="en" dirty="0">
                <a:solidFill>
                  <a:srgbClr val="000000"/>
                </a:solidFill>
              </a:rPr>
              <a:t>artifacts.</a:t>
            </a:r>
            <a:endParaRPr dirty="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2"/>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405" name="Google Shape;405;p62"/>
          <p:cNvSpPr txBox="1"/>
          <p:nvPr/>
        </p:nvSpPr>
        <p:spPr>
          <a:xfrm>
            <a:off x="570450" y="1151650"/>
            <a:ext cx="80031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br>
              <a:rPr lang="en" dirty="0"/>
            </a:br>
            <a:r>
              <a:rPr lang="en" b="1" dirty="0"/>
              <a:t>Heuristics for Change Propagation</a:t>
            </a:r>
            <a:endParaRPr b="1" dirty="0"/>
          </a:p>
          <a:p>
            <a:pPr marL="0" lvl="0" indent="0" algn="l" rtl="0">
              <a:spcBef>
                <a:spcPts val="0"/>
              </a:spcBef>
              <a:spcAft>
                <a:spcPts val="0"/>
              </a:spcAft>
              <a:buNone/>
            </a:pPr>
            <a:r>
              <a:rPr lang="en" dirty="0"/>
              <a:t>The “</a:t>
            </a:r>
            <a:r>
              <a:rPr lang="en" dirty="0">
                <a:solidFill>
                  <a:srgbClr val="0070C0"/>
                </a:solidFill>
              </a:rPr>
              <a:t>Determine Other Entities to Change</a:t>
            </a:r>
            <a:r>
              <a:rPr lang="en" dirty="0"/>
              <a:t>” step in Figure 6.13 is executed by means of several heuristics. The set of entities that need to be changed as a result of a changed entity is computed in the aforementioned step.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changes can be recorded at the level of source code entities, namely, data type definitions, variables, and functions, to be able to track the following details. Modification, deletion, and addition of a source code entity. Alterations to dependencies between the changed entities and other entities in source code. For instance, it may be determined that a variable is no longer needed by a function. For each modification to the code, the corresponding modifications made to other files.</a:t>
            </a:r>
            <a:endParaRPr dirty="0"/>
          </a:p>
        </p:txBody>
      </p:sp>
      <p:pic>
        <p:nvPicPr>
          <p:cNvPr id="406" name="Google Shape;406;p62"/>
          <p:cNvPicPr preferRelativeResize="0"/>
          <p:nvPr/>
        </p:nvPicPr>
        <p:blipFill>
          <a:blip r:embed="rId3">
            <a:alphaModFix/>
          </a:blip>
          <a:stretch>
            <a:fillRect/>
          </a:stretch>
        </p:blipFill>
        <p:spPr>
          <a:xfrm>
            <a:off x="2088300" y="895350"/>
            <a:ext cx="5419725" cy="18288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3"/>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412" name="Google Shape;412;p63"/>
          <p:cNvSpPr txBox="1"/>
          <p:nvPr/>
        </p:nvSpPr>
        <p:spPr>
          <a:xfrm>
            <a:off x="570450" y="1304050"/>
            <a:ext cx="80031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Each heuristic discussed in this section is characterized by: </a:t>
            </a:r>
            <a:endParaRPr/>
          </a:p>
          <a:p>
            <a:pPr marL="0" lvl="0" indent="0" algn="l" rtl="0">
              <a:spcBef>
                <a:spcPts val="0"/>
              </a:spcBef>
              <a:spcAft>
                <a:spcPts val="0"/>
              </a:spcAft>
              <a:buNone/>
            </a:pPr>
            <a:r>
              <a:rPr lang="en"/>
              <a:t>(i) data source; and</a:t>
            </a:r>
            <a:endParaRPr/>
          </a:p>
          <a:p>
            <a:pPr marL="0" lvl="0" indent="0" algn="l" rtl="0">
              <a:spcBef>
                <a:spcPts val="0"/>
              </a:spcBef>
              <a:spcAft>
                <a:spcPts val="0"/>
              </a:spcAft>
              <a:buNone/>
            </a:pPr>
            <a:r>
              <a:rPr lang="en"/>
              <a:t>(ii) pruning technique.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b="1"/>
              <a:t>Heuristic Information Sources</a:t>
            </a:r>
            <a:br>
              <a:rPr lang="en" b="1"/>
            </a:br>
            <a:r>
              <a:rPr lang="en"/>
              <a:t>A heuristic can use one of many information sources to predict the entities that need to be modified. The objectives of the heuristics are to: </a:t>
            </a:r>
            <a:endParaRPr/>
          </a:p>
          <a:p>
            <a:pPr marL="0" lvl="0" indent="0" algn="l" rtl="0">
              <a:spcBef>
                <a:spcPts val="0"/>
              </a:spcBef>
              <a:spcAft>
                <a:spcPts val="0"/>
              </a:spcAft>
              <a:buNone/>
            </a:pPr>
            <a:r>
              <a:rPr lang="en"/>
              <a:t>(i) ensure that the entities that need to be modified are predicted; and </a:t>
            </a:r>
            <a:endParaRPr/>
          </a:p>
          <a:p>
            <a:pPr marL="0" lvl="0" indent="0" algn="l" rtl="0">
              <a:spcBef>
                <a:spcPts val="0"/>
              </a:spcBef>
              <a:spcAft>
                <a:spcPts val="0"/>
              </a:spcAft>
              <a:buNone/>
            </a:pPr>
            <a:r>
              <a:rPr lang="en"/>
              <a:t>(ii) minimize the number of predicted entities that are not going to be modified.</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4"/>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418" name="Google Shape;418;p64"/>
          <p:cNvSpPr txBox="1"/>
          <p:nvPr/>
        </p:nvSpPr>
        <p:spPr>
          <a:xfrm>
            <a:off x="570450" y="1304050"/>
            <a:ext cx="8003100" cy="3848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rabicPeriod"/>
            </a:pPr>
            <a:r>
              <a:rPr lang="en"/>
              <a:t>Entity information: In a heuristic based on entity information, a change propagates to other entities as follows. </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If two entities changed together, then the two are called a historical co-change (HIS).</a:t>
            </a:r>
            <a:endParaRPr/>
          </a:p>
          <a:p>
            <a:pPr marL="457200" lvl="0" indent="-317500" algn="l" rtl="0">
              <a:spcBef>
                <a:spcPts val="0"/>
              </a:spcBef>
              <a:spcAft>
                <a:spcPts val="0"/>
              </a:spcAft>
              <a:buSzPts val="1400"/>
              <a:buChar char="●"/>
            </a:pPr>
            <a:r>
              <a:rPr lang="en"/>
              <a:t>Static dependencies between two entities may occur via what is called CUD relations: call, use and define. A call relation means one function calls another function; a use relation means a variable is used by a function; and a define relation means a variable is defined in a function or it appears as a parameter in the function. </a:t>
            </a:r>
            <a:endParaRPr/>
          </a:p>
          <a:p>
            <a:pPr marL="457200" lvl="0" indent="-317500" algn="l" rtl="0">
              <a:spcBef>
                <a:spcPts val="0"/>
              </a:spcBef>
              <a:spcAft>
                <a:spcPts val="0"/>
              </a:spcAft>
              <a:buSzPts val="1400"/>
              <a:buChar char="●"/>
            </a:pPr>
            <a:r>
              <a:rPr lang="en"/>
              <a:t>The locations of entities with respect to subsystems, files, and classes in the source code are represented by means of a code layout (FIL) relation. Subsystems, files, and classes indicate relations between entities— generally, related entities simultaneously.</a:t>
            </a:r>
            <a:endParaRPr/>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
              <a:t>Developer information (DEV): In a heuristic based on developer information, a change propagates to other entities changed by the same developer. In general, programmers develop skills in specific subject matters of the system and it is more likely that they modify entities within their field of expertise.</a:t>
            </a:r>
            <a:endParaRPr/>
          </a:p>
          <a:p>
            <a:pPr marL="0" lvl="0" indent="0" algn="l" rtl="0">
              <a:spcBef>
                <a:spcPts val="0"/>
              </a:spcBef>
              <a:spcAft>
                <a:spcPts val="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5"/>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424" name="Google Shape;424;p65"/>
          <p:cNvSpPr txBox="1"/>
          <p:nvPr/>
        </p:nvSpPr>
        <p:spPr>
          <a:xfrm>
            <a:off x="570450" y="1304050"/>
            <a:ext cx="80031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3. Process information: In a heuristic based on process information, change propagation depends on the development process followed. A modification to a specific entity generally causes modifications to other recently or frequently changed entities. For example, a recently changed entity may be the reason for some system-wide modifications. </a:t>
            </a:r>
            <a:endParaRPr/>
          </a:p>
          <a:p>
            <a:pPr marL="0" lvl="0" indent="0" algn="l" rtl="0">
              <a:spcBef>
                <a:spcPts val="0"/>
              </a:spcBef>
              <a:spcAft>
                <a:spcPts val="0"/>
              </a:spcAft>
              <a:buNone/>
            </a:pPr>
            <a:endParaRPr/>
          </a:p>
          <a:p>
            <a:pPr marL="0" lvl="0" indent="0" algn="l" rtl="0">
              <a:spcBef>
                <a:spcPts val="0"/>
              </a:spcBef>
              <a:spcAft>
                <a:spcPts val="0"/>
              </a:spcAft>
              <a:buNone/>
            </a:pPr>
            <a:r>
              <a:rPr lang="en"/>
              <a:t>4. Textual information: In a heuristic based on name similarity, changes are propagated to entities with similar names. Naming similarities indicate that there are similarities in the role of the entities.</a:t>
            </a:r>
            <a:endParaRPr/>
          </a:p>
          <a:p>
            <a:pPr marL="0" lvl="0" indent="0" algn="l" rtl="0">
              <a:spcBef>
                <a:spcPts val="0"/>
              </a:spcBef>
              <a:spcAft>
                <a:spcPts val="0"/>
              </a:spcAft>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6"/>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430" name="Google Shape;430;p66"/>
          <p:cNvSpPr txBox="1"/>
          <p:nvPr/>
        </p:nvSpPr>
        <p:spPr>
          <a:xfrm>
            <a:off x="570450" y="1304050"/>
            <a:ext cx="80031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Pruning Techniques A heuristic may suggest a large number of entities to be changed. Several techniques can be applied to reduce the size of the suggested set, and those are called pruning techniques, as explained in the following. </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Frequency techniques identify the frequently changing, related components. The number of entities returned by these techniques are constrained by a threshold. In a Zipf distribution, a small number of entities tend to change frequently and the remaining entities change infrequently. </a:t>
            </a:r>
            <a:endParaRPr/>
          </a:p>
          <a:p>
            <a:pPr marL="457200" lvl="0" indent="-317500" algn="l" rtl="0">
              <a:spcBef>
                <a:spcPts val="0"/>
              </a:spcBef>
              <a:spcAft>
                <a:spcPts val="0"/>
              </a:spcAft>
              <a:buSzPts val="1400"/>
              <a:buChar char="●"/>
            </a:pPr>
            <a:r>
              <a:rPr lang="en"/>
              <a:t>Recency techniques identify entities that were recently changed, thereby supporting the intuition that modifications generally focus on related code and functionality in a particular time frame. </a:t>
            </a:r>
            <a:endParaRPr/>
          </a:p>
          <a:p>
            <a:pPr marL="457200" lvl="0" indent="-317500" algn="l" rtl="0">
              <a:spcBef>
                <a:spcPts val="0"/>
              </a:spcBef>
              <a:spcAft>
                <a:spcPts val="0"/>
              </a:spcAft>
              <a:buSzPts val="1400"/>
              <a:buChar char="●"/>
            </a:pPr>
            <a:r>
              <a:rPr lang="en"/>
              <a:t>Random techniques randomly choose a set of entities, up to a threshold. In the absence of no frequency or recency data, one may use this technique.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EE4C-4F39-F5F8-CE11-CFFF20772E09}"/>
              </a:ext>
            </a:extLst>
          </p:cNvPr>
          <p:cNvSpPr>
            <a:spLocks noGrp="1"/>
          </p:cNvSpPr>
          <p:nvPr>
            <p:ph type="title"/>
          </p:nvPr>
        </p:nvSpPr>
        <p:spPr/>
        <p:txBody>
          <a:bodyPr>
            <a:normAutofit fontScale="90000"/>
          </a:bodyPr>
          <a:lstStyle/>
          <a:p>
            <a:r>
              <a:rPr lang="en-US" sz="2800" dirty="0">
                <a:effectLst/>
                <a:latin typeface="Arial" panose="020B0604020202020204" pitchFamily="34" charset="0"/>
                <a:ea typeface="Arial" panose="020B0604020202020204" pitchFamily="34" charset="0"/>
              </a:rPr>
              <a:t>Change Management</a:t>
            </a:r>
            <a:br>
              <a:rPr lang="en-US" sz="2800" dirty="0">
                <a:effectLst/>
                <a:latin typeface="Arial" panose="020B0604020202020204" pitchFamily="34" charset="0"/>
                <a:ea typeface="Arial" panose="020B0604020202020204" pitchFamily="34" charset="0"/>
              </a:rPr>
            </a:br>
            <a:endParaRPr lang="en-US" dirty="0"/>
          </a:p>
        </p:txBody>
      </p:sp>
      <p:sp>
        <p:nvSpPr>
          <p:cNvPr id="3" name="Text Placeholder 2">
            <a:extLst>
              <a:ext uri="{FF2B5EF4-FFF2-40B4-BE49-F238E27FC236}">
                <a16:creationId xmlns:a16="http://schemas.microsoft.com/office/drawing/2014/main" id="{C34845CE-375D-FF6B-4628-E3E7CE1CF465}"/>
              </a:ext>
            </a:extLst>
          </p:cNvPr>
          <p:cNvSpPr>
            <a:spLocks noGrp="1"/>
          </p:cNvSpPr>
          <p:nvPr>
            <p:ph type="body" idx="1"/>
          </p:nvPr>
        </p:nvSpPr>
        <p:spPr/>
        <p:txBody>
          <a:bodyPr/>
          <a:lstStyle/>
          <a:p>
            <a:pPr marL="0" marR="0" indent="0">
              <a:lnSpc>
                <a:spcPct val="115000"/>
              </a:lnSpc>
              <a:buNone/>
            </a:pPr>
            <a:r>
              <a:rPr lang="en-US" sz="1800" u="sng" dirty="0">
                <a:solidFill>
                  <a:srgbClr val="1155CC"/>
                </a:solidFill>
                <a:effectLst/>
                <a:latin typeface="Arial" panose="020B0604020202020204" pitchFamily="34" charset="0"/>
                <a:ea typeface="Arial" panose="020B0604020202020204" pitchFamily="34" charset="0"/>
                <a:hlinkClick r:id="rId2"/>
              </a:rPr>
              <a:t>https://www.miquido.com/blog/change-management-in-software-development/</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3927119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and Ripple effect</a:t>
            </a:r>
            <a:endParaRPr/>
          </a:p>
        </p:txBody>
      </p:sp>
      <p:sp>
        <p:nvSpPr>
          <p:cNvPr id="117" name="Google Shape;117;p18"/>
          <p:cNvSpPr txBox="1">
            <a:spLocks noGrp="1"/>
          </p:cNvSpPr>
          <p:nvPr>
            <p:ph type="body" idx="1"/>
          </p:nvPr>
        </p:nvSpPr>
        <p:spPr>
          <a:xfrm>
            <a:off x="729450" y="1240675"/>
            <a:ext cx="7688700" cy="3816234"/>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0070C0"/>
                </a:solidFill>
              </a:rPr>
              <a:t>Ripple effect </a:t>
            </a:r>
            <a:r>
              <a:rPr lang="en" dirty="0">
                <a:solidFill>
                  <a:srgbClr val="000000"/>
                </a:solidFill>
              </a:rPr>
              <a:t>means that a </a:t>
            </a:r>
            <a:r>
              <a:rPr lang="en" dirty="0">
                <a:solidFill>
                  <a:srgbClr val="0070C0"/>
                </a:solidFill>
              </a:rPr>
              <a:t>modification</a:t>
            </a:r>
            <a:r>
              <a:rPr lang="en" dirty="0">
                <a:solidFill>
                  <a:srgbClr val="000000"/>
                </a:solidFill>
              </a:rPr>
              <a:t> to a </a:t>
            </a:r>
            <a:r>
              <a:rPr lang="en" dirty="0">
                <a:solidFill>
                  <a:srgbClr val="0070C0"/>
                </a:solidFill>
              </a:rPr>
              <a:t>single variable may require several parts </a:t>
            </a:r>
            <a:r>
              <a:rPr lang="en" dirty="0">
                <a:solidFill>
                  <a:srgbClr val="000000"/>
                </a:solidFill>
              </a:rPr>
              <a:t>of the software system to be modified. The concept of ripple effect has relevance in software evolution because it </a:t>
            </a:r>
            <a:r>
              <a:rPr lang="en" dirty="0">
                <a:solidFill>
                  <a:srgbClr val="0070C0"/>
                </a:solidFill>
              </a:rPr>
              <a:t>concerns changes </a:t>
            </a:r>
            <a:r>
              <a:rPr lang="en" dirty="0">
                <a:solidFill>
                  <a:srgbClr val="000000"/>
                </a:solidFill>
              </a:rPr>
              <a:t>and </a:t>
            </a:r>
            <a:r>
              <a:rPr lang="en" dirty="0">
                <a:solidFill>
                  <a:srgbClr val="0070C0"/>
                </a:solidFill>
              </a:rPr>
              <a:t>their effects</a:t>
            </a:r>
            <a:endParaRPr dirty="0">
              <a:solidFill>
                <a:srgbClr val="0070C0"/>
              </a:solidFill>
            </a:endParaRPr>
          </a:p>
          <a:p>
            <a:pPr marL="0" lvl="0" indent="0" algn="l" rtl="0">
              <a:spcBef>
                <a:spcPts val="1200"/>
              </a:spcBef>
              <a:spcAft>
                <a:spcPts val="1200"/>
              </a:spcAft>
              <a:buNone/>
            </a:pPr>
            <a:r>
              <a:rPr lang="en" u="sng" dirty="0">
                <a:solidFill>
                  <a:srgbClr val="000000"/>
                </a:solidFill>
              </a:rPr>
              <a:t>Measurement</a:t>
            </a:r>
            <a:r>
              <a:rPr lang="en" dirty="0">
                <a:solidFill>
                  <a:srgbClr val="000000"/>
                </a:solidFill>
              </a:rPr>
              <a:t> of ripple effects can be provided by the following information about an evolving software system: </a:t>
            </a:r>
            <a:br>
              <a:rPr lang="en" dirty="0">
                <a:solidFill>
                  <a:srgbClr val="000000"/>
                </a:solidFill>
              </a:rPr>
            </a:br>
            <a:br>
              <a:rPr lang="en" dirty="0">
                <a:solidFill>
                  <a:srgbClr val="000000"/>
                </a:solidFill>
              </a:rPr>
            </a:br>
            <a:r>
              <a:rPr lang="en" dirty="0">
                <a:solidFill>
                  <a:srgbClr val="000000"/>
                </a:solidFill>
              </a:rPr>
              <a:t>(i) between </a:t>
            </a:r>
            <a:r>
              <a:rPr lang="en" dirty="0">
                <a:solidFill>
                  <a:srgbClr val="0070C0"/>
                </a:solidFill>
              </a:rPr>
              <a:t>successive versions </a:t>
            </a:r>
            <a:r>
              <a:rPr lang="en" dirty="0">
                <a:solidFill>
                  <a:srgbClr val="000000"/>
                </a:solidFill>
              </a:rPr>
              <a:t>of the </a:t>
            </a:r>
            <a:r>
              <a:rPr lang="en" dirty="0">
                <a:solidFill>
                  <a:srgbClr val="0070C0"/>
                </a:solidFill>
              </a:rPr>
              <a:t>same system</a:t>
            </a:r>
            <a:r>
              <a:rPr lang="en" dirty="0">
                <a:solidFill>
                  <a:srgbClr val="000000"/>
                </a:solidFill>
              </a:rPr>
              <a:t>, measurement of ripple effect will tell us how the </a:t>
            </a:r>
            <a:r>
              <a:rPr lang="en" dirty="0">
                <a:solidFill>
                  <a:srgbClr val="0070C0"/>
                </a:solidFill>
              </a:rPr>
              <a:t>software’s complexity </a:t>
            </a:r>
            <a:r>
              <a:rPr lang="en" dirty="0">
                <a:solidFill>
                  <a:srgbClr val="000000"/>
                </a:solidFill>
              </a:rPr>
              <a:t>has </a:t>
            </a:r>
            <a:r>
              <a:rPr lang="en" dirty="0">
                <a:solidFill>
                  <a:srgbClr val="0070C0"/>
                </a:solidFill>
              </a:rPr>
              <a:t>changed</a:t>
            </a:r>
            <a:r>
              <a:rPr lang="en" dirty="0">
                <a:solidFill>
                  <a:srgbClr val="000000"/>
                </a:solidFill>
              </a:rPr>
              <a:t>;</a:t>
            </a:r>
            <a:br>
              <a:rPr lang="en" dirty="0">
                <a:solidFill>
                  <a:srgbClr val="000000"/>
                </a:solidFill>
              </a:rPr>
            </a:br>
            <a:br>
              <a:rPr lang="en" dirty="0">
                <a:solidFill>
                  <a:srgbClr val="000000"/>
                </a:solidFill>
              </a:rPr>
            </a:br>
            <a:r>
              <a:rPr lang="en" dirty="0">
                <a:solidFill>
                  <a:srgbClr val="000000"/>
                </a:solidFill>
              </a:rPr>
              <a:t>(ii) when a </a:t>
            </a:r>
            <a:r>
              <a:rPr lang="en" dirty="0">
                <a:solidFill>
                  <a:srgbClr val="0070C0"/>
                </a:solidFill>
              </a:rPr>
              <a:t>new module is added </a:t>
            </a:r>
            <a:r>
              <a:rPr lang="en" dirty="0">
                <a:solidFill>
                  <a:srgbClr val="000000"/>
                </a:solidFill>
              </a:rPr>
              <a:t>to the system, measurement of ripple effect on the system will tell us how the </a:t>
            </a:r>
            <a:r>
              <a:rPr lang="en" dirty="0">
                <a:solidFill>
                  <a:srgbClr val="0070C0"/>
                </a:solidFill>
              </a:rPr>
              <a:t>software’s complexity has changed </a:t>
            </a:r>
            <a:r>
              <a:rPr lang="en" dirty="0">
                <a:solidFill>
                  <a:srgbClr val="000000"/>
                </a:solidFill>
              </a:rPr>
              <a:t>because of the </a:t>
            </a:r>
            <a:r>
              <a:rPr lang="en" dirty="0">
                <a:solidFill>
                  <a:srgbClr val="0070C0"/>
                </a:solidFill>
              </a:rPr>
              <a:t>addition</a:t>
            </a:r>
            <a:r>
              <a:rPr lang="en" dirty="0">
                <a:solidFill>
                  <a:srgbClr val="000000"/>
                </a:solidFill>
              </a:rPr>
              <a:t> of the </a:t>
            </a:r>
            <a:r>
              <a:rPr lang="en" dirty="0">
                <a:solidFill>
                  <a:srgbClr val="0070C0"/>
                </a:solidFill>
              </a:rPr>
              <a:t>new module</a:t>
            </a:r>
            <a:r>
              <a:rPr lang="en" dirty="0">
                <a:solidFill>
                  <a:srgbClr val="000000"/>
                </a:solidFill>
              </a:rPr>
              <a:t>.</a:t>
            </a:r>
            <a:endParaRPr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pic>
        <p:nvPicPr>
          <p:cNvPr id="123" name="Google Shape;123;p19"/>
          <p:cNvPicPr preferRelativeResize="0"/>
          <p:nvPr/>
        </p:nvPicPr>
        <p:blipFill rotWithShape="1">
          <a:blip r:embed="rId3">
            <a:alphaModFix/>
          </a:blip>
          <a:srcRect l="-4940" r="4939"/>
          <a:stretch/>
        </p:blipFill>
        <p:spPr>
          <a:xfrm>
            <a:off x="1873500" y="1063000"/>
            <a:ext cx="5132726" cy="3865257"/>
          </a:xfrm>
          <a:prstGeom prst="rect">
            <a:avLst/>
          </a:prstGeom>
          <a:noFill/>
          <a:ln>
            <a:noFill/>
          </a:ln>
        </p:spPr>
      </p:pic>
      <p:sp>
        <p:nvSpPr>
          <p:cNvPr id="3" name="TextBox 2">
            <a:extLst>
              <a:ext uri="{FF2B5EF4-FFF2-40B4-BE49-F238E27FC236}">
                <a16:creationId xmlns:a16="http://schemas.microsoft.com/office/drawing/2014/main" id="{9D826880-F36B-42FB-DFA7-B7FE52C95C2C}"/>
              </a:ext>
            </a:extLst>
          </p:cNvPr>
          <p:cNvSpPr txBox="1"/>
          <p:nvPr/>
        </p:nvSpPr>
        <p:spPr>
          <a:xfrm>
            <a:off x="221671" y="3838987"/>
            <a:ext cx="2292929" cy="769441"/>
          </a:xfrm>
          <a:prstGeom prst="rect">
            <a:avLst/>
          </a:prstGeom>
          <a:noFill/>
        </p:spPr>
        <p:txBody>
          <a:bodyPr wrap="square">
            <a:spAutoFit/>
          </a:bodyPr>
          <a:lstStyle/>
          <a:p>
            <a:pPr>
              <a:buNone/>
            </a:pPr>
            <a:r>
              <a:rPr lang="en-US" sz="1100" dirty="0"/>
              <a:t>FPIS = parts of the software that are mistakenly identified as being affected by a change — even though they actually aren’t.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
        <p:nvSpPr>
          <p:cNvPr id="129" name="Google Shape;129;p20"/>
          <p:cNvSpPr txBox="1"/>
          <p:nvPr/>
        </p:nvSpPr>
        <p:spPr>
          <a:xfrm>
            <a:off x="725850" y="1372845"/>
            <a:ext cx="8003100"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Figure 6.1 depicts a process of impact analysis.</a:t>
            </a:r>
            <a:br>
              <a:rPr lang="en" dirty="0">
                <a:latin typeface="Lato"/>
                <a:ea typeface="Lato"/>
                <a:cs typeface="Lato"/>
                <a:sym typeface="Lato"/>
              </a:rPr>
            </a:b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1. The process begins by analyzing the CR, the source code, and the associated documentation to identify an initial set, called starting impact set (SIS), of software objects that are </a:t>
            </a:r>
            <a:r>
              <a:rPr lang="en" dirty="0">
                <a:solidFill>
                  <a:srgbClr val="0070C0"/>
                </a:solidFill>
                <a:latin typeface="Lato"/>
                <a:ea typeface="Lato"/>
                <a:cs typeface="Lato"/>
                <a:sym typeface="Lato"/>
              </a:rPr>
              <a:t>likely</a:t>
            </a:r>
            <a:r>
              <a:rPr lang="en" dirty="0">
                <a:latin typeface="Lato"/>
                <a:ea typeface="Lato"/>
                <a:cs typeface="Lato"/>
                <a:sym typeface="Lato"/>
              </a:rPr>
              <a:t> to be affected by the required change.</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2. To discover additional elements to be affected by the CR, the SIS is analyzed. The union of SIS and the </a:t>
            </a:r>
            <a:r>
              <a:rPr lang="en" dirty="0">
                <a:solidFill>
                  <a:srgbClr val="0070C0"/>
                </a:solidFill>
                <a:latin typeface="Lato"/>
                <a:ea typeface="Lato"/>
                <a:cs typeface="Lato"/>
                <a:sym typeface="Lato"/>
              </a:rPr>
              <a:t>new set generated </a:t>
            </a:r>
            <a:r>
              <a:rPr lang="en" dirty="0">
                <a:latin typeface="Lato"/>
                <a:ea typeface="Lato"/>
                <a:cs typeface="Lato"/>
                <a:sym typeface="Lato"/>
              </a:rPr>
              <a:t>by </a:t>
            </a:r>
            <a:r>
              <a:rPr lang="en" dirty="0">
                <a:solidFill>
                  <a:srgbClr val="0070C0"/>
                </a:solidFill>
                <a:latin typeface="Lato"/>
                <a:ea typeface="Lato"/>
                <a:cs typeface="Lato"/>
                <a:sym typeface="Lato"/>
              </a:rPr>
              <a:t>analyzing SIS </a:t>
            </a:r>
            <a:r>
              <a:rPr lang="en" dirty="0">
                <a:latin typeface="Lato"/>
                <a:ea typeface="Lato"/>
                <a:cs typeface="Lato"/>
                <a:sym typeface="Lato"/>
              </a:rPr>
              <a:t>is the candidate impact set (CIS)</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3. An actual impact set (AIS) is obtained after the change is actually implemented. Given that one can implement a CR in many ways, the </a:t>
            </a:r>
            <a:r>
              <a:rPr lang="en" dirty="0">
                <a:solidFill>
                  <a:srgbClr val="0070C0"/>
                </a:solidFill>
                <a:latin typeface="Lato"/>
                <a:ea typeface="Lato"/>
                <a:cs typeface="Lato"/>
                <a:sym typeface="Lato"/>
              </a:rPr>
              <a:t>AIS set is not unique</a:t>
            </a:r>
            <a:r>
              <a:rPr lang="en" dirty="0">
                <a:latin typeface="Lato"/>
                <a:ea typeface="Lato"/>
                <a:cs typeface="Lato"/>
                <a:sym typeface="Lato"/>
              </a:rPr>
              <a:t>.</a:t>
            </a:r>
            <a:br>
              <a:rPr lang="en" dirty="0">
                <a:latin typeface="Lato"/>
                <a:ea typeface="Lato"/>
                <a:cs typeface="Lato"/>
                <a:sym typeface="Lato"/>
              </a:rPr>
            </a:br>
            <a:r>
              <a:rPr lang="en" dirty="0">
                <a:latin typeface="Lato"/>
                <a:ea typeface="Lato"/>
                <a:cs typeface="Lato"/>
                <a:sym typeface="Lato"/>
              </a:rPr>
              <a:t>Ideally, </a:t>
            </a:r>
            <a:r>
              <a:rPr lang="en" u="sng" dirty="0">
                <a:latin typeface="Lato"/>
                <a:ea typeface="Lato"/>
                <a:cs typeface="Lato"/>
                <a:sym typeface="Lato"/>
              </a:rPr>
              <a:t>AIS should be equal to SIS ∪ DIS ⧵ FPIS</a:t>
            </a:r>
            <a:r>
              <a:rPr lang="en" dirty="0">
                <a:latin typeface="Lato"/>
                <a:ea typeface="Lato"/>
                <a:cs typeface="Lato"/>
                <a:sym typeface="Lato"/>
              </a:rPr>
              <a:t>, where ∪ denotes set union and ⧵ denotes set difference.</a:t>
            </a:r>
            <a:endParaRPr dirty="0"/>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4. A discovered impact set (DIS) represents the collection of all those </a:t>
            </a:r>
            <a:r>
              <a:rPr lang="en" dirty="0">
                <a:solidFill>
                  <a:srgbClr val="0070C0"/>
                </a:solidFill>
                <a:latin typeface="Lato"/>
                <a:ea typeface="Lato"/>
                <a:cs typeface="Lato"/>
                <a:sym typeface="Lato"/>
              </a:rPr>
              <a:t>newly discovered elements</a:t>
            </a:r>
            <a:r>
              <a:rPr lang="en" dirty="0">
                <a:latin typeface="Lato"/>
                <a:ea typeface="Lato"/>
                <a:cs typeface="Lato"/>
                <a:sym typeface="Lato"/>
              </a:rPr>
              <a:t>, and it indicates an underestimation of impacts of the change.</a:t>
            </a:r>
            <a:endParaRPr dirty="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
        <p:nvSpPr>
          <p:cNvPr id="135" name="Google Shape;135;p21"/>
          <p:cNvSpPr txBox="1"/>
          <p:nvPr/>
        </p:nvSpPr>
        <p:spPr>
          <a:xfrm>
            <a:off x="794850" y="1464700"/>
            <a:ext cx="8003100" cy="261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5. </a:t>
            </a:r>
            <a:r>
              <a:rPr lang="en" dirty="0">
                <a:solidFill>
                  <a:srgbClr val="0070C0"/>
                </a:solidFill>
                <a:latin typeface="Lato"/>
                <a:ea typeface="Lato"/>
                <a:cs typeface="Lato"/>
                <a:sym typeface="Lato"/>
              </a:rPr>
              <a:t>Some</a:t>
            </a:r>
            <a:r>
              <a:rPr lang="en" dirty="0">
                <a:latin typeface="Lato"/>
                <a:ea typeface="Lato"/>
                <a:cs typeface="Lato"/>
                <a:sym typeface="Lato"/>
              </a:rPr>
              <a:t> members of </a:t>
            </a:r>
            <a:r>
              <a:rPr lang="en" dirty="0">
                <a:solidFill>
                  <a:srgbClr val="0070C0"/>
                </a:solidFill>
                <a:latin typeface="Lato"/>
                <a:ea typeface="Lato"/>
                <a:cs typeface="Lato"/>
                <a:sym typeface="Lato"/>
              </a:rPr>
              <a:t>CIS</a:t>
            </a:r>
            <a:r>
              <a:rPr lang="en" dirty="0">
                <a:latin typeface="Lato"/>
                <a:ea typeface="Lato"/>
                <a:cs typeface="Lato"/>
                <a:sym typeface="Lato"/>
              </a:rPr>
              <a:t> </a:t>
            </a:r>
            <a:r>
              <a:rPr lang="en" dirty="0">
                <a:solidFill>
                  <a:srgbClr val="0070C0"/>
                </a:solidFill>
                <a:latin typeface="Lato"/>
                <a:ea typeface="Lato"/>
                <a:cs typeface="Lato"/>
                <a:sym typeface="Lato"/>
              </a:rPr>
              <a:t>may not be actually impacted </a:t>
            </a:r>
            <a:r>
              <a:rPr lang="en" dirty="0">
                <a:latin typeface="Lato"/>
                <a:ea typeface="Lato"/>
                <a:cs typeface="Lato"/>
                <a:sym typeface="Lato"/>
              </a:rPr>
              <a:t>by the CR, and the group of those entities is known as </a:t>
            </a:r>
            <a:r>
              <a:rPr lang="en" dirty="0">
                <a:solidFill>
                  <a:srgbClr val="0070C0"/>
                </a:solidFill>
                <a:latin typeface="Lato"/>
                <a:ea typeface="Lato"/>
                <a:cs typeface="Lato"/>
                <a:sym typeface="Lato"/>
              </a:rPr>
              <a:t>false positive impact </a:t>
            </a:r>
            <a:r>
              <a:rPr lang="en" dirty="0">
                <a:latin typeface="Lato"/>
                <a:ea typeface="Lato"/>
                <a:cs typeface="Lato"/>
                <a:sym typeface="Lato"/>
              </a:rPr>
              <a:t>set (FPIS). FPIS indicates an overestimation of impacts.</a:t>
            </a: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The </a:t>
            </a:r>
            <a:r>
              <a:rPr lang="en" b="1" dirty="0">
                <a:solidFill>
                  <a:srgbClr val="0070C0"/>
                </a:solidFill>
                <a:latin typeface="Lato"/>
                <a:ea typeface="Lato"/>
                <a:cs typeface="Lato"/>
                <a:sym typeface="Lato"/>
              </a:rPr>
              <a:t>error</a:t>
            </a:r>
            <a:r>
              <a:rPr lang="en" dirty="0">
                <a:latin typeface="Lato"/>
                <a:ea typeface="Lato"/>
                <a:cs typeface="Lato"/>
                <a:sym typeface="Lato"/>
              </a:rPr>
              <a:t> in impact estimation can be computed as </a:t>
            </a:r>
            <a:r>
              <a:rPr lang="en" b="1" dirty="0">
                <a:latin typeface="Lato"/>
                <a:ea typeface="Lato"/>
                <a:cs typeface="Lato"/>
                <a:sym typeface="Lato"/>
              </a:rPr>
              <a:t>( |DIS| + |FPIS| ) / |CIS|</a:t>
            </a:r>
            <a:r>
              <a:rPr lang="en" dirty="0">
                <a:latin typeface="Lato"/>
                <a:ea typeface="Lato"/>
                <a:cs typeface="Lato"/>
                <a:sym typeface="Lato"/>
              </a:rPr>
              <a:t>.</a:t>
            </a:r>
            <a:endParaRPr dirty="0">
              <a:latin typeface="Lato"/>
              <a:ea typeface="Lato"/>
              <a:cs typeface="Lato"/>
              <a:sym typeface="Lato"/>
            </a:endParaRPr>
          </a:p>
          <a:p>
            <a:pPr marL="0" lvl="0" indent="0" algn="l" rtl="0">
              <a:spcBef>
                <a:spcPts val="0"/>
              </a:spcBef>
              <a:spcAft>
                <a:spcPts val="0"/>
              </a:spcAft>
              <a:buNone/>
            </a:pPr>
            <a:br>
              <a:rPr lang="en" dirty="0">
                <a:latin typeface="Lato"/>
                <a:ea typeface="Lato"/>
                <a:cs typeface="Lato"/>
                <a:sym typeface="Lato"/>
              </a:rPr>
            </a:br>
            <a:br>
              <a:rPr lang="en" sz="1800" dirty="0">
                <a:latin typeface="Lato"/>
                <a:ea typeface="Lato"/>
                <a:cs typeface="Lato"/>
                <a:sym typeface="Lato"/>
              </a:rPr>
            </a:b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a:p>
            <a:pPr marL="0" lvl="0" indent="0" algn="l" rtl="0">
              <a:spcBef>
                <a:spcPts val="0"/>
              </a:spcBef>
              <a:spcAft>
                <a:spcPts val="0"/>
              </a:spcAft>
              <a:buNone/>
            </a:pPr>
            <a:endParaRPr dirty="0">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5235</Words>
  <Application>Microsoft Office PowerPoint</Application>
  <PresentationFormat>On-screen Show (16:9)</PresentationFormat>
  <Paragraphs>222</Paragraphs>
  <Slides>55</Slides>
  <Notes>53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Raleway</vt:lpstr>
      <vt:lpstr>Wingdings</vt:lpstr>
      <vt:lpstr>Lato</vt:lpstr>
      <vt:lpstr>Arial</vt:lpstr>
      <vt:lpstr>Streamline</vt:lpstr>
      <vt:lpstr>Chapter 12</vt:lpstr>
      <vt:lpstr>Overview</vt:lpstr>
      <vt:lpstr>Impact Analysis</vt:lpstr>
      <vt:lpstr>Reason for Impact Analysis</vt:lpstr>
      <vt:lpstr>Impact Analysis Traceability</vt:lpstr>
      <vt:lpstr>Impact Analysis and Ripple effect</vt:lpstr>
      <vt:lpstr>Impact Analysis Process</vt:lpstr>
      <vt:lpstr>Impact Analysis Process</vt:lpstr>
      <vt:lpstr>Impact Analysis Process</vt:lpstr>
      <vt:lpstr>Impact Analysis Process</vt:lpstr>
      <vt:lpstr>Impact Analysis Process</vt:lpstr>
      <vt:lpstr>Impact Analysis Process</vt:lpstr>
      <vt:lpstr>Impact Analysis Process</vt:lpstr>
      <vt:lpstr>PowerPoint Presentation</vt:lpstr>
      <vt:lpstr>Impact Analysis Process</vt:lpstr>
      <vt:lpstr>Impact Analysis Process</vt:lpstr>
      <vt:lpstr>Impact Analysis Process</vt:lpstr>
      <vt:lpstr>Impact Analysis Process</vt:lpstr>
      <vt:lpstr>Impact Analysis Process</vt:lpstr>
      <vt:lpstr>Impact Analysis Process</vt:lpstr>
      <vt:lpstr>Impact Analysis Process</vt:lpstr>
      <vt:lpstr>Impact Analysis Process</vt:lpstr>
      <vt:lpstr>Impact Analysis Process </vt:lpstr>
      <vt:lpstr>Impact Analysis Process </vt:lpstr>
      <vt:lpstr>Impact Analysis Process </vt:lpstr>
      <vt:lpstr>Impact Analysis Process </vt:lpstr>
      <vt:lpstr>Impact Analysis Process </vt:lpstr>
      <vt:lpstr>Impact Analysis Process </vt:lpstr>
      <vt:lpstr>Dependency based Impact Analysis</vt:lpstr>
      <vt:lpstr>Dependency-based Impact Analysis</vt:lpstr>
      <vt:lpstr>Dependency-based Impact Analysis</vt:lpstr>
      <vt:lpstr>Dependency-based Impact Analysis</vt:lpstr>
      <vt:lpstr>Dependency-based Impact Analysis</vt:lpstr>
      <vt:lpstr>Dependency-based Impact Analysis</vt:lpstr>
      <vt:lpstr>Dependency-based Impact Analysis</vt:lpstr>
      <vt:lpstr>Dependency-based Impact Analysis</vt:lpstr>
      <vt:lpstr>Dependency-based Impact Analysis</vt:lpstr>
      <vt:lpstr>Dependency-based Impact Analysis</vt:lpstr>
      <vt:lpstr>Dependency-based Impact Analysis</vt:lpstr>
      <vt:lpstr>Ripple Effect</vt:lpstr>
      <vt:lpstr>Ripple Effect</vt:lpstr>
      <vt:lpstr>Ripple Effect</vt:lpstr>
      <vt:lpstr>CHANGE PROPAGATION MODEL</vt:lpstr>
      <vt:lpstr>CHANGE PROPAGATION MODEL</vt:lpstr>
      <vt:lpstr>CHANGE PROPAGATION MODEL</vt:lpstr>
      <vt:lpstr>CHANGE PROPAGATION MODEL</vt:lpstr>
      <vt:lpstr>CHANGE PROPAGATION MODEL</vt:lpstr>
      <vt:lpstr>CHANGE PROPAGATION MODEL</vt:lpstr>
      <vt:lpstr>CHANGE PROPAGATION MODEL</vt:lpstr>
      <vt:lpstr>CHANGE PROPAGATION MODEL</vt:lpstr>
      <vt:lpstr>CHANGE PROPAGATION MODEL</vt:lpstr>
      <vt:lpstr>CHANGE PROPAGATION MODEL</vt:lpstr>
      <vt:lpstr>CHANGE PROPAGATION MODEL</vt:lpstr>
      <vt:lpstr>CHANGE PROPAGATION MODEL</vt:lpstr>
      <vt:lpstr>Change Management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pc</cp:lastModifiedBy>
  <cp:revision>23</cp:revision>
  <dcterms:modified xsi:type="dcterms:W3CDTF">2025-07-07T14:01:14Z</dcterms:modified>
</cp:coreProperties>
</file>