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1524-31D9-4C34-BC11-61FC2D56D31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C5D1-931A-461A-8144-1EAAF85E0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2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30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5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0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6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8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5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6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1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1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5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88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5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D343D-632C-4584-BDF8-752D646252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A23D4B3-E60B-4913-ADC0-633C9C47768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1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2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3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3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1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0D3D9-0FB4-4FA9-A50E-3DB0E06B1A92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91297-794E-4D9C-8586-EA1683936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Deep Residual Learning for Image Recognition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Kaiming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He, </a:t>
            </a:r>
            <a:r>
              <a:rPr lang="en-US" altLang="zh-CN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Xiangyu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Zhang, </a:t>
            </a:r>
            <a:r>
              <a:rPr lang="en-US" altLang="zh-C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Shaoqing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Ren, </a:t>
            </a:r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Jian Sun</a:t>
            </a:r>
          </a:p>
          <a:p>
            <a:r>
              <a:rPr lang="en-US" altLang="zh-C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Research</a:t>
            </a:r>
          </a:p>
          <a:p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2016 </a:t>
            </a:r>
            <a:r>
              <a:rPr lang="en-US" altLang="zh-CN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CVPR the best paper</a:t>
            </a:r>
            <a:endParaRPr lang="zh-CN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838200" y="1907105"/>
            <a:ext cx="4856430" cy="4351338"/>
          </a:xfrm>
        </p:spPr>
        <p:txBody>
          <a:bodyPr/>
          <a:lstStyle/>
          <a:p>
            <a:r>
              <a:rPr lang="en-US" altLang="ko-KR" dirty="0" smtClean="0"/>
              <a:t>Plain block</a:t>
            </a:r>
          </a:p>
          <a:p>
            <a:pPr lvl="1"/>
            <a:r>
              <a:rPr lang="en-US" altLang="ko-KR" dirty="0" smtClean="0"/>
              <a:t>Difficult to make identity mapping because of multiple non-linear layers</a:t>
            </a:r>
            <a:endParaRPr lang="ko-KR" altLang="en-US" dirty="0"/>
          </a:p>
        </p:txBody>
      </p:sp>
      <p:pic>
        <p:nvPicPr>
          <p:cNvPr id="11" name="내용 개체 틀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84" y="1907105"/>
            <a:ext cx="3169467" cy="2274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93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966645" y="1690688"/>
            <a:ext cx="497242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Residual block</a:t>
            </a:r>
          </a:p>
          <a:p>
            <a:pPr lvl="1"/>
            <a:r>
              <a:rPr lang="en-US" altLang="ko-KR" dirty="0"/>
              <a:t>If identity were optimal, easy to set weights as 0</a:t>
            </a:r>
          </a:p>
          <a:p>
            <a:pPr lvl="1"/>
            <a:r>
              <a:rPr lang="en-US" altLang="ko-KR" dirty="0"/>
              <a:t>If optimal mapping is closer to identity, easier to find small </a:t>
            </a:r>
            <a:r>
              <a:rPr lang="en-US" altLang="ko-KR" dirty="0" smtClean="0"/>
              <a:t>fluctuations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en-US" altLang="ko-KR" dirty="0"/>
              <a:t>Appropriate for treating </a:t>
            </a:r>
            <a:r>
              <a:rPr lang="en-US" altLang="ko-KR" dirty="0" smtClean="0">
                <a:solidFill>
                  <a:srgbClr val="FF0000"/>
                </a:solidFill>
              </a:rPr>
              <a:t>perturbation </a:t>
            </a:r>
            <a:r>
              <a:rPr lang="en-US" altLang="ko-KR" dirty="0" smtClean="0"/>
              <a:t>as keeping a base information</a:t>
            </a:r>
            <a:endParaRPr lang="ko-KR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61" y="2627934"/>
            <a:ext cx="4610743" cy="24768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7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Difference between an original image and a changed image 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66730" y="2933405"/>
            <a:ext cx="9058539" cy="2552297"/>
            <a:chOff x="42729" y="2458954"/>
            <a:chExt cx="9058539" cy="2552297"/>
          </a:xfrm>
        </p:grpSpPr>
        <p:grpSp>
          <p:nvGrpSpPr>
            <p:cNvPr id="16" name="그룹 15"/>
            <p:cNvGrpSpPr/>
            <p:nvPr/>
          </p:nvGrpSpPr>
          <p:grpSpPr>
            <a:xfrm>
              <a:off x="42729" y="2458954"/>
              <a:ext cx="9058539" cy="2552297"/>
              <a:chOff x="-1128045" y="2364950"/>
              <a:chExt cx="9058539" cy="255229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-1128045" y="2364950"/>
                <a:ext cx="9058539" cy="2552297"/>
                <a:chOff x="-638988" y="1690689"/>
                <a:chExt cx="9058539" cy="2552297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2417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2671" y="2536106"/>
                  <a:ext cx="1706880" cy="1706880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38988" y="2536106"/>
                  <a:ext cx="1706880" cy="1706880"/>
                </a:xfrm>
                <a:prstGeom prst="rect">
                  <a:avLst/>
                </a:prstGeom>
              </p:spPr>
            </p:pic>
            <p:sp>
              <p:nvSpPr>
                <p:cNvPr id="9" name="오른쪽 화살표 8"/>
                <p:cNvSpPr/>
                <p:nvPr/>
              </p:nvSpPr>
              <p:spPr>
                <a:xfrm>
                  <a:off x="1153119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U자형 화살표 9"/>
                <p:cNvSpPr/>
                <p:nvPr/>
              </p:nvSpPr>
              <p:spPr>
                <a:xfrm>
                  <a:off x="1258178" y="1690689"/>
                  <a:ext cx="4819829" cy="1555005"/>
                </a:xfrm>
                <a:prstGeom prst="uturnArrow">
                  <a:avLst>
                    <a:gd name="adj1" fmla="val 8513"/>
                    <a:gd name="adj2" fmla="val 10986"/>
                    <a:gd name="adj3" fmla="val 17856"/>
                    <a:gd name="adj4" fmla="val 43750"/>
                    <a:gd name="adj5" fmla="val 9340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오른쪽 화살표 10"/>
                <p:cNvSpPr/>
                <p:nvPr/>
              </p:nvSpPr>
              <p:spPr>
                <a:xfrm>
                  <a:off x="5217239" y="3249679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덧셈 기호 11"/>
                <p:cNvSpPr/>
                <p:nvPr/>
              </p:nvSpPr>
              <p:spPr>
                <a:xfrm>
                  <a:off x="5694309" y="3140864"/>
                  <a:ext cx="418744" cy="497364"/>
                </a:xfrm>
                <a:prstGeom prst="mathPlu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6149621" y="3245694"/>
                  <a:ext cx="487110" cy="287704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모서리가 둥근 직사각형 13"/>
              <p:cNvSpPr/>
              <p:nvPr/>
            </p:nvSpPr>
            <p:spPr>
              <a:xfrm>
                <a:off x="1200418" y="3331234"/>
                <a:ext cx="1170605" cy="14651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Some Network</a:t>
                </a:r>
                <a:endParaRPr lang="ko-KR" altLang="en-US" dirty="0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2413912" y="3926611"/>
                <a:ext cx="487110" cy="28770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04049" y="389817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residual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62814" y="2560744"/>
            <a:ext cx="28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Preserving base information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20127" y="5498953"/>
            <a:ext cx="234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can treat perturbation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5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</a:t>
            </a:r>
            <a:r>
              <a:rPr lang="en-US" altLang="ko-KR" dirty="0"/>
              <a:t>training error</a:t>
            </a:r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2320158"/>
            <a:ext cx="653506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Residual block</a:t>
            </a:r>
          </a:p>
          <a:p>
            <a:pPr lvl="1"/>
            <a:r>
              <a:rPr lang="en-US" altLang="ko-KR" dirty="0" smtClean="0"/>
              <a:t>Very simple</a:t>
            </a:r>
          </a:p>
          <a:p>
            <a:pPr lvl="1"/>
            <a:r>
              <a:rPr lang="en-US" altLang="ko-KR" dirty="0" smtClean="0"/>
              <a:t>Parameter-free</a:t>
            </a:r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111974" y="3373116"/>
            <a:ext cx="5968055" cy="2831609"/>
            <a:chOff x="1553285" y="3373115"/>
            <a:chExt cx="5968055" cy="2831609"/>
          </a:xfrm>
        </p:grpSpPr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85" y="3373115"/>
              <a:ext cx="2695951" cy="2305372"/>
            </a:xfrm>
            <a:prstGeom prst="rect">
              <a:avLst/>
            </a:prstGeom>
          </p:spPr>
        </p:pic>
        <p:pic>
          <p:nvPicPr>
            <p:cNvPr id="9" name="그림 8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403" y="3449326"/>
              <a:ext cx="2648320" cy="222916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791244" y="5558393"/>
              <a:ext cx="2220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 naïve residual block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95786" y="5558393"/>
              <a:ext cx="2725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“</a:t>
              </a:r>
              <a:r>
                <a:rPr lang="en-US" altLang="ko-KR" dirty="0">
                  <a:solidFill>
                    <a:srgbClr val="FF0000"/>
                  </a:solidFill>
                </a:rPr>
                <a:t>bottleneck</a:t>
              </a:r>
              <a:r>
                <a:rPr lang="en-US" altLang="ko-KR" dirty="0"/>
                <a:t>” residual block</a:t>
              </a:r>
            </a:p>
            <a:p>
              <a:pPr algn="ctr"/>
              <a:r>
                <a:rPr lang="en-US" altLang="ko-KR" dirty="0"/>
                <a:t>(for ResNet-50/101/152)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6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Shortcuts connections</a:t>
            </a:r>
          </a:p>
          <a:p>
            <a:pPr lvl="1"/>
            <a:r>
              <a:rPr lang="en-US" altLang="ko-KR" dirty="0" smtClean="0"/>
              <a:t>Identity shortcuts</a:t>
            </a:r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Projection shortcuts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23" y="2679618"/>
            <a:ext cx="2876951" cy="419158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1" y="3541182"/>
            <a:ext cx="309605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22" y="-1"/>
            <a:ext cx="3025996" cy="68120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Basic design (VGG-style)</a:t>
            </a:r>
          </a:p>
          <a:p>
            <a:pPr lvl="1"/>
            <a:r>
              <a:rPr lang="en-US" altLang="ko-KR" dirty="0" smtClean="0"/>
              <a:t>All 3x3 </a:t>
            </a:r>
            <a:r>
              <a:rPr lang="en-US" altLang="ko-KR" dirty="0" err="1" smtClean="0"/>
              <a:t>conv</a:t>
            </a:r>
            <a:r>
              <a:rPr lang="en-US" altLang="ko-KR" dirty="0"/>
              <a:t> </a:t>
            </a:r>
            <a:r>
              <a:rPr lang="en-US" altLang="ko-KR" dirty="0" smtClean="0"/>
              <a:t>(almost)</a:t>
            </a:r>
          </a:p>
          <a:p>
            <a:pPr lvl="1"/>
            <a:r>
              <a:rPr lang="en-US" altLang="ko-KR" dirty="0" smtClean="0"/>
              <a:t>Batch </a:t>
            </a:r>
            <a:r>
              <a:rPr lang="en-US" altLang="ko-KR" dirty="0" smtClean="0"/>
              <a:t>normalization</a:t>
            </a:r>
          </a:p>
          <a:p>
            <a:pPr lvl="1"/>
            <a:r>
              <a:rPr lang="en-US" altLang="ko-KR" dirty="0" smtClean="0"/>
              <a:t>Simple design, just deep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Other remarks</a:t>
            </a:r>
          </a:p>
          <a:p>
            <a:pPr lvl="1"/>
            <a:r>
              <a:rPr lang="en-US" altLang="ko-KR" dirty="0" smtClean="0"/>
              <a:t>No max pooling (almost)</a:t>
            </a:r>
          </a:p>
          <a:p>
            <a:pPr lvl="1"/>
            <a:r>
              <a:rPr lang="en-US" altLang="ko-KR" dirty="0" smtClean="0"/>
              <a:t>No hidden fc</a:t>
            </a:r>
          </a:p>
          <a:p>
            <a:pPr lvl="1"/>
            <a:r>
              <a:rPr lang="en-US" altLang="ko-KR" dirty="0" smtClean="0"/>
              <a:t>No dropout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590853" y="778598"/>
            <a:ext cx="5341393" cy="5577752"/>
            <a:chOff x="628650" y="1842717"/>
            <a:chExt cx="4092501" cy="4351339"/>
          </a:xfrm>
        </p:grpSpPr>
        <p:pic>
          <p:nvPicPr>
            <p:cNvPr id="6" name="그림 5" descr="화면 캡처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36" y="1939895"/>
              <a:ext cx="808889" cy="4254160"/>
            </a:xfrm>
            <a:prstGeom prst="rect">
              <a:avLst/>
            </a:prstGeom>
          </p:spPr>
        </p:pic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611" y="1939896"/>
              <a:ext cx="831540" cy="4254160"/>
            </a:xfrm>
            <a:prstGeom prst="rect">
              <a:avLst/>
            </a:prstGeom>
          </p:spPr>
        </p:pic>
        <p:pic>
          <p:nvPicPr>
            <p:cNvPr id="8" name="그림 7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72" y="1939896"/>
              <a:ext cx="915479" cy="3588350"/>
            </a:xfrm>
            <a:prstGeom prst="rect">
              <a:avLst/>
            </a:prstGeom>
          </p:spPr>
        </p:pic>
        <p:pic>
          <p:nvPicPr>
            <p:cNvPr id="10" name="내용 개체 틀 4" descr="화면 캡처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1842717"/>
              <a:ext cx="1049958" cy="4351338"/>
            </a:xfrm>
            <a:prstGeom prst="rect">
              <a:avLst/>
            </a:prstGeom>
          </p:spPr>
        </p:pic>
      </p:grp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901852" y="1847850"/>
            <a:ext cx="4471717" cy="4351338"/>
          </a:xfrm>
        </p:spPr>
        <p:txBody>
          <a:bodyPr/>
          <a:lstStyle/>
          <a:p>
            <a:r>
              <a:rPr lang="en-US" altLang="ko-KR" dirty="0" smtClean="0"/>
              <a:t>ResNet-152</a:t>
            </a:r>
          </a:p>
          <a:p>
            <a:pPr lvl="1"/>
            <a:r>
              <a:rPr lang="en-US" altLang="ko-KR" dirty="0" smtClean="0"/>
              <a:t>Use bottlenecks</a:t>
            </a:r>
          </a:p>
          <a:p>
            <a:pPr lvl="1"/>
            <a:r>
              <a:rPr lang="en-US" altLang="ko-KR" dirty="0" smtClean="0"/>
              <a:t>ResNet-152(11.3 billion FLOPs) has lower complexity than VGG-16/19 nets (15.3/19.6 billion FLOPs)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can be trained without difficulties</a:t>
            </a:r>
          </a:p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training error, and also lower test error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01" y="3751980"/>
            <a:ext cx="8616886" cy="23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can be trained without difficulties</a:t>
            </a:r>
          </a:p>
          <a:p>
            <a:r>
              <a:rPr lang="en-US" altLang="ko-KR" dirty="0" smtClean="0"/>
              <a:t>Deeper </a:t>
            </a:r>
            <a:r>
              <a:rPr lang="en-US" altLang="ko-KR" dirty="0" err="1" smtClean="0"/>
              <a:t>ResNets</a:t>
            </a:r>
            <a:r>
              <a:rPr lang="en-US" altLang="ko-KR" dirty="0" smtClean="0"/>
              <a:t> have lower training error, and also lower test error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21" y="3867399"/>
            <a:ext cx="7982357" cy="23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deeper, the better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The deeper network can cover more complex problems.</a:t>
            </a:r>
          </a:p>
          <a:p>
            <a:r>
              <a:rPr lang="en-US" altLang="zh-CN" sz="3200" dirty="0" smtClean="0"/>
              <a:t>However, training the deeper network is more difficult because of vanishing/exploding gradients problem.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2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places in all five main tracks in “ILSVRC &amp; COCO 2015 Competitions”</a:t>
            </a:r>
          </a:p>
          <a:p>
            <a:pPr lvl="1"/>
            <a:r>
              <a:rPr lang="en-US" altLang="ko-KR" dirty="0" smtClean="0"/>
              <a:t>ImageNet Classification</a:t>
            </a:r>
          </a:p>
          <a:p>
            <a:pPr lvl="1"/>
            <a:r>
              <a:rPr lang="en-US" altLang="ko-KR" dirty="0" smtClean="0"/>
              <a:t>ImageNet Detection</a:t>
            </a:r>
          </a:p>
          <a:p>
            <a:pPr lvl="1"/>
            <a:r>
              <a:rPr lang="en-US" altLang="ko-KR" dirty="0" smtClean="0"/>
              <a:t>ImageNet Localization</a:t>
            </a:r>
          </a:p>
          <a:p>
            <a:pPr lvl="1"/>
            <a:r>
              <a:rPr lang="en-US" altLang="ko-KR" dirty="0" smtClean="0"/>
              <a:t>COCO Detection</a:t>
            </a:r>
          </a:p>
          <a:p>
            <a:pPr lvl="1"/>
            <a:r>
              <a:rPr lang="en-US" altLang="ko-KR" dirty="0" smtClean="0"/>
              <a:t>COCO Segmentation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3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 </a:t>
            </a:r>
            <a:r>
              <a:rPr lang="en-US" altLang="ko-KR" dirty="0" smtClean="0"/>
              <a:t>Classification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619375" y="2400301"/>
            <a:ext cx="6798945" cy="3674267"/>
            <a:chOff x="1095204" y="2154238"/>
            <a:chExt cx="6953590" cy="372903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204" y="2154860"/>
              <a:ext cx="6953590" cy="37284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095375" y="2154238"/>
              <a:ext cx="3674745" cy="566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2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Performances </a:t>
            </a:r>
            <a:r>
              <a:rPr lang="en-US" altLang="ko-KR" dirty="0"/>
              <a:t>increase </a:t>
            </a:r>
            <a:r>
              <a:rPr lang="en-US" altLang="ko-KR" dirty="0" smtClean="0"/>
              <a:t>absolutely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Based on ResNet-101</a:t>
            </a:r>
          </a:p>
          <a:p>
            <a:r>
              <a:rPr lang="en-US" altLang="ko-KR" dirty="0" smtClean="0"/>
              <a:t>Existing techniques can use residual networks or features from it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67" y="2236348"/>
            <a:ext cx="8633065" cy="30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Qualitative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detection</a:t>
            </a:r>
          </a:p>
          <a:p>
            <a:pPr lvl="1"/>
            <a:r>
              <a:rPr lang="en-US" altLang="ko-KR" dirty="0" smtClean="0"/>
              <a:t>Faster R-CNN + </a:t>
            </a:r>
            <a:r>
              <a:rPr lang="en-US" altLang="ko-KR" dirty="0" err="1" smtClean="0"/>
              <a:t>ResNet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46" y="2753044"/>
            <a:ext cx="7087908" cy="36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Qualitative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Instance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506" y="2773599"/>
            <a:ext cx="4702991" cy="35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Exploring over 1000 layers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1202 layers</a:t>
            </a:r>
          </a:p>
          <a:p>
            <a:pPr lvl="1"/>
            <a:r>
              <a:rPr lang="en-US" altLang="ko-KR" dirty="0" smtClean="0"/>
              <a:t>Training is finished.</a:t>
            </a:r>
          </a:p>
          <a:p>
            <a:pPr lvl="1"/>
            <a:r>
              <a:rPr lang="en-US" altLang="ko-KR" dirty="0" smtClean="0"/>
              <a:t>Training error is similar.</a:t>
            </a:r>
          </a:p>
          <a:p>
            <a:pPr lvl="1"/>
            <a:r>
              <a:rPr lang="en-US" altLang="ko-KR" dirty="0" smtClean="0"/>
              <a:t>Testing error is high because of over fitting.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Deeper networks are better expectably.</a:t>
            </a:r>
          </a:p>
          <a:p>
            <a:r>
              <a:rPr lang="en-US" altLang="ko-KR" dirty="0" err="1" smtClean="0"/>
              <a:t>ResNet</a:t>
            </a:r>
            <a:r>
              <a:rPr lang="en-US" altLang="ko-KR" dirty="0" smtClean="0"/>
              <a:t> is very simple.</a:t>
            </a:r>
          </a:p>
          <a:p>
            <a:r>
              <a:rPr lang="en-US" altLang="ko-KR" dirty="0" smtClean="0"/>
              <a:t>We should use it from now 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6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“Deep Residual Learning for Image Recognition”. </a:t>
            </a:r>
            <a:r>
              <a:rPr lang="en-US" altLang="ko-KR" dirty="0" err="1"/>
              <a:t>arXiv</a:t>
            </a:r>
            <a:r>
              <a:rPr lang="en-US" altLang="ko-KR" dirty="0"/>
              <a:t> 2015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Slides of Deep Residual Learning @ ILSVRC </a:t>
            </a:r>
            <a:r>
              <a:rPr lang="en-US" altLang="ko-KR" dirty="0"/>
              <a:t>&amp; COCO 2015 </a:t>
            </a:r>
            <a:r>
              <a:rPr lang="en-US" altLang="ko-KR" dirty="0" smtClean="0"/>
              <a:t>competitions.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209" y="2317687"/>
            <a:ext cx="10515600" cy="1484297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 smtClean="0"/>
              <a:t>Thanks! Q&amp;A</a:t>
            </a:r>
            <a:endParaRPr lang="ko-KR" altLang="en-US" sz="8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FEA3F-BFDE-46A5-9B4E-10CC64963F2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Neural Network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Escape from few layers</a:t>
            </a:r>
          </a:p>
          <a:p>
            <a:pPr lvl="1"/>
            <a:r>
              <a:rPr lang="en-US" altLang="zh-CN" dirty="0" err="1" smtClean="0"/>
              <a:t>ReLU</a:t>
            </a:r>
            <a:r>
              <a:rPr lang="en-US" altLang="zh-CN" dirty="0" smtClean="0"/>
              <a:t> for solving gradient vanishing </a:t>
            </a:r>
            <a:r>
              <a:rPr lang="en-US" altLang="zh-CN" dirty="0" smtClean="0"/>
              <a:t>problem.</a:t>
            </a:r>
          </a:p>
          <a:p>
            <a:pPr lvl="1"/>
            <a:r>
              <a:rPr lang="en-US" altLang="zh-CN" dirty="0" smtClean="0"/>
              <a:t>Dropout…</a:t>
            </a:r>
            <a:endParaRPr lang="en-US" altLang="zh-CN" dirty="0" smtClean="0"/>
          </a:p>
        </p:txBody>
      </p:sp>
      <p:pic>
        <p:nvPicPr>
          <p:cNvPr id="6" name="그림 3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3038713" y="3095308"/>
            <a:ext cx="6114574" cy="361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6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Escape from 10 layers</a:t>
            </a:r>
          </a:p>
          <a:p>
            <a:pPr lvl="1"/>
            <a:r>
              <a:rPr lang="en-US" altLang="ko-KR" dirty="0" smtClean="0"/>
              <a:t>Normalized initialization.</a:t>
            </a:r>
          </a:p>
          <a:p>
            <a:pPr lvl="1"/>
            <a:r>
              <a:rPr lang="en-US" altLang="ko-KR" dirty="0" smtClean="0"/>
              <a:t>Intermediate normalization layers.</a:t>
            </a:r>
          </a:p>
          <a:p>
            <a:endParaRPr lang="zh-CN" altLang="en-US" dirty="0"/>
          </a:p>
        </p:txBody>
      </p:sp>
      <p:pic>
        <p:nvPicPr>
          <p:cNvPr id="5" name="그림 3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3038713" y="3095308"/>
            <a:ext cx="6114574" cy="361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14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Neural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Escape from </a:t>
            </a:r>
            <a:r>
              <a:rPr lang="en-US" altLang="ko-KR" dirty="0" smtClean="0"/>
              <a:t>50 </a:t>
            </a:r>
            <a:r>
              <a:rPr lang="en-US" altLang="ko-KR" dirty="0" smtClean="0"/>
              <a:t>layers</a:t>
            </a:r>
          </a:p>
          <a:p>
            <a:pPr lvl="1"/>
            <a:r>
              <a:rPr lang="en-US" altLang="ko-KR" dirty="0" smtClean="0"/>
              <a:t>Residual network</a:t>
            </a:r>
          </a:p>
          <a:p>
            <a:endParaRPr lang="zh-CN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" b="1317"/>
          <a:stretch/>
        </p:blipFill>
        <p:spPr>
          <a:xfrm>
            <a:off x="3038713" y="3095308"/>
            <a:ext cx="6114574" cy="361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Plain nets: stacking 3x3 </a:t>
            </a:r>
            <a:r>
              <a:rPr lang="en-US" altLang="ko-KR" dirty="0" err="1" smtClean="0"/>
              <a:t>conv</a:t>
            </a:r>
            <a:r>
              <a:rPr lang="en-US" altLang="ko-KR" dirty="0" smtClean="0"/>
              <a:t> layers</a:t>
            </a:r>
          </a:p>
          <a:p>
            <a:r>
              <a:rPr lang="en-US" altLang="ko-KR" dirty="0" smtClean="0"/>
              <a:t>56-layer net has higher training error and test error than 20-layers net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6" y="3291680"/>
            <a:ext cx="7972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Plain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“Overly deep” plain nets have higher training error</a:t>
            </a:r>
          </a:p>
          <a:p>
            <a:r>
              <a:rPr lang="en-US" altLang="ko-KR" dirty="0" smtClean="0"/>
              <a:t>A general phenomenon, observed in many datasets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79" y="3121833"/>
            <a:ext cx="8176441" cy="27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365" y="392287"/>
            <a:ext cx="4767008" cy="1325563"/>
          </a:xfrm>
        </p:spPr>
        <p:txBody>
          <a:bodyPr/>
          <a:lstStyle/>
          <a:p>
            <a:r>
              <a:rPr lang="en-US" altLang="ko-KR" dirty="0" smtClean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365" y="1925213"/>
            <a:ext cx="4445921" cy="4351338"/>
          </a:xfrm>
        </p:spPr>
        <p:txBody>
          <a:bodyPr/>
          <a:lstStyle/>
          <a:p>
            <a:r>
              <a:rPr lang="en-US" altLang="ko-KR" dirty="0" smtClean="0"/>
              <a:t>Naïve solution</a:t>
            </a:r>
          </a:p>
          <a:p>
            <a:pPr lvl="1"/>
            <a:r>
              <a:rPr lang="en-US" altLang="ko-KR" dirty="0" smtClean="0"/>
              <a:t>If extra layers are an </a:t>
            </a:r>
            <a:r>
              <a:rPr lang="en-US" altLang="ko-KR" dirty="0" smtClean="0">
                <a:solidFill>
                  <a:srgbClr val="FF0000"/>
                </a:solidFill>
              </a:rPr>
              <a:t>identity</a:t>
            </a:r>
            <a:r>
              <a:rPr lang="en-US" altLang="ko-KR" dirty="0"/>
              <a:t> </a:t>
            </a:r>
            <a:r>
              <a:rPr lang="en-US" altLang="ko-KR" dirty="0" smtClean="0"/>
              <a:t>mapping, then a training errors does  not increase</a:t>
            </a:r>
          </a:p>
          <a:p>
            <a:pPr lvl="1"/>
            <a:endParaRPr lang="en-US" altLang="ko-KR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76" y="0"/>
            <a:ext cx="380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7883" y="383234"/>
            <a:ext cx="4767008" cy="1325563"/>
          </a:xfrm>
        </p:spPr>
        <p:txBody>
          <a:bodyPr/>
          <a:lstStyle/>
          <a:p>
            <a:r>
              <a:rPr lang="en-US" altLang="ko-KR" dirty="0"/>
              <a:t>Residual Network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7883" y="1816571"/>
            <a:ext cx="4445921" cy="4351338"/>
          </a:xfrm>
        </p:spPr>
        <p:txBody>
          <a:bodyPr/>
          <a:lstStyle/>
          <a:p>
            <a:r>
              <a:rPr lang="en-US" altLang="ko-KR" dirty="0" smtClean="0"/>
              <a:t>Deeper networks also maintain the tendency of results</a:t>
            </a:r>
          </a:p>
          <a:p>
            <a:pPr lvl="1"/>
            <a:r>
              <a:rPr lang="en-US" altLang="ko-KR" dirty="0" smtClean="0"/>
              <a:t>An </a:t>
            </a:r>
            <a:r>
              <a:rPr lang="en-US" altLang="ko-KR" dirty="0" smtClean="0"/>
              <a:t>amount of changes is fixed</a:t>
            </a:r>
          </a:p>
          <a:p>
            <a:pPr lvl="1"/>
            <a:r>
              <a:rPr lang="en-US" altLang="ko-KR" dirty="0" smtClean="0"/>
              <a:t>Adding layers makes smaller differences</a:t>
            </a:r>
          </a:p>
          <a:p>
            <a:pPr lvl="1"/>
            <a:r>
              <a:rPr lang="en-US" altLang="ko-KR" dirty="0" smtClean="0"/>
              <a:t>Optimal mappings are closer to an </a:t>
            </a:r>
            <a:r>
              <a:rPr lang="en-US" altLang="ko-KR" dirty="0" smtClean="0">
                <a:solidFill>
                  <a:srgbClr val="FF0000"/>
                </a:solidFill>
              </a:rPr>
              <a:t>identity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76" y="0"/>
            <a:ext cx="3809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541</Words>
  <Application>Microsoft Office PowerPoint</Application>
  <PresentationFormat>宽屏</PresentationFormat>
  <Paragraphs>138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맑은 고딕</vt:lpstr>
      <vt:lpstr>宋体</vt:lpstr>
      <vt:lpstr>Arial</vt:lpstr>
      <vt:lpstr>Calibri</vt:lpstr>
      <vt:lpstr>Segoe UI Semibold</vt:lpstr>
      <vt:lpstr>Office 主题</vt:lpstr>
      <vt:lpstr>Deep Residual Learning for Image Recognition</vt:lpstr>
      <vt:lpstr>The deeper, the better</vt:lpstr>
      <vt:lpstr>Deep Neural Network</vt:lpstr>
      <vt:lpstr>Deep Neural Network</vt:lpstr>
      <vt:lpstr>Deep Neural Network</vt:lpstr>
      <vt:lpstr>Plain Network</vt:lpstr>
      <vt:lpstr>Plain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Residual Network</vt:lpstr>
      <vt:lpstr>Network Design</vt:lpstr>
      <vt:lpstr>Network Design</vt:lpstr>
      <vt:lpstr>Results</vt:lpstr>
      <vt:lpstr>Results</vt:lpstr>
      <vt:lpstr>Results</vt:lpstr>
      <vt:lpstr>Quantitative Results</vt:lpstr>
      <vt:lpstr>Result</vt:lpstr>
      <vt:lpstr>Qualitative Result</vt:lpstr>
      <vt:lpstr>Qualitative Results</vt:lpstr>
      <vt:lpstr>Exploring over 1000 layers</vt:lpstr>
      <vt:lpstr>Conclusion</vt:lpstr>
      <vt:lpstr>Reference</vt:lpstr>
      <vt:lpstr>Thanks! 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Residual Learning for Image Recognition Kaiming He Xiangyu Zhang Shaoqing Ren Jian Sun Microsoft Research</dc:title>
  <dc:creator>Ronan Zhu</dc:creator>
  <cp:lastModifiedBy>Ronan Zhu</cp:lastModifiedBy>
  <cp:revision>88</cp:revision>
  <dcterms:created xsi:type="dcterms:W3CDTF">2018-02-27T06:59:04Z</dcterms:created>
  <dcterms:modified xsi:type="dcterms:W3CDTF">2018-03-16T03:31:32Z</dcterms:modified>
</cp:coreProperties>
</file>