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0"/>
  </p:notesMasterIdLst>
  <p:sldIdLst>
    <p:sldId id="257" r:id="rId2"/>
    <p:sldId id="284" r:id="rId3"/>
    <p:sldId id="259" r:id="rId4"/>
    <p:sldId id="260" r:id="rId5"/>
    <p:sldId id="262" r:id="rId6"/>
    <p:sldId id="261" r:id="rId7"/>
    <p:sldId id="263" r:id="rId8"/>
    <p:sldId id="264" r:id="rId9"/>
    <p:sldId id="285" r:id="rId10"/>
    <p:sldId id="266" r:id="rId11"/>
    <p:sldId id="267" r:id="rId12"/>
    <p:sldId id="268" r:id="rId13"/>
    <p:sldId id="269" r:id="rId14"/>
    <p:sldId id="270" r:id="rId15"/>
    <p:sldId id="271" r:id="rId16"/>
    <p:sldId id="286" r:id="rId17"/>
    <p:sldId id="273" r:id="rId18"/>
    <p:sldId id="274" r:id="rId19"/>
    <p:sldId id="275" r:id="rId20"/>
    <p:sldId id="276" r:id="rId21"/>
    <p:sldId id="277" r:id="rId22"/>
    <p:sldId id="278" r:id="rId23"/>
    <p:sldId id="279" r:id="rId24"/>
    <p:sldId id="280" r:id="rId25"/>
    <p:sldId id="281" r:id="rId26"/>
    <p:sldId id="283" r:id="rId27"/>
    <p:sldId id="282" r:id="rId28"/>
    <p:sldId id="287"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00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754" autoAdjust="0"/>
    <p:restoredTop sz="76185" autoAdjust="0"/>
  </p:normalViewPr>
  <p:slideViewPr>
    <p:cSldViewPr snapToGrid="0">
      <p:cViewPr varScale="1">
        <p:scale>
          <a:sx n="87" d="100"/>
          <a:sy n="87" d="100"/>
        </p:scale>
        <p:origin x="210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834EAC-7B86-4145-9880-D904B59D6198}" type="datetimeFigureOut">
              <a:rPr lang="en-US" altLang="zh-CN"/>
              <a:t>7/10/2018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8A112C-589A-4FB4-850A-5076523AA6B2}" type="slidenum">
              <a:rPr lang="en-US" altLang="zh-CN"/>
              <a:t>‹#›</a:t>
            </a:fld>
            <a:endParaRPr lang="zh-CN" altLang="en-US"/>
          </a:p>
        </p:txBody>
      </p:sp>
    </p:spTree>
    <p:extLst>
      <p:ext uri="{BB962C8B-B14F-4D97-AF65-F5344CB8AC3E}">
        <p14:creationId xmlns:p14="http://schemas.microsoft.com/office/powerpoint/2010/main" val="1188897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a typeface="等线"/>
              </a:rPr>
              <a:t>讲一篇关系提取的论文，这篇论文为ACL(</a:t>
            </a:r>
            <a:r>
              <a:rPr lang="zh-CN" dirty="0"/>
              <a:t>Association for Computational Linguistics</a:t>
            </a:r>
            <a:r>
              <a:rPr lang="zh-CN" altLang="en-US" dirty="0">
                <a:ea typeface="等线"/>
              </a:rPr>
              <a:t>) 2017的outstanding paper</a:t>
            </a:r>
            <a:endParaRPr lang="zh-CN" altLang="en-US" baseline="0" dirty="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1</a:t>
            </a:fld>
            <a:endParaRPr lang="zh-CN" altLang="en-US"/>
          </a:p>
        </p:txBody>
      </p:sp>
    </p:spTree>
    <p:extLst>
      <p:ext uri="{BB962C8B-B14F-4D97-AF65-F5344CB8AC3E}">
        <p14:creationId xmlns:p14="http://schemas.microsoft.com/office/powerpoint/2010/main" val="1451560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如图所示是一个标注的结果，从图中可以看出，每一个词被分配一个</a:t>
            </a:r>
            <a:r>
              <a:rPr lang="en-US" altLang="zh-CN" sz="1200" b="0" i="0" kern="1200" dirty="0">
                <a:solidFill>
                  <a:schemeClr val="tx1"/>
                </a:solidFill>
                <a:effectLst/>
                <a:latin typeface="+mn-lt"/>
                <a:ea typeface="+mn-ea"/>
                <a:cs typeface="+mn-cs"/>
              </a:rPr>
              <a:t>label</a:t>
            </a:r>
            <a:r>
              <a:rPr lang="zh-CN" altLang="en-US" sz="1200" b="0" i="0" kern="1200" dirty="0">
                <a:solidFill>
                  <a:schemeClr val="tx1"/>
                </a:solidFill>
                <a:effectLst/>
                <a:latin typeface="+mn-lt"/>
                <a:ea typeface="+mn-ea"/>
                <a:cs typeface="+mn-cs"/>
              </a:rPr>
              <a:t>，其中“</a:t>
            </a:r>
            <a:r>
              <a:rPr lang="en-US" altLang="zh-CN" sz="1200" b="0" i="0" kern="1200" dirty="0">
                <a:solidFill>
                  <a:schemeClr val="tx1"/>
                </a:solidFill>
                <a:effectLst/>
                <a:latin typeface="+mn-lt"/>
                <a:ea typeface="+mn-ea"/>
                <a:cs typeface="+mn-cs"/>
              </a:rPr>
              <a:t>O”</a:t>
            </a:r>
            <a:r>
              <a:rPr lang="zh-CN" altLang="en-US" sz="1200" b="0" i="0" kern="1200" dirty="0">
                <a:solidFill>
                  <a:schemeClr val="tx1"/>
                </a:solidFill>
                <a:effectLst/>
                <a:latin typeface="+mn-lt"/>
                <a:ea typeface="+mn-ea"/>
                <a:cs typeface="+mn-cs"/>
              </a:rPr>
              <a:t>表示”</a:t>
            </a:r>
            <a:r>
              <a:rPr lang="en-US" altLang="zh-CN" sz="1200" b="0" i="0" kern="1200" dirty="0">
                <a:solidFill>
                  <a:schemeClr val="tx1"/>
                </a:solidFill>
                <a:effectLst/>
                <a:latin typeface="+mn-lt"/>
                <a:ea typeface="+mn-ea"/>
                <a:cs typeface="+mn-cs"/>
              </a:rPr>
              <a:t>Other”</a:t>
            </a:r>
            <a:r>
              <a:rPr lang="zh-CN" altLang="en-US" sz="1200" b="0" i="0" kern="1200" dirty="0">
                <a:solidFill>
                  <a:schemeClr val="tx1"/>
                </a:solidFill>
                <a:effectLst/>
                <a:latin typeface="+mn-lt"/>
                <a:ea typeface="+mn-ea"/>
                <a:cs typeface="+mn-cs"/>
              </a:rPr>
              <a:t>标签。其它标签由３个部分组成</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该单词在实体中的位置</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关系类型</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以及实体在三元组关系中的角色</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使用”</a:t>
            </a:r>
            <a:r>
              <a:rPr lang="en-US" altLang="zh-CN" sz="1200" b="0" i="0" kern="1200" dirty="0">
                <a:solidFill>
                  <a:schemeClr val="tx1"/>
                </a:solidFill>
                <a:effectLst/>
                <a:latin typeface="+mn-lt"/>
                <a:ea typeface="+mn-ea"/>
                <a:cs typeface="+mn-cs"/>
              </a:rPr>
              <a:t>BIES”(</a:t>
            </a:r>
            <a:r>
              <a:rPr lang="en-US" altLang="zh-CN" sz="1200" b="0" i="0" kern="1200" dirty="0" err="1">
                <a:solidFill>
                  <a:schemeClr val="tx1"/>
                </a:solidFill>
                <a:effectLst/>
                <a:latin typeface="+mn-lt"/>
                <a:ea typeface="+mn-ea"/>
                <a:cs typeface="+mn-cs"/>
              </a:rPr>
              <a:t>Begin,Inside,End,Single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来表示单词在实体中的位置。关系的类型信息是从一个预先定义好的集合中获得，实体在三元组关系中的角色用”</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来表示</a:t>
            </a:r>
            <a:endParaRPr lang="en-US" altLang="zh-CN" dirty="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10</a:t>
            </a:fld>
            <a:endParaRPr lang="zh-CN" altLang="en-US"/>
          </a:p>
        </p:txBody>
      </p:sp>
    </p:spTree>
    <p:extLst>
      <p:ext uri="{BB962C8B-B14F-4D97-AF65-F5344CB8AC3E}">
        <p14:creationId xmlns:p14="http://schemas.microsoft.com/office/powerpoint/2010/main" val="1462664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将关系类型相同的实体组成三元组得到最后的结果。当一个句子中有两个或更多的三元组有相同的关系类型，那么根据就近原则组合实体</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例如，假设图１中，</a:t>
            </a:r>
            <a:r>
              <a:rPr lang="en-US" altLang="zh-CN" sz="1200" b="0" i="0" kern="1200" dirty="0">
                <a:solidFill>
                  <a:schemeClr val="tx1"/>
                </a:solidFill>
                <a:effectLst/>
                <a:latin typeface="+mn-lt"/>
                <a:ea typeface="+mn-ea"/>
                <a:cs typeface="+mn-cs"/>
              </a:rPr>
              <a:t>United States</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Trump</a:t>
            </a:r>
            <a:r>
              <a:rPr lang="zh-CN" altLang="en-US" sz="1200" b="0" i="0" kern="1200" dirty="0">
                <a:solidFill>
                  <a:schemeClr val="tx1"/>
                </a:solidFill>
                <a:effectLst/>
                <a:latin typeface="+mn-lt"/>
                <a:ea typeface="+mn-ea"/>
                <a:cs typeface="+mn-cs"/>
              </a:rPr>
              <a:t>的关系类型是”</a:t>
            </a:r>
            <a:r>
              <a:rPr lang="en-US" altLang="zh-CN" sz="1200" b="0" i="0" kern="1200" dirty="0">
                <a:solidFill>
                  <a:schemeClr val="tx1"/>
                </a:solidFill>
                <a:effectLst/>
                <a:latin typeface="+mn-lt"/>
                <a:ea typeface="+mn-ea"/>
                <a:cs typeface="+mn-cs"/>
              </a:rPr>
              <a:t>Company-Founder”</a:t>
            </a:r>
            <a:r>
              <a:rPr lang="zh-CN" altLang="en-US" sz="1200" b="0" i="0" kern="1200" dirty="0">
                <a:solidFill>
                  <a:schemeClr val="tx1"/>
                </a:solidFill>
                <a:effectLst/>
                <a:latin typeface="+mn-lt"/>
                <a:ea typeface="+mn-ea"/>
                <a:cs typeface="+mn-cs"/>
              </a:rPr>
              <a:t>，那么根据就近原则，最后结果为</a:t>
            </a:r>
            <a:r>
              <a:rPr lang="en-US" altLang="zh-CN" sz="1200" b="0" i="0" kern="1200" dirty="0">
                <a:solidFill>
                  <a:schemeClr val="tx1"/>
                </a:solidFill>
                <a:effectLst/>
                <a:latin typeface="+mn-lt"/>
                <a:ea typeface="+mn-ea"/>
                <a:cs typeface="+mn-cs"/>
              </a:rPr>
              <a:t>{United </a:t>
            </a:r>
            <a:r>
              <a:rPr lang="en-US" altLang="zh-CN" sz="1200" b="0" i="0" kern="1200" dirty="0" err="1">
                <a:solidFill>
                  <a:schemeClr val="tx1"/>
                </a:solidFill>
                <a:effectLst/>
                <a:latin typeface="+mn-lt"/>
                <a:ea typeface="+mn-ea"/>
                <a:cs typeface="+mn-cs"/>
              </a:rPr>
              <a:t>States,Company-Founder,Trump</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{App </a:t>
            </a:r>
            <a:r>
              <a:rPr lang="en-US" altLang="zh-CN" sz="1200" b="0" i="0" kern="1200" dirty="0" err="1">
                <a:solidFill>
                  <a:schemeClr val="tx1"/>
                </a:solidFill>
                <a:effectLst/>
                <a:latin typeface="+mn-lt"/>
                <a:ea typeface="+mn-ea"/>
                <a:cs typeface="+mn-cs"/>
              </a:rPr>
              <a:t>Inc,Company-Founder,Steven</a:t>
            </a:r>
            <a:r>
              <a:rPr lang="en-US" altLang="zh-CN" sz="1200" b="0" i="0" kern="1200" dirty="0">
                <a:solidFill>
                  <a:schemeClr val="tx1"/>
                </a:solidFill>
                <a:effectLst/>
                <a:latin typeface="+mn-lt"/>
                <a:ea typeface="+mn-ea"/>
                <a:cs typeface="+mn-cs"/>
              </a:rPr>
              <a:t> Paul Jobs}</a:t>
            </a:r>
          </a:p>
          <a:p>
            <a:endParaRPr lang="en-US" altLang="zh-CN" dirty="0">
              <a:ea typeface="等线"/>
            </a:endParaRPr>
          </a:p>
          <a:p>
            <a:r>
              <a:rPr lang="zh-CN" altLang="en-US" dirty="0">
                <a:ea typeface="等线"/>
              </a:rPr>
              <a:t>标签的总数量</a:t>
            </a:r>
            <a:r>
              <a:rPr lang="en-US" altLang="zh-CN" dirty="0">
                <a:ea typeface="等线"/>
              </a:rPr>
              <a:t>N</a:t>
            </a:r>
            <a:r>
              <a:rPr lang="en-US" altLang="zh-CN" baseline="0" dirty="0">
                <a:ea typeface="等线"/>
              </a:rPr>
              <a:t> = 2*4*|R|+1</a:t>
            </a:r>
            <a:endParaRPr lang="en-US" altLang="zh-CN" dirty="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11</a:t>
            </a:fld>
            <a:endParaRPr lang="zh-CN" altLang="en-US"/>
          </a:p>
        </p:txBody>
      </p:sp>
    </p:spTree>
    <p:extLst>
      <p:ext uri="{BB962C8B-B14F-4D97-AF65-F5344CB8AC3E}">
        <p14:creationId xmlns:p14="http://schemas.microsoft.com/office/powerpoint/2010/main" val="3022575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a typeface="等线"/>
              </a:rPr>
              <a:t>利用端到端模型对序列进行标注，端到端模型由五部分组成，分别为：</a:t>
            </a:r>
            <a:r>
              <a:rPr lang="zh-CN" altLang="en-US" sz="1200" b="0" i="0" kern="1200" dirty="0">
                <a:solidFill>
                  <a:schemeClr val="tx1"/>
                </a:solidFill>
                <a:effectLst/>
                <a:latin typeface="+mn-lt"/>
                <a:ea typeface="+mn-ea"/>
                <a:cs typeface="+mn-cs"/>
              </a:rPr>
              <a:t>输入层、</a:t>
            </a:r>
            <a:r>
              <a:rPr lang="en-US" altLang="zh-CN" sz="1200" b="0" i="0" kern="1200" dirty="0">
                <a:solidFill>
                  <a:schemeClr val="tx1"/>
                </a:solidFill>
                <a:effectLst/>
                <a:latin typeface="+mn-lt"/>
                <a:ea typeface="+mn-ea"/>
                <a:cs typeface="+mn-cs"/>
              </a:rPr>
              <a:t>Embedding</a:t>
            </a:r>
            <a:r>
              <a:rPr lang="zh-CN" altLang="en-US" sz="1200" b="0" i="0" kern="1200" dirty="0">
                <a:solidFill>
                  <a:schemeClr val="tx1"/>
                </a:solidFill>
                <a:effectLst/>
                <a:latin typeface="+mn-lt"/>
                <a:ea typeface="+mn-ea"/>
                <a:cs typeface="+mn-cs"/>
              </a:rPr>
              <a:t>层、</a:t>
            </a:r>
            <a:r>
              <a:rPr lang="en-US" altLang="zh-CN" sz="1200" b="0" i="0" kern="1200" dirty="0">
                <a:solidFill>
                  <a:schemeClr val="tx1"/>
                </a:solidFill>
                <a:effectLst/>
                <a:latin typeface="+mn-lt"/>
                <a:ea typeface="+mn-ea"/>
                <a:cs typeface="+mn-cs"/>
              </a:rPr>
              <a:t>Encoding</a:t>
            </a:r>
            <a:r>
              <a:rPr lang="zh-CN" altLang="en-US" sz="1200" b="0" i="0" kern="1200" dirty="0">
                <a:solidFill>
                  <a:schemeClr val="tx1"/>
                </a:solidFill>
                <a:effectLst/>
                <a:latin typeface="+mn-lt"/>
                <a:ea typeface="+mn-ea"/>
                <a:cs typeface="+mn-cs"/>
              </a:rPr>
              <a:t>层、</a:t>
            </a:r>
            <a:r>
              <a:rPr lang="en-US" altLang="zh-CN" sz="1200" b="0" i="0" kern="1200" dirty="0">
                <a:solidFill>
                  <a:schemeClr val="tx1"/>
                </a:solidFill>
                <a:effectLst/>
                <a:latin typeface="+mn-lt"/>
                <a:ea typeface="+mn-ea"/>
                <a:cs typeface="+mn-cs"/>
              </a:rPr>
              <a:t>Decoding</a:t>
            </a:r>
            <a:r>
              <a:rPr lang="zh-CN" altLang="en-US" sz="1200" b="0" i="0" kern="1200" dirty="0">
                <a:solidFill>
                  <a:schemeClr val="tx1"/>
                </a:solidFill>
                <a:effectLst/>
                <a:latin typeface="+mn-lt"/>
                <a:ea typeface="+mn-ea"/>
                <a:cs typeface="+mn-cs"/>
              </a:rPr>
              <a:t>层和输出层</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其中</a:t>
            </a:r>
            <a:r>
              <a:rPr lang="en-US" altLang="zh-CN" sz="1200" b="0" i="0" kern="1200" dirty="0">
                <a:solidFill>
                  <a:schemeClr val="tx1"/>
                </a:solidFill>
                <a:effectLst/>
                <a:latin typeface="+mn-lt"/>
                <a:ea typeface="+mn-ea"/>
                <a:cs typeface="+mn-cs"/>
              </a:rPr>
              <a:t>embedding</a:t>
            </a:r>
            <a:r>
              <a:rPr lang="zh-CN" altLang="en-US" sz="1200" b="0" i="0" kern="1200" dirty="0">
                <a:solidFill>
                  <a:schemeClr val="tx1"/>
                </a:solidFill>
                <a:effectLst/>
                <a:latin typeface="+mn-lt"/>
                <a:ea typeface="+mn-ea"/>
                <a:cs typeface="+mn-cs"/>
              </a:rPr>
              <a:t>层将输入层的每个词转化成</a:t>
            </a:r>
            <a:r>
              <a:rPr lang="en-US" altLang="zh-CN" sz="1200" b="0" i="0" kern="1200" dirty="0">
                <a:solidFill>
                  <a:schemeClr val="tx1"/>
                </a:solidFill>
                <a:effectLst/>
                <a:latin typeface="+mn-lt"/>
                <a:ea typeface="+mn-ea"/>
                <a:cs typeface="+mn-cs"/>
              </a:rPr>
              <a:t>d</a:t>
            </a:r>
            <a:r>
              <a:rPr lang="zh-CN" altLang="en-US" sz="1200" b="0" i="0" kern="1200" dirty="0">
                <a:solidFill>
                  <a:schemeClr val="tx1"/>
                </a:solidFill>
                <a:effectLst/>
                <a:latin typeface="+mn-lt"/>
                <a:ea typeface="+mn-ea"/>
                <a:cs typeface="+mn-cs"/>
              </a:rPr>
              <a:t>维的</a:t>
            </a:r>
            <a:r>
              <a:rPr lang="en-US" altLang="zh-CN" sz="1200" b="0" i="0" kern="1200" dirty="0">
                <a:solidFill>
                  <a:schemeClr val="tx1"/>
                </a:solidFill>
                <a:effectLst/>
                <a:latin typeface="+mn-lt"/>
                <a:ea typeface="+mn-ea"/>
                <a:cs typeface="+mn-cs"/>
              </a:rPr>
              <a:t>embedding</a:t>
            </a:r>
            <a:r>
              <a:rPr lang="zh-CN" altLang="en-US" sz="1200" b="0" i="0" kern="1200" dirty="0">
                <a:solidFill>
                  <a:schemeClr val="tx1"/>
                </a:solidFill>
                <a:effectLst/>
                <a:latin typeface="+mn-lt"/>
                <a:ea typeface="+mn-ea"/>
                <a:cs typeface="+mn-cs"/>
              </a:rPr>
              <a:t>向量，然后将词向量输入到双向的</a:t>
            </a:r>
            <a:r>
              <a:rPr lang="en-US" altLang="zh-CN" sz="1200" b="0" i="0" kern="1200" dirty="0">
                <a:solidFill>
                  <a:schemeClr val="tx1"/>
                </a:solidFill>
                <a:effectLst/>
                <a:latin typeface="+mn-lt"/>
                <a:ea typeface="+mn-ea"/>
                <a:cs typeface="+mn-cs"/>
              </a:rPr>
              <a:t>LSTM</a:t>
            </a:r>
            <a:r>
              <a:rPr lang="zh-CN" altLang="en-US" sz="1200" b="0" i="0" kern="1200" dirty="0">
                <a:solidFill>
                  <a:schemeClr val="tx1"/>
                </a:solidFill>
                <a:effectLst/>
                <a:latin typeface="+mn-lt"/>
                <a:ea typeface="+mn-ea"/>
                <a:cs typeface="+mn-cs"/>
              </a:rPr>
              <a:t>中进行编码。</a:t>
            </a:r>
            <a:endParaRPr lang="en-US" altLang="zh-CN" dirty="0">
              <a:ea typeface="等线"/>
            </a:endParaRPr>
          </a:p>
          <a:p>
            <a:endParaRPr lang="en-US" altLang="zh-CN" dirty="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12</a:t>
            </a:fld>
            <a:endParaRPr lang="zh-CN" altLang="en-US"/>
          </a:p>
        </p:txBody>
      </p:sp>
    </p:spTree>
    <p:extLst>
      <p:ext uri="{BB962C8B-B14F-4D97-AF65-F5344CB8AC3E}">
        <p14:creationId xmlns:p14="http://schemas.microsoft.com/office/powerpoint/2010/main" val="2158434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a typeface="等线"/>
              </a:rPr>
              <a:t>双向</a:t>
            </a:r>
            <a:r>
              <a:rPr lang="en-US" altLang="zh-CN" dirty="0">
                <a:ea typeface="等线"/>
              </a:rPr>
              <a:t>LSTM</a:t>
            </a:r>
            <a:r>
              <a:rPr lang="zh-CN" altLang="en-US" dirty="0">
                <a:ea typeface="等线"/>
              </a:rPr>
              <a:t>层由两个平行的</a:t>
            </a:r>
            <a:r>
              <a:rPr lang="en-US" altLang="zh-CN" dirty="0">
                <a:ea typeface="等线"/>
              </a:rPr>
              <a:t>LSTM</a:t>
            </a:r>
            <a:r>
              <a:rPr lang="zh-CN" altLang="en-US" dirty="0">
                <a:ea typeface="等线"/>
              </a:rPr>
              <a:t>层构成，即一个前向的</a:t>
            </a:r>
            <a:r>
              <a:rPr lang="en-US" altLang="zh-CN" dirty="0">
                <a:ea typeface="等线"/>
              </a:rPr>
              <a:t>LSTM</a:t>
            </a:r>
            <a:r>
              <a:rPr lang="zh-CN" altLang="en-US" dirty="0">
                <a:ea typeface="等线"/>
              </a:rPr>
              <a:t>和一个后向的</a:t>
            </a:r>
            <a:r>
              <a:rPr lang="en-US" altLang="zh-CN" dirty="0">
                <a:ea typeface="等线"/>
              </a:rPr>
              <a:t>LSTM</a:t>
            </a:r>
            <a:r>
              <a:rPr lang="zh-CN" altLang="en-US" dirty="0">
                <a:ea typeface="等线"/>
              </a:rPr>
              <a:t>。</a:t>
            </a:r>
            <a:r>
              <a:rPr lang="en-US" altLang="zh-CN" dirty="0">
                <a:ea typeface="等线"/>
              </a:rPr>
              <a:t>LSTM</a:t>
            </a:r>
            <a:r>
              <a:rPr lang="zh-CN" altLang="en-US" dirty="0">
                <a:ea typeface="等线"/>
              </a:rPr>
              <a:t>记忆块如图所示。主要是由一个细胞状态和</a:t>
            </a:r>
            <a:r>
              <a:rPr lang="en-US" altLang="zh-CN" dirty="0">
                <a:ea typeface="等线"/>
              </a:rPr>
              <a:t>3</a:t>
            </a:r>
            <a:r>
              <a:rPr lang="zh-CN" altLang="en-US" dirty="0">
                <a:ea typeface="等线"/>
              </a:rPr>
              <a:t>个控制门构成。这</a:t>
            </a:r>
            <a:r>
              <a:rPr lang="en-US" altLang="zh-CN" dirty="0">
                <a:ea typeface="等线"/>
              </a:rPr>
              <a:t>3</a:t>
            </a:r>
            <a:r>
              <a:rPr lang="zh-CN" altLang="en-US" dirty="0">
                <a:ea typeface="等线"/>
              </a:rPr>
              <a:t>个控制门从左到右分别是遗忘门</a:t>
            </a:r>
            <a:r>
              <a:rPr lang="en-US" altLang="zh-CN" dirty="0">
                <a:ea typeface="等线"/>
              </a:rPr>
              <a:t>(</a:t>
            </a:r>
            <a:r>
              <a:rPr lang="zh-CN" altLang="en-US" dirty="0">
                <a:ea typeface="等线"/>
              </a:rPr>
              <a:t>忘记过去某些信息</a:t>
            </a:r>
            <a:r>
              <a:rPr lang="en-US" altLang="zh-CN" dirty="0">
                <a:ea typeface="等线"/>
              </a:rPr>
              <a:t>)</a:t>
            </a:r>
            <a:r>
              <a:rPr lang="zh-CN" altLang="en-US" dirty="0">
                <a:ea typeface="等线"/>
              </a:rPr>
              <a:t>、输入门</a:t>
            </a:r>
            <a:r>
              <a:rPr lang="en-US" altLang="zh-CN" dirty="0">
                <a:ea typeface="等线"/>
              </a:rPr>
              <a:t>(</a:t>
            </a:r>
            <a:r>
              <a:rPr lang="zh-CN" altLang="en-US" dirty="0">
                <a:ea typeface="等线"/>
              </a:rPr>
              <a:t>记忆现在的某些信息</a:t>
            </a:r>
            <a:r>
              <a:rPr lang="en-US" altLang="zh-CN" dirty="0">
                <a:ea typeface="等线"/>
              </a:rPr>
              <a:t>)</a:t>
            </a:r>
            <a:r>
              <a:rPr lang="zh-CN" altLang="en-US" dirty="0">
                <a:ea typeface="等线"/>
              </a:rPr>
              <a:t>和输出门</a:t>
            </a:r>
            <a:r>
              <a:rPr lang="en-US" altLang="zh-CN" dirty="0">
                <a:ea typeface="等线"/>
              </a:rPr>
              <a:t>(</a:t>
            </a:r>
            <a:r>
              <a:rPr lang="zh-CN" altLang="en-US" dirty="0">
                <a:ea typeface="等线"/>
              </a:rPr>
              <a:t>输出</a:t>
            </a:r>
            <a:r>
              <a:rPr lang="en-US" altLang="zh-CN" dirty="0">
                <a:ea typeface="等线"/>
              </a:rPr>
              <a:t>)</a:t>
            </a:r>
            <a:r>
              <a:rPr lang="zh-CN" altLang="en-US" dirty="0">
                <a:ea typeface="等线"/>
              </a:rPr>
              <a:t>。</a:t>
            </a:r>
            <a:endParaRPr lang="en-US" altLang="zh-CN" dirty="0">
              <a:ea typeface="等线"/>
            </a:endParaRPr>
          </a:p>
          <a:p>
            <a:r>
              <a:rPr lang="zh-CN" altLang="en-US" dirty="0">
                <a:ea typeface="等线"/>
              </a:rPr>
              <a:t>每一个隐层向量</a:t>
            </a:r>
            <a:r>
              <a:rPr lang="en-US" altLang="zh-CN" dirty="0" err="1">
                <a:ea typeface="等线"/>
              </a:rPr>
              <a:t>ht</a:t>
            </a:r>
            <a:r>
              <a:rPr lang="zh-CN" altLang="en-US" dirty="0">
                <a:ea typeface="等线"/>
              </a:rPr>
              <a:t>是由上一时刻的隐层向量</a:t>
            </a:r>
            <a:r>
              <a:rPr lang="en-US" altLang="zh-CN" dirty="0">
                <a:ea typeface="等线"/>
              </a:rPr>
              <a:t>ht-1</a:t>
            </a:r>
            <a:r>
              <a:rPr lang="zh-CN" altLang="en-US" dirty="0">
                <a:ea typeface="等线"/>
              </a:rPr>
              <a:t>，细胞状态</a:t>
            </a:r>
            <a:r>
              <a:rPr lang="en-US" altLang="zh-CN" dirty="0">
                <a:ea typeface="等线"/>
              </a:rPr>
              <a:t>ct-1</a:t>
            </a:r>
            <a:r>
              <a:rPr lang="zh-CN" altLang="en-US" dirty="0">
                <a:ea typeface="等线"/>
              </a:rPr>
              <a:t>以及输入的词向量</a:t>
            </a:r>
            <a:r>
              <a:rPr lang="en-US" altLang="zh-CN" dirty="0" err="1">
                <a:ea typeface="等线"/>
              </a:rPr>
              <a:t>Wt</a:t>
            </a:r>
            <a:r>
              <a:rPr lang="zh-CN" altLang="en-US" dirty="0">
                <a:ea typeface="等线"/>
              </a:rPr>
              <a:t>得到。</a:t>
            </a:r>
            <a:endParaRPr lang="en-US" altLang="zh-CN" dirty="0">
              <a:ea typeface="等线"/>
            </a:endParaRPr>
          </a:p>
          <a:p>
            <a:r>
              <a:rPr lang="zh-CN" altLang="en-US" dirty="0">
                <a:ea typeface="等线"/>
              </a:rPr>
              <a:t>计算公式解释：</a:t>
            </a:r>
            <a:r>
              <a:rPr lang="en-US" altLang="zh-CN" dirty="0" err="1">
                <a:ea typeface="等线"/>
              </a:rPr>
              <a:t>ft</a:t>
            </a:r>
            <a:r>
              <a:rPr lang="zh-CN" altLang="en-US" dirty="0">
                <a:ea typeface="等线"/>
              </a:rPr>
              <a:t>是由输入的词向量</a:t>
            </a:r>
            <a:r>
              <a:rPr lang="en-US" altLang="zh-CN" dirty="0" err="1">
                <a:ea typeface="等线"/>
              </a:rPr>
              <a:t>wt</a:t>
            </a:r>
            <a:r>
              <a:rPr lang="zh-CN" altLang="en-US" dirty="0">
                <a:ea typeface="等线"/>
              </a:rPr>
              <a:t>、上一个时刻的隐层向量</a:t>
            </a:r>
            <a:r>
              <a:rPr lang="en-US" altLang="zh-CN" dirty="0">
                <a:ea typeface="等线"/>
              </a:rPr>
              <a:t>ht-1</a:t>
            </a:r>
            <a:r>
              <a:rPr lang="zh-CN" altLang="en-US" dirty="0">
                <a:ea typeface="等线"/>
              </a:rPr>
              <a:t>、上一时刻的细胞状态</a:t>
            </a:r>
            <a:r>
              <a:rPr lang="en-US" altLang="zh-CN" dirty="0">
                <a:ea typeface="等线"/>
              </a:rPr>
              <a:t>ct-1</a:t>
            </a:r>
            <a:r>
              <a:rPr lang="zh-CN" altLang="en-US" dirty="0">
                <a:ea typeface="等线"/>
              </a:rPr>
              <a:t>乘上参数矩阵再加上一个偏置项，然后经过一个</a:t>
            </a:r>
            <a:r>
              <a:rPr lang="en-US" altLang="zh-CN" dirty="0">
                <a:ea typeface="等线"/>
              </a:rPr>
              <a:t>sigmoid</a:t>
            </a:r>
            <a:r>
              <a:rPr lang="zh-CN" altLang="en-US" dirty="0">
                <a:ea typeface="等线"/>
              </a:rPr>
              <a:t>函数得到</a:t>
            </a:r>
            <a:r>
              <a:rPr lang="en-US" altLang="zh-CN" dirty="0">
                <a:ea typeface="等线"/>
              </a:rPr>
              <a:t>It</a:t>
            </a:r>
            <a:r>
              <a:rPr lang="zh-CN" altLang="en-US" dirty="0">
                <a:ea typeface="等线"/>
              </a:rPr>
              <a:t>也是类似。</a:t>
            </a:r>
            <a:endParaRPr lang="en-US" altLang="zh-CN" dirty="0">
              <a:ea typeface="等线"/>
            </a:endParaRPr>
          </a:p>
          <a:p>
            <a:r>
              <a:rPr lang="en-US" altLang="zh-CN" dirty="0">
                <a:ea typeface="等线"/>
              </a:rPr>
              <a:t>t</a:t>
            </a:r>
            <a:r>
              <a:rPr lang="zh-CN" altLang="en-US" dirty="0">
                <a:ea typeface="等线"/>
              </a:rPr>
              <a:t>时刻的细胞状态</a:t>
            </a:r>
            <a:r>
              <a:rPr lang="en-US" altLang="zh-CN" dirty="0" err="1">
                <a:ea typeface="等线"/>
              </a:rPr>
              <a:t>ct</a:t>
            </a:r>
            <a:r>
              <a:rPr lang="zh-CN" altLang="en-US" dirty="0">
                <a:ea typeface="等线"/>
              </a:rPr>
              <a:t>则是将过去的记忆与</a:t>
            </a:r>
            <a:r>
              <a:rPr lang="en-US" altLang="zh-CN" dirty="0">
                <a:ea typeface="等线"/>
              </a:rPr>
              <a:t>t</a:t>
            </a:r>
            <a:r>
              <a:rPr lang="zh-CN" altLang="en-US" dirty="0">
                <a:ea typeface="等线"/>
              </a:rPr>
              <a:t>时刻的输入合并得到。</a:t>
            </a:r>
            <a:r>
              <a:rPr lang="en-US" altLang="zh-CN" dirty="0">
                <a:ea typeface="等线"/>
              </a:rPr>
              <a:t>T</a:t>
            </a:r>
            <a:r>
              <a:rPr lang="zh-CN" altLang="en-US" dirty="0">
                <a:ea typeface="等线"/>
              </a:rPr>
              <a:t>时刻的隐层向量</a:t>
            </a:r>
            <a:r>
              <a:rPr lang="en-US" altLang="zh-CN" dirty="0" err="1">
                <a:ea typeface="等线"/>
              </a:rPr>
              <a:t>ht</a:t>
            </a:r>
            <a:r>
              <a:rPr lang="zh-CN" altLang="en-US" dirty="0">
                <a:ea typeface="等线"/>
              </a:rPr>
              <a:t>就等于</a:t>
            </a:r>
            <a:r>
              <a:rPr lang="en-US" altLang="zh-CN" dirty="0">
                <a:ea typeface="等线"/>
              </a:rPr>
              <a:t>output-gate</a:t>
            </a:r>
            <a:r>
              <a:rPr lang="zh-CN" altLang="en-US" dirty="0">
                <a:ea typeface="等线"/>
              </a:rPr>
              <a:t>的输出乘上</a:t>
            </a:r>
            <a:r>
              <a:rPr lang="en-US" altLang="zh-CN" dirty="0">
                <a:ea typeface="等线"/>
              </a:rPr>
              <a:t>t</a:t>
            </a:r>
            <a:r>
              <a:rPr lang="zh-CN" altLang="en-US" dirty="0">
                <a:ea typeface="等线"/>
              </a:rPr>
              <a:t>时刻细胞状态的正切值。</a:t>
            </a:r>
            <a:endParaRPr lang="en-US" altLang="zh-CN" dirty="0">
              <a:ea typeface="等线"/>
            </a:endParaRPr>
          </a:p>
          <a:p>
            <a:r>
              <a:rPr lang="zh-CN" altLang="en-US" dirty="0">
                <a:ea typeface="等线"/>
              </a:rPr>
              <a:t>这里编码层有两个</a:t>
            </a:r>
            <a:r>
              <a:rPr lang="en-US" altLang="zh-CN" dirty="0">
                <a:ea typeface="等线"/>
              </a:rPr>
              <a:t>LSTM</a:t>
            </a:r>
            <a:r>
              <a:rPr lang="zh-CN" altLang="en-US" dirty="0">
                <a:ea typeface="等线"/>
              </a:rPr>
              <a:t>，一个前向一个后向，各产生一个</a:t>
            </a:r>
            <a:r>
              <a:rPr lang="en-US" altLang="zh-CN" dirty="0" err="1">
                <a:ea typeface="等线"/>
              </a:rPr>
              <a:t>ht</a:t>
            </a:r>
            <a:r>
              <a:rPr lang="zh-CN" altLang="en-US" dirty="0">
                <a:ea typeface="等线"/>
              </a:rPr>
              <a:t>，将这两个向量连接得到最终的编码结果。</a:t>
            </a:r>
            <a:endParaRPr lang="en-US" altLang="zh-CN" dirty="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13</a:t>
            </a:fld>
            <a:endParaRPr lang="zh-CN" altLang="en-US"/>
          </a:p>
        </p:txBody>
      </p:sp>
    </p:spTree>
    <p:extLst>
      <p:ext uri="{BB962C8B-B14F-4D97-AF65-F5344CB8AC3E}">
        <p14:creationId xmlns:p14="http://schemas.microsoft.com/office/powerpoint/2010/main" val="1251025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a typeface="等线"/>
              </a:rPr>
              <a:t>解码层同样是一个</a:t>
            </a:r>
            <a:r>
              <a:rPr lang="en-US" altLang="zh-CN" dirty="0">
                <a:ea typeface="等线"/>
              </a:rPr>
              <a:t>LSTM</a:t>
            </a:r>
            <a:r>
              <a:rPr lang="zh-CN" altLang="en-US" dirty="0">
                <a:ea typeface="等线"/>
              </a:rPr>
              <a:t>，该</a:t>
            </a:r>
            <a:r>
              <a:rPr lang="en-US" altLang="zh-CN" dirty="0">
                <a:ea typeface="等线"/>
              </a:rPr>
              <a:t>LSTM</a:t>
            </a:r>
            <a:r>
              <a:rPr lang="zh-CN" altLang="en-US" dirty="0">
                <a:ea typeface="等线"/>
              </a:rPr>
              <a:t>记忆快的结构和编码层略有不同。计算公式如左边所示，最后得到解码后的结果</a:t>
            </a:r>
            <a:r>
              <a:rPr lang="en-US" altLang="zh-CN" dirty="0">
                <a:ea typeface="等线"/>
              </a:rPr>
              <a:t>Tt,</a:t>
            </a:r>
            <a:r>
              <a:rPr lang="zh-CN" altLang="en-US" dirty="0">
                <a:ea typeface="等线"/>
              </a:rPr>
              <a:t>最后将解码后的结果输入到一个</a:t>
            </a:r>
            <a:r>
              <a:rPr lang="en-US" altLang="zh-CN" dirty="0" err="1">
                <a:ea typeface="等线"/>
              </a:rPr>
              <a:t>softmax</a:t>
            </a:r>
            <a:r>
              <a:rPr lang="zh-CN" altLang="en-US" dirty="0">
                <a:ea typeface="等线"/>
              </a:rPr>
              <a:t>分类器中得到最终的标注结果。</a:t>
            </a:r>
            <a:endParaRPr lang="en-US" altLang="zh-CN" dirty="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14</a:t>
            </a:fld>
            <a:endParaRPr lang="zh-CN" altLang="en-US"/>
          </a:p>
        </p:txBody>
      </p:sp>
    </p:spTree>
    <p:extLst>
      <p:ext uri="{BB962C8B-B14F-4D97-AF65-F5344CB8AC3E}">
        <p14:creationId xmlns:p14="http://schemas.microsoft.com/office/powerpoint/2010/main" val="1355429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a typeface="等线"/>
              </a:rPr>
              <a:t>在训练模型时，使用的是极大似然估计来训练模型，损失函数如上式所示。</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|D|</a:t>
            </a:r>
            <a:r>
              <a:rPr lang="zh-CN" altLang="en-US" sz="1200" b="0" i="0" kern="1200" dirty="0">
                <a:solidFill>
                  <a:schemeClr val="tx1"/>
                </a:solidFill>
                <a:effectLst/>
                <a:latin typeface="+mn-lt"/>
                <a:ea typeface="+mn-ea"/>
                <a:cs typeface="+mn-cs"/>
              </a:rPr>
              <a:t>是整个训练集的大小，</a:t>
            </a:r>
            <a:r>
              <a:rPr lang="en-US" altLang="zh-CN" sz="1200" b="0" i="0" kern="1200" dirty="0" err="1">
                <a:solidFill>
                  <a:schemeClr val="tx1"/>
                </a:solidFill>
                <a:effectLst/>
                <a:latin typeface="+mn-lt"/>
                <a:ea typeface="+mn-ea"/>
                <a:cs typeface="+mn-cs"/>
              </a:rPr>
              <a:t>Lj</a:t>
            </a:r>
            <a:r>
              <a:rPr lang="zh-CN" altLang="en-US" sz="1200" b="0" i="0" kern="1200" dirty="0">
                <a:solidFill>
                  <a:schemeClr val="tx1"/>
                </a:solidFill>
                <a:effectLst/>
                <a:latin typeface="+mn-lt"/>
                <a:ea typeface="+mn-ea"/>
                <a:cs typeface="+mn-cs"/>
              </a:rPr>
              <a:t>是句子</a:t>
            </a:r>
            <a:r>
              <a:rPr lang="en-US" altLang="zh-CN" sz="1200" b="0" i="0" kern="1200" dirty="0" err="1">
                <a:solidFill>
                  <a:schemeClr val="tx1"/>
                </a:solidFill>
                <a:effectLst/>
                <a:latin typeface="+mn-lt"/>
                <a:ea typeface="+mn-ea"/>
                <a:cs typeface="+mn-cs"/>
              </a:rPr>
              <a:t>xj</a:t>
            </a:r>
            <a:r>
              <a:rPr lang="zh-CN" altLang="en-US" sz="1200" b="0" i="0" kern="1200" dirty="0">
                <a:solidFill>
                  <a:schemeClr val="tx1"/>
                </a:solidFill>
                <a:effectLst/>
                <a:latin typeface="+mn-lt"/>
                <a:ea typeface="+mn-ea"/>
                <a:cs typeface="+mn-cs"/>
              </a:rPr>
              <a:t>的长度，</a:t>
            </a:r>
            <a:r>
              <a:rPr lang="en-US" altLang="zh-CN" sz="1200" b="0" i="0" kern="1200" dirty="0" err="1">
                <a:solidFill>
                  <a:schemeClr val="tx1"/>
                </a:solidFill>
                <a:effectLst/>
                <a:latin typeface="+mn-lt"/>
                <a:ea typeface="+mn-ea"/>
                <a:cs typeface="+mn-cs"/>
              </a:rPr>
              <a:t>yt</a:t>
            </a:r>
            <a:r>
              <a:rPr lang="en-US" altLang="zh-CN" sz="1200" b="0" i="0" kern="1200" dirty="0">
                <a:solidFill>
                  <a:schemeClr val="tx1"/>
                </a:solidFill>
                <a:effectLst/>
                <a:latin typeface="+mn-lt"/>
                <a:ea typeface="+mn-ea"/>
                <a:cs typeface="+mn-cs"/>
              </a:rPr>
              <a:t>(j)</a:t>
            </a:r>
            <a:r>
              <a:rPr lang="zh-CN" altLang="en-US" sz="1200" b="0" i="0" kern="1200" dirty="0">
                <a:solidFill>
                  <a:schemeClr val="tx1"/>
                </a:solidFill>
                <a:effectLst/>
                <a:latin typeface="+mn-lt"/>
                <a:ea typeface="+mn-ea"/>
                <a:cs typeface="+mn-cs"/>
              </a:rPr>
              <a:t>是句子</a:t>
            </a:r>
            <a:r>
              <a:rPr lang="en-US" altLang="zh-CN" sz="1200" b="0" i="0" kern="1200" dirty="0" err="1">
                <a:solidFill>
                  <a:schemeClr val="tx1"/>
                </a:solidFill>
                <a:effectLst/>
                <a:latin typeface="+mn-lt"/>
                <a:ea typeface="+mn-ea"/>
                <a:cs typeface="+mn-cs"/>
              </a:rPr>
              <a:t>xj</a:t>
            </a:r>
            <a:r>
              <a:rPr lang="zh-CN" altLang="en-US" sz="1200" b="0" i="0" kern="1200" dirty="0">
                <a:solidFill>
                  <a:schemeClr val="tx1"/>
                </a:solidFill>
                <a:effectLst/>
                <a:latin typeface="+mn-lt"/>
                <a:ea typeface="+mn-ea"/>
                <a:cs typeface="+mn-cs"/>
              </a:rPr>
              <a:t>中</a:t>
            </a:r>
            <a:r>
              <a:rPr lang="en-US" altLang="zh-CN" sz="1200" b="0" i="0" kern="1200" dirty="0">
                <a:solidFill>
                  <a:schemeClr val="tx1"/>
                </a:solidFill>
                <a:effectLst/>
                <a:latin typeface="+mn-lt"/>
                <a:ea typeface="+mn-ea"/>
                <a:cs typeface="+mn-cs"/>
              </a:rPr>
              <a:t>t</a:t>
            </a:r>
            <a:r>
              <a:rPr lang="zh-CN" altLang="en-US" sz="1200" b="0" i="0" kern="1200" dirty="0">
                <a:solidFill>
                  <a:schemeClr val="tx1"/>
                </a:solidFill>
                <a:effectLst/>
                <a:latin typeface="+mn-lt"/>
                <a:ea typeface="+mn-ea"/>
                <a:cs typeface="+mn-cs"/>
              </a:rPr>
              <a:t>位置的</a:t>
            </a:r>
            <a:r>
              <a:rPr lang="en-US" altLang="zh-CN" sz="1200" b="0" i="0" kern="1200" dirty="0">
                <a:solidFill>
                  <a:schemeClr val="tx1"/>
                </a:solidFill>
                <a:effectLst/>
                <a:latin typeface="+mn-lt"/>
                <a:ea typeface="+mn-ea"/>
                <a:cs typeface="+mn-cs"/>
              </a:rPr>
              <a:t>label</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pt</a:t>
            </a:r>
            <a:r>
              <a:rPr lang="en-US" altLang="zh-CN" sz="1200" b="0" i="0" kern="1200" dirty="0">
                <a:solidFill>
                  <a:schemeClr val="tx1"/>
                </a:solidFill>
                <a:effectLst/>
                <a:latin typeface="+mn-lt"/>
                <a:ea typeface="+mn-ea"/>
                <a:cs typeface="+mn-cs"/>
              </a:rPr>
              <a:t>(j)</a:t>
            </a:r>
            <a:r>
              <a:rPr lang="zh-CN" altLang="en-US" sz="1200" b="0" i="0" kern="1200" dirty="0">
                <a:solidFill>
                  <a:schemeClr val="tx1"/>
                </a:solidFill>
                <a:effectLst/>
                <a:latin typeface="+mn-lt"/>
                <a:ea typeface="+mn-ea"/>
                <a:cs typeface="+mn-cs"/>
              </a:rPr>
              <a:t>是公式</a:t>
            </a:r>
            <a:r>
              <a:rPr lang="en-US" altLang="zh-CN" sz="1200" b="0" i="0" kern="1200" dirty="0">
                <a:solidFill>
                  <a:schemeClr val="tx1"/>
                </a:solidFill>
                <a:effectLst/>
                <a:latin typeface="+mn-lt"/>
                <a:ea typeface="+mn-ea"/>
                <a:cs typeface="+mn-cs"/>
              </a:rPr>
              <a:t>15</a:t>
            </a:r>
            <a:r>
              <a:rPr lang="zh-CN" altLang="en-US" sz="1200" b="0" i="0" kern="1200" dirty="0">
                <a:solidFill>
                  <a:schemeClr val="tx1"/>
                </a:solidFill>
                <a:effectLst/>
                <a:latin typeface="+mn-lt"/>
                <a:ea typeface="+mn-ea"/>
                <a:cs typeface="+mn-cs"/>
              </a:rPr>
              <a:t>定义的归一化的</a:t>
            </a:r>
            <a:r>
              <a:rPr lang="en-US" altLang="zh-CN" sz="1200" b="0" i="0" kern="1200" dirty="0">
                <a:solidFill>
                  <a:schemeClr val="tx1"/>
                </a:solidFill>
                <a:effectLst/>
                <a:latin typeface="+mn-lt"/>
                <a:ea typeface="+mn-ea"/>
                <a:cs typeface="+mn-cs"/>
              </a:rPr>
              <a:t>tag</a:t>
            </a:r>
            <a:r>
              <a:rPr lang="zh-CN" altLang="en-US" sz="1200" b="0" i="0" kern="1200" dirty="0">
                <a:solidFill>
                  <a:schemeClr val="tx1"/>
                </a:solidFill>
                <a:effectLst/>
                <a:latin typeface="+mn-lt"/>
                <a:ea typeface="+mn-ea"/>
                <a:cs typeface="+mn-cs"/>
              </a:rPr>
              <a:t>的概率。</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是一个有偏的权重，</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越大，关系</a:t>
            </a:r>
            <a:r>
              <a:rPr lang="en-US" altLang="zh-CN" sz="1200" b="0" i="0" kern="1200" dirty="0">
                <a:solidFill>
                  <a:schemeClr val="tx1"/>
                </a:solidFill>
                <a:effectLst/>
                <a:latin typeface="+mn-lt"/>
                <a:ea typeface="+mn-ea"/>
                <a:cs typeface="+mn-cs"/>
              </a:rPr>
              <a:t>tag</a:t>
            </a:r>
            <a:r>
              <a:rPr lang="zh-CN" altLang="en-US" sz="1200" b="0" i="0" kern="1200" dirty="0">
                <a:solidFill>
                  <a:schemeClr val="tx1"/>
                </a:solidFill>
                <a:effectLst/>
                <a:latin typeface="+mn-lt"/>
                <a:ea typeface="+mn-ea"/>
                <a:cs typeface="+mn-cs"/>
              </a:rPr>
              <a:t>对模型的影响越大。</a:t>
            </a:r>
            <a:endParaRPr lang="en-US" altLang="zh-CN" dirty="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15</a:t>
            </a:fld>
            <a:endParaRPr lang="zh-CN" altLang="en-US"/>
          </a:p>
        </p:txBody>
      </p:sp>
    </p:spTree>
    <p:extLst>
      <p:ext uri="{BB962C8B-B14F-4D97-AF65-F5344CB8AC3E}">
        <p14:creationId xmlns:p14="http://schemas.microsoft.com/office/powerpoint/2010/main" val="858896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ea typeface="等线"/>
            </a:endParaRPr>
          </a:p>
          <a:p>
            <a:endParaRPr lang="zh-CN" altLang="en-US" dirty="0"/>
          </a:p>
        </p:txBody>
      </p:sp>
      <p:sp>
        <p:nvSpPr>
          <p:cNvPr id="4" name="灯片编号占位符 3"/>
          <p:cNvSpPr>
            <a:spLocks noGrp="1"/>
          </p:cNvSpPr>
          <p:nvPr>
            <p:ph type="sldNum" sz="quarter" idx="10"/>
          </p:nvPr>
        </p:nvSpPr>
        <p:spPr/>
        <p:txBody>
          <a:bodyPr/>
          <a:lstStyle/>
          <a:p>
            <a:fld id="{B56DF098-4529-4FE5-A817-89EEE5AB3A6A}" type="slidenum">
              <a:rPr lang="zh-CN" altLang="en-US" smtClean="0"/>
              <a:t>16</a:t>
            </a:fld>
            <a:endParaRPr lang="zh-CN" altLang="en-US"/>
          </a:p>
        </p:txBody>
      </p:sp>
    </p:spTree>
    <p:extLst>
      <p:ext uri="{BB962C8B-B14F-4D97-AF65-F5344CB8AC3E}">
        <p14:creationId xmlns:p14="http://schemas.microsoft.com/office/powerpoint/2010/main" val="28631819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a typeface="等线"/>
              </a:rPr>
              <a:t>实验使用的数据集是</a:t>
            </a:r>
            <a:r>
              <a:rPr lang="en-US" altLang="zh-CN" dirty="0">
                <a:ea typeface="等线"/>
              </a:rPr>
              <a:t>N</a:t>
            </a:r>
            <a:r>
              <a:rPr lang="en-US" altLang="zh-CN" sz="1200" b="0" i="0" kern="1200" dirty="0">
                <a:solidFill>
                  <a:schemeClr val="tx1"/>
                </a:solidFill>
                <a:effectLst/>
                <a:latin typeface="+mn-lt"/>
                <a:ea typeface="+mn-ea"/>
                <a:cs typeface="+mn-cs"/>
              </a:rPr>
              <a:t>YT(</a:t>
            </a:r>
            <a:r>
              <a:rPr lang="zh-CN" altLang="en-US" sz="1200" b="0" i="0" kern="1200" dirty="0">
                <a:solidFill>
                  <a:schemeClr val="tx1"/>
                </a:solidFill>
                <a:effectLst/>
                <a:latin typeface="+mn-lt"/>
                <a:ea typeface="+mn-ea"/>
                <a:cs typeface="+mn-cs"/>
              </a:rPr>
              <a:t>纽约时报</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数据集，该数据集的训练集部分，是由远程监督的方法自动标注的，而测试集部分则是手工进行标注的，训练集包括</a:t>
            </a:r>
            <a:r>
              <a:rPr lang="en-US" altLang="zh-CN" sz="1200" b="0" i="0" kern="1200" dirty="0">
                <a:solidFill>
                  <a:schemeClr val="tx1"/>
                </a:solidFill>
                <a:effectLst/>
                <a:latin typeface="+mn-lt"/>
                <a:ea typeface="+mn-ea"/>
                <a:cs typeface="+mn-cs"/>
              </a:rPr>
              <a:t>353k</a:t>
            </a:r>
            <a:r>
              <a:rPr lang="zh-CN" altLang="en-US" sz="1200" b="0" i="0" kern="1200" dirty="0">
                <a:solidFill>
                  <a:schemeClr val="tx1"/>
                </a:solidFill>
                <a:effectLst/>
                <a:latin typeface="+mn-lt"/>
                <a:ea typeface="+mn-ea"/>
                <a:cs typeface="+mn-cs"/>
              </a:rPr>
              <a:t>对三元组，测试集包括</a:t>
            </a:r>
            <a:r>
              <a:rPr lang="en-US" altLang="zh-CN" sz="1200" b="0" i="0" kern="1200" dirty="0">
                <a:solidFill>
                  <a:schemeClr val="tx1"/>
                </a:solidFill>
                <a:effectLst/>
                <a:latin typeface="+mn-lt"/>
                <a:ea typeface="+mn-ea"/>
                <a:cs typeface="+mn-cs"/>
              </a:rPr>
              <a:t>3880</a:t>
            </a:r>
            <a:r>
              <a:rPr lang="zh-CN" altLang="en-US" sz="1200" b="0" i="0" kern="1200" dirty="0">
                <a:solidFill>
                  <a:schemeClr val="tx1"/>
                </a:solidFill>
                <a:effectLst/>
                <a:latin typeface="+mn-lt"/>
                <a:ea typeface="+mn-ea"/>
                <a:cs typeface="+mn-cs"/>
              </a:rPr>
              <a:t>对三元组。关系集合的大小为</a:t>
            </a:r>
            <a:r>
              <a:rPr lang="en-US" altLang="zh-CN" sz="1200" b="0" i="0" kern="1200" dirty="0">
                <a:solidFill>
                  <a:schemeClr val="tx1"/>
                </a:solidFill>
                <a:effectLst/>
                <a:latin typeface="+mn-lt"/>
                <a:ea typeface="+mn-ea"/>
                <a:cs typeface="+mn-cs"/>
              </a:rPr>
              <a:t>24</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dirty="0">
                <a:ea typeface="等线"/>
              </a:rPr>
              <a:t>评估方法包括提取三元组的</a:t>
            </a:r>
            <a:r>
              <a:rPr lang="en-US" altLang="zh-CN" dirty="0">
                <a:ea typeface="等线"/>
              </a:rPr>
              <a:t>precision</a:t>
            </a:r>
            <a:r>
              <a:rPr lang="zh-CN" altLang="en-US" dirty="0">
                <a:ea typeface="等线"/>
              </a:rPr>
              <a:t>、</a:t>
            </a:r>
            <a:r>
              <a:rPr lang="en-US" altLang="zh-CN" dirty="0">
                <a:ea typeface="等线"/>
              </a:rPr>
              <a:t>recall</a:t>
            </a:r>
            <a:r>
              <a:rPr lang="zh-CN" altLang="en-US" dirty="0">
                <a:ea typeface="等线"/>
              </a:rPr>
              <a:t>和</a:t>
            </a:r>
            <a:r>
              <a:rPr lang="en-US" altLang="zh-CN" dirty="0">
                <a:ea typeface="等线"/>
              </a:rPr>
              <a:t>f-measure</a:t>
            </a:r>
            <a:r>
              <a:rPr lang="zh-CN" altLang="en-US" dirty="0">
                <a:ea typeface="等线"/>
              </a:rPr>
              <a:t>。还包括标注三元组中两个实体的精度。</a:t>
            </a:r>
            <a:endParaRPr lang="en-US" altLang="zh-CN" dirty="0">
              <a:ea typeface="等线"/>
            </a:endParaRPr>
          </a:p>
          <a:p>
            <a:endParaRPr lang="en-US" altLang="zh-CN" dirty="0">
              <a:ea typeface="等线"/>
            </a:endParaRPr>
          </a:p>
          <a:p>
            <a:r>
              <a:rPr lang="zh-CN" altLang="en-US" sz="1200" b="0" i="0" kern="1200" dirty="0">
                <a:solidFill>
                  <a:schemeClr val="tx1"/>
                </a:solidFill>
                <a:effectLst/>
                <a:latin typeface="+mn-lt"/>
                <a:ea typeface="+mn-ea"/>
                <a:cs typeface="+mn-cs"/>
              </a:rPr>
              <a:t>训练数据集（</a:t>
            </a:r>
            <a:r>
              <a:rPr lang="en-US" altLang="zh-CN" sz="1200" b="0" i="0" kern="1200" dirty="0">
                <a:solidFill>
                  <a:schemeClr val="tx1"/>
                </a:solidFill>
                <a:effectLst/>
                <a:latin typeface="+mn-lt"/>
                <a:ea typeface="+mn-ea"/>
                <a:cs typeface="+mn-cs"/>
              </a:rPr>
              <a:t>train dataset</a:t>
            </a:r>
            <a:r>
              <a:rPr lang="zh-CN" altLang="en-US" sz="1200" b="0" i="0" kern="1200" dirty="0">
                <a:solidFill>
                  <a:schemeClr val="tx1"/>
                </a:solidFill>
                <a:effectLst/>
                <a:latin typeface="+mn-lt"/>
                <a:ea typeface="+mn-ea"/>
                <a:cs typeface="+mn-cs"/>
              </a:rPr>
              <a:t>）：用来构建机器学习模型</a:t>
            </a:r>
          </a:p>
          <a:p>
            <a:r>
              <a:rPr lang="zh-CN" altLang="en-US" sz="1200" b="0" i="0" kern="1200" dirty="0">
                <a:solidFill>
                  <a:schemeClr val="tx1"/>
                </a:solidFill>
                <a:effectLst/>
                <a:latin typeface="+mn-lt"/>
                <a:ea typeface="+mn-ea"/>
                <a:cs typeface="+mn-cs"/>
              </a:rPr>
              <a:t>验证数据集（</a:t>
            </a:r>
            <a:r>
              <a:rPr lang="en-US" altLang="zh-CN" sz="1200" b="0" i="0" kern="1200" dirty="0">
                <a:solidFill>
                  <a:schemeClr val="tx1"/>
                </a:solidFill>
                <a:effectLst/>
                <a:latin typeface="+mn-lt"/>
                <a:ea typeface="+mn-ea"/>
                <a:cs typeface="+mn-cs"/>
              </a:rPr>
              <a:t>validation dataset</a:t>
            </a:r>
            <a:r>
              <a:rPr lang="zh-CN" altLang="en-US" sz="1200" b="0" i="0" kern="1200" dirty="0">
                <a:solidFill>
                  <a:schemeClr val="tx1"/>
                </a:solidFill>
                <a:effectLst/>
                <a:latin typeface="+mn-lt"/>
                <a:ea typeface="+mn-ea"/>
                <a:cs typeface="+mn-cs"/>
              </a:rPr>
              <a:t>）：辅助构建模型，用于在构建过程中评估模型，为模型提供无偏估计，进而调整模型超参数</a:t>
            </a:r>
          </a:p>
          <a:p>
            <a:r>
              <a:rPr lang="zh-CN" altLang="en-US" sz="1200" b="0" i="0" kern="1200" dirty="0">
                <a:solidFill>
                  <a:schemeClr val="tx1"/>
                </a:solidFill>
                <a:effectLst/>
                <a:latin typeface="+mn-lt"/>
                <a:ea typeface="+mn-ea"/>
                <a:cs typeface="+mn-cs"/>
              </a:rPr>
              <a:t>测试数据集（</a:t>
            </a:r>
            <a:r>
              <a:rPr lang="en-US" altLang="zh-CN" sz="1200" b="0" i="0" kern="1200" dirty="0">
                <a:solidFill>
                  <a:schemeClr val="tx1"/>
                </a:solidFill>
                <a:effectLst/>
                <a:latin typeface="+mn-lt"/>
                <a:ea typeface="+mn-ea"/>
                <a:cs typeface="+mn-cs"/>
              </a:rPr>
              <a:t>test dataset</a:t>
            </a:r>
            <a:r>
              <a:rPr lang="zh-CN" altLang="en-US" sz="1200" b="0" i="0" kern="1200" dirty="0">
                <a:solidFill>
                  <a:schemeClr val="tx1"/>
                </a:solidFill>
                <a:effectLst/>
                <a:latin typeface="+mn-lt"/>
                <a:ea typeface="+mn-ea"/>
                <a:cs typeface="+mn-cs"/>
              </a:rPr>
              <a:t>）：用来评估训练好的最终模型的性能</a:t>
            </a:r>
          </a:p>
          <a:p>
            <a:endParaRPr lang="en-US" altLang="zh-CN" dirty="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17</a:t>
            </a:fld>
            <a:endParaRPr lang="zh-CN" altLang="en-US"/>
          </a:p>
        </p:txBody>
      </p:sp>
    </p:spTree>
    <p:extLst>
      <p:ext uri="{BB962C8B-B14F-4D97-AF65-F5344CB8AC3E}">
        <p14:creationId xmlns:p14="http://schemas.microsoft.com/office/powerpoint/2010/main" val="2154534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a typeface="等线"/>
              </a:rPr>
              <a:t>DS-Logistic:</a:t>
            </a:r>
            <a:r>
              <a:rPr lang="en-US" altLang="zh-CN" baseline="0" dirty="0">
                <a:ea typeface="等线"/>
              </a:rPr>
              <a:t> </a:t>
            </a:r>
            <a:r>
              <a:rPr lang="zh-CN" altLang="en-US" baseline="0" dirty="0">
                <a:ea typeface="等线"/>
              </a:rPr>
              <a:t>一个使用远程监督的基于特征工程的模型</a:t>
            </a:r>
            <a:endParaRPr lang="en-US" altLang="zh-CN" baseline="0" dirty="0">
              <a:ea typeface="等线"/>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err="1">
                <a:ea typeface="等线"/>
              </a:rPr>
              <a:t>LINE:</a:t>
            </a:r>
            <a:r>
              <a:rPr lang="en-US" altLang="zh-CN" sz="1200" b="1" i="0" kern="1200" dirty="0" err="1">
                <a:solidFill>
                  <a:schemeClr val="tx1"/>
                </a:solidFill>
                <a:effectLst/>
                <a:latin typeface="+mn-lt"/>
                <a:ea typeface="+mn-ea"/>
                <a:cs typeface="+mn-cs"/>
              </a:rPr>
              <a:t>Large-scale</a:t>
            </a:r>
            <a:r>
              <a:rPr lang="en-US" altLang="zh-CN" sz="1200" b="1" i="0" kern="1200" dirty="0">
                <a:solidFill>
                  <a:schemeClr val="tx1"/>
                </a:solidFill>
                <a:effectLst/>
                <a:latin typeface="+mn-lt"/>
                <a:ea typeface="+mn-ea"/>
                <a:cs typeface="+mn-cs"/>
              </a:rPr>
              <a:t> Information Network Embedding</a:t>
            </a:r>
          </a:p>
          <a:p>
            <a:r>
              <a:rPr lang="en-US" altLang="zh-CN" dirty="0">
                <a:ea typeface="等线"/>
              </a:rPr>
              <a:t>FCM:</a:t>
            </a:r>
            <a:r>
              <a:rPr lang="zh-CN" altLang="en-US" sz="1200" b="0" i="0" kern="1200" dirty="0">
                <a:solidFill>
                  <a:schemeClr val="tx1"/>
                </a:solidFill>
                <a:effectLst/>
                <a:latin typeface="+mn-lt"/>
                <a:ea typeface="+mn-ea"/>
                <a:cs typeface="+mn-cs"/>
              </a:rPr>
              <a:t>基于丰富特征的结构表示合成模型</a:t>
            </a:r>
            <a:r>
              <a:rPr lang="en-US" altLang="zh-CN" sz="1200" b="0" i="0" kern="1200" dirty="0">
                <a:solidFill>
                  <a:schemeClr val="tx1"/>
                </a:solidFill>
                <a:effectLst/>
                <a:latin typeface="+mn-lt"/>
                <a:ea typeface="+mn-ea"/>
                <a:cs typeface="+mn-cs"/>
              </a:rPr>
              <a:t>(Feature-rich Compositional Embedding </a:t>
            </a:r>
            <a:r>
              <a:rPr lang="en-US" altLang="zh-CN" sz="1200" b="0" i="0" kern="1200" dirty="0" err="1">
                <a:solidFill>
                  <a:schemeClr val="tx1"/>
                </a:solidFill>
                <a:effectLst/>
                <a:latin typeface="+mn-lt"/>
                <a:ea typeface="+mn-ea"/>
                <a:cs typeface="+mn-cs"/>
              </a:rPr>
              <a:t>Model,FCM</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其实就是将</a:t>
            </a:r>
            <a:r>
              <a:rPr lang="en-US" altLang="zh-CN" sz="1200" b="0" i="0" kern="1200" dirty="0">
                <a:solidFill>
                  <a:schemeClr val="tx1"/>
                </a:solidFill>
                <a:effectLst/>
                <a:latin typeface="+mn-lt"/>
                <a:ea typeface="+mn-ea"/>
                <a:cs typeface="+mn-cs"/>
              </a:rPr>
              <a:t>embedding</a:t>
            </a:r>
            <a:r>
              <a:rPr lang="zh-CN" altLang="en-US" sz="1200" b="0" i="0" kern="1200" dirty="0">
                <a:solidFill>
                  <a:schemeClr val="tx1"/>
                </a:solidFill>
                <a:effectLst/>
                <a:latin typeface="+mn-lt"/>
                <a:ea typeface="+mn-ea"/>
                <a:cs typeface="+mn-cs"/>
              </a:rPr>
              <a:t>得到的向量和人工构造的特征向量结合</a:t>
            </a:r>
            <a:r>
              <a:rPr lang="en-US" altLang="zh-CN" sz="1200" b="0" i="0" kern="1200" dirty="0">
                <a:solidFill>
                  <a:schemeClr val="tx1"/>
                </a:solidFill>
                <a:effectLst/>
                <a:latin typeface="+mn-lt"/>
                <a:ea typeface="+mn-ea"/>
                <a:cs typeface="+mn-cs"/>
              </a:rPr>
              <a:t>)</a:t>
            </a:r>
          </a:p>
          <a:p>
            <a:endParaRPr lang="en-US" altLang="zh-CN" dirty="0">
              <a:ea typeface="等线"/>
            </a:endParaRPr>
          </a:p>
          <a:p>
            <a:r>
              <a:rPr lang="en-US" altLang="zh-CN" dirty="0">
                <a:ea typeface="等线"/>
              </a:rPr>
              <a:t>DS-Joint: </a:t>
            </a:r>
            <a:r>
              <a:rPr lang="zh-CN" altLang="en-US" sz="1200" b="0" i="0" kern="1200" dirty="0">
                <a:solidFill>
                  <a:schemeClr val="tx1"/>
                </a:solidFill>
                <a:effectLst/>
                <a:latin typeface="+mn-lt"/>
                <a:ea typeface="+mn-ea"/>
                <a:cs typeface="+mn-cs"/>
              </a:rPr>
              <a:t>是一种监督方法，它使用结构感知机在人工标注的数据集合上提取实体和关系</a:t>
            </a:r>
            <a:endParaRPr lang="en-US" altLang="zh-CN" dirty="0">
              <a:ea typeface="等线"/>
            </a:endParaRPr>
          </a:p>
          <a:p>
            <a:r>
              <a:rPr lang="en-US" altLang="zh-CN" dirty="0" err="1">
                <a:ea typeface="等线"/>
              </a:rPr>
              <a:t>MultiR</a:t>
            </a:r>
            <a:r>
              <a:rPr lang="en-US" altLang="zh-CN" dirty="0">
                <a:ea typeface="等线"/>
              </a:rPr>
              <a:t>:</a:t>
            </a:r>
            <a:r>
              <a:rPr lang="zh-CN" altLang="en-US" dirty="0">
                <a:ea typeface="等线"/>
              </a:rPr>
              <a:t>一种利用多示例学习消除远程监督学习中训练数据噪音的方法</a:t>
            </a:r>
            <a:endParaRPr lang="en-US" altLang="zh-CN" dirty="0">
              <a:ea typeface="等线"/>
            </a:endParaRPr>
          </a:p>
          <a:p>
            <a:r>
              <a:rPr lang="en-US" altLang="zh-CN" dirty="0" err="1">
                <a:ea typeface="等线"/>
              </a:rPr>
              <a:t>CoType</a:t>
            </a:r>
            <a:r>
              <a:rPr lang="zh-CN" altLang="en-US" dirty="0">
                <a:ea typeface="等线"/>
              </a:rPr>
              <a:t>：</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17</a:t>
            </a:r>
            <a:r>
              <a:rPr lang="zh-CN" altLang="en-US" sz="1200" b="0" i="0" kern="1200" dirty="0">
                <a:solidFill>
                  <a:schemeClr val="tx1"/>
                </a:solidFill>
                <a:effectLst/>
                <a:latin typeface="+mn-lt"/>
                <a:ea typeface="+mn-ea"/>
                <a:cs typeface="+mn-cs"/>
              </a:rPr>
              <a:t>年提出的另一种联合抽取的框架</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LSTM-CRF:</a:t>
            </a:r>
            <a:r>
              <a:rPr lang="zh-CN" altLang="en-US" sz="1200" b="0" i="0" kern="1200" dirty="0">
                <a:solidFill>
                  <a:schemeClr val="tx1"/>
                </a:solidFill>
                <a:effectLst/>
                <a:latin typeface="+mn-lt"/>
                <a:ea typeface="+mn-ea"/>
                <a:cs typeface="+mn-cs"/>
              </a:rPr>
              <a:t>和本文提出的模型类似，不过它的解码层是使用条件随机场进行</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LSTM-LSTM:</a:t>
            </a:r>
            <a:r>
              <a:rPr lang="zh-CN" altLang="en-US" sz="1200" b="0" i="0" kern="1200" dirty="0">
                <a:solidFill>
                  <a:schemeClr val="tx1"/>
                </a:solidFill>
                <a:effectLst/>
                <a:latin typeface="+mn-lt"/>
                <a:ea typeface="+mn-ea"/>
                <a:cs typeface="+mn-cs"/>
              </a:rPr>
              <a:t>更类似，只不过没有使用偏置的损失函数</a:t>
            </a:r>
            <a:endParaRPr lang="en-US" altLang="zh-CN" dirty="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18</a:t>
            </a:fld>
            <a:endParaRPr lang="zh-CN" altLang="en-US"/>
          </a:p>
        </p:txBody>
      </p:sp>
    </p:spTree>
    <p:extLst>
      <p:ext uri="{BB962C8B-B14F-4D97-AF65-F5344CB8AC3E}">
        <p14:creationId xmlns:p14="http://schemas.microsoft.com/office/powerpoint/2010/main" val="11821811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如表中所示，联合抽取模型效果要好于流水线模型，</a:t>
            </a:r>
            <a:r>
              <a:rPr lang="en-US" altLang="zh-CN" sz="1200" b="0" i="0" kern="1200" dirty="0">
                <a:solidFill>
                  <a:schemeClr val="tx1"/>
                </a:solidFill>
                <a:effectLst/>
                <a:latin typeface="+mn-lt"/>
                <a:ea typeface="+mn-ea"/>
                <a:cs typeface="+mn-cs"/>
              </a:rPr>
              <a:t>tagging</a:t>
            </a:r>
            <a:r>
              <a:rPr lang="zh-CN" altLang="en-US" sz="1200" b="0" i="0" kern="1200" dirty="0">
                <a:solidFill>
                  <a:schemeClr val="tx1"/>
                </a:solidFill>
                <a:effectLst/>
                <a:latin typeface="+mn-lt"/>
                <a:ea typeface="+mn-ea"/>
                <a:cs typeface="+mn-cs"/>
              </a:rPr>
              <a:t>方法要比联合抽取模型更好。并且当编码层和解码层都使用</a:t>
            </a:r>
            <a:r>
              <a:rPr lang="en-US" altLang="zh-CN" sz="1200" b="0" i="0" kern="1200" dirty="0">
                <a:solidFill>
                  <a:schemeClr val="tx1"/>
                </a:solidFill>
                <a:effectLst/>
                <a:latin typeface="+mn-lt"/>
                <a:ea typeface="+mn-ea"/>
                <a:cs typeface="+mn-cs"/>
              </a:rPr>
              <a:t>LSTM</a:t>
            </a:r>
            <a:r>
              <a:rPr lang="zh-CN" altLang="en-US" sz="1200" b="0" i="0" kern="1200" dirty="0">
                <a:solidFill>
                  <a:schemeClr val="tx1"/>
                </a:solidFill>
                <a:effectLst/>
                <a:latin typeface="+mn-lt"/>
                <a:ea typeface="+mn-ea"/>
                <a:cs typeface="+mn-cs"/>
              </a:rPr>
              <a:t>时，相比较于解码层采用</a:t>
            </a:r>
            <a:r>
              <a:rPr lang="en-US" altLang="zh-CN" sz="1200" b="0" i="0" kern="1200" dirty="0">
                <a:solidFill>
                  <a:schemeClr val="tx1"/>
                </a:solidFill>
                <a:effectLst/>
                <a:latin typeface="+mn-lt"/>
                <a:ea typeface="+mn-ea"/>
                <a:cs typeface="+mn-cs"/>
              </a:rPr>
              <a:t>CRF</a:t>
            </a:r>
            <a:r>
              <a:rPr lang="zh-CN" altLang="en-US" sz="1200" b="0" i="0" kern="1200" dirty="0">
                <a:solidFill>
                  <a:schemeClr val="tx1"/>
                </a:solidFill>
                <a:effectLst/>
                <a:latin typeface="+mn-lt"/>
                <a:ea typeface="+mn-ea"/>
                <a:cs typeface="+mn-cs"/>
              </a:rPr>
              <a:t>，可以在</a:t>
            </a:r>
            <a:r>
              <a:rPr lang="en-US" altLang="zh-CN" sz="1200" b="0" i="0" kern="1200" dirty="0">
                <a:solidFill>
                  <a:schemeClr val="tx1"/>
                </a:solidFill>
                <a:effectLst/>
                <a:latin typeface="+mn-lt"/>
                <a:ea typeface="+mn-ea"/>
                <a:cs typeface="+mn-cs"/>
              </a:rPr>
              <a:t>precision</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recall</a:t>
            </a:r>
            <a:r>
              <a:rPr lang="zh-CN" altLang="en-US" sz="1200" b="0" i="0" kern="1200" dirty="0">
                <a:solidFill>
                  <a:schemeClr val="tx1"/>
                </a:solidFill>
                <a:effectLst/>
                <a:latin typeface="+mn-lt"/>
                <a:ea typeface="+mn-ea"/>
                <a:cs typeface="+mn-cs"/>
              </a:rPr>
              <a:t>之间达到一个平衡</a:t>
            </a:r>
            <a:r>
              <a:rPr lang="en-US" altLang="zh-CN" sz="1200" b="0" i="0" kern="1200" dirty="0">
                <a:solidFill>
                  <a:schemeClr val="tx1"/>
                </a:solidFill>
                <a:effectLst/>
                <a:latin typeface="+mn-lt"/>
                <a:ea typeface="+mn-ea"/>
                <a:cs typeface="+mn-cs"/>
              </a:rPr>
              <a:t>(F1-score)</a:t>
            </a:r>
            <a:r>
              <a:rPr lang="zh-CN" altLang="en-US" sz="1200" b="0" i="0" kern="1200" dirty="0">
                <a:solidFill>
                  <a:schemeClr val="tx1"/>
                </a:solidFill>
                <a:effectLst/>
                <a:latin typeface="+mn-lt"/>
                <a:ea typeface="+mn-ea"/>
                <a:cs typeface="+mn-cs"/>
              </a:rPr>
              <a:t>。对比</a:t>
            </a:r>
            <a:r>
              <a:rPr lang="en-US" altLang="zh-CN" sz="1200" b="0" i="0" kern="1200" dirty="0">
                <a:solidFill>
                  <a:schemeClr val="tx1"/>
                </a:solidFill>
                <a:effectLst/>
                <a:latin typeface="+mn-lt"/>
                <a:ea typeface="+mn-ea"/>
                <a:cs typeface="+mn-cs"/>
              </a:rPr>
              <a:t>LSTM-LSTM</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LSTM-LSTM-Bias</a:t>
            </a:r>
            <a:r>
              <a:rPr lang="zh-CN" altLang="en-US" sz="1200" b="0" i="0" kern="1200" dirty="0">
                <a:solidFill>
                  <a:schemeClr val="tx1"/>
                </a:solidFill>
                <a:effectLst/>
                <a:latin typeface="+mn-lt"/>
                <a:ea typeface="+mn-ea"/>
                <a:cs typeface="+mn-cs"/>
              </a:rPr>
              <a:t>可以发现，使用</a:t>
            </a:r>
            <a:r>
              <a:rPr lang="en-US" altLang="zh-CN" sz="1200" b="0" i="0" kern="1200" dirty="0">
                <a:solidFill>
                  <a:schemeClr val="tx1"/>
                </a:solidFill>
                <a:effectLst/>
                <a:latin typeface="+mn-lt"/>
                <a:ea typeface="+mn-ea"/>
                <a:cs typeface="+mn-cs"/>
              </a:rPr>
              <a:t>Bias Objective Function</a:t>
            </a:r>
            <a:r>
              <a:rPr lang="zh-CN" altLang="en-US" sz="1200" b="0" i="0" kern="1200" dirty="0">
                <a:solidFill>
                  <a:schemeClr val="tx1"/>
                </a:solidFill>
                <a:effectLst/>
                <a:latin typeface="+mn-lt"/>
                <a:ea typeface="+mn-ea"/>
                <a:cs typeface="+mn-cs"/>
              </a:rPr>
              <a:t>可以更有效的利用实体的</a:t>
            </a:r>
            <a:r>
              <a:rPr lang="en-US" altLang="zh-CN" sz="1200" b="0" i="0" kern="1200" dirty="0">
                <a:solidFill>
                  <a:schemeClr val="tx1"/>
                </a:solidFill>
                <a:effectLst/>
                <a:latin typeface="+mn-lt"/>
                <a:ea typeface="+mn-ea"/>
                <a:cs typeface="+mn-cs"/>
              </a:rPr>
              <a:t>tag</a:t>
            </a:r>
            <a:r>
              <a:rPr lang="zh-CN" altLang="en-US" sz="1200" b="0" i="0" kern="1200" dirty="0">
                <a:solidFill>
                  <a:schemeClr val="tx1"/>
                </a:solidFill>
                <a:effectLst/>
                <a:latin typeface="+mn-lt"/>
                <a:ea typeface="+mn-ea"/>
                <a:cs typeface="+mn-cs"/>
              </a:rPr>
              <a:t>，从而达到比一般的</a:t>
            </a:r>
            <a:r>
              <a:rPr lang="en-US" altLang="zh-CN" sz="1200" b="0" i="0" kern="1200" dirty="0">
                <a:solidFill>
                  <a:schemeClr val="tx1"/>
                </a:solidFill>
                <a:effectLst/>
                <a:latin typeface="+mn-lt"/>
                <a:ea typeface="+mn-ea"/>
                <a:cs typeface="+mn-cs"/>
              </a:rPr>
              <a:t>LSTM-LSTM</a:t>
            </a:r>
            <a:r>
              <a:rPr lang="zh-CN" altLang="en-US" sz="1200" b="0" i="0" kern="1200" dirty="0">
                <a:solidFill>
                  <a:schemeClr val="tx1"/>
                </a:solidFill>
                <a:effectLst/>
                <a:latin typeface="+mn-lt"/>
                <a:ea typeface="+mn-ea"/>
                <a:cs typeface="+mn-cs"/>
              </a:rPr>
              <a:t>模型更好的效果。</a:t>
            </a:r>
            <a:endParaRPr lang="en-US" altLang="zh-CN" dirty="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19</a:t>
            </a:fld>
            <a:endParaRPr lang="zh-CN" altLang="en-US"/>
          </a:p>
        </p:txBody>
      </p:sp>
    </p:spTree>
    <p:extLst>
      <p:ext uri="{BB962C8B-B14F-4D97-AF65-F5344CB8AC3E}">
        <p14:creationId xmlns:p14="http://schemas.microsoft.com/office/powerpoint/2010/main" val="2410099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ea typeface="等线"/>
            </a:endParaRPr>
          </a:p>
          <a:p>
            <a:endParaRPr lang="zh-CN" altLang="en-US" dirty="0"/>
          </a:p>
        </p:txBody>
      </p:sp>
      <p:sp>
        <p:nvSpPr>
          <p:cNvPr id="4" name="灯片编号占位符 3"/>
          <p:cNvSpPr>
            <a:spLocks noGrp="1"/>
          </p:cNvSpPr>
          <p:nvPr>
            <p:ph type="sldNum" sz="quarter" idx="10"/>
          </p:nvPr>
        </p:nvSpPr>
        <p:spPr/>
        <p:txBody>
          <a:bodyPr/>
          <a:lstStyle/>
          <a:p>
            <a:fld id="{B56DF098-4529-4FE5-A817-89EEE5AB3A6A}" type="slidenum">
              <a:rPr lang="zh-CN" altLang="en-US" smtClean="0"/>
              <a:t>2</a:t>
            </a:fld>
            <a:endParaRPr lang="zh-CN" altLang="en-US"/>
          </a:p>
        </p:txBody>
      </p:sp>
    </p:spTree>
    <p:extLst>
      <p:ext uri="{BB962C8B-B14F-4D97-AF65-F5344CB8AC3E}">
        <p14:creationId xmlns:p14="http://schemas.microsoft.com/office/powerpoint/2010/main" val="18723591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算法对于三元组中各个元素的预测效果如表</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所示</a:t>
            </a:r>
            <a:r>
              <a:rPr lang="en-US" altLang="zh-CN" sz="1200" b="0" i="0" kern="1200" dirty="0">
                <a:solidFill>
                  <a:schemeClr val="tx1"/>
                </a:solidFill>
                <a:effectLst/>
                <a:latin typeface="+mn-lt"/>
                <a:ea typeface="+mn-ea"/>
                <a:cs typeface="+mn-cs"/>
              </a:rPr>
              <a:t>,E1</a:t>
            </a:r>
            <a:r>
              <a:rPr lang="zh-CN" altLang="en-US" sz="1200" b="0" i="0" kern="1200" dirty="0">
                <a:solidFill>
                  <a:schemeClr val="tx1"/>
                </a:solidFill>
                <a:effectLst/>
                <a:latin typeface="+mn-lt"/>
                <a:ea typeface="+mn-ea"/>
                <a:cs typeface="+mn-cs"/>
              </a:rPr>
              <a:t>表示对第一个实体的预测效果，</a:t>
            </a:r>
            <a:r>
              <a:rPr lang="en-US" altLang="zh-CN" sz="1200" b="0" i="0" kern="1200" dirty="0">
                <a:solidFill>
                  <a:schemeClr val="tx1"/>
                </a:solidFill>
                <a:effectLst/>
                <a:latin typeface="+mn-lt"/>
                <a:ea typeface="+mn-ea"/>
                <a:cs typeface="+mn-cs"/>
              </a:rPr>
              <a:t>E2</a:t>
            </a:r>
            <a:r>
              <a:rPr lang="zh-CN" altLang="en-US" sz="1200" b="0" i="0" kern="1200" dirty="0">
                <a:solidFill>
                  <a:schemeClr val="tx1"/>
                </a:solidFill>
                <a:effectLst/>
                <a:latin typeface="+mn-lt"/>
                <a:ea typeface="+mn-ea"/>
                <a:cs typeface="+mn-cs"/>
              </a:rPr>
              <a:t>表示对第二个实体的预测效果，</a:t>
            </a:r>
            <a:r>
              <a:rPr lang="en-US" altLang="zh-CN" sz="1200" b="0" i="0" kern="1200" dirty="0">
                <a:solidFill>
                  <a:schemeClr val="tx1"/>
                </a:solidFill>
                <a:effectLst/>
                <a:latin typeface="+mn-lt"/>
                <a:ea typeface="+mn-ea"/>
                <a:cs typeface="+mn-cs"/>
              </a:rPr>
              <a:t>(E1,E2)</a:t>
            </a:r>
            <a:r>
              <a:rPr lang="zh-CN" altLang="en-US" sz="1200" b="0" i="0" kern="1200" dirty="0">
                <a:solidFill>
                  <a:schemeClr val="tx1"/>
                </a:solidFill>
                <a:effectLst/>
                <a:latin typeface="+mn-lt"/>
                <a:ea typeface="+mn-ea"/>
                <a:cs typeface="+mn-cs"/>
              </a:rPr>
              <a:t>表示对一对实体的预测效果。</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(E1,E2)</a:t>
            </a:r>
            <a:r>
              <a:rPr lang="zh-CN" altLang="en-US" sz="1200" b="0" i="0" kern="1200" dirty="0">
                <a:solidFill>
                  <a:schemeClr val="tx1"/>
                </a:solidFill>
                <a:effectLst/>
                <a:latin typeface="+mn-lt"/>
                <a:ea typeface="+mn-ea"/>
                <a:cs typeface="+mn-cs"/>
              </a:rPr>
              <a:t>相比于</a:t>
            </a:r>
            <a:r>
              <a:rPr lang="en-US" altLang="zh-CN" sz="1200" b="0" i="0" kern="1200" dirty="0">
                <a:solidFill>
                  <a:schemeClr val="tx1"/>
                </a:solidFill>
                <a:effectLst/>
                <a:latin typeface="+mn-lt"/>
                <a:ea typeface="+mn-ea"/>
                <a:cs typeface="+mn-cs"/>
              </a:rPr>
              <a:t>E1</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E2</a:t>
            </a:r>
            <a:r>
              <a:rPr lang="zh-CN" altLang="en-US" sz="1200" b="0" i="0" kern="1200" dirty="0">
                <a:solidFill>
                  <a:schemeClr val="tx1"/>
                </a:solidFill>
                <a:effectLst/>
                <a:latin typeface="+mn-lt"/>
                <a:ea typeface="+mn-ea"/>
                <a:cs typeface="+mn-cs"/>
              </a:rPr>
              <a:t>具有更高的</a:t>
            </a:r>
            <a:r>
              <a:rPr lang="en-US" altLang="zh-CN" sz="1200" b="0" i="0" kern="1200" dirty="0">
                <a:solidFill>
                  <a:schemeClr val="tx1"/>
                </a:solidFill>
                <a:effectLst/>
                <a:latin typeface="+mn-lt"/>
                <a:ea typeface="+mn-ea"/>
                <a:cs typeface="+mn-cs"/>
              </a:rPr>
              <a:t>Precision</a:t>
            </a:r>
            <a:r>
              <a:rPr lang="zh-CN" altLang="en-US" sz="1200" b="0" i="0" kern="1200" dirty="0">
                <a:solidFill>
                  <a:schemeClr val="tx1"/>
                </a:solidFill>
                <a:effectLst/>
                <a:latin typeface="+mn-lt"/>
                <a:ea typeface="+mn-ea"/>
                <a:cs typeface="+mn-cs"/>
              </a:rPr>
              <a:t>，但是具有更低的</a:t>
            </a:r>
            <a:r>
              <a:rPr lang="en-US" altLang="zh-CN" sz="1200" b="0" i="0" kern="1200" dirty="0">
                <a:solidFill>
                  <a:schemeClr val="tx1"/>
                </a:solidFill>
                <a:effectLst/>
                <a:latin typeface="+mn-lt"/>
                <a:ea typeface="+mn-ea"/>
                <a:cs typeface="+mn-cs"/>
              </a:rPr>
              <a:t>Recall</a:t>
            </a:r>
            <a:r>
              <a:rPr lang="zh-CN" altLang="en-US" sz="1200" b="0" i="0" kern="1200" dirty="0">
                <a:solidFill>
                  <a:schemeClr val="tx1"/>
                </a:solidFill>
                <a:effectLst/>
                <a:latin typeface="+mn-lt"/>
                <a:ea typeface="+mn-ea"/>
                <a:cs typeface="+mn-cs"/>
              </a:rPr>
              <a:t>。这意味着一些实体没有形成实体对。也就是说只找到了第一个实体，而没有找到第二个实体，或者只找到了第二个实体，没找到第一个实体。通过将</a:t>
            </a:r>
            <a:r>
              <a:rPr lang="en-US" altLang="zh-CN" sz="1200" b="0" i="0" kern="1200" dirty="0">
                <a:solidFill>
                  <a:schemeClr val="tx1"/>
                </a:solidFill>
                <a:effectLst/>
                <a:latin typeface="+mn-lt"/>
                <a:ea typeface="+mn-ea"/>
                <a:cs typeface="+mn-cs"/>
              </a:rPr>
              <a:t>(E1,E2)</a:t>
            </a:r>
            <a:r>
              <a:rPr lang="zh-CN" altLang="en-US" sz="1200" b="0" i="0" kern="1200" dirty="0">
                <a:solidFill>
                  <a:schemeClr val="tx1"/>
                </a:solidFill>
                <a:effectLst/>
                <a:latin typeface="+mn-lt"/>
                <a:ea typeface="+mn-ea"/>
                <a:cs typeface="+mn-cs"/>
              </a:rPr>
              <a:t>的结果和表１中相应的结果对比，发现</a:t>
            </a:r>
            <a:r>
              <a:rPr lang="en-US" altLang="zh-CN" sz="1200" b="0" i="0" kern="1200" dirty="0" err="1">
                <a:solidFill>
                  <a:schemeClr val="tx1"/>
                </a:solidFill>
                <a:effectLst/>
                <a:latin typeface="+mn-lt"/>
                <a:ea typeface="+mn-ea"/>
                <a:cs typeface="+mn-cs"/>
              </a:rPr>
              <a:t>Precicon</a:t>
            </a:r>
            <a:r>
              <a:rPr lang="zh-CN" altLang="en-US" sz="1200" b="0" i="0" kern="1200" dirty="0">
                <a:solidFill>
                  <a:schemeClr val="tx1"/>
                </a:solidFill>
                <a:effectLst/>
                <a:latin typeface="+mn-lt"/>
                <a:ea typeface="+mn-ea"/>
                <a:cs typeface="+mn-cs"/>
              </a:rPr>
              <a:t>上升了约</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，这意味着有</a:t>
            </a:r>
            <a:r>
              <a:rPr lang="en-US" altLang="zh-CN" sz="1200" b="0" i="0" kern="1200" dirty="0">
                <a:solidFill>
                  <a:schemeClr val="tx1"/>
                </a:solidFill>
                <a:effectLst/>
                <a:latin typeface="+mn-lt"/>
                <a:ea typeface="+mn-ea"/>
                <a:cs typeface="+mn-cs"/>
              </a:rPr>
              <a:t>3%</a:t>
            </a:r>
            <a:r>
              <a:rPr lang="zh-CN" altLang="en-US" sz="1200" b="0" i="0" kern="1200">
                <a:solidFill>
                  <a:schemeClr val="tx1"/>
                </a:solidFill>
                <a:effectLst/>
                <a:latin typeface="+mn-lt"/>
                <a:ea typeface="+mn-ea"/>
                <a:cs typeface="+mn-cs"/>
              </a:rPr>
              <a:t>的错误是由于关系类型错误导致的。</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20</a:t>
            </a:fld>
            <a:endParaRPr lang="zh-CN" altLang="en-US"/>
          </a:p>
        </p:txBody>
      </p:sp>
    </p:spTree>
    <p:extLst>
      <p:ext uri="{BB962C8B-B14F-4D97-AF65-F5344CB8AC3E}">
        <p14:creationId xmlns:p14="http://schemas.microsoft.com/office/powerpoint/2010/main" val="36866927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比较</a:t>
            </a:r>
            <a:r>
              <a:rPr lang="en-US" altLang="zh-CN" sz="1200" b="0" i="0" kern="1200" dirty="0">
                <a:solidFill>
                  <a:schemeClr val="tx1"/>
                </a:solidFill>
                <a:effectLst/>
                <a:latin typeface="+mn-lt"/>
                <a:ea typeface="+mn-ea"/>
                <a:cs typeface="+mn-cs"/>
              </a:rPr>
              <a:t>LSTM-CRF</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LSTM-LSTM</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LSTM-LSTM-Bias</a:t>
            </a:r>
            <a:r>
              <a:rPr lang="zh-CN" altLang="en-US" sz="1200" b="0" i="0" kern="1200" dirty="0">
                <a:solidFill>
                  <a:schemeClr val="tx1"/>
                </a:solidFill>
                <a:effectLst/>
                <a:latin typeface="+mn-lt"/>
                <a:ea typeface="+mn-ea"/>
                <a:cs typeface="+mn-cs"/>
              </a:rPr>
              <a:t>三种算法得到单个实体的比例，即只发现一个实体而未发现与其配对实体的比例。从图中可以看出，</a:t>
            </a:r>
            <a:r>
              <a:rPr lang="en-US" altLang="zh-CN" sz="1200" b="0" i="0" kern="1200" dirty="0">
                <a:solidFill>
                  <a:schemeClr val="tx1"/>
                </a:solidFill>
                <a:effectLst/>
                <a:latin typeface="+mn-lt"/>
                <a:ea typeface="+mn-ea"/>
                <a:cs typeface="+mn-cs"/>
              </a:rPr>
              <a:t>LSTM-LSTM-Bias</a:t>
            </a:r>
            <a:r>
              <a:rPr lang="zh-CN" altLang="en-US" sz="1200" b="0" i="0" kern="1200" dirty="0">
                <a:solidFill>
                  <a:schemeClr val="tx1"/>
                </a:solidFill>
                <a:effectLst/>
                <a:latin typeface="+mn-lt"/>
                <a:ea typeface="+mn-ea"/>
                <a:cs typeface="+mn-cs"/>
              </a:rPr>
              <a:t>发现单个实体的比例最低，这意味着</a:t>
            </a:r>
            <a:r>
              <a:rPr lang="en-US" altLang="zh-CN" sz="1200" b="0" i="0" kern="1200" dirty="0">
                <a:solidFill>
                  <a:schemeClr val="tx1"/>
                </a:solidFill>
                <a:effectLst/>
                <a:latin typeface="+mn-lt"/>
                <a:ea typeface="+mn-ea"/>
                <a:cs typeface="+mn-cs"/>
              </a:rPr>
              <a:t>LSTM-LSTM-Bias</a:t>
            </a:r>
            <a:r>
              <a:rPr lang="zh-CN" altLang="en-US" sz="1200" b="0" i="0" kern="1200" dirty="0">
                <a:solidFill>
                  <a:schemeClr val="tx1"/>
                </a:solidFill>
                <a:effectLst/>
                <a:latin typeface="+mn-lt"/>
                <a:ea typeface="+mn-ea"/>
                <a:cs typeface="+mn-cs"/>
              </a:rPr>
              <a:t>更容易发现有关系的实体对。</a:t>
            </a:r>
            <a:endParaRPr lang="en-US" altLang="zh-CN" dirty="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21</a:t>
            </a:fld>
            <a:endParaRPr lang="zh-CN" altLang="en-US"/>
          </a:p>
        </p:txBody>
      </p:sp>
    </p:spTree>
    <p:extLst>
      <p:ext uri="{BB962C8B-B14F-4D97-AF65-F5344CB8AC3E}">
        <p14:creationId xmlns:p14="http://schemas.microsoft.com/office/powerpoint/2010/main" val="4033247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a typeface="等线"/>
              </a:rPr>
              <a:t>这个是关于偏置参数</a:t>
            </a:r>
            <a:r>
              <a:rPr lang="en-US" altLang="zh-CN" dirty="0">
                <a:ea typeface="等线"/>
              </a:rPr>
              <a:t>alpha</a:t>
            </a:r>
            <a:r>
              <a:rPr lang="zh-CN" altLang="en-US" dirty="0">
                <a:ea typeface="等线"/>
              </a:rPr>
              <a:t>对于算法效果的影响，可以发现当</a:t>
            </a:r>
            <a:r>
              <a:rPr lang="en-US" altLang="zh-CN" dirty="0">
                <a:ea typeface="等线"/>
              </a:rPr>
              <a:t>alpha</a:t>
            </a:r>
            <a:r>
              <a:rPr lang="zh-CN" altLang="en-US" dirty="0">
                <a:ea typeface="等线"/>
              </a:rPr>
              <a:t>过大时，算法的</a:t>
            </a:r>
            <a:r>
              <a:rPr lang="en-US" altLang="zh-CN" dirty="0">
                <a:ea typeface="等线"/>
              </a:rPr>
              <a:t>precision</a:t>
            </a:r>
            <a:r>
              <a:rPr lang="zh-CN" altLang="en-US" dirty="0">
                <a:ea typeface="等线"/>
              </a:rPr>
              <a:t>会变差，当</a:t>
            </a:r>
            <a:r>
              <a:rPr lang="en-US" altLang="zh-CN" dirty="0">
                <a:ea typeface="等线"/>
              </a:rPr>
              <a:t>alpha</a:t>
            </a:r>
            <a:r>
              <a:rPr lang="zh-CN" altLang="en-US" dirty="0">
                <a:ea typeface="等线"/>
              </a:rPr>
              <a:t>过小，</a:t>
            </a:r>
            <a:r>
              <a:rPr lang="en-US" altLang="zh-CN" dirty="0">
                <a:ea typeface="等线"/>
              </a:rPr>
              <a:t>recall</a:t>
            </a:r>
            <a:r>
              <a:rPr lang="zh-CN" altLang="en-US" dirty="0">
                <a:ea typeface="等线"/>
              </a:rPr>
              <a:t>又会降低，</a:t>
            </a:r>
            <a:r>
              <a:rPr lang="en-US" altLang="zh-CN" dirty="0">
                <a:ea typeface="等线"/>
              </a:rPr>
              <a:t>alpha</a:t>
            </a:r>
            <a:r>
              <a:rPr lang="zh-CN" altLang="en-US" dirty="0">
                <a:ea typeface="等线"/>
              </a:rPr>
              <a:t>最佳的数值应该在</a:t>
            </a:r>
            <a:r>
              <a:rPr lang="en-US" altLang="zh-CN" dirty="0">
                <a:ea typeface="等线"/>
              </a:rPr>
              <a:t>10</a:t>
            </a:r>
            <a:r>
              <a:rPr lang="zh-CN" altLang="en-US" dirty="0">
                <a:ea typeface="等线"/>
              </a:rPr>
              <a:t>左右。</a:t>
            </a:r>
            <a:endParaRPr lang="en-US" altLang="zh-CN" dirty="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22</a:t>
            </a:fld>
            <a:endParaRPr lang="zh-CN" altLang="en-US"/>
          </a:p>
        </p:txBody>
      </p:sp>
    </p:spTree>
    <p:extLst>
      <p:ext uri="{BB962C8B-B14F-4D97-AF65-F5344CB8AC3E}">
        <p14:creationId xmlns:p14="http://schemas.microsoft.com/office/powerpoint/2010/main" val="23267063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23</a:t>
            </a:fld>
            <a:endParaRPr lang="zh-CN" altLang="en-US"/>
          </a:p>
        </p:txBody>
      </p:sp>
    </p:spTree>
    <p:extLst>
      <p:ext uri="{BB962C8B-B14F-4D97-AF65-F5344CB8AC3E}">
        <p14:creationId xmlns:p14="http://schemas.microsoft.com/office/powerpoint/2010/main" val="34541702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24</a:t>
            </a:fld>
            <a:endParaRPr lang="zh-CN" altLang="en-US"/>
          </a:p>
        </p:txBody>
      </p:sp>
    </p:spTree>
    <p:extLst>
      <p:ext uri="{BB962C8B-B14F-4D97-AF65-F5344CB8AC3E}">
        <p14:creationId xmlns:p14="http://schemas.microsoft.com/office/powerpoint/2010/main" val="13476224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25</a:t>
            </a:fld>
            <a:endParaRPr lang="zh-CN" altLang="en-US"/>
          </a:p>
        </p:txBody>
      </p:sp>
    </p:spTree>
    <p:extLst>
      <p:ext uri="{BB962C8B-B14F-4D97-AF65-F5344CB8AC3E}">
        <p14:creationId xmlns:p14="http://schemas.microsoft.com/office/powerpoint/2010/main" val="11031950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ea typeface="等线"/>
            </a:endParaRPr>
          </a:p>
          <a:p>
            <a:endParaRPr lang="zh-CN" altLang="en-US" dirty="0"/>
          </a:p>
        </p:txBody>
      </p:sp>
      <p:sp>
        <p:nvSpPr>
          <p:cNvPr id="4" name="灯片编号占位符 3"/>
          <p:cNvSpPr>
            <a:spLocks noGrp="1"/>
          </p:cNvSpPr>
          <p:nvPr>
            <p:ph type="sldNum" sz="quarter" idx="10"/>
          </p:nvPr>
        </p:nvSpPr>
        <p:spPr/>
        <p:txBody>
          <a:bodyPr/>
          <a:lstStyle/>
          <a:p>
            <a:fld id="{B56DF098-4529-4FE5-A817-89EEE5AB3A6A}" type="slidenum">
              <a:rPr lang="zh-CN" altLang="en-US" smtClean="0"/>
              <a:t>26</a:t>
            </a:fld>
            <a:endParaRPr lang="zh-CN" altLang="en-US"/>
          </a:p>
        </p:txBody>
      </p:sp>
    </p:spTree>
    <p:extLst>
      <p:ext uri="{BB962C8B-B14F-4D97-AF65-F5344CB8AC3E}">
        <p14:creationId xmlns:p14="http://schemas.microsoft.com/office/powerpoint/2010/main" val="23567047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提出一种新的标注方法，将联合抽取实体和关系的任务转化为标注任务</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使用不同的</a:t>
            </a:r>
            <a:r>
              <a:rPr lang="en-US" altLang="zh-CN" sz="1200" b="0" i="0" kern="1200" dirty="0">
                <a:solidFill>
                  <a:schemeClr val="tx1"/>
                </a:solidFill>
                <a:effectLst/>
                <a:latin typeface="+mn-lt"/>
                <a:ea typeface="+mn-ea"/>
                <a:cs typeface="+mn-cs"/>
              </a:rPr>
              <a:t>end-to-end</a:t>
            </a:r>
            <a:r>
              <a:rPr lang="zh-CN" altLang="en-US" sz="1200" b="0" i="0" kern="1200" dirty="0">
                <a:solidFill>
                  <a:schemeClr val="tx1"/>
                </a:solidFill>
                <a:effectLst/>
                <a:latin typeface="+mn-lt"/>
                <a:ea typeface="+mn-ea"/>
                <a:cs typeface="+mn-cs"/>
              </a:rPr>
              <a:t>模型来解决该问题，效果好于绝大多数现有的串行抽取和联合抽取方法</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提出一种偏置损失函数，使用该损失函数可以使相关实体间的联系变得更强</a:t>
            </a:r>
          </a:p>
          <a:p>
            <a:endParaRPr lang="en-US" altLang="zh-CN" dirty="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27</a:t>
            </a:fld>
            <a:endParaRPr lang="zh-CN" altLang="en-US"/>
          </a:p>
        </p:txBody>
      </p:sp>
    </p:spTree>
    <p:extLst>
      <p:ext uri="{BB962C8B-B14F-4D97-AF65-F5344CB8AC3E}">
        <p14:creationId xmlns:p14="http://schemas.microsoft.com/office/powerpoint/2010/main" val="8211969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a typeface="等线"/>
              </a:rPr>
              <a:t>尽管本文通过偏置损失函数加强了</a:t>
            </a:r>
            <a:r>
              <a:rPr lang="en-US" altLang="zh-CN" dirty="0">
                <a:ea typeface="等线"/>
              </a:rPr>
              <a:t>entity tag</a:t>
            </a:r>
            <a:r>
              <a:rPr lang="zh-CN" altLang="en-US">
                <a:ea typeface="等线"/>
              </a:rPr>
              <a:t>的影响，但是仍需细化对应实体间的关联，从而提高算法性能。</a:t>
            </a:r>
            <a:endParaRPr lang="en-US" altLang="zh-CN" dirty="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28</a:t>
            </a:fld>
            <a:endParaRPr lang="zh-CN" altLang="en-US"/>
          </a:p>
        </p:txBody>
      </p:sp>
    </p:spTree>
    <p:extLst>
      <p:ext uri="{BB962C8B-B14F-4D97-AF65-F5344CB8AC3E}">
        <p14:creationId xmlns:p14="http://schemas.microsoft.com/office/powerpoint/2010/main" val="236960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dirty="0"/>
              <a:t>信息抽取旨在从大规模非结构或半结构的自然语言文本中抽取结构化信息。 关系抽取是信息</a:t>
            </a:r>
            <a:r>
              <a:rPr lang="zh-CN" altLang="en-US" dirty="0"/>
              <a:t>抽取</a:t>
            </a:r>
            <a:r>
              <a:rPr lang="zh-CN" dirty="0"/>
              <a:t>的重要子任务之一，主要目的是从文本中识别实体并抽取实体之间的语义关系</a:t>
            </a:r>
            <a:r>
              <a:rPr lang="zh-CN" dirty="0">
                <a:ea typeface="等线"/>
              </a:rPr>
              <a:t>，例如</a:t>
            </a:r>
            <a:r>
              <a:rPr lang="zh-CN" altLang="en-US" dirty="0">
                <a:ea typeface="等线"/>
              </a:rPr>
              <a:t>我们很容易就能</a:t>
            </a:r>
            <a:r>
              <a:rPr lang="zh-CN" dirty="0">
                <a:ea typeface="等线"/>
              </a:rPr>
              <a:t>从上面这句话中</a:t>
            </a:r>
            <a:r>
              <a:rPr lang="zh-CN" altLang="en-US" dirty="0">
                <a:ea typeface="等线"/>
              </a:rPr>
              <a:t>知道</a:t>
            </a:r>
            <a:r>
              <a:rPr lang="en-US" altLang="zh-CN" dirty="0">
                <a:ea typeface="等线"/>
              </a:rPr>
              <a:t>Trump</a:t>
            </a:r>
            <a:r>
              <a:rPr lang="zh-CN" altLang="en-US" dirty="0">
                <a:ea typeface="等线"/>
              </a:rPr>
              <a:t>和美国之间存在一个“</a:t>
            </a:r>
            <a:r>
              <a:rPr lang="en-US" altLang="zh-CN" dirty="0">
                <a:ea typeface="等线"/>
              </a:rPr>
              <a:t>Country</a:t>
            </a:r>
            <a:r>
              <a:rPr lang="en-US" altLang="zh-CN" baseline="0" dirty="0">
                <a:ea typeface="等线"/>
              </a:rPr>
              <a:t>-President</a:t>
            </a:r>
            <a:r>
              <a:rPr lang="zh-CN" altLang="en-US" dirty="0">
                <a:ea typeface="等线"/>
              </a:rPr>
              <a:t>”的关系。实体识别和关系提取的目的就是为了让机器也能具备从语句中识别实体和提取实体之间关系的能力。</a:t>
            </a:r>
          </a:p>
        </p:txBody>
      </p:sp>
      <p:sp>
        <p:nvSpPr>
          <p:cNvPr id="4" name="灯片编号占位符 3"/>
          <p:cNvSpPr>
            <a:spLocks noGrp="1"/>
          </p:cNvSpPr>
          <p:nvPr>
            <p:ph type="sldNum" sz="quarter" idx="10"/>
          </p:nvPr>
        </p:nvSpPr>
        <p:spPr/>
        <p:txBody>
          <a:bodyPr/>
          <a:lstStyle/>
          <a:p>
            <a:fld id="{B56DF098-4529-4FE5-A817-89EEE5AB3A6A}" type="slidenum">
              <a:rPr lang="zh-CN" altLang="en-US" smtClean="0"/>
              <a:t>3</a:t>
            </a:fld>
            <a:endParaRPr lang="zh-CN" altLang="en-US"/>
          </a:p>
        </p:txBody>
      </p:sp>
    </p:spTree>
    <p:extLst>
      <p:ext uri="{BB962C8B-B14F-4D97-AF65-F5344CB8AC3E}">
        <p14:creationId xmlns:p14="http://schemas.microsoft.com/office/powerpoint/2010/main" val="985626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a typeface="等线"/>
              </a:rPr>
              <a:t>做实体和关系提取的框架主要可以分为两种，一种是将实体识别和关系提取任务分开，先进行实体识别，再进行关系提取。</a:t>
            </a:r>
            <a:endParaRPr lang="en-US" altLang="zh-CN" dirty="0">
              <a:ea typeface="等线"/>
            </a:endParaRPr>
          </a:p>
          <a:p>
            <a:r>
              <a:rPr lang="zh-CN" altLang="en-US" dirty="0">
                <a:ea typeface="等线"/>
              </a:rPr>
              <a:t>完成实体识别任务的方法主要有基于统计机器学习的方法</a:t>
            </a:r>
            <a:r>
              <a:rPr lang="en-US" altLang="zh-CN" dirty="0">
                <a:ea typeface="等线"/>
              </a:rPr>
              <a:t>(</a:t>
            </a:r>
            <a:r>
              <a:rPr lang="zh-CN" altLang="en-US" dirty="0">
                <a:ea typeface="等线"/>
              </a:rPr>
              <a:t>例如隐马尔可夫模型、条件随机场、最大熵模型</a:t>
            </a:r>
            <a:r>
              <a:rPr lang="en-US" altLang="zh-CN" dirty="0">
                <a:ea typeface="等线"/>
              </a:rPr>
              <a:t>)</a:t>
            </a:r>
            <a:r>
              <a:rPr lang="zh-CN" altLang="en-US" dirty="0">
                <a:ea typeface="等线"/>
              </a:rPr>
              <a:t>和基于神经网络的方法。</a:t>
            </a:r>
            <a:endParaRPr lang="en-US" altLang="zh-CN" dirty="0">
              <a:ea typeface="等线"/>
            </a:endParaRPr>
          </a:p>
          <a:p>
            <a:r>
              <a:rPr lang="zh-CN" altLang="en-US" dirty="0">
                <a:ea typeface="等线"/>
              </a:rPr>
              <a:t>同样的，关系提取模型也可以大致分为基于统计机器学习的方法和基于神经网络的方法。</a:t>
            </a:r>
            <a:endParaRPr lang="en-US" altLang="zh-CN" dirty="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4</a:t>
            </a:fld>
            <a:endParaRPr lang="zh-CN" altLang="en-US"/>
          </a:p>
        </p:txBody>
      </p:sp>
    </p:spTree>
    <p:extLst>
      <p:ext uri="{BB962C8B-B14F-4D97-AF65-F5344CB8AC3E}">
        <p14:creationId xmlns:p14="http://schemas.microsoft.com/office/powerpoint/2010/main" val="942987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a typeface="等线"/>
              </a:rPr>
              <a:t>如图所示是流水线方法的示意图</a:t>
            </a:r>
            <a:endParaRPr lang="en-US" altLang="zh-CN" dirty="0">
              <a:ea typeface="等线"/>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ea typeface="等线"/>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a typeface="等线"/>
              </a:rPr>
              <a:t>流水线框架主要存在三个问题，</a:t>
            </a:r>
            <a:endParaRPr lang="en-US" altLang="zh-CN" dirty="0">
              <a:ea typeface="等线"/>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a typeface="等线"/>
              </a:rPr>
              <a:t>第一是错误传播问题，即实体识别模块的错误会影响到关系提取的性能。</a:t>
            </a:r>
            <a:endParaRPr lang="en-US" altLang="zh-CN" dirty="0">
              <a:ea typeface="等线"/>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a typeface="等线"/>
              </a:rPr>
              <a:t>第二是忽略了实体提取和关系提取两个子任务的联系。</a:t>
            </a:r>
            <a:endParaRPr lang="en-US" altLang="zh-CN" dirty="0">
              <a:ea typeface="等线"/>
            </a:endParaRPr>
          </a:p>
          <a:p>
            <a:r>
              <a:rPr lang="zh-CN" altLang="en-US" sz="1200" b="0" i="0" kern="1200" dirty="0">
                <a:solidFill>
                  <a:schemeClr val="tx1"/>
                </a:solidFill>
                <a:effectLst/>
                <a:latin typeface="+mn-lt"/>
                <a:ea typeface="+mn-ea"/>
                <a:cs typeface="+mn-cs"/>
              </a:rPr>
              <a:t>第三是产生了没必要的冗余信息，由于对识别出来的实体进行两两配对，然后再进行关系分类，那些没有关系的实体对就会带来多余信息，提升错误率</a:t>
            </a:r>
            <a:endParaRPr lang="en-US" altLang="zh-CN" dirty="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5</a:t>
            </a:fld>
            <a:endParaRPr lang="zh-CN" altLang="en-US"/>
          </a:p>
        </p:txBody>
      </p:sp>
    </p:spTree>
    <p:extLst>
      <p:ext uri="{BB962C8B-B14F-4D97-AF65-F5344CB8AC3E}">
        <p14:creationId xmlns:p14="http://schemas.microsoft.com/office/powerpoint/2010/main" val="921947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a typeface="等线"/>
              </a:rPr>
              <a:t>另一种框架是将联合抽取实体和关系。联合抽取指的是</a:t>
            </a:r>
            <a:r>
              <a:rPr lang="zh-CN" altLang="en-US" sz="1200" b="0" i="0" kern="1200" dirty="0">
                <a:solidFill>
                  <a:schemeClr val="tx1"/>
                </a:solidFill>
                <a:effectLst/>
                <a:latin typeface="+mn-lt"/>
                <a:ea typeface="+mn-ea"/>
                <a:cs typeface="+mn-cs"/>
              </a:rPr>
              <a:t>输入一个句子，通过实体识别和关系抽取联合模型，直接得到有关系的实体三元组。</a:t>
            </a:r>
            <a:endParaRPr lang="en-US" altLang="zh-CN" sz="1200" b="0" i="0" kern="1200" dirty="0">
              <a:solidFill>
                <a:schemeClr val="tx1"/>
              </a:solidFill>
              <a:effectLst/>
              <a:latin typeface="+mn-lt"/>
              <a:ea typeface="+mn-ea"/>
              <a:cs typeface="+mn-cs"/>
            </a:endParaRPr>
          </a:p>
          <a:p>
            <a:endParaRPr lang="en-US" altLang="zh-CN" dirty="0">
              <a:ea typeface="等线"/>
            </a:endParaRPr>
          </a:p>
          <a:p>
            <a:r>
              <a:rPr lang="zh-CN" altLang="en-US" dirty="0">
                <a:ea typeface="等线"/>
              </a:rPr>
              <a:t>联合抽取方法主要可以分为两类，一类是利用参数共享的模型进行联合抽取，这种方法本质上还是将实体识别和关系提取当做是两个任务，分别使用两个模型进行实体识别和关系提取，只不过两个模型在训练时都会通过后向传播算法来更新共享参数，从而实现两个子任务之间的依赖。</a:t>
            </a:r>
            <a:endParaRPr lang="en-US" altLang="zh-CN" dirty="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6</a:t>
            </a:fld>
            <a:endParaRPr lang="zh-CN" altLang="en-US"/>
          </a:p>
        </p:txBody>
      </p:sp>
    </p:spTree>
    <p:extLst>
      <p:ext uri="{BB962C8B-B14F-4D97-AF65-F5344CB8AC3E}">
        <p14:creationId xmlns:p14="http://schemas.microsoft.com/office/powerpoint/2010/main" val="2247999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a typeface="等线"/>
              </a:rPr>
              <a:t>例如，右图是论文</a:t>
            </a:r>
            <a:r>
              <a:rPr lang="en-US" altLang="zh-CN" dirty="0">
                <a:ea typeface="等线"/>
              </a:rPr>
              <a:t>《</a:t>
            </a:r>
            <a:r>
              <a:rPr lang="en-US" altLang="zh-CN" sz="1200" b="0" i="0" kern="1200" dirty="0">
                <a:solidFill>
                  <a:schemeClr val="tx1"/>
                </a:solidFill>
                <a:effectLst/>
                <a:latin typeface="+mn-lt"/>
                <a:ea typeface="+mn-ea"/>
                <a:cs typeface="+mn-cs"/>
              </a:rPr>
              <a:t>Joint Entity and Relation Extraction Based on A Hybrid Neural Network》</a:t>
            </a:r>
            <a:r>
              <a:rPr lang="zh-CN" altLang="en-US" sz="1200" b="0" i="0" kern="1200" dirty="0">
                <a:solidFill>
                  <a:schemeClr val="tx1"/>
                </a:solidFill>
                <a:effectLst/>
                <a:latin typeface="+mn-lt"/>
                <a:ea typeface="+mn-ea"/>
                <a:cs typeface="+mn-cs"/>
              </a:rPr>
              <a:t>所使用的模型示意图，该模型使用</a:t>
            </a:r>
            <a:r>
              <a:rPr lang="en-US" altLang="zh-CN" sz="1200" b="0" i="0" kern="1200" dirty="0">
                <a:solidFill>
                  <a:schemeClr val="tx1"/>
                </a:solidFill>
                <a:effectLst/>
                <a:latin typeface="+mn-lt"/>
                <a:ea typeface="+mn-ea"/>
                <a:cs typeface="+mn-cs"/>
              </a:rPr>
              <a:t>RNN</a:t>
            </a:r>
            <a:r>
              <a:rPr lang="zh-CN" altLang="en-US" sz="1200" b="0" i="0" kern="1200" dirty="0">
                <a:solidFill>
                  <a:schemeClr val="tx1"/>
                </a:solidFill>
                <a:effectLst/>
                <a:latin typeface="+mn-lt"/>
                <a:ea typeface="+mn-ea"/>
                <a:cs typeface="+mn-cs"/>
              </a:rPr>
              <a:t>抽取实体，用</a:t>
            </a:r>
            <a:r>
              <a:rPr lang="en-US" altLang="zh-CN" sz="1200" b="0" i="0" kern="1200" dirty="0">
                <a:solidFill>
                  <a:schemeClr val="tx1"/>
                </a:solidFill>
                <a:effectLst/>
                <a:latin typeface="+mn-lt"/>
                <a:ea typeface="+mn-ea"/>
                <a:cs typeface="+mn-cs"/>
              </a:rPr>
              <a:t>CNN</a:t>
            </a:r>
            <a:r>
              <a:rPr lang="zh-CN" altLang="en-US" sz="1200" b="0" i="0" kern="1200" dirty="0">
                <a:solidFill>
                  <a:schemeClr val="tx1"/>
                </a:solidFill>
                <a:effectLst/>
                <a:latin typeface="+mn-lt"/>
                <a:ea typeface="+mn-ea"/>
                <a:cs typeface="+mn-cs"/>
              </a:rPr>
              <a:t>抽取关系。首先输入的词经过</a:t>
            </a:r>
            <a:r>
              <a:rPr lang="en-US" altLang="zh-CN" sz="1200" b="0" i="0" kern="1200" dirty="0">
                <a:solidFill>
                  <a:schemeClr val="tx1"/>
                </a:solidFill>
                <a:effectLst/>
                <a:latin typeface="+mn-lt"/>
                <a:ea typeface="+mn-ea"/>
                <a:cs typeface="+mn-cs"/>
              </a:rPr>
              <a:t>word</a:t>
            </a:r>
            <a:r>
              <a:rPr lang="en-US" altLang="zh-CN" sz="1200" b="0" i="0" kern="1200" baseline="0" dirty="0">
                <a:solidFill>
                  <a:schemeClr val="tx1"/>
                </a:solidFill>
                <a:effectLst/>
                <a:latin typeface="+mn-lt"/>
                <a:ea typeface="+mn-ea"/>
                <a:cs typeface="+mn-cs"/>
              </a:rPr>
              <a:t> embedding</a:t>
            </a:r>
            <a:r>
              <a:rPr lang="zh-CN" altLang="en-US" sz="1200" b="0" i="0" kern="1200" baseline="0" dirty="0">
                <a:solidFill>
                  <a:schemeClr val="tx1"/>
                </a:solidFill>
                <a:effectLst/>
                <a:latin typeface="+mn-lt"/>
                <a:ea typeface="+mn-ea"/>
                <a:cs typeface="+mn-cs"/>
              </a:rPr>
              <a:t>转化为词向量，再经过双向的</a:t>
            </a:r>
            <a:r>
              <a:rPr lang="en-US" altLang="zh-CN" sz="1200" b="0" i="0" kern="1200" baseline="0" dirty="0">
                <a:solidFill>
                  <a:schemeClr val="tx1"/>
                </a:solidFill>
                <a:effectLst/>
                <a:latin typeface="+mn-lt"/>
                <a:ea typeface="+mn-ea"/>
                <a:cs typeface="+mn-cs"/>
              </a:rPr>
              <a:t>LSTM</a:t>
            </a:r>
            <a:r>
              <a:rPr lang="zh-CN" altLang="en-US" sz="1200" b="0" i="0" kern="1200" baseline="0" dirty="0">
                <a:solidFill>
                  <a:schemeClr val="tx1"/>
                </a:solidFill>
                <a:effectLst/>
                <a:latin typeface="+mn-lt"/>
                <a:ea typeface="+mn-ea"/>
                <a:cs typeface="+mn-cs"/>
              </a:rPr>
              <a:t>层进行编码。然后在进行关系分类时，需要先根据实体识别的结果对实体进行配对，然后进行关系分类。从图中可以看到，</a:t>
            </a:r>
            <a:r>
              <a:rPr lang="en-US" altLang="zh-CN" sz="1200" b="0" i="0" kern="1200" baseline="0" dirty="0">
                <a:solidFill>
                  <a:schemeClr val="tx1"/>
                </a:solidFill>
                <a:effectLst/>
                <a:latin typeface="+mn-lt"/>
                <a:ea typeface="+mn-ea"/>
                <a:cs typeface="+mn-cs"/>
              </a:rPr>
              <a:t>NER</a:t>
            </a:r>
            <a:r>
              <a:rPr lang="zh-CN" altLang="en-US" sz="1200" b="0" i="0" kern="1200" baseline="0" dirty="0">
                <a:solidFill>
                  <a:schemeClr val="tx1"/>
                </a:solidFill>
                <a:effectLst/>
                <a:latin typeface="+mn-lt"/>
                <a:ea typeface="+mn-ea"/>
                <a:cs typeface="+mn-cs"/>
              </a:rPr>
              <a:t>模块和</a:t>
            </a:r>
            <a:r>
              <a:rPr lang="en-US" altLang="zh-CN" sz="1200" b="0" i="0" kern="1200" baseline="0" dirty="0">
                <a:solidFill>
                  <a:schemeClr val="tx1"/>
                </a:solidFill>
                <a:effectLst/>
                <a:latin typeface="+mn-lt"/>
                <a:ea typeface="+mn-ea"/>
                <a:cs typeface="+mn-cs"/>
              </a:rPr>
              <a:t>RC</a:t>
            </a:r>
            <a:r>
              <a:rPr lang="zh-CN" altLang="en-US" sz="1200" b="0" i="0" kern="1200" baseline="0" dirty="0">
                <a:solidFill>
                  <a:schemeClr val="tx1"/>
                </a:solidFill>
                <a:effectLst/>
                <a:latin typeface="+mn-lt"/>
                <a:ea typeface="+mn-ea"/>
                <a:cs typeface="+mn-cs"/>
              </a:rPr>
              <a:t>模块共用了双向</a:t>
            </a:r>
            <a:r>
              <a:rPr lang="en-US" altLang="zh-CN" sz="1200" b="0" i="0" kern="1200" baseline="0" dirty="0">
                <a:solidFill>
                  <a:schemeClr val="tx1"/>
                </a:solidFill>
                <a:effectLst/>
                <a:latin typeface="+mn-lt"/>
                <a:ea typeface="+mn-ea"/>
                <a:cs typeface="+mn-cs"/>
              </a:rPr>
              <a:t>LSTM</a:t>
            </a:r>
            <a:r>
              <a:rPr lang="zh-CN" altLang="en-US" sz="1200" b="0" i="0" kern="1200" baseline="0" dirty="0">
                <a:solidFill>
                  <a:schemeClr val="tx1"/>
                </a:solidFill>
                <a:effectLst/>
                <a:latin typeface="+mn-lt"/>
                <a:ea typeface="+mn-ea"/>
                <a:cs typeface="+mn-cs"/>
              </a:rPr>
              <a:t>编码层，在模型训练时都会更新共享参数，实现联合抽取。</a:t>
            </a:r>
            <a:endParaRPr lang="en-US" altLang="zh-CN" sz="1200" b="0" i="0" kern="1200" baseline="0" dirty="0">
              <a:solidFill>
                <a:schemeClr val="tx1"/>
              </a:solidFill>
              <a:effectLst/>
              <a:latin typeface="+mn-lt"/>
              <a:ea typeface="+mn-ea"/>
              <a:cs typeface="+mn-cs"/>
            </a:endParaRPr>
          </a:p>
          <a:p>
            <a:endParaRPr lang="en-US" altLang="zh-CN" dirty="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7</a:t>
            </a:fld>
            <a:endParaRPr lang="zh-CN" altLang="en-US"/>
          </a:p>
        </p:txBody>
      </p:sp>
    </p:spTree>
    <p:extLst>
      <p:ext uri="{BB962C8B-B14F-4D97-AF65-F5344CB8AC3E}">
        <p14:creationId xmlns:p14="http://schemas.microsoft.com/office/powerpoint/2010/main" val="3300643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a typeface="等线"/>
              </a:rPr>
              <a:t>还有一种联合抽取的方法称为“标注策略”。刚才说到，参数共享的联合抽取方法本质还是需要将实体识别和关系提取分开进行。因此同样地会产生冗余的信息。而基于标注策略的联合抽取，则是把实体识别和关系提取任务统一为一个序列标注问题。然后通过一个端到端的神经网络模型直接得到关系实体三元组。</a:t>
            </a:r>
            <a:endParaRPr lang="en-US" altLang="zh-CN" dirty="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8</a:t>
            </a:fld>
            <a:endParaRPr lang="zh-CN" altLang="en-US"/>
          </a:p>
        </p:txBody>
      </p:sp>
    </p:spTree>
    <p:extLst>
      <p:ext uri="{BB962C8B-B14F-4D97-AF65-F5344CB8AC3E}">
        <p14:creationId xmlns:p14="http://schemas.microsoft.com/office/powerpoint/2010/main" val="1370505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ea typeface="等线"/>
            </a:endParaRPr>
          </a:p>
          <a:p>
            <a:endParaRPr lang="zh-CN" altLang="en-US" dirty="0"/>
          </a:p>
        </p:txBody>
      </p:sp>
      <p:sp>
        <p:nvSpPr>
          <p:cNvPr id="4" name="灯片编号占位符 3"/>
          <p:cNvSpPr>
            <a:spLocks noGrp="1"/>
          </p:cNvSpPr>
          <p:nvPr>
            <p:ph type="sldNum" sz="quarter" idx="10"/>
          </p:nvPr>
        </p:nvSpPr>
        <p:spPr/>
        <p:txBody>
          <a:bodyPr/>
          <a:lstStyle/>
          <a:p>
            <a:fld id="{B56DF098-4529-4FE5-A817-89EEE5AB3A6A}" type="slidenum">
              <a:rPr lang="zh-CN" altLang="en-US" smtClean="0"/>
              <a:t>9</a:t>
            </a:fld>
            <a:endParaRPr lang="zh-CN" altLang="en-US"/>
          </a:p>
        </p:txBody>
      </p:sp>
    </p:spTree>
    <p:extLst>
      <p:ext uri="{BB962C8B-B14F-4D97-AF65-F5344CB8AC3E}">
        <p14:creationId xmlns:p14="http://schemas.microsoft.com/office/powerpoint/2010/main" val="2109099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2018/7/10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805086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2018/7/10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577302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2018/7/10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72881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2018/7/10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074015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2018/7/10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3407052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3D17B11-CCD8-4EEC-AD7E-F410C1454966}" type="datetimeFigureOut">
              <a:rPr lang="zh-CN" altLang="en-US" smtClean="0"/>
              <a:t>2018/7/10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18870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3D17B11-CCD8-4EEC-AD7E-F410C1454966}" type="datetimeFigureOut">
              <a:rPr lang="zh-CN" altLang="en-US" smtClean="0"/>
              <a:t>2018/7/10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406808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3D17B11-CCD8-4EEC-AD7E-F410C1454966}" type="datetimeFigureOut">
              <a:rPr lang="zh-CN" altLang="en-US" smtClean="0"/>
              <a:t>2018/7/10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4187196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3D17B11-CCD8-4EEC-AD7E-F410C1454966}" type="datetimeFigureOut">
              <a:rPr lang="zh-CN" altLang="en-US" smtClean="0"/>
              <a:t>2018/7/10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1200569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3D17B11-CCD8-4EEC-AD7E-F410C1454966}" type="datetimeFigureOut">
              <a:rPr lang="zh-CN" altLang="en-US" smtClean="0"/>
              <a:t>2018/7/10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3153261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3D17B11-CCD8-4EEC-AD7E-F410C1454966}" type="datetimeFigureOut">
              <a:rPr lang="zh-CN" altLang="en-US" smtClean="0"/>
              <a:t>2018/7/10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390041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D17B11-CCD8-4EEC-AD7E-F410C1454966}" type="datetimeFigureOut">
              <a:rPr lang="zh-CN" altLang="en-US" smtClean="0"/>
              <a:t>2018/7/10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563146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tmp"/><Relationship Id="rId7" Type="http://schemas.openxmlformats.org/officeDocument/2006/relationships/image" Target="../media/image12.tmp"/><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1.tmp"/><Relationship Id="rId5" Type="http://schemas.openxmlformats.org/officeDocument/2006/relationships/image" Target="../media/image10.tmp"/><Relationship Id="rId4" Type="http://schemas.openxmlformats.org/officeDocument/2006/relationships/image" Target="../media/image9.tmp"/></Relationships>
</file>

<file path=ppt/slides/_rels/slide14.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tmp"/></Relationships>
</file>

<file path=ppt/slides/_rels/slide15.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8.tmp"/><Relationship Id="rId5" Type="http://schemas.openxmlformats.org/officeDocument/2006/relationships/image" Target="../media/image17.tmp"/><Relationship Id="rId4" Type="http://schemas.openxmlformats.org/officeDocument/2006/relationships/image" Target="../media/image16.tm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42534" y="1219201"/>
            <a:ext cx="9144000" cy="1600200"/>
          </a:xfrm>
        </p:spPr>
        <p:txBody>
          <a:bodyPr>
            <a:normAutofit fontScale="90000"/>
          </a:bodyPr>
          <a:lstStyle/>
          <a:p>
            <a:r>
              <a:rPr lang="en-US" sz="4800" dirty="0">
                <a:latin typeface="Times New Roman" panose="02020603050405020304" pitchFamily="18" charset="0"/>
                <a:cs typeface="Times New Roman" panose="02020603050405020304" pitchFamily="18" charset="0"/>
              </a:rPr>
              <a:t>Joint Extraction of Entities and Relations Based on a Novel Tagging Scheme</a:t>
            </a:r>
            <a:endParaRPr lang="zh-CN"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9711" y="5241868"/>
            <a:ext cx="1252575" cy="1252575"/>
          </a:xfrm>
          <a:prstGeom prst="rect">
            <a:avLst/>
          </a:prstGeom>
        </p:spPr>
      </p:pic>
      <p:sp>
        <p:nvSpPr>
          <p:cNvPr id="7" name="副标题 6"/>
          <p:cNvSpPr>
            <a:spLocks noGrp="1"/>
          </p:cNvSpPr>
          <p:nvPr>
            <p:ph type="subTitle" idx="1"/>
          </p:nvPr>
        </p:nvSpPr>
        <p:spPr>
          <a:xfrm>
            <a:off x="1523999" y="4363784"/>
            <a:ext cx="9144000" cy="461962"/>
          </a:xfrm>
        </p:spPr>
        <p:txBody>
          <a:bodyPr>
            <a:normAutofit/>
          </a:bodyPr>
          <a:lstStyle/>
          <a:p>
            <a:r>
              <a:rPr lang="en-US" altLang="zh-CN" sz="2000" dirty="0">
                <a:latin typeface="Times New Roman" panose="02020603050405020304" pitchFamily="18" charset="0"/>
                <a:cs typeface="Times New Roman" panose="02020603050405020304" pitchFamily="18" charset="0"/>
              </a:rPr>
              <a:t>Zhang Hao</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3032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The Tagging Scheme</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302762"/>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
        <p:nvSpPr>
          <p:cNvPr id="3" name="矩形 2"/>
          <p:cNvSpPr/>
          <p:nvPr/>
        </p:nvSpPr>
        <p:spPr>
          <a:xfrm>
            <a:off x="838200" y="1673021"/>
            <a:ext cx="9196172" cy="2677656"/>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The special tags consist of three parts:</a:t>
            </a:r>
          </a:p>
          <a:p>
            <a:endParaRPr lang="en-US" altLang="zh-CN" sz="24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Word position in the entity { B (begin), I (inside), E (end), S (single) }</a:t>
            </a:r>
          </a:p>
          <a:p>
            <a:pPr marL="342900" indent="-342900">
              <a:buFont typeface="Wingdings" panose="05000000000000000000" pitchFamily="2" charset="2"/>
              <a:buChar char="l"/>
            </a:pPr>
            <a:endParaRPr lang="en-US" altLang="zh-CN" sz="24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fr-FR" altLang="zh-CN" sz="2400" dirty="0">
                <a:latin typeface="Times New Roman" panose="02020603050405020304" pitchFamily="18" charset="0"/>
                <a:cs typeface="Times New Roman" panose="02020603050405020304" pitchFamily="18" charset="0"/>
              </a:rPr>
              <a:t>Relation type information { CF, CP, ….}</a:t>
            </a:r>
          </a:p>
          <a:p>
            <a:pPr marL="342900" indent="-342900">
              <a:buFont typeface="Wingdings" panose="05000000000000000000" pitchFamily="2" charset="2"/>
              <a:buChar char="l"/>
            </a:pPr>
            <a:endParaRPr lang="fr-FR" altLang="zh-C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fr-FR" altLang="zh-CN" sz="2400" dirty="0">
                <a:latin typeface="Times New Roman" panose="02020603050405020304" pitchFamily="18" charset="0"/>
                <a:cs typeface="Times New Roman" panose="02020603050405020304" pitchFamily="18" charset="0"/>
              </a:rPr>
              <a:t>Relation role information { 1 (entity 1), 2 (entity 2)}</a:t>
            </a:r>
            <a:endParaRPr lang="zh-CN" altLang="en-US" sz="2400" dirty="0">
              <a:latin typeface="Times New Roman" panose="02020603050405020304" pitchFamily="18" charset="0"/>
              <a:cs typeface="Times New Roman" panose="02020603050405020304" pitchFamily="18" charset="0"/>
            </a:endParaRPr>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629006"/>
            <a:ext cx="9771506" cy="1872155"/>
          </a:xfrm>
          <a:prstGeom prst="rect">
            <a:avLst/>
          </a:prstGeom>
        </p:spPr>
      </p:pic>
    </p:spTree>
    <p:extLst>
      <p:ext uri="{BB962C8B-B14F-4D97-AF65-F5344CB8AC3E}">
        <p14:creationId xmlns:p14="http://schemas.microsoft.com/office/powerpoint/2010/main" val="3335582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The Tagging Scheme</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270098"/>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
        <p:nvSpPr>
          <p:cNvPr id="3" name="矩形 2"/>
          <p:cNvSpPr/>
          <p:nvPr/>
        </p:nvSpPr>
        <p:spPr>
          <a:xfrm>
            <a:off x="838200" y="1829138"/>
            <a:ext cx="9389109" cy="1569660"/>
          </a:xfrm>
          <a:prstGeom prst="rect">
            <a:avLst/>
          </a:prstGeom>
        </p:spPr>
        <p:txBody>
          <a:bodyPr wrap="none">
            <a:spAutoFit/>
          </a:bodyPr>
          <a:lstStyle/>
          <a:p>
            <a:pPr marL="342900" indent="-34290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Entities with the same relation type are combined into a triplet.</a:t>
            </a:r>
          </a:p>
          <a:p>
            <a:pPr marL="342900" indent="-342900">
              <a:buFont typeface="Wingdings" panose="05000000000000000000" pitchFamily="2" charset="2"/>
              <a:buChar char="l"/>
            </a:pPr>
            <a:endParaRPr lang="en-US" altLang="zh-C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If a sentence contains two or more triplets with the same relation type,</a:t>
            </a:r>
          </a:p>
          <a:p>
            <a:r>
              <a:rPr lang="en-US" altLang="zh-CN" sz="2400" dirty="0">
                <a:latin typeface="Times New Roman" panose="02020603050405020304" pitchFamily="18" charset="0"/>
                <a:cs typeface="Times New Roman" panose="02020603050405020304" pitchFamily="18" charset="0"/>
              </a:rPr>
              <a:t>    combine every two entities into a triplet based on the nearest principle.</a:t>
            </a:r>
            <a:endParaRPr lang="zh-CN" altLang="en-US" sz="2400" dirty="0">
              <a:latin typeface="Times New Roman" panose="02020603050405020304" pitchFamily="18" charset="0"/>
              <a:cs typeface="Times New Roman" panose="02020603050405020304" pitchFamily="18" charset="0"/>
            </a:endParaRPr>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327921"/>
            <a:ext cx="9771506" cy="1872155"/>
          </a:xfrm>
          <a:prstGeom prst="rect">
            <a:avLst/>
          </a:prstGeom>
        </p:spPr>
      </p:pic>
    </p:spTree>
    <p:extLst>
      <p:ext uri="{BB962C8B-B14F-4D97-AF65-F5344CB8AC3E}">
        <p14:creationId xmlns:p14="http://schemas.microsoft.com/office/powerpoint/2010/main" val="4181372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The End-to-end Model</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270098"/>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0341" y="3105774"/>
            <a:ext cx="7471318" cy="3439992"/>
          </a:xfrm>
          <a:prstGeom prst="rect">
            <a:avLst/>
          </a:prstGeom>
        </p:spPr>
      </p:pic>
      <p:sp>
        <p:nvSpPr>
          <p:cNvPr id="6" name="文本框 5"/>
          <p:cNvSpPr txBox="1"/>
          <p:nvPr/>
        </p:nvSpPr>
        <p:spPr>
          <a:xfrm>
            <a:off x="838200" y="1588668"/>
            <a:ext cx="10515600" cy="1421992"/>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en-US" altLang="zh-CN" sz="2000" b="1" dirty="0">
                <a:latin typeface="Times New Roman" panose="02020603050405020304" pitchFamily="18" charset="0"/>
                <a:cs typeface="Times New Roman" panose="02020603050405020304" pitchFamily="18" charset="0"/>
              </a:rPr>
              <a:t>A Bi-LSTM Encoding Layer.</a:t>
            </a:r>
          </a:p>
          <a:p>
            <a:pPr marL="342900" indent="-342900">
              <a:lnSpc>
                <a:spcPct val="150000"/>
              </a:lnSpc>
              <a:buFont typeface="Wingdings" panose="05000000000000000000" pitchFamily="2" charset="2"/>
              <a:buChar char="l"/>
            </a:pPr>
            <a:r>
              <a:rPr lang="en-US" altLang="zh-CN" sz="2000" b="1" dirty="0">
                <a:latin typeface="Times New Roman" panose="02020603050405020304" pitchFamily="18" charset="0"/>
                <a:cs typeface="Times New Roman" panose="02020603050405020304" pitchFamily="18" charset="0"/>
              </a:rPr>
              <a:t>A LSTM Decoding Layer.</a:t>
            </a:r>
          </a:p>
          <a:p>
            <a:pPr marL="342900" indent="-342900">
              <a:lnSpc>
                <a:spcPct val="150000"/>
              </a:lnSpc>
              <a:buFont typeface="Wingdings" panose="05000000000000000000" pitchFamily="2" charset="2"/>
              <a:buChar char="l"/>
            </a:pPr>
            <a:r>
              <a:rPr lang="en-US" altLang="zh-CN" sz="2000" b="1" dirty="0">
                <a:latin typeface="Times New Roman" panose="02020603050405020304" pitchFamily="18" charset="0"/>
                <a:cs typeface="Times New Roman" panose="02020603050405020304" pitchFamily="18" charset="0"/>
              </a:rPr>
              <a:t>A Biased Objective Function.</a:t>
            </a:r>
            <a:endParaRPr lang="zh-CN"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7736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Bi-LSTM Encoding Layer</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270098"/>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3014" y="2299664"/>
            <a:ext cx="5198301" cy="3452207"/>
          </a:xfrm>
          <a:prstGeom prst="rect">
            <a:avLst/>
          </a:prstGeom>
        </p:spPr>
      </p:pic>
      <p:sp>
        <p:nvSpPr>
          <p:cNvPr id="7" name="文本框 6"/>
          <p:cNvSpPr txBox="1"/>
          <p:nvPr/>
        </p:nvSpPr>
        <p:spPr>
          <a:xfrm>
            <a:off x="1026567" y="1528175"/>
            <a:ext cx="10134123" cy="498663"/>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en-US" altLang="zh-CN" sz="2000" b="1" dirty="0">
                <a:latin typeface="Times New Roman" panose="02020603050405020304" pitchFamily="18" charset="0"/>
                <a:cs typeface="Times New Roman" panose="02020603050405020304" pitchFamily="18" charset="0"/>
              </a:rPr>
              <a:t>The LSTM memory block in Bi-LSTM Encoding Layer.</a:t>
            </a:r>
            <a:endParaRPr lang="zh-CN" altLang="en-US" sz="2000" b="1" dirty="0">
              <a:latin typeface="Times New Roman" panose="02020603050405020304" pitchFamily="18" charset="0"/>
              <a:cs typeface="Times New Roman" panose="02020603050405020304" pitchFamily="18" charset="0"/>
            </a:endParaRPr>
          </a:p>
        </p:txBody>
      </p:sp>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5173" y="2383224"/>
            <a:ext cx="4483591" cy="3368647"/>
          </a:xfrm>
          <a:prstGeom prst="rect">
            <a:avLst/>
          </a:prstGeom>
        </p:spPr>
      </p:pic>
      <p:pic>
        <p:nvPicPr>
          <p:cNvPr id="9" name="图片 8"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9552" y="5955608"/>
            <a:ext cx="1128152" cy="670350"/>
          </a:xfrm>
          <a:prstGeom prst="rect">
            <a:avLst/>
          </a:prstGeom>
        </p:spPr>
      </p:pic>
      <p:pic>
        <p:nvPicPr>
          <p:cNvPr id="10" name="图片 9"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88607" y="5986493"/>
            <a:ext cx="425100" cy="670350"/>
          </a:xfrm>
          <a:prstGeom prst="rect">
            <a:avLst/>
          </a:prstGeom>
        </p:spPr>
      </p:pic>
      <p:pic>
        <p:nvPicPr>
          <p:cNvPr id="11" name="图片 10"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38926" y="5986493"/>
            <a:ext cx="405720" cy="608581"/>
          </a:xfrm>
          <a:prstGeom prst="rect">
            <a:avLst/>
          </a:prstGeom>
        </p:spPr>
      </p:pic>
      <p:cxnSp>
        <p:nvCxnSpPr>
          <p:cNvPr id="14" name="直接箭头连接符 13"/>
          <p:cNvCxnSpPr>
            <a:stCxn id="11" idx="3"/>
            <a:endCxn id="9" idx="1"/>
          </p:cNvCxnSpPr>
          <p:nvPr/>
        </p:nvCxnSpPr>
        <p:spPr>
          <a:xfrm flipV="1">
            <a:off x="3244646" y="6290783"/>
            <a:ext cx="2284906" cy="1"/>
          </a:xfrm>
          <a:prstGeom prst="straightConnector1">
            <a:avLst/>
          </a:prstGeom>
          <a:ln w="95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682456" y="5886991"/>
            <a:ext cx="1488832"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concatenate</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8430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sz="4000" b="1" dirty="0" err="1">
                <a:solidFill>
                  <a:srgbClr val="0033CC"/>
                </a:solidFill>
                <a:latin typeface="Times New Roman" panose="02020603050405020304" pitchFamily="18" charset="0"/>
                <a:ea typeface="宋体" panose="02010600030101010101" pitchFamily="2" charset="-122"/>
                <a:cs typeface="Times New Roman" panose="02020603050405020304" pitchFamily="18" charset="0"/>
              </a:rPr>
              <a:t>LSTMd</a:t>
            </a:r>
            <a:r>
              <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 Decoding Layer</a:t>
            </a:r>
          </a:p>
        </p:txBody>
      </p:sp>
      <p:cxnSp>
        <p:nvCxnSpPr>
          <p:cNvPr id="13" name="直接连接符 12"/>
          <p:cNvCxnSpPr/>
          <p:nvPr/>
        </p:nvCxnSpPr>
        <p:spPr>
          <a:xfrm>
            <a:off x="838200" y="1270098"/>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
        <p:nvSpPr>
          <p:cNvPr id="7" name="文本框 6"/>
          <p:cNvSpPr txBox="1"/>
          <p:nvPr/>
        </p:nvSpPr>
        <p:spPr>
          <a:xfrm>
            <a:off x="838200" y="1745666"/>
            <a:ext cx="10134123" cy="553998"/>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en-US" altLang="zh-CN" sz="2000" b="1" dirty="0">
                <a:latin typeface="Times New Roman" panose="02020603050405020304" pitchFamily="18" charset="0"/>
                <a:cs typeface="Times New Roman" panose="02020603050405020304" pitchFamily="18" charset="0"/>
              </a:rPr>
              <a:t>The LSTM memory block in </a:t>
            </a:r>
            <a:r>
              <a:rPr lang="en-US" altLang="zh-CN" sz="2000" b="1" dirty="0" err="1">
                <a:latin typeface="Times New Roman" panose="02020603050405020304" pitchFamily="18" charset="0"/>
                <a:cs typeface="Times New Roman" panose="02020603050405020304" pitchFamily="18" charset="0"/>
              </a:rPr>
              <a:t>LSTMd</a:t>
            </a:r>
            <a:r>
              <a:rPr lang="en-US" altLang="zh-CN" sz="2000" b="1" dirty="0">
                <a:latin typeface="Times New Roman" panose="02020603050405020304" pitchFamily="18" charset="0"/>
                <a:cs typeface="Times New Roman" panose="02020603050405020304" pitchFamily="18" charset="0"/>
              </a:rPr>
              <a:t> decoding Layer</a:t>
            </a:r>
            <a:endParaRPr lang="zh-CN" altLang="en-US" sz="2000" b="1" dirty="0">
              <a:latin typeface="Times New Roman" panose="02020603050405020304" pitchFamily="18" charset="0"/>
              <a:cs typeface="Times New Roman" panose="02020603050405020304" pitchFamily="18" charset="0"/>
            </a:endParaRPr>
          </a:p>
        </p:txBody>
      </p:sp>
      <p:pic>
        <p:nvPicPr>
          <p:cNvPr id="11" name="图片 10" descr="屏幕剪辑"/>
          <p:cNvPicPr>
            <a:picLocks/>
          </p:cNvPicPr>
          <p:nvPr/>
        </p:nvPicPr>
        <p:blipFill>
          <a:blip r:embed="rId3">
            <a:extLst>
              <a:ext uri="{28A0092B-C50C-407E-A947-70E740481C1C}">
                <a14:useLocalDpi xmlns:a14="http://schemas.microsoft.com/office/drawing/2010/main" val="0"/>
              </a:ext>
            </a:extLst>
          </a:blip>
          <a:stretch>
            <a:fillRect/>
          </a:stretch>
        </p:blipFill>
        <p:spPr>
          <a:xfrm>
            <a:off x="6264000" y="2300400"/>
            <a:ext cx="5198400" cy="3582000"/>
          </a:xfrm>
          <a:prstGeom prst="rect">
            <a:avLst/>
          </a:prstGeom>
        </p:spPr>
      </p:pic>
      <p:pic>
        <p:nvPicPr>
          <p:cNvPr id="15" name="图片 1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445" y="2505145"/>
            <a:ext cx="4777053" cy="3377255"/>
          </a:xfrm>
          <a:prstGeom prst="rect">
            <a:avLst/>
          </a:prstGeom>
        </p:spPr>
      </p:pic>
    </p:spTree>
    <p:extLst>
      <p:ext uri="{BB962C8B-B14F-4D97-AF65-F5344CB8AC3E}">
        <p14:creationId xmlns:p14="http://schemas.microsoft.com/office/powerpoint/2010/main" val="1630818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Biased Objective Function</a:t>
            </a:r>
          </a:p>
        </p:txBody>
      </p:sp>
      <p:cxnSp>
        <p:nvCxnSpPr>
          <p:cNvPr id="13" name="直接连接符 12"/>
          <p:cNvCxnSpPr/>
          <p:nvPr/>
        </p:nvCxnSpPr>
        <p:spPr>
          <a:xfrm>
            <a:off x="838200" y="1270098"/>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
        <p:nvSpPr>
          <p:cNvPr id="7" name="文本框 6"/>
          <p:cNvSpPr txBox="1"/>
          <p:nvPr/>
        </p:nvSpPr>
        <p:spPr>
          <a:xfrm>
            <a:off x="838200" y="1745666"/>
            <a:ext cx="10134123" cy="498663"/>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en-US" altLang="zh-CN" sz="2000" b="1" dirty="0">
                <a:latin typeface="Times New Roman" panose="02020603050405020304" pitchFamily="18" charset="0"/>
                <a:cs typeface="Times New Roman" panose="02020603050405020304" pitchFamily="18" charset="0"/>
              </a:rPr>
              <a:t>The Biased Objective Function</a:t>
            </a:r>
            <a:endParaRPr lang="zh-CN" altLang="en-US" sz="2000" b="1" dirty="0">
              <a:latin typeface="Times New Roman" panose="02020603050405020304" pitchFamily="18" charset="0"/>
              <a:cs typeface="Times New Roman" panose="02020603050405020304" pitchFamily="18" charset="0"/>
            </a:endParaRPr>
          </a:p>
        </p:txBody>
      </p:sp>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2831" y="2595302"/>
            <a:ext cx="6248402" cy="1748097"/>
          </a:xfrm>
          <a:prstGeom prst="rect">
            <a:avLst/>
          </a:prstGeom>
        </p:spPr>
      </p:pic>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1315" y="4877506"/>
            <a:ext cx="4031008" cy="1151717"/>
          </a:xfrm>
          <a:prstGeom prst="rect">
            <a:avLst/>
          </a:prstGeom>
        </p:spPr>
      </p:pic>
      <p:pic>
        <p:nvPicPr>
          <p:cNvPr id="8" name="图片 7"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02971" y="5109524"/>
            <a:ext cx="2512682" cy="638134"/>
          </a:xfrm>
          <a:prstGeom prst="rect">
            <a:avLst/>
          </a:prstGeom>
        </p:spPr>
      </p:pic>
      <p:pic>
        <p:nvPicPr>
          <p:cNvPr id="9" name="图片 8"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70258" y="5020483"/>
            <a:ext cx="2471057" cy="1178781"/>
          </a:xfrm>
          <a:prstGeom prst="rect">
            <a:avLst/>
          </a:prstGeom>
        </p:spPr>
      </p:pic>
    </p:spTree>
    <p:extLst>
      <p:ext uri="{BB962C8B-B14F-4D97-AF65-F5344CB8AC3E}">
        <p14:creationId xmlns:p14="http://schemas.microsoft.com/office/powerpoint/2010/main" val="3868879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Outline</a:t>
            </a:r>
            <a:endParaRPr lang="zh-CN" alt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p:txBody>
          <a:bodyPr vert="horz" lIns="91440" tIns="45720" rIns="91440" bIns="45720" rtlCol="0" anchor="t">
            <a:normAutofit/>
          </a:bodyPr>
          <a:lstStyle/>
          <a:p>
            <a:pPr>
              <a:lnSpc>
                <a:spcPct val="110000"/>
              </a:lnSpc>
            </a:pPr>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Introduction</a:t>
            </a:r>
          </a:p>
          <a:p>
            <a:pPr marL="0" indent="0">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pPr>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Method</a:t>
            </a:r>
          </a:p>
          <a:p>
            <a:endParaRPr lang="en-US" altLang="zh-CN" dirty="0">
              <a:latin typeface="Times New Roman" panose="02020603050405020304" pitchFamily="18" charset="0"/>
              <a:cs typeface="Times New Roman" panose="02020603050405020304" pitchFamily="18" charset="0"/>
            </a:endParaRPr>
          </a:p>
          <a:p>
            <a:pPr>
              <a:lnSpc>
                <a:spcPct val="110000"/>
              </a:lnSpc>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Experiments</a:t>
            </a:r>
          </a:p>
          <a:p>
            <a:pPr>
              <a:lnSpc>
                <a:spcPct val="110000"/>
              </a:lnSpc>
            </a:pPr>
            <a:endParaRPr lang="zh-CN" altLang="en-US" dirty="0">
              <a:solidFill>
                <a:srgbClr val="42AAC6"/>
              </a:solidFill>
              <a:latin typeface="Times New Roman" panose="02020603050405020304" pitchFamily="18" charset="0"/>
              <a:cs typeface="Times New Roman" panose="02020603050405020304" pitchFamily="18" charset="0"/>
            </a:endParaRPr>
          </a:p>
          <a:p>
            <a:pPr>
              <a:lnSpc>
                <a:spcPct val="110000"/>
              </a:lnSpc>
            </a:pPr>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Conclusion</a:t>
            </a:r>
            <a:endParaRPr lang="zh-CN" altLang="en-US"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a:xfrm>
            <a:off x="838200" y="1302762"/>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957766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0033CC"/>
                </a:solidFill>
                <a:latin typeface="Times New Roman" panose="02020603050405020304" pitchFamily="18" charset="0"/>
                <a:cs typeface="Times New Roman" panose="02020603050405020304" pitchFamily="18" charset="0"/>
              </a:rPr>
              <a:t>Dataset &amp; Evaluation</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270098"/>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
        <p:nvSpPr>
          <p:cNvPr id="4" name="文本框 3"/>
          <p:cNvSpPr txBox="1"/>
          <p:nvPr/>
        </p:nvSpPr>
        <p:spPr>
          <a:xfrm>
            <a:off x="838199" y="1817914"/>
            <a:ext cx="5225143" cy="4678204"/>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Dataset:</a:t>
            </a:r>
          </a:p>
          <a:p>
            <a:endParaRPr lang="en-US" altLang="zh-CN"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The public dataset NYT(New York Times news)</a:t>
            </a:r>
          </a:p>
          <a:p>
            <a:endParaRPr lang="en-US" altLang="zh-C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The training corpus was heuristically labeled using distant supervision method without manually labeling. </a:t>
            </a:r>
          </a:p>
          <a:p>
            <a:pPr marL="285750" indent="-285750">
              <a:buFont typeface="Wingdings" panose="05000000000000000000" pitchFamily="2" charset="2"/>
              <a:buChar char="l"/>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The test set is manually labeled to ensure its quality</a:t>
            </a:r>
          </a:p>
          <a:p>
            <a:pPr marL="285750" indent="-285750">
              <a:buFont typeface="Wingdings" panose="05000000000000000000" pitchFamily="2" charset="2"/>
              <a:buChar char="l"/>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The training data contains 353k triplets, and the test set contains 3,880 triplets. Besides, the size of relation set is 24.</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6509656" y="1817914"/>
            <a:ext cx="5225143" cy="3785652"/>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Evaluation:</a:t>
            </a:r>
          </a:p>
          <a:p>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Precision/Recall and F-measure for triplet (entity1; relation; entity2)</a:t>
            </a:r>
          </a:p>
          <a:p>
            <a:pPr marL="285750" indent="-285750">
              <a:buFont typeface="Wingdings" panose="05000000000000000000" pitchFamily="2" charset="2"/>
              <a:buChar char="l"/>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Head offsets of two entity mention</a:t>
            </a:r>
          </a:p>
          <a:p>
            <a:pPr marL="285750" indent="-285750">
              <a:buFont typeface="Wingdings" panose="05000000000000000000" pitchFamily="2" charset="2"/>
              <a:buChar char="l"/>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Create a validation set by randomly sampling 10% data from test set and use the remaining data as evaluation .</a:t>
            </a: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0672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Baseline</a:t>
            </a:r>
          </a:p>
        </p:txBody>
      </p:sp>
      <p:cxnSp>
        <p:nvCxnSpPr>
          <p:cNvPr id="13" name="直接连接符 12"/>
          <p:cNvCxnSpPr/>
          <p:nvPr/>
        </p:nvCxnSpPr>
        <p:spPr>
          <a:xfrm>
            <a:off x="838200" y="1270098"/>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
        <p:nvSpPr>
          <p:cNvPr id="3" name="矩形 2"/>
          <p:cNvSpPr/>
          <p:nvPr/>
        </p:nvSpPr>
        <p:spPr>
          <a:xfrm>
            <a:off x="838200" y="1539978"/>
            <a:ext cx="10957560" cy="4832092"/>
          </a:xfrm>
          <a:prstGeom prst="rect">
            <a:avLst/>
          </a:prstGeom>
        </p:spPr>
        <p:txBody>
          <a:bodyPr wrap="square">
            <a:spAutoFit/>
          </a:bodyPr>
          <a:lstStyle/>
          <a:p>
            <a:pPr marL="342900" indent="-342900">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rPr>
              <a:t>The pipelined methods: (The NER results are obtained by </a:t>
            </a:r>
            <a:r>
              <a:rPr lang="en-US" altLang="zh-CN" sz="2400" b="1" dirty="0" err="1">
                <a:latin typeface="Times New Roman" panose="02020603050405020304" pitchFamily="18" charset="0"/>
                <a:cs typeface="Times New Roman" panose="02020603050405020304" pitchFamily="18" charset="0"/>
              </a:rPr>
              <a:t>CoType</a:t>
            </a:r>
            <a:r>
              <a:rPr lang="en-US" altLang="zh-CN" sz="2400" b="1" dirty="0">
                <a:latin typeface="Times New Roman" panose="02020603050405020304" pitchFamily="18" charset="0"/>
                <a:cs typeface="Times New Roman" panose="02020603050405020304" pitchFamily="18" charset="0"/>
              </a:rPr>
              <a:t>[1])</a:t>
            </a:r>
          </a:p>
          <a:p>
            <a:pPr marL="800100" lvl="1" indent="-34290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DS-Logistic: </a:t>
            </a:r>
            <a:r>
              <a:rPr lang="en-US" altLang="zh-CN" sz="2000" dirty="0">
                <a:latin typeface="Times New Roman" panose="02020603050405020304" pitchFamily="18" charset="0"/>
                <a:cs typeface="Times New Roman" panose="02020603050405020304" pitchFamily="18" charset="0"/>
              </a:rPr>
              <a:t>A distant supervised and feature based method. (</a:t>
            </a:r>
            <a:r>
              <a:rPr lang="en-US" altLang="zh-CN" sz="2000" dirty="0" err="1">
                <a:latin typeface="Times New Roman" panose="02020603050405020304" pitchFamily="18" charset="0"/>
                <a:cs typeface="Times New Roman" panose="02020603050405020304" pitchFamily="18" charset="0"/>
              </a:rPr>
              <a:t>Mintz</a:t>
            </a:r>
            <a:r>
              <a:rPr lang="en-US" altLang="zh-CN" sz="2000" dirty="0">
                <a:latin typeface="Times New Roman" panose="02020603050405020304" pitchFamily="18" charset="0"/>
                <a:cs typeface="Times New Roman" panose="02020603050405020304" pitchFamily="18" charset="0"/>
              </a:rPr>
              <a:t> 2009)</a:t>
            </a:r>
          </a:p>
          <a:p>
            <a:pPr marL="800100" lvl="1" indent="-34290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LINE</a:t>
            </a:r>
            <a:r>
              <a:rPr lang="en-US" altLang="zh-CN"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 network embedding method. (Tang 2015)</a:t>
            </a:r>
          </a:p>
          <a:p>
            <a:pPr marL="800100" lvl="1" indent="-34290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FCM</a:t>
            </a:r>
            <a:r>
              <a:rPr lang="en-US" altLang="zh-CN"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Feature-rich Compositional Embedding Model. (</a:t>
            </a:r>
            <a:r>
              <a:rPr lang="en-US" altLang="zh-CN" sz="2000" dirty="0" err="1">
                <a:latin typeface="Times New Roman" panose="02020603050405020304" pitchFamily="18" charset="0"/>
                <a:cs typeface="Times New Roman" panose="02020603050405020304" pitchFamily="18" charset="0"/>
              </a:rPr>
              <a:t>Gormley</a:t>
            </a:r>
            <a:r>
              <a:rPr lang="en-US" altLang="zh-CN" sz="2000" dirty="0"/>
              <a:t> </a:t>
            </a:r>
            <a:r>
              <a:rPr lang="en-US" altLang="zh-CN" sz="2000" dirty="0">
                <a:latin typeface="Times New Roman" panose="02020603050405020304" pitchFamily="18" charset="0"/>
                <a:cs typeface="Times New Roman" panose="02020603050405020304" pitchFamily="18" charset="0"/>
              </a:rPr>
              <a:t>2015)</a:t>
            </a:r>
          </a:p>
          <a:p>
            <a:pPr marL="342900" lvl="1" indent="-342900">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rPr>
              <a:t>The jointly extracting methods:</a:t>
            </a:r>
          </a:p>
          <a:p>
            <a:pPr marL="800100" lvl="1" indent="-34290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DS-Joint: </a:t>
            </a:r>
            <a:r>
              <a:rPr lang="en-US" altLang="zh-CN" sz="2000" dirty="0">
                <a:latin typeface="Times New Roman" panose="02020603050405020304" pitchFamily="18" charset="0"/>
                <a:cs typeface="Times New Roman" panose="02020603050405020304" pitchFamily="18" charset="0"/>
              </a:rPr>
              <a:t>jointly extracts entities and relations using structured perceptron on human-annotated dataset(Li 2014)</a:t>
            </a:r>
          </a:p>
          <a:p>
            <a:pPr marL="800100" lvl="1" indent="-342900">
              <a:buFont typeface="Wingdings" panose="05000000000000000000" pitchFamily="2" charset="2"/>
              <a:buChar char="Ø"/>
            </a:pPr>
            <a:r>
              <a:rPr lang="en-US" altLang="zh-CN" sz="2400" b="1" dirty="0" err="1">
                <a:latin typeface="Times New Roman" panose="02020603050405020304" pitchFamily="18" charset="0"/>
                <a:cs typeface="Times New Roman" panose="02020603050405020304" pitchFamily="18" charset="0"/>
              </a:rPr>
              <a:t>MultiR</a:t>
            </a:r>
            <a:r>
              <a:rPr lang="en-US" altLang="zh-CN" sz="24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Distant supervised method based on multi-instance learning.(Hoffmann 2011)</a:t>
            </a:r>
          </a:p>
          <a:p>
            <a:pPr marL="800100" lvl="1" indent="-342900">
              <a:buFont typeface="Wingdings" panose="05000000000000000000" pitchFamily="2" charset="2"/>
              <a:buChar char="Ø"/>
            </a:pPr>
            <a:r>
              <a:rPr lang="en-US" altLang="zh-CN" sz="2400" b="1" dirty="0" err="1">
                <a:latin typeface="Times New Roman" panose="02020603050405020304" pitchFamily="18" charset="0"/>
                <a:cs typeface="Times New Roman" panose="02020603050405020304" pitchFamily="18" charset="0"/>
              </a:rPr>
              <a:t>CoType</a:t>
            </a:r>
            <a:r>
              <a:rPr lang="en-US" altLang="zh-CN" sz="24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Joint Typing of Entities and Relations with Knowledge Bases.(Ren 2017)</a:t>
            </a:r>
            <a:endParaRPr lang="en-US" altLang="zh-CN" sz="2400" b="1" dirty="0">
              <a:latin typeface="Times New Roman" panose="02020603050405020304" pitchFamily="18" charset="0"/>
              <a:cs typeface="Times New Roman" panose="02020603050405020304" pitchFamily="18" charset="0"/>
            </a:endParaRPr>
          </a:p>
          <a:p>
            <a:pPr marL="342900" lvl="1" indent="-342900">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rPr>
              <a:t>The end-to-end tagging model:</a:t>
            </a:r>
          </a:p>
          <a:p>
            <a:pPr marL="800100" lvl="1" indent="-34290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LSTM-CRF</a:t>
            </a:r>
          </a:p>
          <a:p>
            <a:pPr marL="800100" lvl="1" indent="-34290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LSTM-LSTM</a:t>
            </a:r>
          </a:p>
          <a:p>
            <a:pPr marL="342900" indent="-342900">
              <a:buFont typeface="Wingdings" panose="05000000000000000000" pitchFamily="2" charset="2"/>
              <a:buChar char="Ø"/>
            </a:pPr>
            <a:endParaRPr lang="zh-CN" altLang="en-US" sz="2400" b="1" dirty="0">
              <a:latin typeface="Times New Roman" panose="02020603050405020304" pitchFamily="18" charset="0"/>
              <a:cs typeface="Times New Roman" panose="02020603050405020304" pitchFamily="18" charset="0"/>
            </a:endParaRPr>
          </a:p>
        </p:txBody>
      </p:sp>
      <p:sp>
        <p:nvSpPr>
          <p:cNvPr id="4" name="矩形 3"/>
          <p:cNvSpPr/>
          <p:nvPr/>
        </p:nvSpPr>
        <p:spPr>
          <a:xfrm>
            <a:off x="995567" y="6127331"/>
            <a:ext cx="9144001" cy="369332"/>
          </a:xfrm>
          <a:prstGeom prst="rect">
            <a:avLst/>
          </a:prstGeom>
        </p:spPr>
        <p:txBody>
          <a:bodyPr wrap="square">
            <a:spAutoFit/>
          </a:bodyPr>
          <a:lstStyle/>
          <a:p>
            <a:r>
              <a:rPr lang="en-US" altLang="zh-CN" dirty="0"/>
              <a:t>[1] </a:t>
            </a:r>
            <a:r>
              <a:rPr lang="en-US" altLang="zh-CN" dirty="0" err="1"/>
              <a:t>Cotype</a:t>
            </a:r>
            <a:r>
              <a:rPr lang="en-US" altLang="zh-CN" dirty="0"/>
              <a:t>: Joint extraction of typed entities and relations with knowledge bases (2017 WWW)</a:t>
            </a:r>
            <a:endParaRPr lang="zh-CN" altLang="en-US" dirty="0"/>
          </a:p>
        </p:txBody>
      </p:sp>
    </p:spTree>
    <p:extLst>
      <p:ext uri="{BB962C8B-B14F-4D97-AF65-F5344CB8AC3E}">
        <p14:creationId xmlns:p14="http://schemas.microsoft.com/office/powerpoint/2010/main" val="3434807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Performance Comparison</a:t>
            </a:r>
          </a:p>
        </p:txBody>
      </p:sp>
      <p:cxnSp>
        <p:nvCxnSpPr>
          <p:cNvPr id="13" name="直接连接符 12"/>
          <p:cNvCxnSpPr/>
          <p:nvPr/>
        </p:nvCxnSpPr>
        <p:spPr>
          <a:xfrm>
            <a:off x="838200" y="1270098"/>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7668" y="1767712"/>
            <a:ext cx="6736664" cy="2956816"/>
          </a:xfrm>
          <a:prstGeom prst="rect">
            <a:avLst/>
          </a:prstGeom>
        </p:spPr>
      </p:pic>
      <p:sp>
        <p:nvSpPr>
          <p:cNvPr id="4" name="文本框 3"/>
          <p:cNvSpPr txBox="1"/>
          <p:nvPr/>
        </p:nvSpPr>
        <p:spPr>
          <a:xfrm>
            <a:off x="838200" y="4971818"/>
            <a:ext cx="10721340" cy="1631216"/>
          </a:xfrm>
          <a:prstGeom prst="rect">
            <a:avLst/>
          </a:prstGeom>
          <a:noFill/>
        </p:spPr>
        <p:txBody>
          <a:bodyPr wrap="square" rtlCol="0">
            <a:spAutoFit/>
          </a:bodyPr>
          <a:lstStyle/>
          <a:p>
            <a:pPr marL="34290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The jointly extracting methods are better than pipelined methods, and the tagging methods are better than most of the jointly extracting methods.</a:t>
            </a:r>
          </a:p>
          <a:p>
            <a:pPr marL="342900" indent="-342900">
              <a:buFont typeface="Wingdings" panose="05000000000000000000" pitchFamily="2" charset="2"/>
              <a:buChar char="l"/>
            </a:pPr>
            <a:endParaRPr lang="en-US" altLang="zh-C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The precisions of the end-to-end models are significantly improved. But only LSTM-LSTM-Bias can be better to balance the precision and recall.</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091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Outline</a:t>
            </a:r>
            <a:endParaRPr lang="zh-CN" alt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p:txBody>
          <a:bodyPr vert="horz" lIns="91440" tIns="45720" rIns="91440" bIns="45720" rtlCol="0" anchor="t">
            <a:normAutofit/>
          </a:bodyPr>
          <a:lstStyle/>
          <a:p>
            <a:pPr>
              <a:lnSpc>
                <a:spcPct val="110000"/>
              </a:lnSpc>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Introduction</a:t>
            </a:r>
          </a:p>
          <a:p>
            <a:pPr marL="0" indent="0">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pPr>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Method</a:t>
            </a:r>
          </a:p>
          <a:p>
            <a:endParaRPr lang="en-US" altLang="zh-CN" dirty="0">
              <a:latin typeface="Times New Roman" panose="02020603050405020304" pitchFamily="18" charset="0"/>
              <a:cs typeface="Times New Roman" panose="02020603050405020304" pitchFamily="18" charset="0"/>
            </a:endParaRPr>
          </a:p>
          <a:p>
            <a:pPr>
              <a:lnSpc>
                <a:spcPct val="110000"/>
              </a:lnSpc>
            </a:pPr>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Experiments</a:t>
            </a:r>
          </a:p>
          <a:p>
            <a:pPr>
              <a:lnSpc>
                <a:spcPct val="110000"/>
              </a:lnSpc>
            </a:pPr>
            <a:endParaRPr lang="zh-CN" altLang="en-US" dirty="0">
              <a:solidFill>
                <a:srgbClr val="42AAC6"/>
              </a:solidFill>
              <a:latin typeface="Times New Roman" panose="02020603050405020304" pitchFamily="18" charset="0"/>
              <a:cs typeface="Times New Roman" panose="02020603050405020304" pitchFamily="18" charset="0"/>
            </a:endParaRPr>
          </a:p>
          <a:p>
            <a:pPr>
              <a:lnSpc>
                <a:spcPct val="110000"/>
              </a:lnSpc>
            </a:pPr>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Conclusion</a:t>
            </a:r>
            <a:endParaRPr lang="zh-CN" altLang="en-US"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a:xfrm>
            <a:off x="838200" y="1302762"/>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925110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Predicted Results on Triplet’s Elements</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270098"/>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1421" y="1889704"/>
            <a:ext cx="8509158" cy="1562156"/>
          </a:xfrm>
          <a:prstGeom prst="rect">
            <a:avLst/>
          </a:prstGeom>
        </p:spPr>
      </p:pic>
      <p:sp>
        <p:nvSpPr>
          <p:cNvPr id="4" name="文本框 3"/>
          <p:cNvSpPr txBox="1"/>
          <p:nvPr/>
        </p:nvSpPr>
        <p:spPr>
          <a:xfrm>
            <a:off x="1841421" y="3546762"/>
            <a:ext cx="9201150" cy="2246769"/>
          </a:xfrm>
          <a:prstGeom prst="rect">
            <a:avLst/>
          </a:prstGeom>
          <a:noFill/>
        </p:spPr>
        <p:txBody>
          <a:bodyPr wrap="square" rtlCol="0">
            <a:spAutoFit/>
          </a:bodyPr>
          <a:lstStyle/>
          <a:p>
            <a:pPr marL="34290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E1 and E2 represent the performance on predicting each entity, respectively.</a:t>
            </a:r>
          </a:p>
          <a:p>
            <a:pPr marL="34290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Regardless of relation type, if the head offsets of two corresponding entities are both correct, the instance of (E1, E2) is correct.</a:t>
            </a:r>
          </a:p>
          <a:p>
            <a:pPr marL="342900" indent="-342900">
              <a:buFont typeface="Wingdings" panose="05000000000000000000" pitchFamily="2" charset="2"/>
              <a:buChar char="l"/>
            </a:pPr>
            <a:endParaRPr lang="en-US" altLang="zh-C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Compare (E1,E2) with single E: some of the predicted entities do not form a pair.</a:t>
            </a:r>
          </a:p>
          <a:p>
            <a:pPr marL="34290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Compare (E1,E2) with Triplet : some of the test data is predicted to be wrong because the relation type is predicted to be wrong.</a:t>
            </a:r>
          </a:p>
        </p:txBody>
      </p:sp>
    </p:spTree>
    <p:extLst>
      <p:ext uri="{BB962C8B-B14F-4D97-AF65-F5344CB8AC3E}">
        <p14:creationId xmlns:p14="http://schemas.microsoft.com/office/powerpoint/2010/main" val="3193207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The Ratio of Single Entity</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270098"/>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4972" y="1878200"/>
            <a:ext cx="5273228" cy="3791080"/>
          </a:xfrm>
          <a:prstGeom prst="rect">
            <a:avLst/>
          </a:prstGeom>
        </p:spPr>
      </p:pic>
      <p:sp>
        <p:nvSpPr>
          <p:cNvPr id="4" name="文本框 3"/>
          <p:cNvSpPr txBox="1"/>
          <p:nvPr/>
        </p:nvSpPr>
        <p:spPr>
          <a:xfrm>
            <a:off x="2072640" y="5703570"/>
            <a:ext cx="8271510"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(The single entities refer to those who cannot find their corresponding entities</a:t>
            </a:r>
            <a:r>
              <a:rPr lang="en-US" altLang="zh-CN" dirty="0"/>
              <a:t>.)</a:t>
            </a:r>
            <a:endParaRPr lang="zh-CN" altLang="en-US" dirty="0"/>
          </a:p>
        </p:txBody>
      </p:sp>
    </p:spTree>
    <p:extLst>
      <p:ext uri="{BB962C8B-B14F-4D97-AF65-F5344CB8AC3E}">
        <p14:creationId xmlns:p14="http://schemas.microsoft.com/office/powerpoint/2010/main" val="3521734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The Effect of Bias Parameter</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270098"/>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7559" y="1981058"/>
            <a:ext cx="5365583" cy="3402472"/>
          </a:xfrm>
          <a:prstGeom prst="rect">
            <a:avLst/>
          </a:prstGeom>
        </p:spPr>
      </p:pic>
      <p:sp>
        <p:nvSpPr>
          <p:cNvPr id="4" name="文本框 3"/>
          <p:cNvSpPr txBox="1"/>
          <p:nvPr/>
        </p:nvSpPr>
        <p:spPr>
          <a:xfrm>
            <a:off x="388620" y="5569786"/>
            <a:ext cx="11635740"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If bias parameter is too large, it will affect the precision of prediction and if is too small, the recall will decline.</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7556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Case Study</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270098"/>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
        <p:nvSpPr>
          <p:cNvPr id="3" name="文本框 2"/>
          <p:cNvSpPr txBox="1"/>
          <p:nvPr/>
        </p:nvSpPr>
        <p:spPr>
          <a:xfrm>
            <a:off x="929640" y="2034540"/>
            <a:ext cx="10614660" cy="769441"/>
          </a:xfrm>
          <a:prstGeom prst="rect">
            <a:avLst/>
          </a:prstGeom>
          <a:noFill/>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S1 represents the situation that the distance between the two interrelated entities is far away from each other, which is more difficult to detect their relationships.</a:t>
            </a:r>
            <a:endParaRPr lang="zh-CN" altLang="en-US" sz="2200" dirty="0">
              <a:latin typeface="Times New Roman" panose="02020603050405020304" pitchFamily="18" charset="0"/>
              <a:cs typeface="Times New Roman" panose="02020603050405020304" pitchFamily="18" charset="0"/>
            </a:endParaRPr>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795" y="3568422"/>
            <a:ext cx="10036410" cy="1874682"/>
          </a:xfrm>
          <a:prstGeom prst="rect">
            <a:avLst/>
          </a:prstGeom>
        </p:spPr>
      </p:pic>
    </p:spTree>
    <p:extLst>
      <p:ext uri="{BB962C8B-B14F-4D97-AF65-F5344CB8AC3E}">
        <p14:creationId xmlns:p14="http://schemas.microsoft.com/office/powerpoint/2010/main" val="1455863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Case Study</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270098"/>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795" y="3508929"/>
            <a:ext cx="10036410" cy="1874682"/>
          </a:xfrm>
          <a:prstGeom prst="rect">
            <a:avLst/>
          </a:prstGeom>
        </p:spPr>
      </p:pic>
      <p:sp>
        <p:nvSpPr>
          <p:cNvPr id="5" name="文本框 4"/>
          <p:cNvSpPr txBox="1"/>
          <p:nvPr/>
        </p:nvSpPr>
        <p:spPr>
          <a:xfrm>
            <a:off x="838200" y="2384957"/>
            <a:ext cx="10614660" cy="430887"/>
          </a:xfrm>
          <a:prstGeom prst="rect">
            <a:avLst/>
          </a:prstGeom>
          <a:noFill/>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S2 is a negative example that shows these methods may mistakenly predict one of the entity.</a:t>
            </a:r>
            <a:endParaRPr lang="zh-CN"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8590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Case Study</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270098"/>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036" y="3680378"/>
            <a:ext cx="10005927" cy="1897544"/>
          </a:xfrm>
          <a:prstGeom prst="rect">
            <a:avLst/>
          </a:prstGeom>
        </p:spPr>
      </p:pic>
      <p:sp>
        <p:nvSpPr>
          <p:cNvPr id="5" name="文本框 4"/>
          <p:cNvSpPr txBox="1"/>
          <p:nvPr/>
        </p:nvSpPr>
        <p:spPr>
          <a:xfrm>
            <a:off x="998220" y="2299664"/>
            <a:ext cx="10614660" cy="769441"/>
          </a:xfrm>
          <a:prstGeom prst="rect">
            <a:avLst/>
          </a:prstGeom>
          <a:noFill/>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S3 is a case that models can predict the entities’ head offset right, but the relational role is wrong.</a:t>
            </a:r>
            <a:endParaRPr lang="zh-CN"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5888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Outline</a:t>
            </a:r>
            <a:endParaRPr lang="zh-CN" alt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p:txBody>
          <a:bodyPr vert="horz" lIns="91440" tIns="45720" rIns="91440" bIns="45720" rtlCol="0" anchor="t">
            <a:normAutofit/>
          </a:bodyPr>
          <a:lstStyle/>
          <a:p>
            <a:pPr>
              <a:lnSpc>
                <a:spcPct val="100000"/>
              </a:lnSpc>
            </a:pPr>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Introduction</a:t>
            </a:r>
          </a:p>
          <a:p>
            <a:pPr marL="0" indent="0">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pPr>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Method</a:t>
            </a:r>
          </a:p>
          <a:p>
            <a:endParaRPr lang="en-US" altLang="zh-CN" dirty="0">
              <a:latin typeface="Times New Roman" panose="02020603050405020304" pitchFamily="18" charset="0"/>
              <a:cs typeface="Times New Roman" panose="02020603050405020304" pitchFamily="18" charset="0"/>
            </a:endParaRPr>
          </a:p>
          <a:p>
            <a:pPr>
              <a:lnSpc>
                <a:spcPct val="110000"/>
              </a:lnSpc>
            </a:pPr>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Experiments</a:t>
            </a:r>
          </a:p>
          <a:p>
            <a:pPr>
              <a:lnSpc>
                <a:spcPct val="110000"/>
              </a:lnSpc>
            </a:pPr>
            <a:endParaRPr lang="zh-CN" altLang="en-US" dirty="0">
              <a:solidFill>
                <a:srgbClr val="42AAC6"/>
              </a:solidFill>
              <a:latin typeface="Times New Roman" panose="02020603050405020304" pitchFamily="18" charset="0"/>
              <a:cs typeface="Times New Roman" panose="02020603050405020304" pitchFamily="18" charset="0"/>
            </a:endParaRPr>
          </a:p>
          <a:p>
            <a:pPr>
              <a:lnSpc>
                <a:spcPct val="110000"/>
              </a:lnSpc>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Conclusion</a:t>
            </a:r>
            <a:endParaRPr lang="zh-CN" altLang="en-US" b="1"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a:xfrm>
            <a:off x="838200" y="1302762"/>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294799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Contributions</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270098"/>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
        <p:nvSpPr>
          <p:cNvPr id="3" name="文本框 2"/>
          <p:cNvSpPr txBox="1"/>
          <p:nvPr/>
        </p:nvSpPr>
        <p:spPr>
          <a:xfrm>
            <a:off x="838200" y="1680210"/>
            <a:ext cx="10614660" cy="2462213"/>
          </a:xfrm>
          <a:prstGeom prst="rect">
            <a:avLst/>
          </a:prstGeom>
          <a:noFill/>
        </p:spPr>
        <p:txBody>
          <a:bodyPr wrap="square" rtlCol="0">
            <a:spAutoFit/>
          </a:bodyPr>
          <a:lstStyle/>
          <a:p>
            <a:pPr marL="342900" indent="-342900">
              <a:buFont typeface="Wingdings" panose="05000000000000000000" pitchFamily="2" charset="2"/>
              <a:buChar char="l"/>
            </a:pPr>
            <a:r>
              <a:rPr lang="en-US" altLang="zh-CN" sz="2200" dirty="0">
                <a:latin typeface="Times New Roman" panose="02020603050405020304" pitchFamily="18" charset="0"/>
                <a:cs typeface="Times New Roman" panose="02020603050405020304" pitchFamily="18" charset="0"/>
              </a:rPr>
              <a:t>A novel tagging scheme is proposed to jointly extract entities and relations, which can easily transform the extraction problem into a tagging task.</a:t>
            </a:r>
          </a:p>
          <a:p>
            <a:pPr marL="342900" indent="-342900">
              <a:buFont typeface="Wingdings" panose="05000000000000000000" pitchFamily="2" charset="2"/>
              <a:buChar char="l"/>
            </a:pPr>
            <a:endParaRPr lang="en-US" altLang="zh-CN"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en-US" altLang="zh-CN" sz="2200" dirty="0">
                <a:latin typeface="Times New Roman" panose="02020603050405020304" pitchFamily="18" charset="0"/>
                <a:cs typeface="Times New Roman" panose="02020603050405020304" pitchFamily="18" charset="0"/>
              </a:rPr>
              <a:t>Studying different kinds of end-to-end models to settle the problem. The tagging-based methods are better than most of the existing pipelined and joint learning methods.</a:t>
            </a:r>
          </a:p>
          <a:p>
            <a:pPr marL="342900" indent="-342900">
              <a:buFont typeface="Wingdings" panose="05000000000000000000" pitchFamily="2" charset="2"/>
              <a:buChar char="l"/>
            </a:pPr>
            <a:endParaRPr lang="en-US" altLang="zh-CN"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en-US" altLang="zh-CN" sz="2200" dirty="0">
                <a:latin typeface="Times New Roman" panose="02020603050405020304" pitchFamily="18" charset="0"/>
                <a:cs typeface="Times New Roman" panose="02020603050405020304" pitchFamily="18" charset="0"/>
              </a:rPr>
              <a:t>Developing an end-to-end model with biased loss function to suit for the novel tags.</a:t>
            </a:r>
            <a:endParaRPr lang="zh-CN"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2048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Future Work</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270098"/>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
        <p:nvSpPr>
          <p:cNvPr id="3" name="文本框 2"/>
          <p:cNvSpPr txBox="1"/>
          <p:nvPr/>
        </p:nvSpPr>
        <p:spPr>
          <a:xfrm>
            <a:off x="838200" y="1760220"/>
            <a:ext cx="10934700" cy="1785104"/>
          </a:xfrm>
          <a:prstGeom prst="rect">
            <a:avLst/>
          </a:prstGeom>
          <a:noFill/>
        </p:spPr>
        <p:txBody>
          <a:bodyPr wrap="square" rtlCol="0">
            <a:spAutoFit/>
          </a:bodyPr>
          <a:lstStyle/>
          <a:p>
            <a:pPr marL="342900" indent="-342900">
              <a:buFont typeface="Wingdings" panose="05000000000000000000" pitchFamily="2" charset="2"/>
              <a:buChar char="l"/>
            </a:pPr>
            <a:r>
              <a:rPr lang="en-US" altLang="zh-CN" sz="2200" dirty="0">
                <a:latin typeface="Times New Roman" panose="02020603050405020304" pitchFamily="18" charset="0"/>
                <a:cs typeface="Times New Roman" panose="02020603050405020304" pitchFamily="18" charset="0"/>
              </a:rPr>
              <a:t>To solve the problem of overlapping relations.</a:t>
            </a:r>
          </a:p>
          <a:p>
            <a:pPr marL="342900" indent="-342900">
              <a:buFont typeface="Wingdings" panose="05000000000000000000" pitchFamily="2" charset="2"/>
              <a:buChar char="l"/>
            </a:pPr>
            <a:endParaRPr lang="en-US" altLang="zh-CN"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en-US" altLang="zh-CN" sz="2200" dirty="0">
                <a:latin typeface="Times New Roman" panose="02020603050405020304" pitchFamily="18" charset="0"/>
                <a:cs typeface="Times New Roman" panose="02020603050405020304" pitchFamily="18" charset="0"/>
              </a:rPr>
              <a:t>To improve  performance of single entity recognition.</a:t>
            </a:r>
          </a:p>
          <a:p>
            <a:pPr marL="342900" indent="-342900">
              <a:buFont typeface="Wingdings" panose="05000000000000000000" pitchFamily="2" charset="2"/>
              <a:buChar char="l"/>
            </a:pPr>
            <a:endParaRPr lang="en-US" altLang="zh-CN"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en-US" altLang="zh-CN" sz="2200" dirty="0">
                <a:latin typeface="Times New Roman" panose="02020603050405020304" pitchFamily="18" charset="0"/>
                <a:cs typeface="Times New Roman" panose="02020603050405020304" pitchFamily="18" charset="0"/>
              </a:rPr>
              <a:t>The association between two corresponding entities still requires refinement in next works.</a:t>
            </a:r>
            <a:endParaRPr lang="zh-CN"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4064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Background</a:t>
            </a:r>
          </a:p>
        </p:txBody>
      </p:sp>
      <p:sp>
        <p:nvSpPr>
          <p:cNvPr id="12" name="文本框 1">
            <a:extLst>
              <a:ext uri="{FF2B5EF4-FFF2-40B4-BE49-F238E27FC236}">
                <a16:creationId xmlns:a16="http://schemas.microsoft.com/office/drawing/2014/main" id="{A237667B-B284-4DA8-8C38-886447A618BD}"/>
              </a:ext>
            </a:extLst>
          </p:cNvPr>
          <p:cNvSpPr txBox="1"/>
          <p:nvPr/>
        </p:nvSpPr>
        <p:spPr>
          <a:xfrm>
            <a:off x="838200" y="1764830"/>
            <a:ext cx="9354552" cy="873572"/>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b="1" dirty="0">
                <a:latin typeface="Times New Roman" panose="02020603050405020304" pitchFamily="18" charset="0"/>
                <a:cs typeface="Times New Roman" panose="02020603050405020304" pitchFamily="18" charset="0"/>
              </a:rPr>
              <a:t>Definition:</a:t>
            </a:r>
            <a:r>
              <a:rPr lang="en-US" altLang="zh-CN" dirty="0">
                <a:latin typeface="Times New Roman" panose="02020603050405020304" pitchFamily="18" charset="0"/>
                <a:cs typeface="Times New Roman" panose="02020603050405020304" pitchFamily="18" charset="0"/>
              </a:rPr>
              <a:t> Given a sentence </a:t>
            </a:r>
            <a:r>
              <a:rPr lang="en-US" altLang="zh-CN" i="1" dirty="0">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rPr>
              <a:t> with the pairs of nominals </a:t>
            </a:r>
            <a:r>
              <a:rPr lang="en-US" altLang="zh-CN" i="1" dirty="0">
                <a:latin typeface="Times New Roman" panose="02020603050405020304" pitchFamily="18" charset="0"/>
                <a:cs typeface="Times New Roman" panose="02020603050405020304" pitchFamily="18" charset="0"/>
              </a:rPr>
              <a:t>e1</a:t>
            </a:r>
            <a:r>
              <a:rPr lang="en-US" altLang="zh-CN" dirty="0">
                <a:latin typeface="Times New Roman" panose="02020603050405020304" pitchFamily="18" charset="0"/>
                <a:cs typeface="Times New Roman" panose="02020603050405020304" pitchFamily="18" charset="0"/>
              </a:rPr>
              <a:t> and </a:t>
            </a:r>
            <a:r>
              <a:rPr lang="en-US" altLang="zh-CN" i="1" dirty="0">
                <a:latin typeface="Times New Roman" panose="02020603050405020304" pitchFamily="18" charset="0"/>
                <a:cs typeface="Times New Roman" panose="02020603050405020304" pitchFamily="18" charset="0"/>
              </a:rPr>
              <a:t>e2</a:t>
            </a:r>
            <a:r>
              <a:rPr lang="en-US" altLang="zh-CN" dirty="0">
                <a:latin typeface="Times New Roman" panose="02020603050405020304" pitchFamily="18" charset="0"/>
                <a:cs typeface="Times New Roman" panose="02020603050405020304" pitchFamily="18" charset="0"/>
              </a:rPr>
              <a:t>, we aim to identify the relations between </a:t>
            </a:r>
            <a:r>
              <a:rPr lang="en-US" altLang="zh-CN" i="1" dirty="0">
                <a:latin typeface="Times New Roman" panose="02020603050405020304" pitchFamily="18" charset="0"/>
                <a:cs typeface="Times New Roman" panose="02020603050405020304" pitchFamily="18" charset="0"/>
              </a:rPr>
              <a:t>e1</a:t>
            </a:r>
            <a:r>
              <a:rPr lang="en-US" altLang="zh-CN" dirty="0">
                <a:latin typeface="Times New Roman" panose="02020603050405020304" pitchFamily="18" charset="0"/>
                <a:cs typeface="Times New Roman" panose="02020603050405020304" pitchFamily="18" charset="0"/>
              </a:rPr>
              <a:t> and </a:t>
            </a:r>
            <a:r>
              <a:rPr lang="en-US" altLang="zh-CN" i="1" dirty="0">
                <a:latin typeface="Times New Roman" panose="02020603050405020304" pitchFamily="18" charset="0"/>
                <a:cs typeface="Times New Roman" panose="02020603050405020304" pitchFamily="18" charset="0"/>
              </a:rPr>
              <a:t>e2.</a:t>
            </a:r>
            <a:endParaRPr lang="zh-CN" altLang="en-US"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FC3E0E7A-9067-4CD0-BFE5-E46E5676E5B2}"/>
              </a:ext>
            </a:extLst>
          </p:cNvPr>
          <p:cNvSpPr txBox="1"/>
          <p:nvPr/>
        </p:nvSpPr>
        <p:spPr>
          <a:xfrm>
            <a:off x="2657088" y="4106064"/>
            <a:ext cx="6877824"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2400" dirty="0"/>
              <a:t>The United States president Trump will visit China</a:t>
            </a:r>
            <a:endParaRPr lang="zh-CN" sz="2400" dirty="0">
              <a:latin typeface="Times New Roman" panose="02020603050405020304" pitchFamily="18" charset="0"/>
              <a:cs typeface="Times New Roman" panose="02020603050405020304" pitchFamily="18" charset="0"/>
            </a:endParaRPr>
          </a:p>
        </p:txBody>
      </p:sp>
      <p:sp>
        <p:nvSpPr>
          <p:cNvPr id="4" name="矩形 3"/>
          <p:cNvSpPr/>
          <p:nvPr/>
        </p:nvSpPr>
        <p:spPr>
          <a:xfrm>
            <a:off x="3267307" y="4114800"/>
            <a:ext cx="1672683" cy="4267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222380" y="4114800"/>
            <a:ext cx="858644" cy="4267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组合 38"/>
          <p:cNvGrpSpPr/>
          <p:nvPr/>
        </p:nvGrpSpPr>
        <p:grpSpPr>
          <a:xfrm>
            <a:off x="4103650" y="3461712"/>
            <a:ext cx="2665140" cy="653088"/>
            <a:chOff x="4103650" y="3444240"/>
            <a:chExt cx="3363950" cy="653088"/>
          </a:xfrm>
        </p:grpSpPr>
        <p:cxnSp>
          <p:nvCxnSpPr>
            <p:cNvPr id="36" name="肘形连接符 35"/>
            <p:cNvCxnSpPr>
              <a:stCxn id="4" idx="0"/>
            </p:cNvCxnSpPr>
            <p:nvPr/>
          </p:nvCxnSpPr>
          <p:spPr>
            <a:xfrm rot="5400000" flipH="1" flipV="1">
              <a:off x="5464162" y="2093891"/>
              <a:ext cx="642925" cy="3363950"/>
            </a:xfrm>
            <a:prstGeom prst="bentConnector2">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7467600" y="3444240"/>
              <a:ext cx="0" cy="65308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0" name="文本框 39"/>
          <p:cNvSpPr txBox="1"/>
          <p:nvPr/>
        </p:nvSpPr>
        <p:spPr>
          <a:xfrm>
            <a:off x="4479156" y="3008540"/>
            <a:ext cx="2072640" cy="369332"/>
          </a:xfrm>
          <a:prstGeom prst="rect">
            <a:avLst/>
          </a:prstGeom>
          <a:noFill/>
        </p:spPr>
        <p:txBody>
          <a:bodyPr wrap="square" rtlCol="0">
            <a:spAutoFit/>
          </a:bodyPr>
          <a:lstStyle/>
          <a:p>
            <a:r>
              <a:rPr lang="en-US" altLang="zh-CN" dirty="0">
                <a:solidFill>
                  <a:srgbClr val="FF0000"/>
                </a:solidFill>
                <a:latin typeface="Times New Roman" panose="02020603050405020304" pitchFamily="18" charset="0"/>
                <a:cs typeface="Times New Roman" panose="02020603050405020304" pitchFamily="18" charset="0"/>
              </a:rPr>
              <a:t>Country-President</a:t>
            </a:r>
            <a:endParaRPr lang="zh-CN" altLang="en-US" dirty="0">
              <a:solidFill>
                <a:srgbClr val="FF0000"/>
              </a:solidFill>
              <a:latin typeface="Times New Roman" panose="02020603050405020304" pitchFamily="18" charset="0"/>
              <a:cs typeface="Times New Roman" panose="02020603050405020304" pitchFamily="18" charset="0"/>
            </a:endParaRPr>
          </a:p>
        </p:txBody>
      </p:sp>
      <p:cxnSp>
        <p:nvCxnSpPr>
          <p:cNvPr id="41" name="直接连接符 40"/>
          <p:cNvCxnSpPr/>
          <p:nvPr/>
        </p:nvCxnSpPr>
        <p:spPr>
          <a:xfrm>
            <a:off x="838200" y="1302762"/>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904087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Frameworks</a:t>
            </a:r>
          </a:p>
        </p:txBody>
      </p:sp>
      <p:cxnSp>
        <p:nvCxnSpPr>
          <p:cNvPr id="13" name="直接连接符 12"/>
          <p:cNvCxnSpPr/>
          <p:nvPr/>
        </p:nvCxnSpPr>
        <p:spPr>
          <a:xfrm>
            <a:off x="838200" y="1302762"/>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
        <p:nvSpPr>
          <p:cNvPr id="6" name="文本框 5"/>
          <p:cNvSpPr txBox="1"/>
          <p:nvPr/>
        </p:nvSpPr>
        <p:spPr>
          <a:xfrm>
            <a:off x="838200" y="1672706"/>
            <a:ext cx="10515600" cy="830997"/>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rPr>
              <a:t>Pipelined method : </a:t>
            </a:r>
            <a:r>
              <a:rPr lang="en-US" altLang="zh-CN" sz="2400" dirty="0">
                <a:latin typeface="Times New Roman" panose="02020603050405020304" pitchFamily="18" charset="0"/>
                <a:cs typeface="Times New Roman" panose="02020603050405020304" pitchFamily="18" charset="0"/>
              </a:rPr>
              <a:t>The pipelined method treats this task as two separated tasks: named entity recognition (NER) and relation classification (RC).</a:t>
            </a:r>
          </a:p>
        </p:txBody>
      </p:sp>
      <p:grpSp>
        <p:nvGrpSpPr>
          <p:cNvPr id="10" name="组合 9"/>
          <p:cNvGrpSpPr/>
          <p:nvPr/>
        </p:nvGrpSpPr>
        <p:grpSpPr>
          <a:xfrm>
            <a:off x="328914" y="2781717"/>
            <a:ext cx="5669280" cy="3724096"/>
            <a:chOff x="1219200" y="2895233"/>
            <a:chExt cx="5669280" cy="3724096"/>
          </a:xfrm>
        </p:grpSpPr>
        <p:sp>
          <p:nvSpPr>
            <p:cNvPr id="8" name="文本框 7"/>
            <p:cNvSpPr txBox="1"/>
            <p:nvPr/>
          </p:nvSpPr>
          <p:spPr>
            <a:xfrm>
              <a:off x="1219200" y="2895233"/>
              <a:ext cx="5669280" cy="3724096"/>
            </a:xfrm>
            <a:prstGeom prst="rect">
              <a:avLst/>
            </a:prstGeom>
            <a:noFill/>
            <a:ln>
              <a:solidFill>
                <a:schemeClr val="tx1"/>
              </a:solidFill>
            </a:ln>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NER:</a:t>
              </a:r>
            </a:p>
            <a:p>
              <a:endParaRPr lang="en-US" altLang="zh-CN"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 </a:t>
              </a:r>
            </a:p>
            <a:p>
              <a:endParaRPr lang="en-US" altLang="zh-CN" b="1"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 Statistical models:                   Neural Network:</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Hidden Markov Model             CNN</a:t>
              </a:r>
            </a:p>
            <a:p>
              <a:r>
                <a:rPr lang="en-US" altLang="zh-CN" dirty="0">
                  <a:latin typeface="Times New Roman" panose="02020603050405020304" pitchFamily="18" charset="0"/>
                  <a:cs typeface="Times New Roman" panose="02020603050405020304" pitchFamily="18" charset="0"/>
                </a:rPr>
                <a:t> Conditional Random Fields      LSTM</a:t>
              </a:r>
            </a:p>
            <a:p>
              <a:r>
                <a:rPr lang="en-US" altLang="zh-CN" dirty="0">
                  <a:latin typeface="Times New Roman" panose="02020603050405020304" pitchFamily="18" charset="0"/>
                  <a:cs typeface="Times New Roman" panose="02020603050405020304" pitchFamily="18" charset="0"/>
                </a:rPr>
                <a:t> Maximum Entropy                    …</a:t>
              </a:r>
            </a:p>
            <a:p>
              <a:r>
                <a:rPr lang="en-US" altLang="zh-CN" dirty="0"/>
                <a:t> …</a:t>
              </a:r>
            </a:p>
            <a:p>
              <a:endParaRPr lang="en-US" altLang="zh-CN" dirty="0"/>
            </a:p>
            <a:p>
              <a:endParaRPr lang="en-US" altLang="zh-CN" dirty="0"/>
            </a:p>
            <a:p>
              <a:endParaRPr lang="en-US" altLang="zh-CN" dirty="0"/>
            </a:p>
          </p:txBody>
        </p:sp>
        <p:sp>
          <p:nvSpPr>
            <p:cNvPr id="9" name="矩形 8"/>
            <p:cNvSpPr/>
            <p:nvPr/>
          </p:nvSpPr>
          <p:spPr>
            <a:xfrm>
              <a:off x="1320800" y="3891280"/>
              <a:ext cx="2651760" cy="228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104640" y="3891280"/>
              <a:ext cx="2651760" cy="228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6314954" y="2781717"/>
            <a:ext cx="5669280" cy="3724096"/>
            <a:chOff x="1219200" y="2895233"/>
            <a:chExt cx="5669280" cy="3724096"/>
          </a:xfrm>
        </p:grpSpPr>
        <p:sp>
          <p:nvSpPr>
            <p:cNvPr id="20" name="文本框 19"/>
            <p:cNvSpPr txBox="1"/>
            <p:nvPr/>
          </p:nvSpPr>
          <p:spPr>
            <a:xfrm>
              <a:off x="1219200" y="2895233"/>
              <a:ext cx="5669280" cy="3724096"/>
            </a:xfrm>
            <a:prstGeom prst="rect">
              <a:avLst/>
            </a:prstGeom>
            <a:noFill/>
            <a:ln>
              <a:solidFill>
                <a:schemeClr val="tx1"/>
              </a:solidFill>
            </a:ln>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RC:</a:t>
              </a:r>
            </a:p>
            <a:p>
              <a:endParaRPr lang="en-US" altLang="zh-CN"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 </a:t>
              </a:r>
            </a:p>
            <a:p>
              <a:endParaRPr lang="en-US" altLang="zh-CN" b="1"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 Statistical models:                   Neural Network:</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SVM                                          CNN</a:t>
              </a:r>
            </a:p>
            <a:p>
              <a:r>
                <a:rPr lang="en-US" altLang="zh-CN" dirty="0">
                  <a:latin typeface="Times New Roman" panose="02020603050405020304" pitchFamily="18" charset="0"/>
                  <a:cs typeface="Times New Roman" panose="02020603050405020304" pitchFamily="18" charset="0"/>
                </a:rPr>
                <a:t> Conditional Random Fields      LSTM</a:t>
              </a:r>
            </a:p>
            <a:p>
              <a:r>
                <a:rPr lang="en-US" altLang="zh-CN" dirty="0">
                  <a:latin typeface="Times New Roman" panose="02020603050405020304" pitchFamily="18" charset="0"/>
                  <a:cs typeface="Times New Roman" panose="02020603050405020304" pitchFamily="18" charset="0"/>
                </a:rPr>
                <a:t> Maximum Entropy                    …</a:t>
              </a:r>
            </a:p>
            <a:p>
              <a:r>
                <a:rPr lang="en-US" altLang="zh-CN" dirty="0"/>
                <a:t> …</a:t>
              </a:r>
            </a:p>
            <a:p>
              <a:endParaRPr lang="en-US" altLang="zh-CN" dirty="0"/>
            </a:p>
            <a:p>
              <a:endParaRPr lang="en-US" altLang="zh-CN" dirty="0"/>
            </a:p>
            <a:p>
              <a:endParaRPr lang="en-US" altLang="zh-CN" dirty="0"/>
            </a:p>
          </p:txBody>
        </p:sp>
        <p:sp>
          <p:nvSpPr>
            <p:cNvPr id="21" name="矩形 20"/>
            <p:cNvSpPr/>
            <p:nvPr/>
          </p:nvSpPr>
          <p:spPr>
            <a:xfrm>
              <a:off x="1320800" y="3891280"/>
              <a:ext cx="2651760" cy="228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104640" y="3891280"/>
              <a:ext cx="2651760" cy="228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931350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Frameworks</a:t>
            </a:r>
          </a:p>
        </p:txBody>
      </p:sp>
      <p:cxnSp>
        <p:nvCxnSpPr>
          <p:cNvPr id="13" name="直接连接符 12"/>
          <p:cNvCxnSpPr/>
          <p:nvPr/>
        </p:nvCxnSpPr>
        <p:spPr>
          <a:xfrm>
            <a:off x="838200" y="1302762"/>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
        <p:nvSpPr>
          <p:cNvPr id="6" name="文本框 5"/>
          <p:cNvSpPr txBox="1"/>
          <p:nvPr/>
        </p:nvSpPr>
        <p:spPr>
          <a:xfrm>
            <a:off x="838200" y="1672706"/>
            <a:ext cx="10515600"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Pipelined method :</a:t>
            </a:r>
            <a:endParaRPr lang="en-US" altLang="zh-CN" sz="2400" dirty="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1919869" y="2240399"/>
            <a:ext cx="7972425" cy="3838575"/>
          </a:xfrm>
          <a:prstGeom prst="rect">
            <a:avLst/>
          </a:prstGeom>
        </p:spPr>
      </p:pic>
      <p:sp>
        <p:nvSpPr>
          <p:cNvPr id="4" name="文本框 3"/>
          <p:cNvSpPr txBox="1"/>
          <p:nvPr/>
        </p:nvSpPr>
        <p:spPr>
          <a:xfrm>
            <a:off x="1081670" y="6181077"/>
            <a:ext cx="10272130" cy="369332"/>
          </a:xfrm>
          <a:prstGeom prst="rect">
            <a:avLst/>
          </a:prstGeom>
          <a:noFill/>
        </p:spPr>
        <p:txBody>
          <a:bodyPr wrap="square" rtlCol="0">
            <a:spAutoFit/>
          </a:bodyPr>
          <a:lstStyle/>
          <a:p>
            <a:pPr algn="ctr"/>
            <a:r>
              <a:rPr lang="fr-FR" altLang="zh-CN" b="1" dirty="0">
                <a:solidFill>
                  <a:srgbClr val="FF0000"/>
                </a:solidFill>
                <a:latin typeface="Times New Roman" panose="02020603050405020304" pitchFamily="18" charset="0"/>
                <a:cs typeface="Times New Roman" panose="02020603050405020304" pitchFamily="18" charset="0"/>
              </a:rPr>
              <a:t>Error Propagation, </a:t>
            </a:r>
            <a:r>
              <a:rPr lang="en-US" altLang="zh-CN" b="1" dirty="0">
                <a:solidFill>
                  <a:srgbClr val="FF0000"/>
                </a:solidFill>
                <a:latin typeface="Times New Roman" panose="02020603050405020304" pitchFamily="18" charset="0"/>
                <a:cs typeface="Times New Roman" panose="02020603050405020304" pitchFamily="18" charset="0"/>
              </a:rPr>
              <a:t>Ignore the interaction between subtasks , </a:t>
            </a:r>
            <a:r>
              <a:rPr lang="fr-FR" altLang="zh-CN" b="1" dirty="0">
                <a:solidFill>
                  <a:srgbClr val="FF0000"/>
                </a:solidFill>
                <a:latin typeface="Times New Roman" panose="02020603050405020304" pitchFamily="18" charset="0"/>
                <a:cs typeface="Times New Roman" panose="02020603050405020304" pitchFamily="18" charset="0"/>
              </a:rPr>
              <a:t>Produce redundant information</a:t>
            </a:r>
            <a:endParaRPr lang="zh-CN" alt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3331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Frameworks</a:t>
            </a:r>
          </a:p>
        </p:txBody>
      </p:sp>
      <p:cxnSp>
        <p:nvCxnSpPr>
          <p:cNvPr id="13" name="直接连接符 12"/>
          <p:cNvCxnSpPr/>
          <p:nvPr/>
        </p:nvCxnSpPr>
        <p:spPr>
          <a:xfrm>
            <a:off x="838200" y="1302762"/>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
        <p:nvSpPr>
          <p:cNvPr id="6" name="文本框 5"/>
          <p:cNvSpPr txBox="1"/>
          <p:nvPr/>
        </p:nvSpPr>
        <p:spPr>
          <a:xfrm>
            <a:off x="760141" y="1582730"/>
            <a:ext cx="10515600" cy="461665"/>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rPr>
              <a:t>Joint extraction : </a:t>
            </a:r>
            <a:r>
              <a:rPr lang="en-US" altLang="zh-CN" sz="2400" dirty="0">
                <a:latin typeface="Times New Roman" panose="02020603050405020304" pitchFamily="18" charset="0"/>
                <a:cs typeface="Times New Roman" panose="02020603050405020304" pitchFamily="18" charset="0"/>
              </a:rPr>
              <a:t>Joint models extract entities and relations using a single model.</a:t>
            </a:r>
            <a:endParaRPr lang="zh-CN" altLang="en-US" sz="24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760141" y="2255993"/>
            <a:ext cx="10515600"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Parameter sharing joint extraction method :</a:t>
            </a:r>
            <a:endParaRPr lang="zh-CN" altLang="en-US" sz="2400" dirty="0">
              <a:latin typeface="Times New Roman" panose="02020603050405020304" pitchFamily="18" charset="0"/>
              <a:cs typeface="Times New Roman" panose="02020603050405020304" pitchFamily="18" charset="0"/>
            </a:endParaRPr>
          </a:p>
        </p:txBody>
      </p:sp>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879" y="2929256"/>
            <a:ext cx="6523285" cy="3238781"/>
          </a:xfrm>
          <a:prstGeom prst="rect">
            <a:avLst/>
          </a:prstGeom>
        </p:spPr>
      </p:pic>
      <p:sp>
        <p:nvSpPr>
          <p:cNvPr id="7" name="文本框 6"/>
          <p:cNvSpPr txBox="1"/>
          <p:nvPr/>
        </p:nvSpPr>
        <p:spPr>
          <a:xfrm>
            <a:off x="1349298" y="6255834"/>
            <a:ext cx="9144000" cy="369332"/>
          </a:xfrm>
          <a:prstGeom prst="rect">
            <a:avLst/>
          </a:prstGeom>
          <a:noFill/>
        </p:spPr>
        <p:txBody>
          <a:bodyPr wrap="square" rtlCol="0">
            <a:spAutoFit/>
          </a:bodyPr>
          <a:lstStyle/>
          <a:p>
            <a:pPr algn="ctr"/>
            <a:r>
              <a:rPr lang="en-US" altLang="zh-CN" b="1" dirty="0">
                <a:solidFill>
                  <a:srgbClr val="FF0000"/>
                </a:solidFill>
                <a:latin typeface="Times New Roman" panose="02020603050405020304" pitchFamily="18" charset="0"/>
                <a:cs typeface="Times New Roman" panose="02020603050405020304" pitchFamily="18" charset="0"/>
              </a:rPr>
              <a:t>Produce redundant information</a:t>
            </a:r>
            <a:endParaRPr lang="zh-CN" alt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8755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Parameter Sharing Joint Extraction Method </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302762"/>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pic>
        <p:nvPicPr>
          <p:cNvPr id="2050" name="Picture 2" descr="https://pic4.zhimg.com/80/v2-936671e719e56717cb983f2bfc3358a4_h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595" y="1483112"/>
            <a:ext cx="6369205" cy="5140712"/>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543623" y="5687123"/>
            <a:ext cx="5196468" cy="830997"/>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Zheng S, </a:t>
            </a:r>
            <a:r>
              <a:rPr lang="en-US" altLang="zh-CN" sz="1600" dirty="0" err="1">
                <a:latin typeface="Times New Roman" panose="02020603050405020304" pitchFamily="18" charset="0"/>
                <a:cs typeface="Times New Roman" panose="02020603050405020304" pitchFamily="18" charset="0"/>
              </a:rPr>
              <a:t>Hao</a:t>
            </a:r>
            <a:r>
              <a:rPr lang="en-US" altLang="zh-CN" sz="1600" dirty="0">
                <a:latin typeface="Times New Roman" panose="02020603050405020304" pitchFamily="18" charset="0"/>
                <a:cs typeface="Times New Roman" panose="02020603050405020304" pitchFamily="18" charset="0"/>
              </a:rPr>
              <a:t> Y, Lu D, et al. Joint entity and relation extraction based on a hybrid neural network[J]. </a:t>
            </a:r>
            <a:r>
              <a:rPr lang="en-US" altLang="zh-CN" sz="1600" dirty="0" err="1">
                <a:latin typeface="Times New Roman" panose="02020603050405020304" pitchFamily="18" charset="0"/>
                <a:cs typeface="Times New Roman" panose="02020603050405020304" pitchFamily="18" charset="0"/>
              </a:rPr>
              <a:t>Neurocomputing</a:t>
            </a:r>
            <a:r>
              <a:rPr lang="en-US" altLang="zh-CN" sz="1600" dirty="0">
                <a:latin typeface="Times New Roman" panose="02020603050405020304" pitchFamily="18" charset="0"/>
                <a:cs typeface="Times New Roman" panose="02020603050405020304" pitchFamily="18" charset="0"/>
              </a:rPr>
              <a:t>, 2017, 257: 59-66.</a:t>
            </a:r>
            <a:endParaRPr lang="zh-CN" altLang="en-US" sz="16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984096" y="2853139"/>
            <a:ext cx="4315522" cy="1200329"/>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RNN for NER</a:t>
            </a:r>
          </a:p>
          <a:p>
            <a:endParaRPr lang="en-US" altLang="zh-CN" sz="2400" b="1"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CNN for RC</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1440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Tagging Scheme</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302762"/>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5493" y="3999805"/>
            <a:ext cx="9281014" cy="1453141"/>
          </a:xfrm>
          <a:prstGeom prst="rect">
            <a:avLst/>
          </a:prstGeom>
        </p:spPr>
      </p:pic>
      <p:sp>
        <p:nvSpPr>
          <p:cNvPr id="6" name="文本框 5"/>
          <p:cNvSpPr txBox="1"/>
          <p:nvPr/>
        </p:nvSpPr>
        <p:spPr>
          <a:xfrm>
            <a:off x="1312127" y="1918009"/>
            <a:ext cx="9567746" cy="1200329"/>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Tagging scheme transforms the extraction problem into a tagging task.</a:t>
            </a:r>
          </a:p>
          <a:p>
            <a:pPr marL="342900" indent="-342900">
              <a:buFont typeface="Wingdings" panose="05000000000000000000" pitchFamily="2" charset="2"/>
              <a:buChar char="l"/>
            </a:pPr>
            <a:endParaRPr lang="en-US" altLang="zh-C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An end-to-end tagging model is used to extract the results.</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3683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Outline</a:t>
            </a:r>
            <a:endParaRPr lang="zh-CN" alt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p:txBody>
          <a:bodyPr vert="horz" lIns="91440" tIns="45720" rIns="91440" bIns="45720" rtlCol="0" anchor="t">
            <a:normAutofit/>
          </a:bodyPr>
          <a:lstStyle/>
          <a:p>
            <a:pPr>
              <a:lnSpc>
                <a:spcPct val="110000"/>
              </a:lnSpc>
            </a:pPr>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Introduction</a:t>
            </a:r>
          </a:p>
          <a:p>
            <a:pPr marL="0" indent="0">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Method</a:t>
            </a:r>
          </a:p>
          <a:p>
            <a:endParaRPr lang="en-US" altLang="zh-CN" dirty="0">
              <a:latin typeface="Times New Roman" panose="02020603050405020304" pitchFamily="18" charset="0"/>
              <a:cs typeface="Times New Roman" panose="02020603050405020304" pitchFamily="18" charset="0"/>
            </a:endParaRPr>
          </a:p>
          <a:p>
            <a:pPr>
              <a:lnSpc>
                <a:spcPct val="110000"/>
              </a:lnSpc>
            </a:pPr>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Experiments</a:t>
            </a:r>
          </a:p>
          <a:p>
            <a:pPr>
              <a:lnSpc>
                <a:spcPct val="110000"/>
              </a:lnSpc>
            </a:pPr>
            <a:endParaRPr lang="zh-CN" altLang="en-US" dirty="0">
              <a:solidFill>
                <a:srgbClr val="42AAC6"/>
              </a:solidFill>
              <a:latin typeface="Times New Roman" panose="02020603050405020304" pitchFamily="18" charset="0"/>
              <a:cs typeface="Times New Roman" panose="02020603050405020304" pitchFamily="18" charset="0"/>
            </a:endParaRPr>
          </a:p>
          <a:p>
            <a:pPr>
              <a:lnSpc>
                <a:spcPct val="110000"/>
              </a:lnSpc>
            </a:pPr>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Conclusion</a:t>
            </a:r>
            <a:endParaRPr lang="zh-CN" altLang="en-US"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a:xfrm>
            <a:off x="838200" y="1302762"/>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169884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2934</Words>
  <Application>Microsoft Office PowerPoint</Application>
  <PresentationFormat>宽屏</PresentationFormat>
  <Paragraphs>259</Paragraphs>
  <Slides>28</Slides>
  <Notes>28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等线</vt:lpstr>
      <vt:lpstr>宋体</vt:lpstr>
      <vt:lpstr>Arial</vt:lpstr>
      <vt:lpstr>Calibri</vt:lpstr>
      <vt:lpstr>Calibri Light</vt:lpstr>
      <vt:lpstr>Times New Roman</vt:lpstr>
      <vt:lpstr>Wingdings</vt:lpstr>
      <vt:lpstr>Office 主题</vt:lpstr>
      <vt:lpstr>Joint Extraction of Entities and Relations Based on a Novel Tagging Scheme</vt:lpstr>
      <vt:lpstr>Outline</vt:lpstr>
      <vt:lpstr>Background</vt:lpstr>
      <vt:lpstr>Frameworks</vt:lpstr>
      <vt:lpstr>Frameworks</vt:lpstr>
      <vt:lpstr>Frameworks</vt:lpstr>
      <vt:lpstr>Parameter Sharing Joint Extraction Method </vt:lpstr>
      <vt:lpstr>Tagging Scheme</vt:lpstr>
      <vt:lpstr>Outline</vt:lpstr>
      <vt:lpstr>The Tagging Scheme</vt:lpstr>
      <vt:lpstr>The Tagging Scheme</vt:lpstr>
      <vt:lpstr>The End-to-end Model</vt:lpstr>
      <vt:lpstr>Bi-LSTM Encoding Layer</vt:lpstr>
      <vt:lpstr>LSTMd Decoding Layer</vt:lpstr>
      <vt:lpstr>Biased Objective Function</vt:lpstr>
      <vt:lpstr>Outline</vt:lpstr>
      <vt:lpstr>Dataset &amp; Evaluation</vt:lpstr>
      <vt:lpstr>Baseline</vt:lpstr>
      <vt:lpstr>Performance Comparison</vt:lpstr>
      <vt:lpstr>Predicted Results on Triplet’s Elements</vt:lpstr>
      <vt:lpstr>The Ratio of Single Entity</vt:lpstr>
      <vt:lpstr>The Effect of Bias Parameter</vt:lpstr>
      <vt:lpstr>Case Study</vt:lpstr>
      <vt:lpstr>Case Study</vt:lpstr>
      <vt:lpstr>Case Study</vt:lpstr>
      <vt:lpstr>Outline</vt:lpstr>
      <vt:lpstr>Contributions</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Joint Extraction of Entities and Relations Based on a Novel Tagging Scheme</dc:title>
  <dc:creator/>
  <cp:lastModifiedBy/>
  <cp:revision>2</cp:revision>
  <dcterms:created xsi:type="dcterms:W3CDTF">2012-07-28T05:39:45Z</dcterms:created>
  <dcterms:modified xsi:type="dcterms:W3CDTF">2018-07-10T04:58:04Z</dcterms:modified>
</cp:coreProperties>
</file>