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dp" ContentType="image/vnd.ms-photo"/>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56" r:id="rId3"/>
    <p:sldId id="283" r:id="rId4"/>
    <p:sldId id="285" r:id="rId5"/>
    <p:sldId id="284" r:id="rId7"/>
    <p:sldId id="286" r:id="rId8"/>
    <p:sldId id="288" r:id="rId9"/>
    <p:sldId id="289" r:id="rId10"/>
    <p:sldId id="258" r:id="rId11"/>
    <p:sldId id="291" r:id="rId12"/>
    <p:sldId id="314" r:id="rId13"/>
    <p:sldId id="315" r:id="rId14"/>
    <p:sldId id="317" r:id="rId15"/>
    <p:sldId id="316" r:id="rId16"/>
    <p:sldId id="318" r:id="rId17"/>
    <p:sldId id="319" r:id="rId18"/>
    <p:sldId id="320" r:id="rId19"/>
    <p:sldId id="322" r:id="rId20"/>
    <p:sldId id="321" r:id="rId21"/>
    <p:sldId id="323" r:id="rId22"/>
    <p:sldId id="324" r:id="rId23"/>
    <p:sldId id="325" r:id="rId24"/>
    <p:sldId id="326" r:id="rId25"/>
    <p:sldId id="332" r:id="rId26"/>
    <p:sldId id="328" r:id="rId27"/>
    <p:sldId id="340" r:id="rId28"/>
    <p:sldId id="341" r:id="rId29"/>
    <p:sldId id="342" r:id="rId30"/>
    <p:sldId id="329" r:id="rId31"/>
    <p:sldId id="371" r:id="rId32"/>
    <p:sldId id="374" r:id="rId33"/>
    <p:sldId id="375" r:id="rId34"/>
    <p:sldId id="373" r:id="rId35"/>
    <p:sldId id="330" r:id="rId36"/>
    <p:sldId id="376" r:id="rId37"/>
    <p:sldId id="378" r:id="rId38"/>
    <p:sldId id="377" r:id="rId39"/>
    <p:sldId id="331" r:id="rId40"/>
    <p:sldId id="379" r:id="rId41"/>
    <p:sldId id="380" r:id="rId42"/>
    <p:sldId id="381" r:id="rId43"/>
    <p:sldId id="336" r:id="rId44"/>
    <p:sldId id="337" r:id="rId45"/>
    <p:sldId id="338" r:id="rId46"/>
    <p:sldId id="339" r:id="rId47"/>
    <p:sldId id="327" r:id="rId48"/>
    <p:sldId id="413" r:id="rId49"/>
    <p:sldId id="414" r:id="rId50"/>
    <p:sldId id="415" r:id="rId51"/>
    <p:sldId id="416" r:id="rId52"/>
    <p:sldId id="417" r:id="rId53"/>
    <p:sldId id="279" r:id="rId54"/>
  </p:sldIdLst>
  <p:sldSz cx="12192000" cy="6858000"/>
  <p:notesSz cx="6858000" cy="9144000"/>
  <p:embeddedFontLst>
    <p:embeddedFont>
      <p:font typeface="微软雅黑" panose="020B0503020204020204" pitchFamily="34" charset="-122"/>
      <p:regular r:id="rId58"/>
    </p:embeddedFont>
    <p:embeddedFont>
      <p:font typeface="Segoe Print" panose="02000600000000000000" charset="0"/>
      <p:regular r:id="rId59"/>
      <p:bold r:id="rId60"/>
    </p:embeddedFont>
    <p:embeddedFont>
      <p:font typeface="Calibri" panose="020F0502020204030204" charset="0"/>
      <p:regular r:id="rId61"/>
      <p:bold r:id="rId62"/>
      <p:italic r:id="rId63"/>
      <p:boldItalic r:id="rId64"/>
    </p:embeddedFont>
    <p:embeddedFont>
      <p:font typeface="Calibri Light" panose="020F0302020204030204" charset="0"/>
      <p:regular r:id="rId65"/>
      <p:italic r:id="rId6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BF9000"/>
    <a:srgbClr val="C55A11"/>
    <a:srgbClr val="2F5597"/>
    <a:srgbClr val="FFFFFF"/>
    <a:srgbClr val="D9D9D9"/>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4" y="-1380"/>
      </p:cViewPr>
      <p:guideLst>
        <p:guide orient="horz" pos="2156"/>
        <p:guide pos="3763"/>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font" Target="fonts/font9.fntdata"/><Relationship Id="rId65" Type="http://schemas.openxmlformats.org/officeDocument/2006/relationships/font" Target="fonts/font8.fntdata"/><Relationship Id="rId64" Type="http://schemas.openxmlformats.org/officeDocument/2006/relationships/font" Target="fonts/font7.fntdata"/><Relationship Id="rId63" Type="http://schemas.openxmlformats.org/officeDocument/2006/relationships/font" Target="fonts/font6.fntdata"/><Relationship Id="rId62" Type="http://schemas.openxmlformats.org/officeDocument/2006/relationships/font" Target="fonts/font5.fntdata"/><Relationship Id="rId61" Type="http://schemas.openxmlformats.org/officeDocument/2006/relationships/font" Target="fonts/font4.fntdata"/><Relationship Id="rId60" Type="http://schemas.openxmlformats.org/officeDocument/2006/relationships/font" Target="fonts/font3.fntdata"/><Relationship Id="rId6" Type="http://schemas.openxmlformats.org/officeDocument/2006/relationships/notesMaster" Target="notesMasters/notesMaster1.xml"/><Relationship Id="rId59" Type="http://schemas.openxmlformats.org/officeDocument/2006/relationships/font" Target="fonts/font2.fntdata"/><Relationship Id="rId58" Type="http://schemas.openxmlformats.org/officeDocument/2006/relationships/font" Target="fonts/font1.fntdata"/><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8.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4.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3.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8E8C8-ED61-4BEC-8C49-0CC6E597B5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41601-B8CC-49B8-9166-4594C1B035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77552A-FC76-4CE8-B2DB-7E656B645C1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77552A-FC76-4CE8-B2DB-7E656B645C1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77552A-FC76-4CE8-B2DB-7E656B645C1B}" type="slidenum">
              <a:rPr lang="zh-CN" altLang="en-US" smtClean="0"/>
            </a:fld>
            <a:endParaRPr lang="zh-CN" altLang="en-US"/>
          </a:p>
        </p:txBody>
      </p:sp>
      <p:pic>
        <p:nvPicPr>
          <p:cNvPr id="5" name="图片 4"/>
          <p:cNvPicPr>
            <a:picLocks noChangeAspect="1"/>
          </p:cNvPicPr>
          <p:nvPr userDrawn="1"/>
        </p:nvPicPr>
        <p:blipFill>
          <a:blip r:embed="rId2" cstate="screen">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297"/>
            <a:ext cx="12192000" cy="6858594"/>
          </a:xfrm>
          <a:prstGeom prst="rect">
            <a:avLst/>
          </a:prstGeom>
        </p:spPr>
      </p:pic>
      <p:sp>
        <p:nvSpPr>
          <p:cNvPr id="6" name="矩形 5"/>
          <p:cNvSpPr/>
          <p:nvPr userDrawn="1"/>
        </p:nvSpPr>
        <p:spPr>
          <a:xfrm>
            <a:off x="0" y="-297"/>
            <a:ext cx="12192000" cy="6858594"/>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7F14C9D-4C0D-4472-AE75-C7D0372CBD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14C9D-4C0D-4472-AE75-C7D0372CBD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7552A-FC76-4CE8-B2DB-7E656B645C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13.wmf"/><Relationship Id="rId3" Type="http://schemas.openxmlformats.org/officeDocument/2006/relationships/oleObject" Target="../embeddings/oleObject2.bin"/><Relationship Id="rId2" Type="http://schemas.openxmlformats.org/officeDocument/2006/relationships/image" Target="../media/image12.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5.wmf"/><Relationship Id="rId3" Type="http://schemas.openxmlformats.org/officeDocument/2006/relationships/oleObject" Target="../embeddings/oleObject4.bin"/><Relationship Id="rId2" Type="http://schemas.openxmlformats.org/officeDocument/2006/relationships/image" Target="../media/image14.wmf"/><Relationship Id="rId1"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7.wmf"/><Relationship Id="rId7" Type="http://schemas.openxmlformats.org/officeDocument/2006/relationships/oleObject" Target="../embeddings/oleObject8.bin"/><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 Id="rId3" Type="http://schemas.openxmlformats.org/officeDocument/2006/relationships/oleObject" Target="../embeddings/oleObject6.bin"/><Relationship Id="rId2" Type="http://schemas.openxmlformats.org/officeDocument/2006/relationships/image" Target="../media/image16.wmf"/><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image" Target="../media/image19.wmf"/><Relationship Id="rId11" Type="http://schemas.openxmlformats.org/officeDocument/2006/relationships/oleObject" Target="../embeddings/oleObject10.bin"/><Relationship Id="rId10" Type="http://schemas.openxmlformats.org/officeDocument/2006/relationships/image" Target="../media/image18.wmf"/><Relationship Id="rId1"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7.xml"/><Relationship Id="rId7" Type="http://schemas.openxmlformats.org/officeDocument/2006/relationships/image" Target="../media/image21.wmf"/><Relationship Id="rId6" Type="http://schemas.openxmlformats.org/officeDocument/2006/relationships/oleObject" Target="../embeddings/oleObject13.bin"/><Relationship Id="rId5" Type="http://schemas.openxmlformats.org/officeDocument/2006/relationships/image" Target="../media/image10.png"/><Relationship Id="rId4" Type="http://schemas.openxmlformats.org/officeDocument/2006/relationships/image" Target="../media/image18.wmf"/><Relationship Id="rId3" Type="http://schemas.openxmlformats.org/officeDocument/2006/relationships/oleObject" Target="../embeddings/oleObject12.bin"/><Relationship Id="rId2" Type="http://schemas.openxmlformats.org/officeDocument/2006/relationships/image" Target="../media/image20.wmf"/><Relationship Id="rId1"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14.wmf"/><Relationship Id="rId3" Type="http://schemas.openxmlformats.org/officeDocument/2006/relationships/oleObject" Target="../embeddings/oleObject15.bin"/><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24.wmf"/><Relationship Id="rId3" Type="http://schemas.openxmlformats.org/officeDocument/2006/relationships/oleObject" Target="../embeddings/oleObject20.bin"/><Relationship Id="rId2" Type="http://schemas.openxmlformats.org/officeDocument/2006/relationships/image" Target="../media/image25.wmf"/><Relationship Id="rId1"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wmf"/><Relationship Id="rId7" Type="http://schemas.openxmlformats.org/officeDocument/2006/relationships/oleObject" Target="../embeddings/oleObject24.bin"/><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3.wmf"/><Relationship Id="rId3" Type="http://schemas.openxmlformats.org/officeDocument/2006/relationships/oleObject" Target="../embeddings/oleObject22.bin"/><Relationship Id="rId2" Type="http://schemas.openxmlformats.org/officeDocument/2006/relationships/image" Target="../media/image25.wmf"/><Relationship Id="rId11" Type="http://schemas.openxmlformats.org/officeDocument/2006/relationships/vmlDrawing" Target="../drawings/vmlDrawing9.vml"/><Relationship Id="rId10" Type="http://schemas.openxmlformats.org/officeDocument/2006/relationships/slideLayout" Target="../slideLayouts/slideLayout7.xml"/><Relationship Id="rId1"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e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604520" y="1373505"/>
            <a:ext cx="4149090" cy="3950970"/>
            <a:chOff x="1022" y="1924"/>
            <a:chExt cx="6952" cy="6620"/>
          </a:xfrm>
        </p:grpSpPr>
        <p:sp>
          <p:nvSpPr>
            <p:cNvPr id="20" name="正五边形 19"/>
            <p:cNvSpPr/>
            <p:nvPr/>
          </p:nvSpPr>
          <p:spPr>
            <a:xfrm>
              <a:off x="1907" y="2767"/>
              <a:ext cx="5182" cy="493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022" y="1924"/>
              <a:ext cx="6952" cy="6621"/>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p:cNvSpPr txBox="1"/>
          <p:nvPr/>
        </p:nvSpPr>
        <p:spPr>
          <a:xfrm>
            <a:off x="1621098" y="2926468"/>
            <a:ext cx="2080629" cy="1106805"/>
          </a:xfrm>
          <a:prstGeom prst="rect">
            <a:avLst/>
          </a:prstGeom>
          <a:noFill/>
        </p:spPr>
        <p:txBody>
          <a:bodyPr wrap="square" rtlCol="0">
            <a:spAutoFit/>
          </a:bodyPr>
          <a:lstStyle/>
          <a:p>
            <a:pPr algn="ctr"/>
            <a:r>
              <a:rPr lang="en-US" sz="6600" b="1" dirty="0" smtClean="0">
                <a:effectLst>
                  <a:outerShdw blurRad="38100" dist="38100" dir="2700000" algn="tl">
                    <a:srgbClr val="000000">
                      <a:alpha val="43137"/>
                    </a:srgbClr>
                  </a:outerShdw>
                </a:effectLst>
              </a:rPr>
              <a:t>LIME</a:t>
            </a:r>
            <a:endParaRPr lang="en-US" sz="6600" b="1" dirty="0" smtClean="0">
              <a:effectLst>
                <a:outerShdw blurRad="38100" dist="38100" dir="2700000" algn="tl">
                  <a:srgbClr val="000000">
                    <a:alpha val="43137"/>
                  </a:srgbClr>
                </a:outerShdw>
              </a:effectLst>
            </a:endParaRPr>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Copyright Notice"/>
          <p:cNvSpPr/>
          <p:nvPr/>
        </p:nvSpPr>
        <p:spPr bwMode="auto">
          <a:xfrm>
            <a:off x="4604884" y="2103990"/>
            <a:ext cx="7544435" cy="68008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4000" b="1" cap="small" dirty="0" smtClean="0">
                <a:solidFill>
                  <a:schemeClr val="tx1"/>
                </a:solidFill>
                <a:latin typeface="微软雅黑" panose="020B0503020204020204" pitchFamily="34" charset="-122"/>
                <a:ea typeface="微软雅黑" panose="020B0503020204020204" pitchFamily="34" charset="-122"/>
              </a:rPr>
              <a:t>“Why Should I Trust You?”</a:t>
            </a:r>
            <a:endParaRPr lang="en-US" sz="4000" b="1" cap="small" dirty="0" smtClean="0">
              <a:solidFill>
                <a:schemeClr val="tx1"/>
              </a:solidFill>
              <a:latin typeface="微软雅黑" panose="020B0503020204020204" pitchFamily="34" charset="-122"/>
              <a:ea typeface="微软雅黑" panose="020B0503020204020204" pitchFamily="34" charset="-122"/>
            </a:endParaRPr>
          </a:p>
        </p:txBody>
      </p:sp>
      <p:sp>
        <p:nvSpPr>
          <p:cNvPr id="2" name="Copyright Notice"/>
          <p:cNvSpPr/>
          <p:nvPr/>
        </p:nvSpPr>
        <p:spPr bwMode="auto">
          <a:xfrm>
            <a:off x="5993629" y="3066650"/>
            <a:ext cx="5714365" cy="11722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3600" b="1" cap="small" dirty="0" smtClean="0">
                <a:solidFill>
                  <a:schemeClr val="tx1"/>
                </a:solidFill>
                <a:latin typeface="微软雅黑" panose="020B0503020204020204" pitchFamily="34" charset="-122"/>
                <a:ea typeface="微软雅黑" panose="020B0503020204020204" pitchFamily="34" charset="-122"/>
              </a:rPr>
              <a:t>Explaing the Predictions</a:t>
            </a:r>
            <a:endParaRPr lang="en-US" sz="3600" b="1" cap="small" dirty="0" smtClean="0">
              <a:solidFill>
                <a:schemeClr val="tx1"/>
              </a:solidFill>
              <a:latin typeface="微软雅黑" panose="020B0503020204020204" pitchFamily="34" charset="-122"/>
              <a:ea typeface="微软雅黑" panose="020B0503020204020204" pitchFamily="34" charset="-122"/>
            </a:endParaRPr>
          </a:p>
          <a:p>
            <a:pPr algn="r"/>
            <a:r>
              <a:rPr lang="en-US" sz="3600" b="1" cap="small" dirty="0" smtClean="0">
                <a:solidFill>
                  <a:schemeClr val="tx1"/>
                </a:solidFill>
                <a:latin typeface="微软雅黑" panose="020B0503020204020204" pitchFamily="34" charset="-122"/>
                <a:ea typeface="微软雅黑" panose="020B0503020204020204" pitchFamily="34" charset="-122"/>
              </a:rPr>
              <a:t>of Any Classifier</a:t>
            </a:r>
            <a:endParaRPr lang="en-US" sz="3600" b="1" cap="small" dirty="0" smtClean="0">
              <a:solidFill>
                <a:schemeClr val="tx1"/>
              </a:solidFill>
              <a:latin typeface="微软雅黑" panose="020B0503020204020204" pitchFamily="34" charset="-122"/>
              <a:ea typeface="微软雅黑" panose="020B0503020204020204" pitchFamily="34" charset="-122"/>
            </a:endParaRPr>
          </a:p>
        </p:txBody>
      </p:sp>
      <p:sp>
        <p:nvSpPr>
          <p:cNvPr id="4" name="Copyright Notice"/>
          <p:cNvSpPr/>
          <p:nvPr/>
        </p:nvSpPr>
        <p:spPr bwMode="auto">
          <a:xfrm>
            <a:off x="10192884" y="4597000"/>
            <a:ext cx="1515110" cy="61849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sz="3600" b="1" cap="small" dirty="0" smtClean="0">
                <a:solidFill>
                  <a:schemeClr val="tx1"/>
                </a:solidFill>
                <a:latin typeface="微软雅黑" panose="020B0503020204020204" pitchFamily="34" charset="-122"/>
                <a:ea typeface="微软雅黑" panose="020B0503020204020204" pitchFamily="34" charset="-122"/>
              </a:rPr>
              <a:t>付英男</a:t>
            </a:r>
            <a:endParaRPr lang="zh-CN" altLang="en-US" sz="3600" b="1" cap="small"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1438274" y="1075054"/>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pyright Notice"/>
          <p:cNvSpPr/>
          <p:nvPr/>
        </p:nvSpPr>
        <p:spPr bwMode="auto">
          <a:xfrm>
            <a:off x="1543185" y="1161073"/>
            <a:ext cx="3691255" cy="49530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cap="small" dirty="0" smtClean="0">
                <a:solidFill>
                  <a:schemeClr val="tx1"/>
                </a:solidFill>
                <a:latin typeface="微软雅黑" panose="020B0503020204020204" pitchFamily="34" charset="-122"/>
                <a:ea typeface="微软雅黑" panose="020B0503020204020204" pitchFamily="34" charset="-122"/>
              </a:rPr>
              <a:t>Trusting a precision</a:t>
            </a:r>
            <a:endParaRPr lang="en-US" sz="2800" b="1" cap="small" dirty="0" smtClean="0">
              <a:solidFill>
                <a:schemeClr val="tx1"/>
              </a:solidFill>
              <a:latin typeface="微软雅黑" panose="020B0503020204020204" pitchFamily="34" charset="-122"/>
              <a:ea typeface="微软雅黑" panose="020B0503020204020204" pitchFamily="34" charset="-122"/>
            </a:endParaRPr>
          </a:p>
        </p:txBody>
      </p:sp>
      <p:sp>
        <p:nvSpPr>
          <p:cNvPr id="20" name="Copyright Notice"/>
          <p:cNvSpPr/>
          <p:nvPr/>
        </p:nvSpPr>
        <p:spPr bwMode="auto">
          <a:xfrm>
            <a:off x="1543185" y="3625508"/>
            <a:ext cx="3544570" cy="49530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cap="small" dirty="0" smtClean="0">
                <a:solidFill>
                  <a:schemeClr val="tx1"/>
                </a:solidFill>
                <a:latin typeface="微软雅黑" panose="020B0503020204020204" pitchFamily="34" charset="-122"/>
                <a:ea typeface="微软雅黑" panose="020B0503020204020204" pitchFamily="34" charset="-122"/>
              </a:rPr>
              <a:t>Trusting the model</a:t>
            </a:r>
            <a:endParaRPr lang="en-US" sz="2800" b="1" cap="small" dirty="0" smtClean="0">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163445" y="1741805"/>
            <a:ext cx="9391650" cy="1753235"/>
          </a:xfrm>
          <a:prstGeom prst="rect">
            <a:avLst/>
          </a:prstGeom>
          <a:noFill/>
        </p:spPr>
        <p:txBody>
          <a:bodyPr wrap="square" rtlCol="0">
            <a:spAutoFit/>
          </a:bodyPr>
          <a:p>
            <a:pPr algn="just" fontAlgn="auto">
              <a:lnSpc>
                <a:spcPct val="150000"/>
              </a:lnSpc>
            </a:pPr>
            <a:r>
              <a:rPr lang="en-US" altLang="zh-CN" sz="2400" b="1"/>
              <a:t>LIME</a:t>
            </a:r>
            <a:r>
              <a:rPr lang="en-US" altLang="zh-CN" sz="2400"/>
              <a:t>, an algorithm that can </a:t>
            </a:r>
            <a:r>
              <a:rPr lang="en-US" altLang="zh-CN" sz="2400">
                <a:solidFill>
                  <a:srgbClr val="FF0000"/>
                </a:solidFill>
              </a:rPr>
              <a:t>explain the predictions</a:t>
            </a:r>
            <a:r>
              <a:rPr lang="en-US" altLang="zh-CN" sz="2400"/>
              <a:t> of </a:t>
            </a:r>
            <a:r>
              <a:rPr lang="en-US" altLang="zh-CN" sz="2400" i="1"/>
              <a:t>any </a:t>
            </a:r>
            <a:r>
              <a:rPr lang="en-US" altLang="zh-CN" sz="2400"/>
              <a:t>classifier or regressor in afaithful way, by approximating it locally with an interpretable model.</a:t>
            </a:r>
            <a:endParaRPr lang="en-US" altLang="zh-CN" sz="2400"/>
          </a:p>
        </p:txBody>
      </p:sp>
      <p:sp>
        <p:nvSpPr>
          <p:cNvPr id="33" name="椭圆 32"/>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2163445" y="4194810"/>
            <a:ext cx="9391650" cy="1753235"/>
          </a:xfrm>
          <a:prstGeom prst="rect">
            <a:avLst/>
          </a:prstGeom>
          <a:noFill/>
        </p:spPr>
        <p:txBody>
          <a:bodyPr wrap="square" rtlCol="0">
            <a:spAutoFit/>
          </a:bodyPr>
          <a:p>
            <a:pPr algn="just" fontAlgn="auto">
              <a:lnSpc>
                <a:spcPct val="150000"/>
              </a:lnSpc>
            </a:pPr>
            <a:r>
              <a:rPr lang="en-US" altLang="zh-CN" sz="2400" b="1"/>
              <a:t>SP-LIME</a:t>
            </a:r>
            <a:r>
              <a:rPr lang="en-US" altLang="zh-CN" sz="2400"/>
              <a:t>, a method that selects a set of representative instances with explanations to address the “trusting the model” problem, via submodular optimization. </a:t>
            </a:r>
            <a:endParaRPr lang="en-US" altLang="zh-CN" sz="240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643630" y="2472690"/>
            <a:ext cx="5035550" cy="2122805"/>
          </a:xfrm>
          <a:prstGeom prst="rect">
            <a:avLst/>
          </a:prstGeom>
          <a:noFill/>
        </p:spPr>
        <p:txBody>
          <a:bodyPr wrap="square" rtlCol="0">
            <a:spAutoFit/>
          </a:bodyPr>
          <a:lstStyle/>
          <a:p>
            <a:pPr algn="ctr"/>
            <a:r>
              <a:rPr lang="en-US" sz="4400" b="1" dirty="0" smtClean="0"/>
              <a:t>The</a:t>
            </a:r>
            <a:endParaRPr lang="en-US" sz="4400" b="1" dirty="0" smtClean="0"/>
          </a:p>
          <a:p>
            <a:pPr algn="ctr"/>
            <a:r>
              <a:rPr lang="en-US" sz="4400" b="1" dirty="0"/>
              <a:t>Case for Explanations</a:t>
            </a:r>
            <a:endParaRPr lang="en-US" sz="4400" b="1" dirty="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2</a:t>
            </a:r>
            <a:endParaRPr lang="zh-CN" altLang="en-US" sz="4400"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 name="文本框 43"/>
          <p:cNvSpPr txBox="1"/>
          <p:nvPr/>
        </p:nvSpPr>
        <p:spPr>
          <a:xfrm>
            <a:off x="987425" y="1032510"/>
            <a:ext cx="4352925" cy="521970"/>
          </a:xfrm>
          <a:prstGeom prst="rect">
            <a:avLst/>
          </a:prstGeom>
          <a:noFill/>
        </p:spPr>
        <p:txBody>
          <a:bodyPr wrap="none" rtlCol="0">
            <a:spAutoFit/>
          </a:bodyPr>
          <a:p>
            <a:r>
              <a:rPr lang="en-US" sz="2800" b="1" dirty="0">
                <a:solidFill>
                  <a:srgbClr val="00B050"/>
                </a:solidFill>
                <a:effectLst>
                  <a:outerShdw blurRad="38100" dist="38100" dir="2700000" algn="tl">
                    <a:srgbClr val="000000">
                      <a:alpha val="43137"/>
                    </a:srgbClr>
                  </a:outerShdw>
                </a:effectLst>
                <a:latin typeface="Nexa Light" panose="02000000000000000000" pitchFamily="50" charset="0"/>
              </a:rPr>
              <a:t>Trusting</a:t>
            </a:r>
            <a:r>
              <a:rPr lang="en-US" sz="2800" b="1" dirty="0">
                <a:effectLst>
                  <a:outerShdw blurRad="38100" dist="38100" dir="2700000" algn="tl">
                    <a:srgbClr val="000000">
                      <a:alpha val="43137"/>
                    </a:srgbClr>
                  </a:outerShdw>
                </a:effectLst>
                <a:latin typeface="Nexa Light" panose="02000000000000000000" pitchFamily="50" charset="0"/>
              </a:rPr>
              <a:t> a prediction</a:t>
            </a:r>
            <a:endParaRPr lang="en-US" sz="2800" b="1" dirty="0">
              <a:effectLst>
                <a:outerShdw blurRad="38100" dist="38100" dir="2700000" algn="tl">
                  <a:srgbClr val="000000">
                    <a:alpha val="43137"/>
                  </a:srgbClr>
                </a:outerShdw>
              </a:effectLst>
              <a:latin typeface="Nexa Light" panose="02000000000000000000" pitchFamily="50" charset="0"/>
            </a:endParaRPr>
          </a:p>
        </p:txBody>
      </p:sp>
      <p:cxnSp>
        <p:nvCxnSpPr>
          <p:cNvPr id="2" name="直接箭头连接符 1"/>
          <p:cNvCxnSpPr/>
          <p:nvPr/>
        </p:nvCxnSpPr>
        <p:spPr>
          <a:xfrm>
            <a:off x="2613025" y="1765300"/>
            <a:ext cx="0" cy="1289685"/>
          </a:xfrm>
          <a:prstGeom prst="straightConnector1">
            <a:avLst/>
          </a:prstGeom>
          <a:ln w="28575">
            <a:tailEnd type="arrow"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987425" y="3168015"/>
            <a:ext cx="4650105" cy="521970"/>
          </a:xfrm>
          <a:prstGeom prst="rect">
            <a:avLst/>
          </a:prstGeom>
          <a:noFill/>
        </p:spPr>
        <p:txBody>
          <a:bodyPr wrap="none" rtlCol="0">
            <a:spAutoFit/>
          </a:bodyPr>
          <a:p>
            <a:r>
              <a:rPr lang="en-US" sz="2800" b="1" dirty="0">
                <a:solidFill>
                  <a:srgbClr val="FF0000"/>
                </a:solidFill>
                <a:effectLst>
                  <a:outerShdw blurRad="38100" dist="38100" dir="2700000" algn="tl">
                    <a:srgbClr val="000000">
                      <a:alpha val="43137"/>
                    </a:srgbClr>
                  </a:outerShdw>
                </a:effectLst>
                <a:latin typeface="Nexa Light" panose="02000000000000000000" pitchFamily="50" charset="0"/>
              </a:rPr>
              <a:t>Explaning</a:t>
            </a:r>
            <a:r>
              <a:rPr lang="en-US" sz="2800" b="1" dirty="0">
                <a:effectLst>
                  <a:outerShdw blurRad="38100" dist="38100" dir="2700000" algn="tl">
                    <a:srgbClr val="000000">
                      <a:alpha val="43137"/>
                    </a:srgbClr>
                  </a:outerShdw>
                </a:effectLst>
                <a:latin typeface="Nexa Light" panose="02000000000000000000" pitchFamily="50" charset="0"/>
              </a:rPr>
              <a:t> a prediction</a:t>
            </a:r>
            <a:endParaRPr lang="en-US" sz="2800" b="1" dirty="0">
              <a:effectLst>
                <a:outerShdw blurRad="38100" dist="38100" dir="2700000" algn="tl">
                  <a:srgbClr val="000000">
                    <a:alpha val="43137"/>
                  </a:srgbClr>
                </a:outerShdw>
              </a:effectLst>
              <a:latin typeface="Nexa Light" panose="02000000000000000000" pitchFamily="50" charset="0"/>
            </a:endParaRPr>
          </a:p>
        </p:txBody>
      </p:sp>
      <p:sp>
        <p:nvSpPr>
          <p:cNvPr id="7" name="Copyright Notice"/>
          <p:cNvSpPr/>
          <p:nvPr/>
        </p:nvSpPr>
        <p:spPr bwMode="auto">
          <a:xfrm>
            <a:off x="5205095" y="4472305"/>
            <a:ext cx="5989320" cy="9880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6000" b="1" cap="small"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模型的</a:t>
            </a:r>
            <a:r>
              <a:rPr lang="zh-CN" altLang="en-US" sz="6000" b="1" cap="small"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可解释性</a:t>
            </a:r>
            <a:endParaRPr lang="zh-CN" altLang="en-US" sz="6000" b="1" cap="small"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flipV="1">
            <a:off x="3312160" y="1726565"/>
            <a:ext cx="0" cy="1367155"/>
          </a:xfrm>
          <a:prstGeom prst="straightConnector1">
            <a:avLst/>
          </a:prstGeom>
          <a:ln w="28575">
            <a:tailEnd type="arrow"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3489960" y="2099310"/>
            <a:ext cx="2259330" cy="460375"/>
          </a:xfrm>
          <a:prstGeom prst="rect">
            <a:avLst/>
          </a:prstGeom>
          <a:noFill/>
        </p:spPr>
        <p:txBody>
          <a:bodyPr wrap="none" rtlCol="0">
            <a:spAutoFit/>
          </a:bodyPr>
          <a:p>
            <a:r>
              <a:rPr lang="en-US" altLang="zh-CN" sz="2400" b="1">
                <a:solidFill>
                  <a:schemeClr val="accent6">
                    <a:lumMod val="50000"/>
                  </a:schemeClr>
                </a:solidFill>
              </a:rPr>
              <a:t>prior knowledge</a:t>
            </a:r>
            <a:endParaRPr lang="en-US" altLang="zh-CN" sz="2400" b="1">
              <a:solidFill>
                <a:schemeClr val="accent6">
                  <a:lumMod val="50000"/>
                </a:schemeClr>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Copyright Notice"/>
          <p:cNvSpPr/>
          <p:nvPr/>
        </p:nvSpPr>
        <p:spPr bwMode="auto">
          <a:xfrm>
            <a:off x="779597" y="659423"/>
            <a:ext cx="4476750" cy="49530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cap="small" dirty="0" smtClean="0">
                <a:solidFill>
                  <a:schemeClr val="tx1"/>
                </a:solidFill>
                <a:latin typeface="微软雅黑" panose="020B0503020204020204" pitchFamily="34" charset="-122"/>
                <a:ea typeface="微软雅黑" panose="020B0503020204020204" pitchFamily="34" charset="-122"/>
              </a:rPr>
              <a:t>Explanining a prediction</a:t>
            </a:r>
            <a:endParaRPr lang="en-US" sz="2800" b="1" cap="small" dirty="0" smtClean="0">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103630" y="1503045"/>
            <a:ext cx="9984105" cy="1753235"/>
          </a:xfrm>
          <a:prstGeom prst="rect">
            <a:avLst/>
          </a:prstGeom>
          <a:noFill/>
        </p:spPr>
        <p:txBody>
          <a:bodyPr wrap="square" rtlCol="0">
            <a:spAutoFit/>
          </a:bodyPr>
          <a:p>
            <a:pPr algn="just" fontAlgn="auto">
              <a:lnSpc>
                <a:spcPct val="150000"/>
              </a:lnSpc>
            </a:pPr>
            <a:r>
              <a:rPr lang="en-US" altLang="zh-CN" sz="2400">
                <a:effectLst/>
              </a:rPr>
              <a:t>means presenting </a:t>
            </a:r>
            <a:r>
              <a:rPr lang="en-US" altLang="zh-CN" sz="2400">
                <a:solidFill>
                  <a:srgbClr val="FF0000"/>
                </a:solidFill>
                <a:effectLst/>
              </a:rPr>
              <a:t>textual or visual</a:t>
            </a:r>
            <a:r>
              <a:rPr lang="en-US" altLang="zh-CN" sz="2400">
                <a:effectLst/>
              </a:rPr>
              <a:t> artifacts that provide qualitative understanding of the relationship between the instance's components(e.g. </a:t>
            </a:r>
            <a:r>
              <a:rPr lang="en-US" altLang="zh-CN" sz="2400">
                <a:solidFill>
                  <a:srgbClr val="FF0000"/>
                </a:solidFill>
                <a:effectLst/>
              </a:rPr>
              <a:t>words in text, patches in an image</a:t>
            </a:r>
            <a:r>
              <a:rPr lang="en-US" altLang="zh-CN" sz="2400">
                <a:effectLst/>
              </a:rPr>
              <a:t>) an</a:t>
            </a:r>
            <a:r>
              <a:rPr lang="en-US" altLang="zh-CN" sz="2400">
                <a:effectLst/>
                <a:sym typeface="+mn-ea"/>
              </a:rPr>
              <a:t>d the model's prediction</a:t>
            </a:r>
            <a:endParaRPr lang="en-US" altLang="zh-CN" sz="2400">
              <a:effectLst/>
              <a:sym typeface="+mn-ea"/>
            </a:endParaRPr>
          </a:p>
        </p:txBody>
      </p:sp>
      <p:sp>
        <p:nvSpPr>
          <p:cNvPr id="2" name="文本框 1"/>
          <p:cNvSpPr txBox="1"/>
          <p:nvPr/>
        </p:nvSpPr>
        <p:spPr>
          <a:xfrm>
            <a:off x="985520" y="4173855"/>
            <a:ext cx="10385425" cy="1198880"/>
          </a:xfrm>
          <a:prstGeom prst="rect">
            <a:avLst/>
          </a:prstGeom>
          <a:noFill/>
        </p:spPr>
        <p:txBody>
          <a:bodyPr wrap="square" rtlCol="0">
            <a:spAutoFit/>
          </a:bodyPr>
          <a:p>
            <a:pPr algn="just" fontAlgn="auto">
              <a:lnSpc>
                <a:spcPct val="150000"/>
              </a:lnSpc>
            </a:pPr>
            <a:r>
              <a:rPr lang="en-US" altLang="zh-CN" sz="2400" b="1">
                <a:effectLst/>
              </a:rPr>
              <a:t>Explanining predictions is an important  aspect in getting humans to trust and use machine learning effectively.</a:t>
            </a:r>
            <a:endParaRPr lang="en-US" altLang="zh-CN" sz="2400" b="1">
              <a:effectLst/>
              <a:sym typeface="+mn-ea"/>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89280" y="636270"/>
            <a:ext cx="11244580" cy="2940685"/>
          </a:xfrm>
          <a:prstGeom prst="rect">
            <a:avLst/>
          </a:prstGeom>
        </p:spPr>
      </p:pic>
      <p:sp>
        <p:nvSpPr>
          <p:cNvPr id="10" name="文本框 9"/>
          <p:cNvSpPr txBox="1"/>
          <p:nvPr/>
        </p:nvSpPr>
        <p:spPr>
          <a:xfrm>
            <a:off x="969010" y="4354830"/>
            <a:ext cx="10385425" cy="1383665"/>
          </a:xfrm>
          <a:prstGeom prst="rect">
            <a:avLst/>
          </a:prstGeom>
          <a:noFill/>
        </p:spPr>
        <p:txBody>
          <a:bodyPr wrap="square" rtlCol="0">
            <a:spAutoFit/>
          </a:bodyPr>
          <a:p>
            <a:pPr algn="just" fontAlgn="auto">
              <a:lnSpc>
                <a:spcPct val="150000"/>
              </a:lnSpc>
            </a:pPr>
            <a:r>
              <a:rPr lang="en-US" altLang="zh-CN" sz="2800" b="1">
                <a:effectLst/>
              </a:rPr>
              <a:t>Explanining individual predictions. With these, a doctor can </a:t>
            </a:r>
            <a:r>
              <a:rPr lang="en-US" altLang="zh-CN" sz="2800" b="1">
                <a:solidFill>
                  <a:srgbClr val="00B050"/>
                </a:solidFill>
                <a:effectLst/>
              </a:rPr>
              <a:t>make an informed decision about the model's prediction.</a:t>
            </a:r>
            <a:endParaRPr lang="en-US" altLang="zh-CN" sz="2800" b="1">
              <a:solidFill>
                <a:srgbClr val="00B050"/>
              </a:solidFill>
              <a:effectLst/>
              <a:sym typeface="+mn-ea"/>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42010" y="361315"/>
            <a:ext cx="10678795" cy="3935095"/>
          </a:xfrm>
          <a:prstGeom prst="rect">
            <a:avLst/>
          </a:prstGeom>
        </p:spPr>
      </p:pic>
      <p:sp>
        <p:nvSpPr>
          <p:cNvPr id="3" name="文本框 2"/>
          <p:cNvSpPr txBox="1"/>
          <p:nvPr/>
        </p:nvSpPr>
        <p:spPr>
          <a:xfrm>
            <a:off x="903605" y="4700905"/>
            <a:ext cx="10385425" cy="1383665"/>
          </a:xfrm>
          <a:prstGeom prst="rect">
            <a:avLst/>
          </a:prstGeom>
          <a:noFill/>
        </p:spPr>
        <p:txBody>
          <a:bodyPr wrap="square" rtlCol="0">
            <a:spAutoFit/>
          </a:bodyPr>
          <a:p>
            <a:pPr algn="just" fontAlgn="auto">
              <a:lnSpc>
                <a:spcPct val="150000"/>
              </a:lnSpc>
            </a:pPr>
            <a:r>
              <a:rPr lang="en-US" altLang="zh-CN" sz="2800" b="1">
                <a:effectLst/>
                <a:sym typeface="+mn-ea"/>
              </a:rPr>
              <a:t>Even when </a:t>
            </a:r>
            <a:r>
              <a:rPr lang="en-US" altLang="zh-CN" sz="2800" b="1">
                <a:solidFill>
                  <a:srgbClr val="00B050"/>
                </a:solidFill>
                <a:effectLst/>
                <a:sym typeface="+mn-ea"/>
              </a:rPr>
              <a:t>stakes are lower</a:t>
            </a:r>
            <a:r>
              <a:rPr lang="en-US" altLang="zh-CN" sz="2800" b="1">
                <a:effectLst/>
                <a:sym typeface="+mn-ea"/>
              </a:rPr>
              <a:t>, the user needs to trust the prediction enough to spend money or time on it.</a:t>
            </a:r>
            <a:endParaRPr lang="en-US" altLang="zh-CN" sz="2800" b="1">
              <a:effectLst/>
              <a:sym typeface="+mn-ea"/>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7185" y="567690"/>
            <a:ext cx="9644380" cy="706755"/>
          </a:xfrm>
          <a:prstGeom prst="rect">
            <a:avLst/>
          </a:prstGeom>
          <a:noFill/>
        </p:spPr>
        <p:txBody>
          <a:bodyPr wrap="none" rtlCol="0">
            <a:spAutoFit/>
          </a:bodyPr>
          <a:p>
            <a:r>
              <a:rPr lang="en-US" altLang="zh-CN" sz="4000">
                <a:effectLst>
                  <a:outerShdw blurRad="38100" dist="38100" dir="2700000" algn="tl">
                    <a:srgbClr val="000000">
                      <a:alpha val="43137"/>
                    </a:srgbClr>
                  </a:outerShdw>
                </a:effectLst>
              </a:rPr>
              <a:t>There are several ways a model can go wrong:</a:t>
            </a:r>
            <a:endParaRPr lang="en-US" altLang="zh-CN" sz="4000">
              <a:effectLst>
                <a:outerShdw blurRad="38100" dist="38100" dir="2700000" algn="tl">
                  <a:srgbClr val="000000">
                    <a:alpha val="43137"/>
                  </a:srgbClr>
                </a:outerShdw>
              </a:effectLst>
            </a:endParaRPr>
          </a:p>
        </p:txBody>
      </p:sp>
      <p:sp>
        <p:nvSpPr>
          <p:cNvPr id="3" name="文本框 2"/>
          <p:cNvSpPr txBox="1"/>
          <p:nvPr/>
        </p:nvSpPr>
        <p:spPr>
          <a:xfrm>
            <a:off x="5107305" y="1511300"/>
            <a:ext cx="6567805" cy="706755"/>
          </a:xfrm>
          <a:prstGeom prst="rect">
            <a:avLst/>
          </a:prstGeom>
          <a:noFill/>
        </p:spPr>
        <p:txBody>
          <a:bodyPr wrap="none" rtlCol="0">
            <a:spAutoFit/>
          </a:bodyPr>
          <a:p>
            <a:r>
              <a:rPr lang="en-US" altLang="zh-CN" sz="4000">
                <a:effectLst>
                  <a:outerShdw blurRad="38100" dist="38100" dir="2700000" algn="tl">
                    <a:srgbClr val="000000">
                      <a:alpha val="43137"/>
                    </a:srgbClr>
                  </a:outerShdw>
                </a:effectLst>
              </a:rPr>
              <a:t> —— Overstimate the accuracy</a:t>
            </a:r>
            <a:endParaRPr lang="en-US" altLang="zh-CN" sz="4000">
              <a:effectLst>
                <a:outerShdw blurRad="38100" dist="38100" dir="2700000" algn="tl">
                  <a:srgbClr val="000000">
                    <a:alpha val="43137"/>
                  </a:srgbClr>
                </a:outerShdw>
              </a:effectLst>
            </a:endParaRPr>
          </a:p>
        </p:txBody>
      </p:sp>
      <p:sp>
        <p:nvSpPr>
          <p:cNvPr id="4" name="文本框 3"/>
          <p:cNvSpPr txBox="1"/>
          <p:nvPr/>
        </p:nvSpPr>
        <p:spPr>
          <a:xfrm>
            <a:off x="998855" y="2308225"/>
            <a:ext cx="3007995" cy="645160"/>
          </a:xfrm>
          <a:prstGeom prst="rect">
            <a:avLst/>
          </a:prstGeom>
          <a:noFill/>
        </p:spPr>
        <p:txBody>
          <a:bodyPr wrap="none" rtlCol="0">
            <a:spAutoFit/>
          </a:bodyPr>
          <a:p>
            <a:r>
              <a:rPr lang="en-US" altLang="zh-CN" sz="3600">
                <a:effectLst/>
              </a:rPr>
              <a:t>1. Data leakage</a:t>
            </a:r>
            <a:endParaRPr lang="en-US" altLang="zh-CN" sz="3600">
              <a:effectLst/>
            </a:endParaRPr>
          </a:p>
        </p:txBody>
      </p:sp>
      <p:sp>
        <p:nvSpPr>
          <p:cNvPr id="5" name="文本框 4"/>
          <p:cNvSpPr txBox="1"/>
          <p:nvPr/>
        </p:nvSpPr>
        <p:spPr>
          <a:xfrm>
            <a:off x="998855" y="3179445"/>
            <a:ext cx="10555605" cy="1198880"/>
          </a:xfrm>
          <a:prstGeom prst="rect">
            <a:avLst/>
          </a:prstGeom>
          <a:noFill/>
        </p:spPr>
        <p:txBody>
          <a:bodyPr wrap="square" rtlCol="0">
            <a:spAutoFit/>
          </a:bodyPr>
          <a:p>
            <a:pPr algn="l"/>
            <a:r>
              <a:rPr lang="en-US" altLang="zh-CN" sz="3600">
                <a:effectLst/>
              </a:rPr>
              <a:t>2. Irrelevant feature are found to be heavily correlated </a:t>
            </a:r>
            <a:endParaRPr lang="en-US" altLang="zh-CN" sz="3600">
              <a:effectLst/>
            </a:endParaRPr>
          </a:p>
          <a:p>
            <a:pPr algn="l"/>
            <a:r>
              <a:rPr lang="en-US" altLang="zh-CN" sz="3600">
                <a:effectLst/>
              </a:rPr>
              <a:t>    with the target class</a:t>
            </a:r>
            <a:endParaRPr lang="en-US" altLang="zh-CN" sz="3600">
              <a:effectLst/>
            </a:endParaRPr>
          </a:p>
        </p:txBody>
      </p:sp>
      <p:sp>
        <p:nvSpPr>
          <p:cNvPr id="6" name="文本框 5"/>
          <p:cNvSpPr txBox="1"/>
          <p:nvPr/>
        </p:nvSpPr>
        <p:spPr>
          <a:xfrm>
            <a:off x="998855" y="4604385"/>
            <a:ext cx="10555605" cy="645160"/>
          </a:xfrm>
          <a:prstGeom prst="rect">
            <a:avLst/>
          </a:prstGeom>
          <a:noFill/>
        </p:spPr>
        <p:txBody>
          <a:bodyPr wrap="square" rtlCol="0">
            <a:spAutoFit/>
          </a:bodyPr>
          <a:p>
            <a:pPr algn="l"/>
            <a:r>
              <a:rPr lang="en-US" altLang="zh-CN" sz="3600">
                <a:effectLst/>
              </a:rPr>
              <a:t>3. Dataset shift </a:t>
            </a:r>
            <a:endParaRPr lang="en-US" altLang="zh-CN" sz="3600">
              <a:effectLs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65760" y="1933575"/>
            <a:ext cx="11321415" cy="2494915"/>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1421765" y="2085975"/>
            <a:ext cx="9348470" cy="211645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54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Desired Characteristics For Explainers</a:t>
            </a:r>
            <a:endParaRPr lang="en-US" sz="54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53415" y="933450"/>
            <a:ext cx="3472815" cy="706755"/>
          </a:xfrm>
          <a:prstGeom prst="rect">
            <a:avLst/>
          </a:prstGeom>
          <a:noFill/>
        </p:spPr>
        <p:txBody>
          <a:bodyPr wrap="none" rtlCol="0">
            <a:spAutoFit/>
          </a:bodyPr>
          <a:p>
            <a:r>
              <a:rPr lang="en-US" altLang="zh-CN" sz="4000" b="1">
                <a:effectLst/>
              </a:rPr>
              <a:t>1. Interpretable</a:t>
            </a:r>
            <a:endParaRPr lang="en-US" altLang="zh-CN" sz="4000" b="1">
              <a:effectLst/>
            </a:endParaRPr>
          </a:p>
        </p:txBody>
      </p:sp>
      <p:sp>
        <p:nvSpPr>
          <p:cNvPr id="5" name="文本框 4"/>
          <p:cNvSpPr txBox="1"/>
          <p:nvPr/>
        </p:nvSpPr>
        <p:spPr>
          <a:xfrm>
            <a:off x="1137285" y="2042160"/>
            <a:ext cx="9674225" cy="2143125"/>
          </a:xfrm>
          <a:prstGeom prst="rect">
            <a:avLst/>
          </a:prstGeom>
          <a:noFill/>
        </p:spPr>
        <p:txBody>
          <a:bodyPr wrap="square" rtlCol="0" anchor="t">
            <a:spAutoFit/>
          </a:bodyPr>
          <a:p>
            <a:pPr fontAlgn="auto">
              <a:lnSpc>
                <a:spcPts val="4000"/>
              </a:lnSpc>
            </a:pPr>
            <a:r>
              <a:rPr lang="en-US" altLang="zh-CN" sz="2800"/>
              <a:t>    Interpretability must take into account human limitations. The explanations should be easy to uderstand. Thus, the “inputs variables” in the explanations may be different than the features used by the model.</a:t>
            </a:r>
            <a:endParaRPr lang="en-US" altLang="zh-CN" sz="280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41960" y="1115060"/>
            <a:ext cx="6829425" cy="3463925"/>
          </a:xfrm>
          <a:prstGeom prst="rect">
            <a:avLst/>
          </a:prstGeom>
          <a:effectLst>
            <a:outerShdw blurRad="50800" dist="38100" dir="2700000" algn="tl" rotWithShape="0">
              <a:prstClr val="black">
                <a:alpha val="40000"/>
              </a:prstClr>
            </a:outerShdw>
          </a:effectLst>
        </p:spPr>
      </p:pic>
      <p:sp>
        <p:nvSpPr>
          <p:cNvPr id="4" name="Copyright Notice"/>
          <p:cNvSpPr/>
          <p:nvPr/>
        </p:nvSpPr>
        <p:spPr bwMode="auto">
          <a:xfrm>
            <a:off x="548504" y="422510"/>
            <a:ext cx="5629910" cy="61849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sz="3600"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《欧盟一般数据保护条例》</a:t>
            </a:r>
            <a:endParaRPr lang="zh-CN" altLang="en-US" sz="3600"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362700" y="4349115"/>
            <a:ext cx="5628640" cy="2124075"/>
          </a:xfrm>
          <a:prstGeom prst="rect">
            <a:avLst/>
          </a:prstGeom>
          <a:effectLst>
            <a:outerShdw blurRad="50800" dist="38100" dir="2700000" algn="tl" rotWithShape="0">
              <a:prstClr val="black">
                <a:alpha val="40000"/>
              </a:prstClr>
            </a:outerShdw>
          </a:effectLst>
        </p:spPr>
      </p:pic>
      <p:sp>
        <p:nvSpPr>
          <p:cNvPr id="6" name="文本框 5"/>
          <p:cNvSpPr txBox="1"/>
          <p:nvPr/>
        </p:nvSpPr>
        <p:spPr>
          <a:xfrm>
            <a:off x="7846060" y="422275"/>
            <a:ext cx="3674745" cy="3784600"/>
          </a:xfrm>
          <a:prstGeom prst="rect">
            <a:avLst/>
          </a:prstGeom>
          <a:noFill/>
        </p:spPr>
        <p:txBody>
          <a:bodyPr wrap="square" rtlCol="0" anchor="t">
            <a:spAutoFit/>
          </a:bodyPr>
          <a:p>
            <a:pPr fontAlgn="auto">
              <a:lnSpc>
                <a:spcPct val="150000"/>
              </a:lnSpc>
            </a:pPr>
            <a:r>
              <a:rPr lang="zh-CN" altLang="en-US" sz="2000" cap="small" dirty="0" smtClean="0">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自动决策的可解释权（The Right to Explanation of Automated Decision）指出</a:t>
            </a:r>
            <a:r>
              <a:rPr lang="zh-CN" altLang="en-US" sz="2000" cap="small" dirty="0" smtClean="0">
                <a:solidFill>
                  <a:srgbClr val="FF0000"/>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数据主体有权要求算法自动决策给出解释，有权在对算法决策不满意时选择退出</a:t>
            </a:r>
            <a:r>
              <a:rPr lang="zh-CN" altLang="en-US" sz="2000" cap="small" dirty="0" smtClean="0">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。例如，如果贷款申请人被自动决策拒绝时，有权寻求解释。</a:t>
            </a:r>
            <a:endParaRPr lang="zh-CN" altLang="en-US" sz="2000" cap="small" dirty="0" smtClean="0">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53415" y="933450"/>
            <a:ext cx="3357245" cy="706755"/>
          </a:xfrm>
          <a:prstGeom prst="rect">
            <a:avLst/>
          </a:prstGeom>
          <a:noFill/>
        </p:spPr>
        <p:txBody>
          <a:bodyPr wrap="none" rtlCol="0">
            <a:spAutoFit/>
          </a:bodyPr>
          <a:p>
            <a:r>
              <a:rPr lang="en-US" altLang="zh-CN" sz="4000" b="1">
                <a:effectLst/>
              </a:rPr>
              <a:t>2. Local fidelity</a:t>
            </a:r>
            <a:endParaRPr lang="en-US" altLang="zh-CN" sz="4000" b="1">
              <a:effectLst/>
            </a:endParaRPr>
          </a:p>
        </p:txBody>
      </p:sp>
      <p:sp>
        <p:nvSpPr>
          <p:cNvPr id="5" name="文本框 4"/>
          <p:cNvSpPr txBox="1"/>
          <p:nvPr/>
        </p:nvSpPr>
        <p:spPr>
          <a:xfrm>
            <a:off x="1137285" y="2042160"/>
            <a:ext cx="9674225" cy="1630045"/>
          </a:xfrm>
          <a:prstGeom prst="rect">
            <a:avLst/>
          </a:prstGeom>
          <a:noFill/>
        </p:spPr>
        <p:txBody>
          <a:bodyPr wrap="square" rtlCol="0" anchor="t">
            <a:spAutoFit/>
          </a:bodyPr>
          <a:p>
            <a:pPr fontAlgn="auto">
              <a:lnSpc>
                <a:spcPts val="4000"/>
              </a:lnSpc>
            </a:pPr>
            <a:r>
              <a:rPr lang="en-US" altLang="zh-CN" sz="2800"/>
              <a:t>    An explanation to be meaningful it must at least be locally faithful. - i.e. it must correspond to how the model behaves in the vicinity of the instance being predicted.	</a:t>
            </a:r>
            <a:endParaRPr lang="en-US" altLang="zh-CN" sz="280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53415" y="933450"/>
            <a:ext cx="3963035" cy="706755"/>
          </a:xfrm>
          <a:prstGeom prst="rect">
            <a:avLst/>
          </a:prstGeom>
          <a:noFill/>
        </p:spPr>
        <p:txBody>
          <a:bodyPr wrap="none" rtlCol="0">
            <a:spAutoFit/>
          </a:bodyPr>
          <a:p>
            <a:r>
              <a:rPr lang="en-US" altLang="zh-CN" sz="4000" b="1">
                <a:effectLst/>
              </a:rPr>
              <a:t>3. Model-agnostic</a:t>
            </a:r>
            <a:endParaRPr lang="en-US" altLang="zh-CN" sz="4000" b="1">
              <a:effectLst/>
            </a:endParaRPr>
          </a:p>
        </p:txBody>
      </p:sp>
      <p:sp>
        <p:nvSpPr>
          <p:cNvPr id="5" name="文本框 4"/>
          <p:cNvSpPr txBox="1"/>
          <p:nvPr/>
        </p:nvSpPr>
        <p:spPr>
          <a:xfrm>
            <a:off x="1129030" y="1696720"/>
            <a:ext cx="9674225" cy="1116965"/>
          </a:xfrm>
          <a:prstGeom prst="rect">
            <a:avLst/>
          </a:prstGeom>
          <a:noFill/>
        </p:spPr>
        <p:txBody>
          <a:bodyPr wrap="square" rtlCol="0" anchor="t">
            <a:spAutoFit/>
          </a:bodyPr>
          <a:p>
            <a:pPr fontAlgn="auto">
              <a:lnSpc>
                <a:spcPts val="4000"/>
              </a:lnSpc>
            </a:pPr>
            <a:r>
              <a:rPr lang="en-US" altLang="zh-CN" sz="2800"/>
              <a:t>    An explainer must be able to explain any model, and thus be model-agnostic(i.e. treating the original model as a black box).	</a:t>
            </a:r>
            <a:endParaRPr lang="en-US" altLang="zh-CN" sz="2800"/>
          </a:p>
        </p:txBody>
      </p:sp>
      <p:sp>
        <p:nvSpPr>
          <p:cNvPr id="2" name="文本框 1"/>
          <p:cNvSpPr txBox="1"/>
          <p:nvPr/>
        </p:nvSpPr>
        <p:spPr>
          <a:xfrm>
            <a:off x="653415" y="3613150"/>
            <a:ext cx="4612640" cy="706755"/>
          </a:xfrm>
          <a:prstGeom prst="rect">
            <a:avLst/>
          </a:prstGeom>
          <a:noFill/>
        </p:spPr>
        <p:txBody>
          <a:bodyPr wrap="none" rtlCol="0">
            <a:spAutoFit/>
          </a:bodyPr>
          <a:p>
            <a:r>
              <a:rPr lang="en-US" altLang="zh-CN" sz="4000" b="1">
                <a:effectLst/>
              </a:rPr>
              <a:t>4. Global perspective</a:t>
            </a:r>
            <a:endParaRPr lang="en-US" altLang="zh-CN" sz="4000" b="1">
              <a:effectLst/>
            </a:endParaRPr>
          </a:p>
        </p:txBody>
      </p:sp>
      <p:sp>
        <p:nvSpPr>
          <p:cNvPr id="4" name="文本框 3"/>
          <p:cNvSpPr txBox="1"/>
          <p:nvPr/>
        </p:nvSpPr>
        <p:spPr>
          <a:xfrm>
            <a:off x="1129030" y="4425315"/>
            <a:ext cx="9674225" cy="1630045"/>
          </a:xfrm>
          <a:prstGeom prst="rect">
            <a:avLst/>
          </a:prstGeom>
          <a:noFill/>
        </p:spPr>
        <p:txBody>
          <a:bodyPr wrap="square" rtlCol="0" anchor="t">
            <a:spAutoFit/>
          </a:bodyPr>
          <a:p>
            <a:pPr fontAlgn="auto">
              <a:lnSpc>
                <a:spcPts val="4000"/>
              </a:lnSpc>
            </a:pPr>
            <a:r>
              <a:rPr lang="en-US" altLang="zh-CN" sz="2800"/>
              <a:t>    Building upon the explanations for individual predictions, we select a few explanations to present to the user, such that they are representative of the model.</a:t>
            </a:r>
            <a:endParaRPr lang="en-US" altLang="zh-CN" sz="280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578225" y="3049270"/>
            <a:ext cx="5035550" cy="1014730"/>
          </a:xfrm>
          <a:prstGeom prst="rect">
            <a:avLst/>
          </a:prstGeom>
          <a:noFill/>
        </p:spPr>
        <p:txBody>
          <a:bodyPr wrap="square" rtlCol="0">
            <a:spAutoFit/>
          </a:bodyPr>
          <a:lstStyle/>
          <a:p>
            <a:pPr algn="ctr"/>
            <a:r>
              <a:rPr lang="en-US" sz="6000" b="1" dirty="0" smtClean="0"/>
              <a:t>LIME</a:t>
            </a:r>
            <a:endParaRPr lang="en-US" sz="6000" b="1" dirty="0" smtClean="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3</a:t>
            </a:r>
            <a:endParaRPr lang="zh-CN" altLang="en-US" sz="4400"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rcRect l="3838" t="2126" b="7106"/>
          <a:stretch>
            <a:fillRect/>
          </a:stretch>
        </p:blipFill>
        <p:spPr>
          <a:xfrm>
            <a:off x="1697355" y="752475"/>
            <a:ext cx="9116060" cy="5353050"/>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1421765" y="2085975"/>
            <a:ext cx="9348470" cy="211645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54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Interpretable Data Representations</a:t>
            </a:r>
            <a:endParaRPr lang="en-US" sz="54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22985" y="1956435"/>
            <a:ext cx="9674225" cy="1630045"/>
          </a:xfrm>
          <a:prstGeom prst="rect">
            <a:avLst/>
          </a:prstGeom>
          <a:noFill/>
        </p:spPr>
        <p:txBody>
          <a:bodyPr wrap="square" rtlCol="0" anchor="t">
            <a:spAutoFit/>
          </a:bodyPr>
          <a:p>
            <a:pPr fontAlgn="auto">
              <a:lnSpc>
                <a:spcPts val="4000"/>
              </a:lnSpc>
            </a:pPr>
            <a:r>
              <a:rPr lang="en-US" altLang="zh-CN" sz="2800"/>
              <a:t>    </a:t>
            </a:r>
            <a:r>
              <a:rPr lang="en-US" altLang="zh-CN" sz="2800" b="1"/>
              <a:t>Interpretable explanations</a:t>
            </a:r>
            <a:r>
              <a:rPr lang="en-US" altLang="zh-CN" sz="2800"/>
              <a:t> need to use a representation that is </a:t>
            </a:r>
            <a:r>
              <a:rPr lang="en-US" altLang="zh-CN" sz="2800" b="1">
                <a:solidFill>
                  <a:srgbClr val="00B050"/>
                </a:solidFill>
              </a:rPr>
              <a:t>understandable to humans</a:t>
            </a:r>
            <a:r>
              <a:rPr lang="en-US" altLang="zh-CN" sz="2800"/>
              <a:t>, regardless of the actual features used by the model.</a:t>
            </a:r>
            <a:endParaRPr lang="en-US" altLang="zh-CN" sz="2800"/>
          </a:p>
        </p:txBody>
      </p:sp>
      <p:sp>
        <p:nvSpPr>
          <p:cNvPr id="2" name="文本框 1"/>
          <p:cNvSpPr txBox="1"/>
          <p:nvPr/>
        </p:nvSpPr>
        <p:spPr>
          <a:xfrm>
            <a:off x="1022985" y="3733800"/>
            <a:ext cx="10321290" cy="603885"/>
          </a:xfrm>
          <a:prstGeom prst="rect">
            <a:avLst/>
          </a:prstGeom>
          <a:noFill/>
        </p:spPr>
        <p:txBody>
          <a:bodyPr wrap="square" rtlCol="0" anchor="t">
            <a:spAutoFit/>
          </a:bodyPr>
          <a:p>
            <a:pPr fontAlgn="auto">
              <a:lnSpc>
                <a:spcPts val="4000"/>
              </a:lnSpc>
            </a:pPr>
            <a:r>
              <a:rPr lang="en-US" altLang="zh-CN" sz="2800" b="1"/>
              <a:t>Text Classification</a:t>
            </a:r>
            <a:r>
              <a:rPr lang="en-US" altLang="zh-CN" sz="2800"/>
              <a:t>: a binary vector (presence or absence of a word)</a:t>
            </a:r>
            <a:endParaRPr lang="en-US" altLang="zh-CN" sz="2800"/>
          </a:p>
        </p:txBody>
      </p:sp>
      <p:sp>
        <p:nvSpPr>
          <p:cNvPr id="3" name="文本框 2"/>
          <p:cNvSpPr txBox="1"/>
          <p:nvPr/>
        </p:nvSpPr>
        <p:spPr>
          <a:xfrm>
            <a:off x="1022985" y="4485005"/>
            <a:ext cx="9807575" cy="1116965"/>
          </a:xfrm>
          <a:prstGeom prst="rect">
            <a:avLst/>
          </a:prstGeom>
          <a:noFill/>
        </p:spPr>
        <p:txBody>
          <a:bodyPr wrap="square" rtlCol="0" anchor="t">
            <a:spAutoFit/>
          </a:bodyPr>
          <a:p>
            <a:pPr fontAlgn="auto">
              <a:lnSpc>
                <a:spcPts val="4000"/>
              </a:lnSpc>
            </a:pPr>
            <a:r>
              <a:rPr lang="en-US" altLang="zh-CN" sz="2800" b="1"/>
              <a:t>Image Classification</a:t>
            </a:r>
            <a:r>
              <a:rPr lang="en-US" altLang="zh-CN" sz="2800"/>
              <a:t>: a binary vector (prescence or absence of a contiguous patch of similar pixels)</a:t>
            </a:r>
            <a:endParaRPr lang="en-US" altLang="zh-CN" sz="2800"/>
          </a:p>
        </p:txBody>
      </p:sp>
      <p:sp>
        <p:nvSpPr>
          <p:cNvPr id="6" name="Copyright Notice"/>
          <p:cNvSpPr/>
          <p:nvPr/>
        </p:nvSpPr>
        <p:spPr bwMode="auto">
          <a:xfrm>
            <a:off x="593090" y="504825"/>
            <a:ext cx="934847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Interpretable Data Representations</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91640" y="1835150"/>
            <a:ext cx="8539480" cy="4109720"/>
          </a:xfrm>
          <a:prstGeom prst="rect">
            <a:avLst/>
          </a:prstGeom>
        </p:spPr>
      </p:pic>
      <p:sp>
        <p:nvSpPr>
          <p:cNvPr id="6" name="Copyright Notice"/>
          <p:cNvSpPr/>
          <p:nvPr/>
        </p:nvSpPr>
        <p:spPr bwMode="auto">
          <a:xfrm>
            <a:off x="593090" y="504825"/>
            <a:ext cx="934847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Interpretable Data Representations</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593090" y="504825"/>
            <a:ext cx="934847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Interpretable Data Representations</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0" name="组合 9"/>
          <p:cNvGrpSpPr/>
          <p:nvPr/>
        </p:nvGrpSpPr>
        <p:grpSpPr>
          <a:xfrm>
            <a:off x="969645" y="2341245"/>
            <a:ext cx="10801985" cy="1198880"/>
            <a:chOff x="3427" y="4500"/>
            <a:chExt cx="16911" cy="1888"/>
          </a:xfrm>
        </p:grpSpPr>
        <p:sp>
          <p:nvSpPr>
            <p:cNvPr id="4" name="文本框 3"/>
            <p:cNvSpPr txBox="1"/>
            <p:nvPr/>
          </p:nvSpPr>
          <p:spPr>
            <a:xfrm>
              <a:off x="3427" y="4500"/>
              <a:ext cx="16911" cy="1888"/>
            </a:xfrm>
            <a:prstGeom prst="rect">
              <a:avLst/>
            </a:prstGeom>
            <a:noFill/>
          </p:spPr>
          <p:txBody>
            <a:bodyPr wrap="square" rtlCol="0">
              <a:spAutoFit/>
            </a:bodyPr>
            <a:p>
              <a:r>
                <a:rPr lang="en-US" altLang="zh-CN" sz="3600"/>
                <a:t>          is the original representation of an instance being explained.</a:t>
              </a:r>
              <a:endParaRPr lang="en-US" altLang="zh-CN" sz="3600"/>
            </a:p>
          </p:txBody>
        </p:sp>
        <p:graphicFrame>
          <p:nvGraphicFramePr>
            <p:cNvPr id="5" name="对象 4">
              <a:hlinkClick r:id="" action="ppaction://ole?verb="/>
            </p:cNvPr>
            <p:cNvGraphicFramePr>
              <a:graphicFrameLocks noChangeAspect="1"/>
            </p:cNvGraphicFramePr>
            <p:nvPr/>
          </p:nvGraphicFramePr>
          <p:xfrm>
            <a:off x="3427" y="4624"/>
            <a:ext cx="1729" cy="769"/>
          </p:xfrm>
          <a:graphic>
            <a:graphicData uri="http://schemas.openxmlformats.org/presentationml/2006/ole">
              <mc:AlternateContent xmlns:mc="http://schemas.openxmlformats.org/markup-compatibility/2006">
                <mc:Choice xmlns:v="urn:schemas-microsoft-com:vml" Requires="v">
                  <p:oleObj spid="_x0000_s1025" name="" r:id="rId1" imgW="457200" imgH="203200" progId="Equation.KSEE3">
                    <p:embed/>
                  </p:oleObj>
                </mc:Choice>
                <mc:Fallback>
                  <p:oleObj name="" r:id="rId1" imgW="457200" imgH="203200" progId="Equation.KSEE3">
                    <p:embed/>
                    <p:pic>
                      <p:nvPicPr>
                        <p:cNvPr id="0" name="图片 1024"/>
                        <p:cNvPicPr/>
                        <p:nvPr/>
                      </p:nvPicPr>
                      <p:blipFill>
                        <a:blip r:embed="rId2"/>
                        <a:stretch>
                          <a:fillRect/>
                        </a:stretch>
                      </p:blipFill>
                      <p:spPr>
                        <a:xfrm>
                          <a:off x="3427" y="4624"/>
                          <a:ext cx="1729" cy="769"/>
                        </a:xfrm>
                        <a:prstGeom prst="rect">
                          <a:avLst/>
                        </a:prstGeom>
                      </p:spPr>
                    </p:pic>
                  </p:oleObj>
                </mc:Fallback>
              </mc:AlternateContent>
            </a:graphicData>
          </a:graphic>
        </p:graphicFrame>
      </p:grpSp>
      <p:grpSp>
        <p:nvGrpSpPr>
          <p:cNvPr id="11" name="组合 10"/>
          <p:cNvGrpSpPr/>
          <p:nvPr/>
        </p:nvGrpSpPr>
        <p:grpSpPr>
          <a:xfrm>
            <a:off x="969645" y="4453890"/>
            <a:ext cx="10478384" cy="1198880"/>
            <a:chOff x="2270" y="6724"/>
            <a:chExt cx="16405" cy="1888"/>
          </a:xfrm>
        </p:grpSpPr>
        <p:sp>
          <p:nvSpPr>
            <p:cNvPr id="9" name="文本框 8"/>
            <p:cNvSpPr txBox="1"/>
            <p:nvPr/>
          </p:nvSpPr>
          <p:spPr>
            <a:xfrm>
              <a:off x="2270" y="6724"/>
              <a:ext cx="16405" cy="1888"/>
            </a:xfrm>
            <a:prstGeom prst="rect">
              <a:avLst/>
            </a:prstGeom>
            <a:noFill/>
          </p:spPr>
          <p:txBody>
            <a:bodyPr wrap="square" rtlCol="0">
              <a:spAutoFit/>
            </a:bodyPr>
            <a:p>
              <a:pPr algn="just"/>
              <a:r>
                <a:rPr lang="en-US" altLang="zh-CN" sz="3600"/>
                <a:t>               denote a binary vector for its interpretable  representation.</a:t>
              </a:r>
              <a:endParaRPr lang="en-US" altLang="zh-CN" sz="3600"/>
            </a:p>
          </p:txBody>
        </p:sp>
        <p:graphicFrame>
          <p:nvGraphicFramePr>
            <p:cNvPr id="7" name="对象 6">
              <a:hlinkClick r:id="" action="ppaction://ole?verb="/>
            </p:cNvPr>
            <p:cNvGraphicFramePr>
              <a:graphicFrameLocks noChangeAspect="1"/>
            </p:cNvGraphicFramePr>
            <p:nvPr/>
          </p:nvGraphicFramePr>
          <p:xfrm>
            <a:off x="2457" y="6860"/>
            <a:ext cx="2418" cy="793"/>
          </p:xfrm>
          <a:graphic>
            <a:graphicData uri="http://schemas.openxmlformats.org/presentationml/2006/ole">
              <mc:AlternateContent xmlns:mc="http://schemas.openxmlformats.org/markup-compatibility/2006">
                <mc:Choice xmlns:v="urn:schemas-microsoft-com:vml" Requires="v">
                  <p:oleObj spid="_x0000_s8" name="" r:id="rId3" imgW="698500" imgH="228600" progId="Equation.KSEE3">
                    <p:embed/>
                  </p:oleObj>
                </mc:Choice>
                <mc:Fallback>
                  <p:oleObj name="" r:id="rId3" imgW="698500" imgH="228600" progId="Equation.KSEE3">
                    <p:embed/>
                    <p:pic>
                      <p:nvPicPr>
                        <p:cNvPr id="0" name="图片 1024"/>
                        <p:cNvPicPr/>
                        <p:nvPr/>
                      </p:nvPicPr>
                      <p:blipFill>
                        <a:blip r:embed="rId4"/>
                        <a:stretch>
                          <a:fillRect/>
                        </a:stretch>
                      </p:blipFill>
                      <p:spPr>
                        <a:xfrm>
                          <a:off x="2457" y="6860"/>
                          <a:ext cx="2418" cy="793"/>
                        </a:xfrm>
                        <a:prstGeom prst="rect">
                          <a:avLst/>
                        </a:prstGeom>
                      </p:spPr>
                    </p:pic>
                  </p:oleObj>
                </mc:Fallback>
              </mc:AlternateContent>
            </a:graphicData>
          </a:graphic>
        </p:graphicFrame>
      </p:gr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1421765" y="2085975"/>
            <a:ext cx="9348470" cy="211645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54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Fidelity-Interpretability Trade-off</a:t>
            </a:r>
            <a:endParaRPr lang="en-US" sz="54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593090" y="504825"/>
            <a:ext cx="934847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Fidelity-Interpretability Trade-off</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724535" y="4393565"/>
            <a:ext cx="3724910" cy="583565"/>
          </a:xfrm>
          <a:prstGeom prst="rect">
            <a:avLst/>
          </a:prstGeom>
          <a:noFill/>
        </p:spPr>
        <p:txBody>
          <a:bodyPr wrap="none" rtlCol="0">
            <a:spAutoFit/>
          </a:bodyPr>
          <a:p>
            <a:r>
              <a:rPr lang="en-US" altLang="zh-CN" sz="3200" b="1">
                <a:effectLst/>
              </a:rPr>
              <a:t>interpretable models</a:t>
            </a:r>
            <a:endParaRPr lang="en-US" altLang="zh-CN" sz="3200" b="1">
              <a:effectLst/>
            </a:endParaRPr>
          </a:p>
        </p:txBody>
      </p:sp>
      <p:sp>
        <p:nvSpPr>
          <p:cNvPr id="3" name="左大括号 2"/>
          <p:cNvSpPr/>
          <p:nvPr/>
        </p:nvSpPr>
        <p:spPr>
          <a:xfrm>
            <a:off x="4559935" y="3611880"/>
            <a:ext cx="362585" cy="2223135"/>
          </a:xfrm>
          <a:prstGeom prst="leftBrace">
            <a:avLst/>
          </a:prstGeom>
          <a:ln w="28575">
            <a:solidFill>
              <a:srgbClr val="2F5597"/>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文本框 11"/>
          <p:cNvSpPr txBox="1"/>
          <p:nvPr/>
        </p:nvSpPr>
        <p:spPr>
          <a:xfrm>
            <a:off x="5034280" y="3258820"/>
            <a:ext cx="6348095" cy="583565"/>
          </a:xfrm>
          <a:prstGeom prst="rect">
            <a:avLst/>
          </a:prstGeom>
          <a:noFill/>
        </p:spPr>
        <p:txBody>
          <a:bodyPr wrap="none" rtlCol="0">
            <a:spAutoFit/>
          </a:bodyPr>
          <a:p>
            <a:r>
              <a:rPr lang="en-US" altLang="zh-CN" sz="3200" b="1">
                <a:solidFill>
                  <a:srgbClr val="FF0000"/>
                </a:solidFill>
                <a:effectLst/>
              </a:rPr>
              <a:t>linear models (Sparse  Linear Model)</a:t>
            </a:r>
            <a:endParaRPr lang="zh-CN" altLang="en-US" sz="3200" b="1">
              <a:solidFill>
                <a:srgbClr val="FF0000"/>
              </a:solidFill>
              <a:effectLst/>
            </a:endParaRPr>
          </a:p>
        </p:txBody>
      </p:sp>
      <p:sp>
        <p:nvSpPr>
          <p:cNvPr id="13" name="文本框 12"/>
          <p:cNvSpPr txBox="1"/>
          <p:nvPr/>
        </p:nvSpPr>
        <p:spPr>
          <a:xfrm>
            <a:off x="5034280" y="4367530"/>
            <a:ext cx="2516505" cy="583565"/>
          </a:xfrm>
          <a:prstGeom prst="rect">
            <a:avLst/>
          </a:prstGeom>
          <a:noFill/>
        </p:spPr>
        <p:txBody>
          <a:bodyPr wrap="none" rtlCol="0">
            <a:spAutoFit/>
          </a:bodyPr>
          <a:p>
            <a:r>
              <a:rPr lang="en-US" altLang="zh-CN" sz="3200" b="1">
                <a:effectLst/>
              </a:rPr>
              <a:t>decision trees</a:t>
            </a:r>
            <a:endParaRPr lang="en-US" altLang="zh-CN" sz="3200" b="1">
              <a:effectLst/>
            </a:endParaRPr>
          </a:p>
        </p:txBody>
      </p:sp>
      <p:sp>
        <p:nvSpPr>
          <p:cNvPr id="14" name="文本框 13"/>
          <p:cNvSpPr txBox="1"/>
          <p:nvPr/>
        </p:nvSpPr>
        <p:spPr>
          <a:xfrm>
            <a:off x="5034280" y="5476240"/>
            <a:ext cx="1600835" cy="583565"/>
          </a:xfrm>
          <a:prstGeom prst="rect">
            <a:avLst/>
          </a:prstGeom>
          <a:noFill/>
        </p:spPr>
        <p:txBody>
          <a:bodyPr wrap="none" rtlCol="0">
            <a:spAutoFit/>
          </a:bodyPr>
          <a:p>
            <a:r>
              <a:rPr lang="en-US" altLang="zh-CN" sz="3200" b="1">
                <a:effectLst/>
              </a:rPr>
              <a:t>rule lists</a:t>
            </a:r>
            <a:endParaRPr lang="en-US" altLang="zh-CN" sz="3200" b="1">
              <a:effectLst/>
            </a:endParaRPr>
          </a:p>
        </p:txBody>
      </p:sp>
      <p:grpSp>
        <p:nvGrpSpPr>
          <p:cNvPr id="20" name="组合 19"/>
          <p:cNvGrpSpPr/>
          <p:nvPr/>
        </p:nvGrpSpPr>
        <p:grpSpPr>
          <a:xfrm>
            <a:off x="724535" y="1962785"/>
            <a:ext cx="10346690" cy="952500"/>
            <a:chOff x="1141" y="3091"/>
            <a:chExt cx="16294" cy="1500"/>
          </a:xfrm>
        </p:grpSpPr>
        <p:graphicFrame>
          <p:nvGraphicFramePr>
            <p:cNvPr id="21" name="对象 20">
              <a:hlinkClick r:id="" action="ppaction://ole?verb="/>
            </p:cNvPr>
            <p:cNvGraphicFramePr>
              <a:graphicFrameLocks noChangeAspect="1"/>
            </p:cNvGraphicFramePr>
            <p:nvPr/>
          </p:nvGraphicFramePr>
          <p:xfrm>
            <a:off x="9844" y="3149"/>
            <a:ext cx="1363" cy="706"/>
          </p:xfrm>
          <a:graphic>
            <a:graphicData uri="http://schemas.openxmlformats.org/presentationml/2006/ole">
              <mc:AlternateContent xmlns:mc="http://schemas.openxmlformats.org/markup-compatibility/2006">
                <mc:Choice xmlns:v="urn:schemas-microsoft-com:vml" Requires="v">
                  <p:oleObj spid="_x0000_s22" name="" r:id="rId1" imgW="393700" imgH="203200" progId="Equation.KSEE3">
                    <p:embed/>
                  </p:oleObj>
                </mc:Choice>
                <mc:Fallback>
                  <p:oleObj name="" r:id="rId1" imgW="393700" imgH="203200" progId="Equation.KSEE3">
                    <p:embed/>
                    <p:pic>
                      <p:nvPicPr>
                        <p:cNvPr id="0" name="图片 1024"/>
                        <p:cNvPicPr/>
                        <p:nvPr/>
                      </p:nvPicPr>
                      <p:blipFill>
                        <a:blip r:embed="rId2"/>
                        <a:stretch>
                          <a:fillRect/>
                        </a:stretch>
                      </p:blipFill>
                      <p:spPr>
                        <a:xfrm>
                          <a:off x="9844" y="3149"/>
                          <a:ext cx="1363" cy="706"/>
                        </a:xfrm>
                        <a:prstGeom prst="rect">
                          <a:avLst/>
                        </a:prstGeom>
                      </p:spPr>
                    </p:pic>
                  </p:oleObj>
                </mc:Fallback>
              </mc:AlternateContent>
            </a:graphicData>
          </a:graphic>
        </p:graphicFrame>
        <p:grpSp>
          <p:nvGrpSpPr>
            <p:cNvPr id="23" name="组合 22"/>
            <p:cNvGrpSpPr/>
            <p:nvPr/>
          </p:nvGrpSpPr>
          <p:grpSpPr>
            <a:xfrm>
              <a:off x="1141" y="3091"/>
              <a:ext cx="16294" cy="1500"/>
              <a:chOff x="1141" y="3091"/>
              <a:chExt cx="16294" cy="1500"/>
            </a:xfrm>
          </p:grpSpPr>
          <p:sp>
            <p:nvSpPr>
              <p:cNvPr id="24" name="文本框 23"/>
              <p:cNvSpPr txBox="1"/>
              <p:nvPr/>
            </p:nvSpPr>
            <p:spPr>
              <a:xfrm>
                <a:off x="1141" y="3091"/>
                <a:ext cx="16294" cy="1501"/>
              </a:xfrm>
              <a:prstGeom prst="rect">
                <a:avLst/>
              </a:prstGeom>
              <a:noFill/>
            </p:spPr>
            <p:txBody>
              <a:bodyPr wrap="none" rtlCol="0">
                <a:spAutoFit/>
              </a:bodyPr>
              <a:p>
                <a:r>
                  <a:rPr lang="en-US" altLang="zh-CN" sz="2800"/>
                  <a:t>We define an explanation as a model             , G is a class of potentially </a:t>
                </a:r>
                <a:endParaRPr lang="en-US" altLang="zh-CN" sz="2800"/>
              </a:p>
              <a:p>
                <a:r>
                  <a:rPr lang="en-US" altLang="zh-CN" sz="2800"/>
                  <a:t>interpretable models. The input of g is            . </a:t>
                </a:r>
                <a:endParaRPr lang="en-US" altLang="zh-CN" sz="2800"/>
              </a:p>
            </p:txBody>
          </p:sp>
          <p:graphicFrame>
            <p:nvGraphicFramePr>
              <p:cNvPr id="25" name="对象 24">
                <a:hlinkClick r:id="" action="ppaction://ole?verb="/>
              </p:cNvPr>
              <p:cNvGraphicFramePr>
                <a:graphicFrameLocks noChangeAspect="1"/>
              </p:cNvGraphicFramePr>
              <p:nvPr/>
            </p:nvGraphicFramePr>
            <p:xfrm>
              <a:off x="10031" y="3771"/>
              <a:ext cx="1510" cy="800"/>
            </p:xfrm>
            <a:graphic>
              <a:graphicData uri="http://schemas.openxmlformats.org/presentationml/2006/ole">
                <mc:AlternateContent xmlns:mc="http://schemas.openxmlformats.org/markup-compatibility/2006">
                  <mc:Choice xmlns:v="urn:schemas-microsoft-com:vml" Requires="v">
                    <p:oleObj spid="_x0000_s26" name="" r:id="rId3" imgW="431800" imgH="228600" progId="Equation.KSEE3">
                      <p:embed/>
                    </p:oleObj>
                  </mc:Choice>
                  <mc:Fallback>
                    <p:oleObj name="" r:id="rId3" imgW="431800" imgH="228600" progId="Equation.KSEE3">
                      <p:embed/>
                      <p:pic>
                        <p:nvPicPr>
                          <p:cNvPr id="0" name="图片 1024"/>
                          <p:cNvPicPr/>
                          <p:nvPr/>
                        </p:nvPicPr>
                        <p:blipFill>
                          <a:blip r:embed="rId4"/>
                          <a:stretch>
                            <a:fillRect/>
                          </a:stretch>
                        </p:blipFill>
                        <p:spPr>
                          <a:xfrm>
                            <a:off x="10031" y="3771"/>
                            <a:ext cx="1510" cy="800"/>
                          </a:xfrm>
                          <a:prstGeom prst="rect">
                            <a:avLst/>
                          </a:prstGeom>
                        </p:spPr>
                      </p:pic>
                    </p:oleObj>
                  </mc:Fallback>
                </mc:AlternateContent>
              </a:graphicData>
            </a:graphic>
          </p:graphicFrame>
        </p:gr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12750" y="302260"/>
            <a:ext cx="5358130" cy="1379220"/>
          </a:xfrm>
          <a:prstGeom prst="rect">
            <a:avLst/>
          </a:prstGeom>
        </p:spPr>
      </p:pic>
      <p:sp>
        <p:nvSpPr>
          <p:cNvPr id="4" name="Copyright Notice"/>
          <p:cNvSpPr/>
          <p:nvPr/>
        </p:nvSpPr>
        <p:spPr bwMode="auto">
          <a:xfrm>
            <a:off x="558165" y="1891030"/>
            <a:ext cx="11075670" cy="37115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auto">
              <a:lnSpc>
                <a:spcPct val="150000"/>
              </a:lnSpc>
            </a:pPr>
            <a:r>
              <a:rPr lang="en-US" altLang="zh-CN" sz="2000" cap="small" dirty="0" smtClean="0">
                <a:solidFill>
                  <a:schemeClr val="tx1"/>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       </a:t>
            </a:r>
            <a:r>
              <a:rPr lang="zh-CN" altLang="en-US" sz="2000" cap="small" dirty="0" smtClean="0">
                <a:solidFill>
                  <a:schemeClr val="tx1"/>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美国马萨诸塞州的居民John Gass便深受其害。联邦调查局的反恐识别系统将他误认为是另一位司机，并吊销了他的驾驶执照，于是，他不得不费时费力，让当局相信他不是那名司机。其实，John Cass已经非常幸运。</a:t>
            </a:r>
            <a:r>
              <a:rPr lang="zh-CN" altLang="en-US" sz="2000" cap="small" dirty="0" smtClean="0">
                <a:solidFill>
                  <a:srgbClr val="FF0000"/>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在美国，每周超过1000人被机场使用的算法错误地标记为恐怖分子</a:t>
            </a:r>
            <a:r>
              <a:rPr lang="zh-CN" altLang="en-US" sz="2000" cap="small" dirty="0" smtClean="0">
                <a:solidFill>
                  <a:schemeClr val="tx1"/>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a:t>
            </a:r>
            <a:endParaRPr lang="zh-CN" altLang="en-US" sz="2000" cap="small" dirty="0" smtClean="0">
              <a:solidFill>
                <a:schemeClr val="tx1"/>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endParaRPr>
          </a:p>
          <a:p>
            <a:pPr algn="l" fontAlgn="auto">
              <a:lnSpc>
                <a:spcPct val="150000"/>
              </a:lnSpc>
            </a:pPr>
            <a:endParaRPr lang="zh-CN" altLang="en-US" sz="2000" cap="small" dirty="0" smtClean="0">
              <a:solidFill>
                <a:schemeClr val="tx1"/>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endParaRPr>
          </a:p>
          <a:p>
            <a:pPr algn="l" fontAlgn="auto">
              <a:lnSpc>
                <a:spcPct val="150000"/>
              </a:lnSpc>
            </a:pPr>
            <a:r>
              <a:rPr lang="zh-CN" altLang="en-US" sz="2000" cap="small" dirty="0" smtClean="0">
                <a:solidFill>
                  <a:schemeClr val="tx1"/>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       无论是程序错误，还是算法歧视，在人工智能的前沿领域——深度学习中，都变得难以识别。华盛顿特区的Sarah Wysocki是</a:t>
            </a:r>
            <a:r>
              <a:rPr lang="zh-CN" altLang="en-US" sz="2000" cap="small" dirty="0" smtClean="0">
                <a:solidFill>
                  <a:srgbClr val="FF0000"/>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一位被普遍认可的老师</a:t>
            </a:r>
            <a:r>
              <a:rPr lang="zh-CN" altLang="en-US" sz="2000" cap="small" dirty="0" smtClean="0">
                <a:solidFill>
                  <a:schemeClr val="tx1"/>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，但当2009年政府用一个</a:t>
            </a:r>
            <a:r>
              <a:rPr lang="zh-CN" altLang="en-US" sz="2000" cap="small" dirty="0" smtClean="0">
                <a:solidFill>
                  <a:srgbClr val="FF0000"/>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自动化决定程序来评价教师表现</a:t>
            </a:r>
            <a:r>
              <a:rPr lang="zh-CN" altLang="en-US" sz="2000" cap="small" dirty="0" smtClean="0">
                <a:solidFill>
                  <a:schemeClr val="tx1"/>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时，她和其他205人因得分不佳被解雇。据称，该决定以少数学生的成绩为依据，可学校始终</a:t>
            </a:r>
            <a:r>
              <a:rPr lang="zh-CN" altLang="en-US" sz="2000" cap="small" dirty="0" smtClean="0">
                <a:solidFill>
                  <a:srgbClr val="FF0000"/>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无法解释为何优秀教师会落得如此下场</a:t>
            </a:r>
            <a:r>
              <a:rPr lang="zh-CN" altLang="en-US" sz="2000" cap="small" dirty="0" smtClean="0">
                <a:solidFill>
                  <a:schemeClr val="tx1"/>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。华盛顿学校的难题有着深层次原因。</a:t>
            </a:r>
            <a:endParaRPr lang="zh-CN" altLang="en-US" sz="2000" cap="small" dirty="0" smtClean="0">
              <a:solidFill>
                <a:schemeClr val="tx1"/>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724535" y="1962785"/>
            <a:ext cx="10346690" cy="953135"/>
          </a:xfrm>
          <a:prstGeom prst="rect">
            <a:avLst/>
          </a:prstGeom>
          <a:noFill/>
        </p:spPr>
        <p:txBody>
          <a:bodyPr wrap="none" rtlCol="0">
            <a:spAutoFit/>
          </a:bodyPr>
          <a:p>
            <a:r>
              <a:rPr lang="en-US" altLang="zh-CN" sz="2800"/>
              <a:t>We define an explanation as a model             , G is a class of potentially </a:t>
            </a:r>
            <a:endParaRPr lang="en-US" altLang="zh-CN" sz="2800"/>
          </a:p>
          <a:p>
            <a:r>
              <a:rPr lang="en-US" altLang="zh-CN" sz="2800"/>
              <a:t>interpretable models. The input of g is            . </a:t>
            </a:r>
            <a:endParaRPr lang="en-US" altLang="zh-CN" sz="2800"/>
          </a:p>
        </p:txBody>
      </p:sp>
      <p:sp>
        <p:nvSpPr>
          <p:cNvPr id="6" name="Copyright Notice"/>
          <p:cNvSpPr/>
          <p:nvPr/>
        </p:nvSpPr>
        <p:spPr bwMode="auto">
          <a:xfrm>
            <a:off x="593090" y="504825"/>
            <a:ext cx="934847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Fidelity-Interpretability Trade-off</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724535" y="3354705"/>
            <a:ext cx="10833100" cy="953135"/>
          </a:xfrm>
          <a:prstGeom prst="rect">
            <a:avLst/>
          </a:prstGeom>
          <a:noFill/>
        </p:spPr>
        <p:txBody>
          <a:bodyPr wrap="none" rtlCol="0">
            <a:spAutoFit/>
          </a:bodyPr>
          <a:p>
            <a:r>
              <a:rPr lang="en-US" altLang="zh-CN" sz="2800"/>
              <a:t>The model being explained be denoted                     ,          is the probability</a:t>
            </a:r>
            <a:endParaRPr lang="en-US" altLang="zh-CN" sz="2800"/>
          </a:p>
          <a:p>
            <a:r>
              <a:rPr lang="en-US" altLang="zh-CN" sz="2800"/>
              <a:t>that x belongs to a certain class.</a:t>
            </a:r>
            <a:endParaRPr lang="en-US" altLang="zh-CN" sz="2800"/>
          </a:p>
        </p:txBody>
      </p:sp>
      <p:graphicFrame>
        <p:nvGraphicFramePr>
          <p:cNvPr id="15" name="对象 14">
            <a:hlinkClick r:id="" action="ppaction://ole?verb="/>
          </p:cNvPr>
          <p:cNvGraphicFramePr>
            <a:graphicFrameLocks noChangeAspect="1"/>
          </p:cNvGraphicFramePr>
          <p:nvPr/>
        </p:nvGraphicFramePr>
        <p:xfrm>
          <a:off x="6524308" y="3298508"/>
          <a:ext cx="1634490" cy="507365"/>
        </p:xfrm>
        <a:graphic>
          <a:graphicData uri="http://schemas.openxmlformats.org/presentationml/2006/ole">
            <mc:AlternateContent xmlns:mc="http://schemas.openxmlformats.org/markup-compatibility/2006">
              <mc:Choice xmlns:v="urn:schemas-microsoft-com:vml" Requires="v">
                <p:oleObj spid="_x0000_s1025" name="" r:id="rId1" imgW="736600" imgH="228600" progId="Equation.KSEE3">
                  <p:embed/>
                </p:oleObj>
              </mc:Choice>
              <mc:Fallback>
                <p:oleObj name="" r:id="rId1" imgW="736600" imgH="228600" progId="Equation.KSEE3">
                  <p:embed/>
                  <p:pic>
                    <p:nvPicPr>
                      <p:cNvPr id="0" name="图片 1024"/>
                      <p:cNvPicPr/>
                      <p:nvPr/>
                    </p:nvPicPr>
                    <p:blipFill>
                      <a:blip r:embed="rId2"/>
                      <a:stretch>
                        <a:fillRect/>
                      </a:stretch>
                    </p:blipFill>
                    <p:spPr>
                      <a:xfrm>
                        <a:off x="6524308" y="3298508"/>
                        <a:ext cx="1634490" cy="50736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250940" y="1999615"/>
          <a:ext cx="865505" cy="448310"/>
        </p:xfrm>
        <a:graphic>
          <a:graphicData uri="http://schemas.openxmlformats.org/presentationml/2006/ole">
            <mc:AlternateContent xmlns:mc="http://schemas.openxmlformats.org/markup-compatibility/2006">
              <mc:Choice xmlns:v="urn:schemas-microsoft-com:vml" Requires="v">
                <p:oleObj spid="_x0000_s8" name="" r:id="rId3" imgW="393700" imgH="203200" progId="Equation.KSEE3">
                  <p:embed/>
                </p:oleObj>
              </mc:Choice>
              <mc:Fallback>
                <p:oleObj name="" r:id="rId3" imgW="393700" imgH="203200" progId="Equation.KSEE3">
                  <p:embed/>
                  <p:pic>
                    <p:nvPicPr>
                      <p:cNvPr id="0" name="图片 1024"/>
                      <p:cNvPicPr/>
                      <p:nvPr/>
                    </p:nvPicPr>
                    <p:blipFill>
                      <a:blip r:embed="rId4"/>
                      <a:stretch>
                        <a:fillRect/>
                      </a:stretch>
                    </p:blipFill>
                    <p:spPr>
                      <a:xfrm>
                        <a:off x="6250940" y="1999615"/>
                        <a:ext cx="865505" cy="44831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6369685" y="2394585"/>
          <a:ext cx="958850" cy="508000"/>
        </p:xfrm>
        <a:graphic>
          <a:graphicData uri="http://schemas.openxmlformats.org/presentationml/2006/ole">
            <mc:AlternateContent xmlns:mc="http://schemas.openxmlformats.org/markup-compatibility/2006">
              <mc:Choice xmlns:v="urn:schemas-microsoft-com:vml" Requires="v">
                <p:oleObj spid="_x0000_s17" name="" r:id="rId5" imgW="431800" imgH="228600" progId="Equation.KSEE3">
                  <p:embed/>
                </p:oleObj>
              </mc:Choice>
              <mc:Fallback>
                <p:oleObj name="" r:id="rId5" imgW="431800" imgH="228600" progId="Equation.KSEE3">
                  <p:embed/>
                  <p:pic>
                    <p:nvPicPr>
                      <p:cNvPr id="0" name="图片 1024"/>
                      <p:cNvPicPr/>
                      <p:nvPr/>
                    </p:nvPicPr>
                    <p:blipFill>
                      <a:blip r:embed="rId6"/>
                      <a:stretch>
                        <a:fillRect/>
                      </a:stretch>
                    </p:blipFill>
                    <p:spPr>
                      <a:xfrm>
                        <a:off x="6369685" y="2394585"/>
                        <a:ext cx="958850" cy="5080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256906" y="3354388"/>
          <a:ext cx="761365" cy="451485"/>
        </p:xfrm>
        <a:graphic>
          <a:graphicData uri="http://schemas.openxmlformats.org/presentationml/2006/ole">
            <mc:AlternateContent xmlns:mc="http://schemas.openxmlformats.org/markup-compatibility/2006">
              <mc:Choice xmlns:v="urn:schemas-microsoft-com:vml" Requires="v">
                <p:oleObj spid="_x0000_s10" name="" r:id="rId7" imgW="342900" imgH="203200" progId="Equation.KSEE3">
                  <p:embed/>
                </p:oleObj>
              </mc:Choice>
              <mc:Fallback>
                <p:oleObj name="" r:id="rId7" imgW="342900" imgH="203200" progId="Equation.KSEE3">
                  <p:embed/>
                  <p:pic>
                    <p:nvPicPr>
                      <p:cNvPr id="0" name="图片 1024"/>
                      <p:cNvPicPr/>
                      <p:nvPr/>
                    </p:nvPicPr>
                    <p:blipFill>
                      <a:blip r:embed="rId8"/>
                      <a:stretch>
                        <a:fillRect/>
                      </a:stretch>
                    </p:blipFill>
                    <p:spPr>
                      <a:xfrm>
                        <a:off x="8256906" y="3354388"/>
                        <a:ext cx="761365" cy="45148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1057910" y="4869815"/>
          <a:ext cx="3291840" cy="753110"/>
        </p:xfrm>
        <a:graphic>
          <a:graphicData uri="http://schemas.openxmlformats.org/presentationml/2006/ole">
            <mc:AlternateContent xmlns:mc="http://schemas.openxmlformats.org/markup-compatibility/2006">
              <mc:Choice xmlns:v="urn:schemas-microsoft-com:vml" Requires="v">
                <p:oleObj spid="_x0000_s21" name="" r:id="rId9" imgW="889000" imgH="203200" progId="Equation.KSEE3">
                  <p:embed/>
                </p:oleObj>
              </mc:Choice>
              <mc:Fallback>
                <p:oleObj name="" r:id="rId9" imgW="889000" imgH="203200" progId="Equation.KSEE3">
                  <p:embed/>
                  <p:pic>
                    <p:nvPicPr>
                      <p:cNvPr id="0" name="图片 1024"/>
                      <p:cNvPicPr/>
                      <p:nvPr/>
                    </p:nvPicPr>
                    <p:blipFill>
                      <a:blip r:embed="rId10"/>
                      <a:stretch>
                        <a:fillRect/>
                      </a:stretch>
                    </p:blipFill>
                    <p:spPr>
                      <a:xfrm>
                        <a:off x="1057910" y="4869815"/>
                        <a:ext cx="3291840" cy="75311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7214870" y="4754880"/>
          <a:ext cx="3383280" cy="1143635"/>
        </p:xfrm>
        <a:graphic>
          <a:graphicData uri="http://schemas.openxmlformats.org/presentationml/2006/ole">
            <mc:AlternateContent xmlns:mc="http://schemas.openxmlformats.org/markup-compatibility/2006">
              <mc:Choice xmlns:v="urn:schemas-microsoft-com:vml" Requires="v">
                <p:oleObj spid="_x0000_s23" name="" r:id="rId11" imgW="977900" imgH="330200" progId="Equation.KSEE3">
                  <p:embed/>
                </p:oleObj>
              </mc:Choice>
              <mc:Fallback>
                <p:oleObj name="" r:id="rId11" imgW="977900" imgH="330200" progId="Equation.KSEE3">
                  <p:embed/>
                  <p:pic>
                    <p:nvPicPr>
                      <p:cNvPr id="0" name="图片 1024"/>
                      <p:cNvPicPr/>
                      <p:nvPr/>
                    </p:nvPicPr>
                    <p:blipFill>
                      <a:blip r:embed="rId12"/>
                      <a:stretch>
                        <a:fillRect/>
                      </a:stretch>
                    </p:blipFill>
                    <p:spPr>
                      <a:xfrm>
                        <a:off x="7214870" y="4754880"/>
                        <a:ext cx="3383280" cy="1143635"/>
                      </a:xfrm>
                      <a:prstGeom prst="rect">
                        <a:avLst/>
                      </a:prstGeom>
                    </p:spPr>
                  </p:pic>
                </p:oleObj>
              </mc:Fallback>
            </mc:AlternateContent>
          </a:graphicData>
        </a:graphic>
      </p:graphicFrame>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593090" y="504825"/>
            <a:ext cx="934847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Fidelity-Interpretability Trade-off</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aphicFrame>
        <p:nvGraphicFramePr>
          <p:cNvPr id="7" name="对象 6">
            <a:hlinkClick r:id="" action="ppaction://ole?verb="/>
          </p:cNvPr>
          <p:cNvGraphicFramePr>
            <a:graphicFrameLocks noChangeAspect="1"/>
          </p:cNvGraphicFramePr>
          <p:nvPr/>
        </p:nvGraphicFramePr>
        <p:xfrm>
          <a:off x="3063558" y="1985328"/>
          <a:ext cx="949960" cy="476885"/>
        </p:xfrm>
        <a:graphic>
          <a:graphicData uri="http://schemas.openxmlformats.org/presentationml/2006/ole">
            <mc:AlternateContent xmlns:mc="http://schemas.openxmlformats.org/markup-compatibility/2006">
              <mc:Choice xmlns:v="urn:schemas-microsoft-com:vml" Requires="v">
                <p:oleObj spid="_x0000_s8" name="" r:id="rId1" imgW="431800" imgH="215900" progId="Equation.KSEE3">
                  <p:embed/>
                </p:oleObj>
              </mc:Choice>
              <mc:Fallback>
                <p:oleObj name="" r:id="rId1" imgW="431800" imgH="215900" progId="Equation.KSEE3">
                  <p:embed/>
                  <p:pic>
                    <p:nvPicPr>
                      <p:cNvPr id="0" name="图片 1024"/>
                      <p:cNvPicPr/>
                      <p:nvPr/>
                    </p:nvPicPr>
                    <p:blipFill>
                      <a:blip r:embed="rId2"/>
                      <a:stretch>
                        <a:fillRect/>
                      </a:stretch>
                    </p:blipFill>
                    <p:spPr>
                      <a:xfrm>
                        <a:off x="3063558" y="1985328"/>
                        <a:ext cx="949960" cy="476885"/>
                      </a:xfrm>
                      <a:prstGeom prst="rect">
                        <a:avLst/>
                      </a:prstGeom>
                    </p:spPr>
                  </p:pic>
                </p:oleObj>
              </mc:Fallback>
            </mc:AlternateContent>
          </a:graphicData>
        </a:graphic>
      </p:graphicFrame>
      <p:sp>
        <p:nvSpPr>
          <p:cNvPr id="9" name="文本框 8"/>
          <p:cNvSpPr txBox="1"/>
          <p:nvPr/>
        </p:nvSpPr>
        <p:spPr>
          <a:xfrm>
            <a:off x="724535" y="1962785"/>
            <a:ext cx="10826115" cy="521970"/>
          </a:xfrm>
          <a:prstGeom prst="rect">
            <a:avLst/>
          </a:prstGeom>
          <a:noFill/>
        </p:spPr>
        <p:txBody>
          <a:bodyPr wrap="none" rtlCol="0">
            <a:spAutoFit/>
          </a:bodyPr>
          <a:p>
            <a:r>
              <a:rPr lang="en-US" altLang="zh-CN" sz="2800"/>
              <a:t>We further use             as a proximity measure between an instance z to x. </a:t>
            </a:r>
            <a:endParaRPr lang="en-US" altLang="zh-CN" sz="2800"/>
          </a:p>
        </p:txBody>
      </p:sp>
      <p:graphicFrame>
        <p:nvGraphicFramePr>
          <p:cNvPr id="20" name="对象 19">
            <a:hlinkClick r:id="" action="ppaction://ole?verb="/>
          </p:cNvPr>
          <p:cNvGraphicFramePr>
            <a:graphicFrameLocks noChangeAspect="1"/>
          </p:cNvGraphicFramePr>
          <p:nvPr/>
        </p:nvGraphicFramePr>
        <p:xfrm>
          <a:off x="1649730" y="3002915"/>
          <a:ext cx="3291840" cy="753110"/>
        </p:xfrm>
        <a:graphic>
          <a:graphicData uri="http://schemas.openxmlformats.org/presentationml/2006/ole">
            <mc:AlternateContent xmlns:mc="http://schemas.openxmlformats.org/markup-compatibility/2006">
              <mc:Choice xmlns:v="urn:schemas-microsoft-com:vml" Requires="v">
                <p:oleObj spid="_x0000_s21" name="" r:id="rId3" imgW="889000" imgH="203200" progId="Equation.KSEE3">
                  <p:embed/>
                </p:oleObj>
              </mc:Choice>
              <mc:Fallback>
                <p:oleObj name="" r:id="rId3" imgW="889000" imgH="203200" progId="Equation.KSEE3">
                  <p:embed/>
                  <p:pic>
                    <p:nvPicPr>
                      <p:cNvPr id="0" name="图片 1024"/>
                      <p:cNvPicPr/>
                      <p:nvPr/>
                    </p:nvPicPr>
                    <p:blipFill>
                      <a:blip r:embed="rId4"/>
                      <a:stretch>
                        <a:fillRect/>
                      </a:stretch>
                    </p:blipFill>
                    <p:spPr>
                      <a:xfrm>
                        <a:off x="1649730" y="3002915"/>
                        <a:ext cx="3291840" cy="753110"/>
                      </a:xfrm>
                      <a:prstGeom prst="rect">
                        <a:avLst/>
                      </a:prstGeom>
                    </p:spPr>
                  </p:pic>
                </p:oleObj>
              </mc:Fallback>
            </mc:AlternateContent>
          </a:graphicData>
        </a:graphic>
      </p:graphicFrame>
      <p:pic>
        <p:nvPicPr>
          <p:cNvPr id="3" name="图片 2"/>
          <p:cNvPicPr>
            <a:picLocks noChangeAspect="1"/>
          </p:cNvPicPr>
          <p:nvPr/>
        </p:nvPicPr>
        <p:blipFill>
          <a:blip r:embed="rId5"/>
          <a:srcRect l="3838" t="2126" b="7106"/>
          <a:stretch>
            <a:fillRect/>
          </a:stretch>
        </p:blipFill>
        <p:spPr>
          <a:xfrm>
            <a:off x="7097395" y="3194685"/>
            <a:ext cx="4801870" cy="2819400"/>
          </a:xfrm>
          <a:prstGeom prst="rect">
            <a:avLst/>
          </a:prstGeom>
        </p:spPr>
      </p:pic>
      <p:cxnSp>
        <p:nvCxnSpPr>
          <p:cNvPr id="2" name="直接箭头连接符 1"/>
          <p:cNvCxnSpPr/>
          <p:nvPr/>
        </p:nvCxnSpPr>
        <p:spPr>
          <a:xfrm>
            <a:off x="3261360" y="3820160"/>
            <a:ext cx="0" cy="6419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对象 10">
            <a:hlinkClick r:id="" action="ppaction://ole?verb="/>
          </p:cNvPr>
          <p:cNvGraphicFramePr>
            <a:graphicFrameLocks noChangeAspect="1"/>
          </p:cNvGraphicFramePr>
          <p:nvPr/>
        </p:nvGraphicFramePr>
        <p:xfrm>
          <a:off x="1179195" y="4663123"/>
          <a:ext cx="4232910" cy="847725"/>
        </p:xfrm>
        <a:graphic>
          <a:graphicData uri="http://schemas.openxmlformats.org/presentationml/2006/ole">
            <mc:AlternateContent xmlns:mc="http://schemas.openxmlformats.org/markup-compatibility/2006">
              <mc:Choice xmlns:v="urn:schemas-microsoft-com:vml" Requires="v">
                <p:oleObj spid="_x0000_s12" name="" r:id="rId6" imgW="1143000" imgH="228600" progId="Equation.KSEE3">
                  <p:embed/>
                </p:oleObj>
              </mc:Choice>
              <mc:Fallback>
                <p:oleObj name="" r:id="rId6" imgW="1143000" imgH="228600" progId="Equation.KSEE3">
                  <p:embed/>
                  <p:pic>
                    <p:nvPicPr>
                      <p:cNvPr id="0" name="图片 1024"/>
                      <p:cNvPicPr/>
                      <p:nvPr/>
                    </p:nvPicPr>
                    <p:blipFill>
                      <a:blip r:embed="rId7"/>
                      <a:stretch>
                        <a:fillRect/>
                      </a:stretch>
                    </p:blipFill>
                    <p:spPr>
                      <a:xfrm>
                        <a:off x="1179195" y="4663123"/>
                        <a:ext cx="4232910" cy="847725"/>
                      </a:xfrm>
                      <a:prstGeom prst="rect">
                        <a:avLst/>
                      </a:prstGeom>
                    </p:spPr>
                  </p:pic>
                </p:oleObj>
              </mc:Fallback>
            </mc:AlternateContent>
          </a:graphicData>
        </a:graphic>
      </p:graphicFrame>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593090" y="504825"/>
            <a:ext cx="934847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Fidelity-Interpretability Trade-off</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1412240" y="2463165"/>
            <a:ext cx="2035175" cy="583565"/>
          </a:xfrm>
          <a:prstGeom prst="rect">
            <a:avLst/>
          </a:prstGeom>
          <a:noFill/>
        </p:spPr>
        <p:txBody>
          <a:bodyPr wrap="none" rtlCol="0">
            <a:spAutoFit/>
          </a:bodyPr>
          <a:p>
            <a:r>
              <a:rPr lang="en-US" sz="3200" b="1">
                <a:solidFill>
                  <a:schemeClr val="tx1"/>
                </a:solidFill>
                <a:effectLst/>
              </a:rPr>
              <a:t>complexity</a:t>
            </a:r>
            <a:endParaRPr lang="en-US" sz="3200" b="1">
              <a:solidFill>
                <a:schemeClr val="tx1"/>
              </a:solidFill>
              <a:effectLst/>
            </a:endParaRPr>
          </a:p>
        </p:txBody>
      </p:sp>
      <p:sp>
        <p:nvSpPr>
          <p:cNvPr id="4" name="文本框 3"/>
          <p:cNvSpPr txBox="1"/>
          <p:nvPr/>
        </p:nvSpPr>
        <p:spPr>
          <a:xfrm>
            <a:off x="7589520" y="2463165"/>
            <a:ext cx="2727960" cy="583565"/>
          </a:xfrm>
          <a:prstGeom prst="rect">
            <a:avLst/>
          </a:prstGeom>
          <a:noFill/>
        </p:spPr>
        <p:txBody>
          <a:bodyPr wrap="none" rtlCol="0">
            <a:spAutoFit/>
          </a:bodyPr>
          <a:p>
            <a:r>
              <a:rPr lang="en-US" sz="3200" b="1">
                <a:solidFill>
                  <a:schemeClr val="tx1"/>
                </a:solidFill>
                <a:effectLst/>
              </a:rPr>
              <a:t>interpretability</a:t>
            </a:r>
            <a:endParaRPr lang="en-US" sz="3200" b="1">
              <a:solidFill>
                <a:schemeClr val="tx1"/>
              </a:solidFill>
              <a:effectLst/>
            </a:endParaRPr>
          </a:p>
        </p:txBody>
      </p:sp>
      <p:cxnSp>
        <p:nvCxnSpPr>
          <p:cNvPr id="5" name="直接箭头连接符 4"/>
          <p:cNvCxnSpPr/>
          <p:nvPr/>
        </p:nvCxnSpPr>
        <p:spPr>
          <a:xfrm>
            <a:off x="3596005" y="2770505"/>
            <a:ext cx="393573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24535" y="3481070"/>
            <a:ext cx="8942705" cy="521970"/>
          </a:xfrm>
          <a:prstGeom prst="rect">
            <a:avLst/>
          </a:prstGeom>
          <a:noFill/>
        </p:spPr>
        <p:txBody>
          <a:bodyPr wrap="none" rtlCol="0">
            <a:spAutoFit/>
          </a:bodyPr>
          <a:p>
            <a:r>
              <a:rPr lang="en-US" altLang="zh-CN" sz="2800"/>
              <a:t>We let            be a measure of complexity of the explanation  </a:t>
            </a:r>
            <a:endParaRPr lang="en-US" altLang="zh-CN" sz="2800"/>
          </a:p>
        </p:txBody>
      </p:sp>
      <p:graphicFrame>
        <p:nvGraphicFramePr>
          <p:cNvPr id="15" name="对象 14">
            <a:hlinkClick r:id="" action="ppaction://ole?verb="/>
          </p:cNvPr>
          <p:cNvGraphicFramePr>
            <a:graphicFrameLocks noChangeAspect="1"/>
          </p:cNvGraphicFramePr>
          <p:nvPr/>
        </p:nvGraphicFramePr>
        <p:xfrm>
          <a:off x="1841500" y="3549650"/>
          <a:ext cx="817245" cy="450850"/>
        </p:xfrm>
        <a:graphic>
          <a:graphicData uri="http://schemas.openxmlformats.org/presentationml/2006/ole">
            <mc:AlternateContent xmlns:mc="http://schemas.openxmlformats.org/markup-compatibility/2006">
              <mc:Choice xmlns:v="urn:schemas-microsoft-com:vml" Requires="v">
                <p:oleObj spid="_x0000_s1025" name="" r:id="rId1" imgW="368300" imgH="203200" progId="Equation.KSEE3">
                  <p:embed/>
                </p:oleObj>
              </mc:Choice>
              <mc:Fallback>
                <p:oleObj name="" r:id="rId1" imgW="368300" imgH="203200" progId="Equation.KSEE3">
                  <p:embed/>
                  <p:pic>
                    <p:nvPicPr>
                      <p:cNvPr id="0" name="图片 1024"/>
                      <p:cNvPicPr/>
                      <p:nvPr/>
                    </p:nvPicPr>
                    <p:blipFill>
                      <a:blip r:embed="rId2"/>
                      <a:stretch>
                        <a:fillRect/>
                      </a:stretch>
                    </p:blipFill>
                    <p:spPr>
                      <a:xfrm>
                        <a:off x="1841500" y="3549650"/>
                        <a:ext cx="817245" cy="45085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9451975" y="3549650"/>
          <a:ext cx="865505" cy="448310"/>
        </p:xfrm>
        <a:graphic>
          <a:graphicData uri="http://schemas.openxmlformats.org/presentationml/2006/ole">
            <mc:AlternateContent xmlns:mc="http://schemas.openxmlformats.org/markup-compatibility/2006">
              <mc:Choice xmlns:v="urn:schemas-microsoft-com:vml" Requires="v">
                <p:oleObj spid="_x0000_s17" name="" r:id="rId3" imgW="393700" imgH="203200" progId="Equation.KSEE3">
                  <p:embed/>
                </p:oleObj>
              </mc:Choice>
              <mc:Fallback>
                <p:oleObj name="" r:id="rId3" imgW="393700" imgH="203200" progId="Equation.KSEE3">
                  <p:embed/>
                  <p:pic>
                    <p:nvPicPr>
                      <p:cNvPr id="0" name="图片 1024"/>
                      <p:cNvPicPr/>
                      <p:nvPr/>
                    </p:nvPicPr>
                    <p:blipFill>
                      <a:blip r:embed="rId4"/>
                      <a:stretch>
                        <a:fillRect/>
                      </a:stretch>
                    </p:blipFill>
                    <p:spPr>
                      <a:xfrm>
                        <a:off x="9451975" y="3549650"/>
                        <a:ext cx="865505" cy="44831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2374583" y="4425950"/>
          <a:ext cx="7294245" cy="1143635"/>
        </p:xfrm>
        <a:graphic>
          <a:graphicData uri="http://schemas.openxmlformats.org/presentationml/2006/ole">
            <mc:AlternateContent xmlns:mc="http://schemas.openxmlformats.org/markup-compatibility/2006">
              <mc:Choice xmlns:v="urn:schemas-microsoft-com:vml" Requires="v">
                <p:oleObj spid="_x0000_s23" name="" r:id="rId5" imgW="2108200" imgH="330200" progId="Equation.KSEE3">
                  <p:embed/>
                </p:oleObj>
              </mc:Choice>
              <mc:Fallback>
                <p:oleObj name="" r:id="rId5" imgW="2108200" imgH="330200" progId="Equation.KSEE3">
                  <p:embed/>
                  <p:pic>
                    <p:nvPicPr>
                      <p:cNvPr id="0" name="图片 1024"/>
                      <p:cNvPicPr/>
                      <p:nvPr/>
                    </p:nvPicPr>
                    <p:blipFill>
                      <a:blip r:embed="rId6"/>
                      <a:stretch>
                        <a:fillRect/>
                      </a:stretch>
                    </p:blipFill>
                    <p:spPr>
                      <a:xfrm>
                        <a:off x="2374583" y="4425950"/>
                        <a:ext cx="7294245" cy="1143635"/>
                      </a:xfrm>
                      <a:prstGeom prst="rect">
                        <a:avLst/>
                      </a:prstGeom>
                    </p:spPr>
                  </p:pic>
                </p:oleObj>
              </mc:Fallback>
            </mc:AlternateContent>
          </a:graphicData>
        </a:graphic>
      </p:graphicFrame>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1421765" y="2085975"/>
            <a:ext cx="9348470" cy="211645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54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Sampling for Local Exploration</a:t>
            </a:r>
            <a:endParaRPr lang="en-US" sz="54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593090" y="504825"/>
            <a:ext cx="934847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Sampling for Local Exploration</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688975" y="1892935"/>
            <a:ext cx="10648950" cy="953135"/>
          </a:xfrm>
          <a:prstGeom prst="rect">
            <a:avLst/>
          </a:prstGeom>
          <a:noFill/>
        </p:spPr>
        <p:txBody>
          <a:bodyPr wrap="square" rtlCol="0">
            <a:spAutoFit/>
          </a:bodyPr>
          <a:p>
            <a:pPr algn="just"/>
            <a:r>
              <a:rPr lang="en-US" altLang="zh-CN" sz="2800"/>
              <a:t>We sample instances around x' by drawing nonzero elements of x' uniformly sampled.</a:t>
            </a:r>
            <a:endParaRPr lang="en-US" altLang="zh-CN" sz="2800"/>
          </a:p>
        </p:txBody>
      </p:sp>
      <p:sp>
        <p:nvSpPr>
          <p:cNvPr id="3" name="文本框 2"/>
          <p:cNvSpPr txBox="1"/>
          <p:nvPr/>
        </p:nvSpPr>
        <p:spPr>
          <a:xfrm>
            <a:off x="688975" y="3548380"/>
            <a:ext cx="2056765" cy="829945"/>
          </a:xfrm>
          <a:prstGeom prst="rect">
            <a:avLst/>
          </a:prstGeom>
          <a:noFill/>
        </p:spPr>
        <p:txBody>
          <a:bodyPr wrap="none" rtlCol="0" anchor="t">
            <a:spAutoFit/>
          </a:bodyPr>
          <a:p>
            <a:pPr algn="ctr"/>
            <a:r>
              <a:rPr lang="en-US" altLang="zh-CN" sz="2400" b="1">
                <a:solidFill>
                  <a:srgbClr val="7030A0"/>
                </a:solidFill>
                <a:effectLst/>
                <a:sym typeface="+mn-ea"/>
              </a:rPr>
              <a:t>original </a:t>
            </a:r>
            <a:endParaRPr lang="en-US" altLang="zh-CN" sz="2400" b="1">
              <a:solidFill>
                <a:srgbClr val="7030A0"/>
              </a:solidFill>
              <a:effectLst/>
              <a:sym typeface="+mn-ea"/>
            </a:endParaRPr>
          </a:p>
          <a:p>
            <a:pPr algn="ctr"/>
            <a:r>
              <a:rPr lang="en-US" altLang="zh-CN" sz="2400" b="1">
                <a:solidFill>
                  <a:srgbClr val="7030A0"/>
                </a:solidFill>
                <a:effectLst/>
                <a:sym typeface="+mn-ea"/>
              </a:rPr>
              <a:t>representation</a:t>
            </a:r>
            <a:endParaRPr lang="en-US" altLang="zh-CN" sz="2400" b="1">
              <a:solidFill>
                <a:srgbClr val="7030A0"/>
              </a:solidFill>
              <a:effectLst/>
              <a:sym typeface="+mn-ea"/>
            </a:endParaRPr>
          </a:p>
        </p:txBody>
      </p:sp>
      <p:sp>
        <p:nvSpPr>
          <p:cNvPr id="4" name="文本框 3"/>
          <p:cNvSpPr txBox="1"/>
          <p:nvPr/>
        </p:nvSpPr>
        <p:spPr>
          <a:xfrm>
            <a:off x="688975" y="5080635"/>
            <a:ext cx="2056765" cy="829945"/>
          </a:xfrm>
          <a:prstGeom prst="rect">
            <a:avLst/>
          </a:prstGeom>
          <a:noFill/>
        </p:spPr>
        <p:txBody>
          <a:bodyPr wrap="none" rtlCol="0" anchor="t">
            <a:spAutoFit/>
          </a:bodyPr>
          <a:p>
            <a:pPr algn="ctr"/>
            <a:r>
              <a:rPr lang="en-US" altLang="zh-CN" sz="2400" b="1">
                <a:solidFill>
                  <a:srgbClr val="0070C0"/>
                </a:solidFill>
                <a:effectLst/>
                <a:sym typeface="+mn-ea"/>
              </a:rPr>
              <a:t>interpretable </a:t>
            </a:r>
            <a:endParaRPr lang="en-US" altLang="zh-CN" sz="2400" b="1">
              <a:solidFill>
                <a:srgbClr val="0070C0"/>
              </a:solidFill>
              <a:effectLst/>
              <a:sym typeface="+mn-ea"/>
            </a:endParaRPr>
          </a:p>
          <a:p>
            <a:pPr algn="ctr"/>
            <a:r>
              <a:rPr lang="en-US" altLang="zh-CN" sz="2400" b="1">
                <a:solidFill>
                  <a:srgbClr val="0070C0"/>
                </a:solidFill>
                <a:effectLst/>
                <a:sym typeface="+mn-ea"/>
              </a:rPr>
              <a:t>representation</a:t>
            </a:r>
            <a:endParaRPr lang="en-US" altLang="zh-CN" sz="2400" b="1">
              <a:solidFill>
                <a:srgbClr val="0070C0"/>
              </a:solidFill>
              <a:effectLst/>
              <a:sym typeface="+mn-ea"/>
            </a:endParaRPr>
          </a:p>
        </p:txBody>
      </p:sp>
      <p:sp>
        <p:nvSpPr>
          <p:cNvPr id="5" name="文本框 4"/>
          <p:cNvSpPr txBox="1"/>
          <p:nvPr/>
        </p:nvSpPr>
        <p:spPr>
          <a:xfrm>
            <a:off x="3985895" y="3641090"/>
            <a:ext cx="393065" cy="645160"/>
          </a:xfrm>
          <a:prstGeom prst="rect">
            <a:avLst/>
          </a:prstGeom>
          <a:noFill/>
        </p:spPr>
        <p:txBody>
          <a:bodyPr wrap="none" rtlCol="0" anchor="t">
            <a:spAutoFit/>
          </a:bodyPr>
          <a:p>
            <a:pPr algn="ctr"/>
            <a:r>
              <a:rPr lang="en-US" altLang="zh-CN" sz="3600" b="1">
                <a:effectLst/>
                <a:sym typeface="+mn-ea"/>
              </a:rPr>
              <a:t>x</a:t>
            </a:r>
            <a:endParaRPr lang="en-US" altLang="zh-CN" sz="3600" b="1">
              <a:effectLst/>
              <a:sym typeface="+mn-ea"/>
            </a:endParaRPr>
          </a:p>
        </p:txBody>
      </p:sp>
      <p:sp>
        <p:nvSpPr>
          <p:cNvPr id="7" name="文本框 6"/>
          <p:cNvSpPr txBox="1"/>
          <p:nvPr/>
        </p:nvSpPr>
        <p:spPr>
          <a:xfrm>
            <a:off x="3991610" y="5172710"/>
            <a:ext cx="499745" cy="645160"/>
          </a:xfrm>
          <a:prstGeom prst="rect">
            <a:avLst/>
          </a:prstGeom>
          <a:noFill/>
        </p:spPr>
        <p:txBody>
          <a:bodyPr wrap="none" rtlCol="0" anchor="t">
            <a:spAutoFit/>
          </a:bodyPr>
          <a:p>
            <a:pPr algn="ctr"/>
            <a:r>
              <a:rPr lang="en-US" altLang="zh-CN" sz="3600" b="1">
                <a:effectLst/>
                <a:sym typeface="+mn-ea"/>
              </a:rPr>
              <a:t>x'</a:t>
            </a:r>
            <a:endParaRPr lang="en-US" altLang="zh-CN" sz="3600" b="1">
              <a:effectLst/>
              <a:sym typeface="+mn-ea"/>
            </a:endParaRPr>
          </a:p>
        </p:txBody>
      </p:sp>
      <p:cxnSp>
        <p:nvCxnSpPr>
          <p:cNvPr id="8" name="直接箭头连接符 7"/>
          <p:cNvCxnSpPr/>
          <p:nvPr/>
        </p:nvCxnSpPr>
        <p:spPr>
          <a:xfrm>
            <a:off x="4806950" y="4029710"/>
            <a:ext cx="158051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806950" y="5495925"/>
            <a:ext cx="15722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637973" y="3641090"/>
            <a:ext cx="364490" cy="645160"/>
          </a:xfrm>
          <a:prstGeom prst="rect">
            <a:avLst/>
          </a:prstGeom>
          <a:noFill/>
        </p:spPr>
        <p:txBody>
          <a:bodyPr wrap="none" rtlCol="0" anchor="t">
            <a:spAutoFit/>
          </a:bodyPr>
          <a:p>
            <a:pPr algn="ctr"/>
            <a:r>
              <a:rPr lang="en-US" altLang="zh-CN" sz="3600" b="1">
                <a:effectLst/>
                <a:sym typeface="+mn-ea"/>
              </a:rPr>
              <a:t>z</a:t>
            </a:r>
            <a:endParaRPr lang="en-US" altLang="zh-CN" sz="3600" b="1">
              <a:effectLst/>
              <a:sym typeface="+mn-ea"/>
            </a:endParaRPr>
          </a:p>
        </p:txBody>
      </p:sp>
      <p:sp>
        <p:nvSpPr>
          <p:cNvPr id="12" name="文本框 11"/>
          <p:cNvSpPr txBox="1"/>
          <p:nvPr/>
        </p:nvSpPr>
        <p:spPr>
          <a:xfrm>
            <a:off x="6637973" y="5173345"/>
            <a:ext cx="471170" cy="645160"/>
          </a:xfrm>
          <a:prstGeom prst="rect">
            <a:avLst/>
          </a:prstGeom>
          <a:noFill/>
        </p:spPr>
        <p:txBody>
          <a:bodyPr wrap="none" rtlCol="0" anchor="t">
            <a:spAutoFit/>
          </a:bodyPr>
          <a:p>
            <a:pPr algn="ctr"/>
            <a:r>
              <a:rPr lang="en-US" altLang="zh-CN" sz="3600" b="1">
                <a:effectLst/>
                <a:sym typeface="+mn-ea"/>
              </a:rPr>
              <a:t>z'</a:t>
            </a:r>
            <a:endParaRPr lang="en-US" altLang="zh-CN" sz="3600" b="1">
              <a:effectLst/>
              <a:sym typeface="+mn-ea"/>
            </a:endParaRPr>
          </a:p>
        </p:txBody>
      </p:sp>
      <p:sp>
        <p:nvSpPr>
          <p:cNvPr id="13" name="文本框 12"/>
          <p:cNvSpPr txBox="1"/>
          <p:nvPr/>
        </p:nvSpPr>
        <p:spPr>
          <a:xfrm>
            <a:off x="4899660" y="3592195"/>
            <a:ext cx="1294765" cy="460375"/>
          </a:xfrm>
          <a:prstGeom prst="rect">
            <a:avLst/>
          </a:prstGeom>
          <a:noFill/>
        </p:spPr>
        <p:txBody>
          <a:bodyPr wrap="none" rtlCol="0">
            <a:spAutoFit/>
          </a:bodyPr>
          <a:p>
            <a:r>
              <a:rPr lang="en-US" altLang="zh-CN" sz="2400">
                <a:solidFill>
                  <a:srgbClr val="7030A0"/>
                </a:solidFill>
              </a:rPr>
              <a:t>sampling</a:t>
            </a:r>
            <a:endParaRPr lang="en-US" altLang="zh-CN" sz="2400">
              <a:solidFill>
                <a:srgbClr val="7030A0"/>
              </a:solidFill>
            </a:endParaRPr>
          </a:p>
        </p:txBody>
      </p:sp>
      <p:sp>
        <p:nvSpPr>
          <p:cNvPr id="14" name="文本框 13"/>
          <p:cNvSpPr txBox="1"/>
          <p:nvPr/>
        </p:nvSpPr>
        <p:spPr>
          <a:xfrm>
            <a:off x="4907280" y="5058410"/>
            <a:ext cx="1294765" cy="460375"/>
          </a:xfrm>
          <a:prstGeom prst="rect">
            <a:avLst/>
          </a:prstGeom>
          <a:noFill/>
          <a:ln>
            <a:noFill/>
          </a:ln>
        </p:spPr>
        <p:txBody>
          <a:bodyPr wrap="none" rtlCol="0">
            <a:spAutoFit/>
          </a:bodyPr>
          <a:p>
            <a:r>
              <a:rPr lang="en-US" altLang="zh-CN" sz="2400">
                <a:solidFill>
                  <a:srgbClr val="0070C0"/>
                </a:solidFill>
              </a:rPr>
              <a:t>sampling</a:t>
            </a:r>
            <a:endParaRPr lang="en-US" altLang="zh-CN" sz="2400">
              <a:solidFill>
                <a:srgbClr val="0070C0"/>
              </a:solidFill>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6420485" y="3556635"/>
            <a:ext cx="823595" cy="2437130"/>
          </a:xfrm>
          <a:prstGeom prst="roundRect">
            <a:avLst/>
          </a:prstGeom>
          <a:solidFill>
            <a:schemeClr val="accent1">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Copyright Notice"/>
          <p:cNvSpPr/>
          <p:nvPr/>
        </p:nvSpPr>
        <p:spPr bwMode="auto">
          <a:xfrm>
            <a:off x="593090" y="504825"/>
            <a:ext cx="934847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Sampling for Local Exploration</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688975" y="1892935"/>
            <a:ext cx="10648950" cy="953135"/>
          </a:xfrm>
          <a:prstGeom prst="rect">
            <a:avLst/>
          </a:prstGeom>
          <a:noFill/>
        </p:spPr>
        <p:txBody>
          <a:bodyPr wrap="square" rtlCol="0">
            <a:spAutoFit/>
          </a:bodyPr>
          <a:p>
            <a:pPr algn="just"/>
            <a:r>
              <a:rPr lang="en-US" altLang="zh-CN" sz="2800"/>
              <a:t>We sample instances around x' by drawing nonzero elements of x' uniformly sampled.</a:t>
            </a:r>
            <a:endParaRPr lang="en-US" altLang="zh-CN" sz="2800"/>
          </a:p>
        </p:txBody>
      </p:sp>
      <p:sp>
        <p:nvSpPr>
          <p:cNvPr id="3" name="文本框 2"/>
          <p:cNvSpPr txBox="1"/>
          <p:nvPr/>
        </p:nvSpPr>
        <p:spPr>
          <a:xfrm>
            <a:off x="688975" y="3548380"/>
            <a:ext cx="2056765" cy="829945"/>
          </a:xfrm>
          <a:prstGeom prst="rect">
            <a:avLst/>
          </a:prstGeom>
          <a:noFill/>
        </p:spPr>
        <p:txBody>
          <a:bodyPr wrap="none" rtlCol="0" anchor="t">
            <a:spAutoFit/>
          </a:bodyPr>
          <a:p>
            <a:pPr algn="ctr"/>
            <a:r>
              <a:rPr lang="en-US" altLang="zh-CN" sz="2400" b="1">
                <a:solidFill>
                  <a:srgbClr val="7030A0"/>
                </a:solidFill>
                <a:effectLst/>
                <a:sym typeface="+mn-ea"/>
              </a:rPr>
              <a:t>original </a:t>
            </a:r>
            <a:endParaRPr lang="en-US" altLang="zh-CN" sz="2400" b="1">
              <a:solidFill>
                <a:srgbClr val="7030A0"/>
              </a:solidFill>
              <a:effectLst/>
              <a:sym typeface="+mn-ea"/>
            </a:endParaRPr>
          </a:p>
          <a:p>
            <a:pPr algn="ctr"/>
            <a:r>
              <a:rPr lang="en-US" altLang="zh-CN" sz="2400" b="1">
                <a:solidFill>
                  <a:srgbClr val="7030A0"/>
                </a:solidFill>
                <a:effectLst/>
                <a:sym typeface="+mn-ea"/>
              </a:rPr>
              <a:t>representation</a:t>
            </a:r>
            <a:endParaRPr lang="en-US" altLang="zh-CN" sz="2400" b="1">
              <a:solidFill>
                <a:srgbClr val="7030A0"/>
              </a:solidFill>
              <a:effectLst/>
              <a:sym typeface="+mn-ea"/>
            </a:endParaRPr>
          </a:p>
        </p:txBody>
      </p:sp>
      <p:sp>
        <p:nvSpPr>
          <p:cNvPr id="4" name="文本框 3"/>
          <p:cNvSpPr txBox="1"/>
          <p:nvPr/>
        </p:nvSpPr>
        <p:spPr>
          <a:xfrm>
            <a:off x="688975" y="5080635"/>
            <a:ext cx="2056765" cy="829945"/>
          </a:xfrm>
          <a:prstGeom prst="rect">
            <a:avLst/>
          </a:prstGeom>
          <a:noFill/>
        </p:spPr>
        <p:txBody>
          <a:bodyPr wrap="none" rtlCol="0" anchor="t">
            <a:spAutoFit/>
          </a:bodyPr>
          <a:p>
            <a:pPr algn="ctr"/>
            <a:r>
              <a:rPr lang="en-US" altLang="zh-CN" sz="2400" b="1">
                <a:solidFill>
                  <a:srgbClr val="0070C0"/>
                </a:solidFill>
                <a:effectLst/>
                <a:sym typeface="+mn-ea"/>
              </a:rPr>
              <a:t>interpretable </a:t>
            </a:r>
            <a:endParaRPr lang="en-US" altLang="zh-CN" sz="2400" b="1">
              <a:solidFill>
                <a:srgbClr val="0070C0"/>
              </a:solidFill>
              <a:effectLst/>
              <a:sym typeface="+mn-ea"/>
            </a:endParaRPr>
          </a:p>
          <a:p>
            <a:pPr algn="ctr"/>
            <a:r>
              <a:rPr lang="en-US" altLang="zh-CN" sz="2400" b="1">
                <a:solidFill>
                  <a:srgbClr val="0070C0"/>
                </a:solidFill>
                <a:effectLst/>
                <a:sym typeface="+mn-ea"/>
              </a:rPr>
              <a:t>representation</a:t>
            </a:r>
            <a:endParaRPr lang="en-US" altLang="zh-CN" sz="2400" b="1">
              <a:solidFill>
                <a:srgbClr val="0070C0"/>
              </a:solidFill>
              <a:effectLst/>
              <a:sym typeface="+mn-ea"/>
            </a:endParaRPr>
          </a:p>
        </p:txBody>
      </p:sp>
      <p:sp>
        <p:nvSpPr>
          <p:cNvPr id="5" name="文本框 4"/>
          <p:cNvSpPr txBox="1"/>
          <p:nvPr/>
        </p:nvSpPr>
        <p:spPr>
          <a:xfrm>
            <a:off x="3985895" y="3641090"/>
            <a:ext cx="393065" cy="645160"/>
          </a:xfrm>
          <a:prstGeom prst="rect">
            <a:avLst/>
          </a:prstGeom>
          <a:noFill/>
        </p:spPr>
        <p:txBody>
          <a:bodyPr wrap="none" rtlCol="0" anchor="t">
            <a:spAutoFit/>
          </a:bodyPr>
          <a:p>
            <a:pPr algn="ctr"/>
            <a:r>
              <a:rPr lang="en-US" altLang="zh-CN" sz="3600" b="1">
                <a:effectLst/>
                <a:sym typeface="+mn-ea"/>
              </a:rPr>
              <a:t>x</a:t>
            </a:r>
            <a:endParaRPr lang="en-US" altLang="zh-CN" sz="3600" b="1">
              <a:effectLst/>
              <a:sym typeface="+mn-ea"/>
            </a:endParaRPr>
          </a:p>
        </p:txBody>
      </p:sp>
      <p:sp>
        <p:nvSpPr>
          <p:cNvPr id="7" name="文本框 6"/>
          <p:cNvSpPr txBox="1"/>
          <p:nvPr/>
        </p:nvSpPr>
        <p:spPr>
          <a:xfrm>
            <a:off x="3991610" y="5172710"/>
            <a:ext cx="499745" cy="645160"/>
          </a:xfrm>
          <a:prstGeom prst="rect">
            <a:avLst/>
          </a:prstGeom>
          <a:noFill/>
        </p:spPr>
        <p:txBody>
          <a:bodyPr wrap="none" rtlCol="0" anchor="t">
            <a:spAutoFit/>
          </a:bodyPr>
          <a:p>
            <a:pPr algn="ctr"/>
            <a:r>
              <a:rPr lang="en-US" altLang="zh-CN" sz="3600" b="1">
                <a:effectLst/>
                <a:sym typeface="+mn-ea"/>
              </a:rPr>
              <a:t>x'</a:t>
            </a:r>
            <a:endParaRPr lang="en-US" altLang="zh-CN" sz="3600" b="1">
              <a:effectLst/>
              <a:sym typeface="+mn-ea"/>
            </a:endParaRPr>
          </a:p>
        </p:txBody>
      </p:sp>
      <p:cxnSp>
        <p:nvCxnSpPr>
          <p:cNvPr id="8" name="直接箭头连接符 7"/>
          <p:cNvCxnSpPr/>
          <p:nvPr/>
        </p:nvCxnSpPr>
        <p:spPr>
          <a:xfrm>
            <a:off x="4806950" y="4029710"/>
            <a:ext cx="158051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806950" y="5495925"/>
            <a:ext cx="15722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637973" y="3641090"/>
            <a:ext cx="364490" cy="645160"/>
          </a:xfrm>
          <a:prstGeom prst="rect">
            <a:avLst/>
          </a:prstGeom>
          <a:noFill/>
        </p:spPr>
        <p:txBody>
          <a:bodyPr wrap="none" rtlCol="0" anchor="t">
            <a:spAutoFit/>
          </a:bodyPr>
          <a:p>
            <a:pPr algn="ctr"/>
            <a:r>
              <a:rPr lang="en-US" altLang="zh-CN" sz="3600" b="1">
                <a:effectLst/>
                <a:sym typeface="+mn-ea"/>
              </a:rPr>
              <a:t>z</a:t>
            </a:r>
            <a:endParaRPr lang="en-US" altLang="zh-CN" sz="3600" b="1">
              <a:effectLst/>
              <a:sym typeface="+mn-ea"/>
            </a:endParaRPr>
          </a:p>
        </p:txBody>
      </p:sp>
      <p:sp>
        <p:nvSpPr>
          <p:cNvPr id="12" name="文本框 11"/>
          <p:cNvSpPr txBox="1"/>
          <p:nvPr/>
        </p:nvSpPr>
        <p:spPr>
          <a:xfrm>
            <a:off x="6637973" y="5173345"/>
            <a:ext cx="471170" cy="645160"/>
          </a:xfrm>
          <a:prstGeom prst="rect">
            <a:avLst/>
          </a:prstGeom>
          <a:noFill/>
        </p:spPr>
        <p:txBody>
          <a:bodyPr wrap="none" rtlCol="0" anchor="t">
            <a:spAutoFit/>
          </a:bodyPr>
          <a:p>
            <a:pPr algn="ctr"/>
            <a:r>
              <a:rPr lang="en-US" altLang="zh-CN" sz="3600" b="1">
                <a:effectLst/>
                <a:sym typeface="+mn-ea"/>
              </a:rPr>
              <a:t>z'</a:t>
            </a:r>
            <a:endParaRPr lang="en-US" altLang="zh-CN" sz="3600" b="1">
              <a:effectLst/>
              <a:sym typeface="+mn-ea"/>
            </a:endParaRPr>
          </a:p>
        </p:txBody>
      </p:sp>
      <p:sp>
        <p:nvSpPr>
          <p:cNvPr id="13" name="文本框 12"/>
          <p:cNvSpPr txBox="1"/>
          <p:nvPr/>
        </p:nvSpPr>
        <p:spPr>
          <a:xfrm>
            <a:off x="4899660" y="3592195"/>
            <a:ext cx="1294765" cy="460375"/>
          </a:xfrm>
          <a:prstGeom prst="rect">
            <a:avLst/>
          </a:prstGeom>
          <a:noFill/>
        </p:spPr>
        <p:txBody>
          <a:bodyPr wrap="none" rtlCol="0">
            <a:spAutoFit/>
          </a:bodyPr>
          <a:p>
            <a:r>
              <a:rPr lang="en-US" altLang="zh-CN" sz="2400">
                <a:solidFill>
                  <a:srgbClr val="7030A0"/>
                </a:solidFill>
              </a:rPr>
              <a:t>sampling</a:t>
            </a:r>
            <a:endParaRPr lang="en-US" altLang="zh-CN" sz="2400">
              <a:solidFill>
                <a:srgbClr val="7030A0"/>
              </a:solidFill>
            </a:endParaRPr>
          </a:p>
        </p:txBody>
      </p:sp>
      <p:sp>
        <p:nvSpPr>
          <p:cNvPr id="14" name="文本框 13"/>
          <p:cNvSpPr txBox="1"/>
          <p:nvPr/>
        </p:nvSpPr>
        <p:spPr>
          <a:xfrm>
            <a:off x="4907280" y="5058410"/>
            <a:ext cx="1294765" cy="460375"/>
          </a:xfrm>
          <a:prstGeom prst="rect">
            <a:avLst/>
          </a:prstGeom>
          <a:noFill/>
          <a:ln>
            <a:noFill/>
          </a:ln>
        </p:spPr>
        <p:txBody>
          <a:bodyPr wrap="none" rtlCol="0">
            <a:spAutoFit/>
          </a:bodyPr>
          <a:p>
            <a:r>
              <a:rPr lang="en-US" altLang="zh-CN" sz="2400">
                <a:solidFill>
                  <a:srgbClr val="0070C0"/>
                </a:solidFill>
              </a:rPr>
              <a:t>sampling</a:t>
            </a:r>
            <a:endParaRPr lang="en-US" altLang="zh-CN" sz="2400">
              <a:solidFill>
                <a:srgbClr val="0070C0"/>
              </a:solidFill>
            </a:endParaRPr>
          </a:p>
        </p:txBody>
      </p:sp>
      <p:sp>
        <p:nvSpPr>
          <p:cNvPr id="15" name="文本框 14"/>
          <p:cNvSpPr txBox="1"/>
          <p:nvPr/>
        </p:nvSpPr>
        <p:spPr>
          <a:xfrm>
            <a:off x="7109143" y="5629910"/>
            <a:ext cx="401320" cy="645160"/>
          </a:xfrm>
          <a:prstGeom prst="rect">
            <a:avLst/>
          </a:prstGeom>
          <a:noFill/>
        </p:spPr>
        <p:txBody>
          <a:bodyPr wrap="none" rtlCol="0" anchor="t">
            <a:spAutoFit/>
          </a:bodyPr>
          <a:p>
            <a:pPr algn="ctr"/>
            <a:r>
              <a:rPr lang="en-US" altLang="zh-CN" sz="3600" b="1">
                <a:effectLst>
                  <a:outerShdw blurRad="38100" dist="38100" dir="2700000" algn="tl">
                    <a:srgbClr val="000000">
                      <a:alpha val="43137"/>
                    </a:srgbClr>
                  </a:outerShdw>
                </a:effectLst>
                <a:sym typeface="+mn-ea"/>
              </a:rPr>
              <a:t>Z</a:t>
            </a:r>
            <a:endParaRPr lang="en-US" altLang="zh-CN" sz="3600" b="1">
              <a:effectLst>
                <a:outerShdw blurRad="38100" dist="38100" dir="2700000" algn="tl">
                  <a:srgbClr val="000000">
                    <a:alpha val="43137"/>
                  </a:srgbClr>
                </a:outerShdw>
              </a:effectLst>
              <a:sym typeface="+mn-ea"/>
            </a:endParaRPr>
          </a:p>
        </p:txBody>
      </p:sp>
      <p:graphicFrame>
        <p:nvGraphicFramePr>
          <p:cNvPr id="16" name="对象 15">
            <a:hlinkClick r:id="" action="ppaction://ole?verb="/>
          </p:cNvPr>
          <p:cNvGraphicFramePr>
            <a:graphicFrameLocks noChangeAspect="1"/>
          </p:cNvGraphicFramePr>
          <p:nvPr/>
        </p:nvGraphicFramePr>
        <p:xfrm>
          <a:off x="6334760" y="6236970"/>
          <a:ext cx="1071245" cy="408305"/>
        </p:xfrm>
        <a:graphic>
          <a:graphicData uri="http://schemas.openxmlformats.org/presentationml/2006/ole">
            <mc:AlternateContent xmlns:mc="http://schemas.openxmlformats.org/markup-compatibility/2006">
              <mc:Choice xmlns:v="urn:schemas-microsoft-com:vml" Requires="v">
                <p:oleObj spid="_x0000_s1025" name="" r:id="rId1" imgW="533400" imgH="203200" progId="Equation.KSEE3">
                  <p:embed/>
                </p:oleObj>
              </mc:Choice>
              <mc:Fallback>
                <p:oleObj name="" r:id="rId1" imgW="533400" imgH="203200" progId="Equation.KSEE3">
                  <p:embed/>
                  <p:pic>
                    <p:nvPicPr>
                      <p:cNvPr id="0" name="图片 1024"/>
                      <p:cNvPicPr/>
                      <p:nvPr/>
                    </p:nvPicPr>
                    <p:blipFill>
                      <a:blip r:embed="rId2"/>
                      <a:stretch>
                        <a:fillRect/>
                      </a:stretch>
                    </p:blipFill>
                    <p:spPr>
                      <a:xfrm>
                        <a:off x="6334760" y="6236970"/>
                        <a:ext cx="1071245" cy="408305"/>
                      </a:xfrm>
                      <a:prstGeom prst="rect">
                        <a:avLst/>
                      </a:prstGeom>
                    </p:spPr>
                  </p:pic>
                </p:oleObj>
              </mc:Fallback>
            </mc:AlternateContent>
          </a:graphicData>
        </a:graphic>
      </p:graphicFrame>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6420485" y="3556635"/>
            <a:ext cx="823595" cy="2437130"/>
          </a:xfrm>
          <a:prstGeom prst="roundRect">
            <a:avLst/>
          </a:prstGeom>
          <a:solidFill>
            <a:schemeClr val="accent1">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Copyright Notice"/>
          <p:cNvSpPr/>
          <p:nvPr/>
        </p:nvSpPr>
        <p:spPr bwMode="auto">
          <a:xfrm>
            <a:off x="593090" y="504825"/>
            <a:ext cx="934847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Sampling for Local Exploration</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688975" y="1892935"/>
            <a:ext cx="10648950" cy="953135"/>
          </a:xfrm>
          <a:prstGeom prst="rect">
            <a:avLst/>
          </a:prstGeom>
          <a:noFill/>
        </p:spPr>
        <p:txBody>
          <a:bodyPr wrap="square" rtlCol="0">
            <a:spAutoFit/>
          </a:bodyPr>
          <a:p>
            <a:pPr algn="just"/>
            <a:r>
              <a:rPr lang="en-US" altLang="zh-CN" sz="2800"/>
              <a:t>We sample instances around x' by drawing nonzero elements of x' uniformly sampled.</a:t>
            </a:r>
            <a:endParaRPr lang="en-US" altLang="zh-CN" sz="2800"/>
          </a:p>
        </p:txBody>
      </p:sp>
      <p:sp>
        <p:nvSpPr>
          <p:cNvPr id="3" name="文本框 2"/>
          <p:cNvSpPr txBox="1"/>
          <p:nvPr/>
        </p:nvSpPr>
        <p:spPr>
          <a:xfrm>
            <a:off x="688975" y="3548380"/>
            <a:ext cx="2056765" cy="829945"/>
          </a:xfrm>
          <a:prstGeom prst="rect">
            <a:avLst/>
          </a:prstGeom>
          <a:noFill/>
        </p:spPr>
        <p:txBody>
          <a:bodyPr wrap="none" rtlCol="0" anchor="t">
            <a:spAutoFit/>
          </a:bodyPr>
          <a:p>
            <a:pPr algn="ctr"/>
            <a:r>
              <a:rPr lang="en-US" altLang="zh-CN" sz="2400" b="1">
                <a:solidFill>
                  <a:srgbClr val="7030A0"/>
                </a:solidFill>
                <a:effectLst/>
                <a:sym typeface="+mn-ea"/>
              </a:rPr>
              <a:t>original </a:t>
            </a:r>
            <a:endParaRPr lang="en-US" altLang="zh-CN" sz="2400" b="1">
              <a:solidFill>
                <a:srgbClr val="7030A0"/>
              </a:solidFill>
              <a:effectLst/>
              <a:sym typeface="+mn-ea"/>
            </a:endParaRPr>
          </a:p>
          <a:p>
            <a:pPr algn="ctr"/>
            <a:r>
              <a:rPr lang="en-US" altLang="zh-CN" sz="2400" b="1">
                <a:solidFill>
                  <a:srgbClr val="7030A0"/>
                </a:solidFill>
                <a:effectLst/>
                <a:sym typeface="+mn-ea"/>
              </a:rPr>
              <a:t>representation</a:t>
            </a:r>
            <a:endParaRPr lang="en-US" altLang="zh-CN" sz="2400" b="1">
              <a:solidFill>
                <a:srgbClr val="7030A0"/>
              </a:solidFill>
              <a:effectLst/>
              <a:sym typeface="+mn-ea"/>
            </a:endParaRPr>
          </a:p>
        </p:txBody>
      </p:sp>
      <p:sp>
        <p:nvSpPr>
          <p:cNvPr id="4" name="文本框 3"/>
          <p:cNvSpPr txBox="1"/>
          <p:nvPr/>
        </p:nvSpPr>
        <p:spPr>
          <a:xfrm>
            <a:off x="688975" y="5080635"/>
            <a:ext cx="2056765" cy="829945"/>
          </a:xfrm>
          <a:prstGeom prst="rect">
            <a:avLst/>
          </a:prstGeom>
          <a:noFill/>
        </p:spPr>
        <p:txBody>
          <a:bodyPr wrap="none" rtlCol="0" anchor="t">
            <a:spAutoFit/>
          </a:bodyPr>
          <a:p>
            <a:pPr algn="ctr"/>
            <a:r>
              <a:rPr lang="en-US" altLang="zh-CN" sz="2400" b="1">
                <a:solidFill>
                  <a:srgbClr val="0070C0"/>
                </a:solidFill>
                <a:effectLst/>
                <a:sym typeface="+mn-ea"/>
              </a:rPr>
              <a:t>interpretable </a:t>
            </a:r>
            <a:endParaRPr lang="en-US" altLang="zh-CN" sz="2400" b="1">
              <a:solidFill>
                <a:srgbClr val="0070C0"/>
              </a:solidFill>
              <a:effectLst/>
              <a:sym typeface="+mn-ea"/>
            </a:endParaRPr>
          </a:p>
          <a:p>
            <a:pPr algn="ctr"/>
            <a:r>
              <a:rPr lang="en-US" altLang="zh-CN" sz="2400" b="1">
                <a:solidFill>
                  <a:srgbClr val="0070C0"/>
                </a:solidFill>
                <a:effectLst/>
                <a:sym typeface="+mn-ea"/>
              </a:rPr>
              <a:t>representation</a:t>
            </a:r>
            <a:endParaRPr lang="en-US" altLang="zh-CN" sz="2400" b="1">
              <a:solidFill>
                <a:srgbClr val="0070C0"/>
              </a:solidFill>
              <a:effectLst/>
              <a:sym typeface="+mn-ea"/>
            </a:endParaRPr>
          </a:p>
        </p:txBody>
      </p:sp>
      <p:sp>
        <p:nvSpPr>
          <p:cNvPr id="5" name="文本框 4"/>
          <p:cNvSpPr txBox="1"/>
          <p:nvPr/>
        </p:nvSpPr>
        <p:spPr>
          <a:xfrm>
            <a:off x="3985895" y="3641090"/>
            <a:ext cx="393065" cy="645160"/>
          </a:xfrm>
          <a:prstGeom prst="rect">
            <a:avLst/>
          </a:prstGeom>
          <a:noFill/>
        </p:spPr>
        <p:txBody>
          <a:bodyPr wrap="none" rtlCol="0" anchor="t">
            <a:spAutoFit/>
          </a:bodyPr>
          <a:p>
            <a:pPr algn="ctr"/>
            <a:r>
              <a:rPr lang="en-US" altLang="zh-CN" sz="3600" b="1">
                <a:effectLst/>
                <a:sym typeface="+mn-ea"/>
              </a:rPr>
              <a:t>x</a:t>
            </a:r>
            <a:endParaRPr lang="en-US" altLang="zh-CN" sz="3600" b="1">
              <a:effectLst/>
              <a:sym typeface="+mn-ea"/>
            </a:endParaRPr>
          </a:p>
        </p:txBody>
      </p:sp>
      <p:sp>
        <p:nvSpPr>
          <p:cNvPr id="7" name="文本框 6"/>
          <p:cNvSpPr txBox="1"/>
          <p:nvPr/>
        </p:nvSpPr>
        <p:spPr>
          <a:xfrm>
            <a:off x="3991610" y="5172710"/>
            <a:ext cx="499745" cy="645160"/>
          </a:xfrm>
          <a:prstGeom prst="rect">
            <a:avLst/>
          </a:prstGeom>
          <a:noFill/>
        </p:spPr>
        <p:txBody>
          <a:bodyPr wrap="none" rtlCol="0" anchor="t">
            <a:spAutoFit/>
          </a:bodyPr>
          <a:p>
            <a:pPr algn="ctr"/>
            <a:r>
              <a:rPr lang="en-US" altLang="zh-CN" sz="3600" b="1">
                <a:effectLst/>
                <a:sym typeface="+mn-ea"/>
              </a:rPr>
              <a:t>x'</a:t>
            </a:r>
            <a:endParaRPr lang="en-US" altLang="zh-CN" sz="3600" b="1">
              <a:effectLst/>
              <a:sym typeface="+mn-ea"/>
            </a:endParaRPr>
          </a:p>
        </p:txBody>
      </p:sp>
      <p:cxnSp>
        <p:nvCxnSpPr>
          <p:cNvPr id="8" name="直接箭头连接符 7"/>
          <p:cNvCxnSpPr/>
          <p:nvPr/>
        </p:nvCxnSpPr>
        <p:spPr>
          <a:xfrm>
            <a:off x="4806950" y="4029710"/>
            <a:ext cx="158051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806950" y="5495925"/>
            <a:ext cx="15722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637973" y="3641090"/>
            <a:ext cx="364490" cy="645160"/>
          </a:xfrm>
          <a:prstGeom prst="rect">
            <a:avLst/>
          </a:prstGeom>
          <a:noFill/>
        </p:spPr>
        <p:txBody>
          <a:bodyPr wrap="none" rtlCol="0" anchor="t">
            <a:spAutoFit/>
          </a:bodyPr>
          <a:p>
            <a:pPr algn="ctr"/>
            <a:r>
              <a:rPr lang="en-US" altLang="zh-CN" sz="3600" b="1">
                <a:effectLst/>
                <a:sym typeface="+mn-ea"/>
              </a:rPr>
              <a:t>z</a:t>
            </a:r>
            <a:endParaRPr lang="en-US" altLang="zh-CN" sz="3600" b="1">
              <a:effectLst/>
              <a:sym typeface="+mn-ea"/>
            </a:endParaRPr>
          </a:p>
        </p:txBody>
      </p:sp>
      <p:sp>
        <p:nvSpPr>
          <p:cNvPr id="12" name="文本框 11"/>
          <p:cNvSpPr txBox="1"/>
          <p:nvPr/>
        </p:nvSpPr>
        <p:spPr>
          <a:xfrm>
            <a:off x="6637973" y="5173345"/>
            <a:ext cx="471170" cy="645160"/>
          </a:xfrm>
          <a:prstGeom prst="rect">
            <a:avLst/>
          </a:prstGeom>
          <a:noFill/>
        </p:spPr>
        <p:txBody>
          <a:bodyPr wrap="none" rtlCol="0" anchor="t">
            <a:spAutoFit/>
          </a:bodyPr>
          <a:p>
            <a:pPr algn="ctr"/>
            <a:r>
              <a:rPr lang="en-US" altLang="zh-CN" sz="3600" b="1">
                <a:effectLst/>
                <a:sym typeface="+mn-ea"/>
              </a:rPr>
              <a:t>z'</a:t>
            </a:r>
            <a:endParaRPr lang="en-US" altLang="zh-CN" sz="3600" b="1">
              <a:effectLst/>
              <a:sym typeface="+mn-ea"/>
            </a:endParaRPr>
          </a:p>
        </p:txBody>
      </p:sp>
      <p:sp>
        <p:nvSpPr>
          <p:cNvPr id="13" name="文本框 12"/>
          <p:cNvSpPr txBox="1"/>
          <p:nvPr/>
        </p:nvSpPr>
        <p:spPr>
          <a:xfrm>
            <a:off x="4899660" y="3592195"/>
            <a:ext cx="1294765" cy="460375"/>
          </a:xfrm>
          <a:prstGeom prst="rect">
            <a:avLst/>
          </a:prstGeom>
          <a:noFill/>
        </p:spPr>
        <p:txBody>
          <a:bodyPr wrap="none" rtlCol="0">
            <a:spAutoFit/>
          </a:bodyPr>
          <a:p>
            <a:r>
              <a:rPr lang="en-US" altLang="zh-CN" sz="2400">
                <a:solidFill>
                  <a:srgbClr val="7030A0"/>
                </a:solidFill>
              </a:rPr>
              <a:t>sampling</a:t>
            </a:r>
            <a:endParaRPr lang="en-US" altLang="zh-CN" sz="2400">
              <a:solidFill>
                <a:srgbClr val="7030A0"/>
              </a:solidFill>
            </a:endParaRPr>
          </a:p>
        </p:txBody>
      </p:sp>
      <p:sp>
        <p:nvSpPr>
          <p:cNvPr id="14" name="文本框 13"/>
          <p:cNvSpPr txBox="1"/>
          <p:nvPr/>
        </p:nvSpPr>
        <p:spPr>
          <a:xfrm>
            <a:off x="4907280" y="5058410"/>
            <a:ext cx="1294765" cy="460375"/>
          </a:xfrm>
          <a:prstGeom prst="rect">
            <a:avLst/>
          </a:prstGeom>
          <a:noFill/>
          <a:ln>
            <a:noFill/>
          </a:ln>
        </p:spPr>
        <p:txBody>
          <a:bodyPr wrap="none" rtlCol="0">
            <a:spAutoFit/>
          </a:bodyPr>
          <a:p>
            <a:r>
              <a:rPr lang="en-US" altLang="zh-CN" sz="2400">
                <a:solidFill>
                  <a:srgbClr val="0070C0"/>
                </a:solidFill>
              </a:rPr>
              <a:t>sampling</a:t>
            </a:r>
            <a:endParaRPr lang="en-US" altLang="zh-CN" sz="2400">
              <a:solidFill>
                <a:srgbClr val="0070C0"/>
              </a:solidFill>
            </a:endParaRPr>
          </a:p>
        </p:txBody>
      </p:sp>
      <p:sp>
        <p:nvSpPr>
          <p:cNvPr id="15" name="文本框 14"/>
          <p:cNvSpPr txBox="1"/>
          <p:nvPr/>
        </p:nvSpPr>
        <p:spPr>
          <a:xfrm>
            <a:off x="7109143" y="5629910"/>
            <a:ext cx="401320" cy="645160"/>
          </a:xfrm>
          <a:prstGeom prst="rect">
            <a:avLst/>
          </a:prstGeom>
          <a:noFill/>
        </p:spPr>
        <p:txBody>
          <a:bodyPr wrap="none" rtlCol="0" anchor="t">
            <a:spAutoFit/>
          </a:bodyPr>
          <a:p>
            <a:pPr algn="ctr"/>
            <a:r>
              <a:rPr lang="en-US" altLang="zh-CN" sz="3600" b="1">
                <a:effectLst>
                  <a:outerShdw blurRad="38100" dist="38100" dir="2700000" algn="tl">
                    <a:srgbClr val="000000">
                      <a:alpha val="43137"/>
                    </a:srgbClr>
                  </a:outerShdw>
                </a:effectLst>
                <a:sym typeface="+mn-ea"/>
              </a:rPr>
              <a:t>Z</a:t>
            </a:r>
            <a:endParaRPr lang="en-US" altLang="zh-CN" sz="3600" b="1">
              <a:effectLst>
                <a:outerShdw blurRad="38100" dist="38100" dir="2700000" algn="tl">
                  <a:srgbClr val="000000">
                    <a:alpha val="43137"/>
                  </a:srgbClr>
                </a:outerShdw>
              </a:effectLst>
              <a:sym typeface="+mn-ea"/>
            </a:endParaRPr>
          </a:p>
        </p:txBody>
      </p:sp>
      <p:graphicFrame>
        <p:nvGraphicFramePr>
          <p:cNvPr id="16" name="对象 15">
            <a:hlinkClick r:id="" action="ppaction://ole?verb="/>
          </p:cNvPr>
          <p:cNvGraphicFramePr>
            <a:graphicFrameLocks noChangeAspect="1"/>
          </p:cNvGraphicFramePr>
          <p:nvPr/>
        </p:nvGraphicFramePr>
        <p:xfrm>
          <a:off x="6334760" y="6236970"/>
          <a:ext cx="1071245" cy="408305"/>
        </p:xfrm>
        <a:graphic>
          <a:graphicData uri="http://schemas.openxmlformats.org/presentationml/2006/ole">
            <mc:AlternateContent xmlns:mc="http://schemas.openxmlformats.org/markup-compatibility/2006">
              <mc:Choice xmlns:v="urn:schemas-microsoft-com:vml" Requires="v">
                <p:oleObj spid="_x0000_s1025" name="" r:id="rId1" imgW="533400" imgH="203200" progId="Equation.KSEE3">
                  <p:embed/>
                </p:oleObj>
              </mc:Choice>
              <mc:Fallback>
                <p:oleObj name="" r:id="rId1" imgW="533400" imgH="203200" progId="Equation.KSEE3">
                  <p:embed/>
                  <p:pic>
                    <p:nvPicPr>
                      <p:cNvPr id="0" name="图片 1024"/>
                      <p:cNvPicPr/>
                      <p:nvPr/>
                    </p:nvPicPr>
                    <p:blipFill>
                      <a:blip r:embed="rId2"/>
                      <a:stretch>
                        <a:fillRect/>
                      </a:stretch>
                    </p:blipFill>
                    <p:spPr>
                      <a:xfrm>
                        <a:off x="6334760" y="6236970"/>
                        <a:ext cx="1071245" cy="408305"/>
                      </a:xfrm>
                      <a:prstGeom prst="rect">
                        <a:avLst/>
                      </a:prstGeom>
                    </p:spPr>
                  </p:pic>
                </p:oleObj>
              </mc:Fallback>
            </mc:AlternateContent>
          </a:graphicData>
        </a:graphic>
      </p:graphicFrame>
      <p:cxnSp>
        <p:nvCxnSpPr>
          <p:cNvPr id="17" name="直接箭头连接符 16"/>
          <p:cNvCxnSpPr/>
          <p:nvPr/>
        </p:nvCxnSpPr>
        <p:spPr>
          <a:xfrm>
            <a:off x="7355840" y="4029710"/>
            <a:ext cx="88138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355840" y="5495925"/>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386763" y="3640455"/>
            <a:ext cx="793750" cy="645160"/>
          </a:xfrm>
          <a:prstGeom prst="rect">
            <a:avLst/>
          </a:prstGeom>
          <a:noFill/>
        </p:spPr>
        <p:txBody>
          <a:bodyPr wrap="none" rtlCol="0" anchor="t">
            <a:spAutoFit/>
          </a:bodyPr>
          <a:p>
            <a:pPr algn="ctr"/>
            <a:r>
              <a:rPr lang="en-US" altLang="zh-CN" sz="3600" b="1">
                <a:effectLst/>
                <a:sym typeface="+mn-ea"/>
              </a:rPr>
              <a:t>f(z)</a:t>
            </a:r>
            <a:endParaRPr lang="en-US" altLang="zh-CN" sz="3600" b="1">
              <a:effectLst/>
              <a:sym typeface="+mn-ea"/>
            </a:endParaRPr>
          </a:p>
        </p:txBody>
      </p:sp>
      <p:sp>
        <p:nvSpPr>
          <p:cNvPr id="22" name="文本框 21"/>
          <p:cNvSpPr txBox="1"/>
          <p:nvPr/>
        </p:nvSpPr>
        <p:spPr>
          <a:xfrm>
            <a:off x="8386763" y="5173345"/>
            <a:ext cx="972185" cy="645160"/>
          </a:xfrm>
          <a:prstGeom prst="rect">
            <a:avLst/>
          </a:prstGeom>
          <a:noFill/>
        </p:spPr>
        <p:txBody>
          <a:bodyPr wrap="none" rtlCol="0" anchor="t">
            <a:spAutoFit/>
          </a:bodyPr>
          <a:p>
            <a:pPr algn="ctr"/>
            <a:r>
              <a:rPr lang="en-US" altLang="zh-CN" sz="3600" b="1">
                <a:effectLst/>
                <a:sym typeface="+mn-ea"/>
              </a:rPr>
              <a:t>g(z')</a:t>
            </a:r>
            <a:endParaRPr lang="en-US" altLang="zh-CN" sz="3600" b="1">
              <a:effectLst/>
              <a:sym typeface="+mn-ea"/>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2158365" y="2176780"/>
            <a:ext cx="7875270" cy="211645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54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Sparse Linear Explanations</a:t>
            </a:r>
            <a:endParaRPr lang="en-US" sz="54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 name="对象 15">
            <a:hlinkClick r:id="" action="ppaction://ole?verb="/>
          </p:cNvPr>
          <p:cNvGraphicFramePr>
            <a:graphicFrameLocks noChangeAspect="1"/>
          </p:cNvGraphicFramePr>
          <p:nvPr/>
        </p:nvGraphicFramePr>
        <p:xfrm>
          <a:off x="2202180" y="4147185"/>
          <a:ext cx="7393940" cy="1090930"/>
        </p:xfrm>
        <a:graphic>
          <a:graphicData uri="http://schemas.openxmlformats.org/presentationml/2006/ole">
            <mc:AlternateContent xmlns:mc="http://schemas.openxmlformats.org/markup-compatibility/2006">
              <mc:Choice xmlns:v="urn:schemas-microsoft-com:vml" Requires="v">
                <p:oleObj spid="_x0000_s1025" name="" r:id="rId1" imgW="2413000" imgH="355600" progId="Equation.KSEE3">
                  <p:embed/>
                </p:oleObj>
              </mc:Choice>
              <mc:Fallback>
                <p:oleObj name="" r:id="rId1" imgW="2413000" imgH="355600" progId="Equation.KSEE3">
                  <p:embed/>
                  <p:pic>
                    <p:nvPicPr>
                      <p:cNvPr id="0" name="图片 1024"/>
                      <p:cNvPicPr/>
                      <p:nvPr/>
                    </p:nvPicPr>
                    <p:blipFill>
                      <a:blip r:embed="rId2"/>
                      <a:stretch>
                        <a:fillRect/>
                      </a:stretch>
                    </p:blipFill>
                    <p:spPr>
                      <a:xfrm>
                        <a:off x="2202180" y="4147185"/>
                        <a:ext cx="7393940" cy="1090930"/>
                      </a:xfrm>
                      <a:prstGeom prst="rect">
                        <a:avLst/>
                      </a:prstGeom>
                    </p:spPr>
                  </p:pic>
                </p:oleObj>
              </mc:Fallback>
            </mc:AlternateContent>
          </a:graphicData>
        </a:graphic>
      </p:graphicFrame>
      <p:grpSp>
        <p:nvGrpSpPr>
          <p:cNvPr id="36" name="组合 35"/>
          <p:cNvGrpSpPr/>
          <p:nvPr/>
        </p:nvGrpSpPr>
        <p:grpSpPr>
          <a:xfrm>
            <a:off x="1316355" y="527050"/>
            <a:ext cx="8669655" cy="3096260"/>
            <a:chOff x="1085" y="5588"/>
            <a:chExt cx="13653" cy="4876"/>
          </a:xfrm>
        </p:grpSpPr>
        <p:sp>
          <p:nvSpPr>
            <p:cNvPr id="18" name="圆角矩形 17"/>
            <p:cNvSpPr/>
            <p:nvPr/>
          </p:nvSpPr>
          <p:spPr>
            <a:xfrm>
              <a:off x="10111" y="5601"/>
              <a:ext cx="1297" cy="3838"/>
            </a:xfrm>
            <a:prstGeom prst="roundRect">
              <a:avLst/>
            </a:prstGeom>
            <a:solidFill>
              <a:schemeClr val="accent1">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085" y="5588"/>
              <a:ext cx="3239" cy="1307"/>
            </a:xfrm>
            <a:prstGeom prst="rect">
              <a:avLst/>
            </a:prstGeom>
            <a:noFill/>
          </p:spPr>
          <p:txBody>
            <a:bodyPr wrap="none" rtlCol="0" anchor="t">
              <a:spAutoFit/>
            </a:bodyPr>
            <a:p>
              <a:pPr algn="ctr"/>
              <a:r>
                <a:rPr lang="en-US" altLang="zh-CN" sz="2400" b="1">
                  <a:solidFill>
                    <a:srgbClr val="7030A0"/>
                  </a:solidFill>
                  <a:effectLst/>
                  <a:sym typeface="+mn-ea"/>
                </a:rPr>
                <a:t>original </a:t>
              </a:r>
              <a:endParaRPr lang="en-US" altLang="zh-CN" sz="2400" b="1">
                <a:solidFill>
                  <a:srgbClr val="7030A0"/>
                </a:solidFill>
                <a:effectLst/>
                <a:sym typeface="+mn-ea"/>
              </a:endParaRPr>
            </a:p>
            <a:p>
              <a:pPr algn="ctr"/>
              <a:r>
                <a:rPr lang="en-US" altLang="zh-CN" sz="2400" b="1">
                  <a:solidFill>
                    <a:srgbClr val="7030A0"/>
                  </a:solidFill>
                  <a:effectLst/>
                  <a:sym typeface="+mn-ea"/>
                </a:rPr>
                <a:t>representation</a:t>
              </a:r>
              <a:endParaRPr lang="en-US" altLang="zh-CN" sz="2400" b="1">
                <a:solidFill>
                  <a:srgbClr val="7030A0"/>
                </a:solidFill>
                <a:effectLst/>
                <a:sym typeface="+mn-ea"/>
              </a:endParaRPr>
            </a:p>
          </p:txBody>
        </p:sp>
        <p:sp>
          <p:nvSpPr>
            <p:cNvPr id="20" name="文本框 19"/>
            <p:cNvSpPr txBox="1"/>
            <p:nvPr/>
          </p:nvSpPr>
          <p:spPr>
            <a:xfrm>
              <a:off x="1085" y="8001"/>
              <a:ext cx="3239" cy="1307"/>
            </a:xfrm>
            <a:prstGeom prst="rect">
              <a:avLst/>
            </a:prstGeom>
            <a:noFill/>
          </p:spPr>
          <p:txBody>
            <a:bodyPr wrap="none" rtlCol="0" anchor="t">
              <a:spAutoFit/>
            </a:bodyPr>
            <a:p>
              <a:pPr algn="ctr"/>
              <a:r>
                <a:rPr lang="en-US" altLang="zh-CN" sz="2400" b="1">
                  <a:solidFill>
                    <a:srgbClr val="0070C0"/>
                  </a:solidFill>
                  <a:effectLst/>
                  <a:sym typeface="+mn-ea"/>
                </a:rPr>
                <a:t>interpretable </a:t>
              </a:r>
              <a:endParaRPr lang="en-US" altLang="zh-CN" sz="2400" b="1">
                <a:solidFill>
                  <a:srgbClr val="0070C0"/>
                </a:solidFill>
                <a:effectLst/>
                <a:sym typeface="+mn-ea"/>
              </a:endParaRPr>
            </a:p>
            <a:p>
              <a:pPr algn="ctr"/>
              <a:r>
                <a:rPr lang="en-US" altLang="zh-CN" sz="2400" b="1">
                  <a:solidFill>
                    <a:srgbClr val="0070C0"/>
                  </a:solidFill>
                  <a:effectLst/>
                  <a:sym typeface="+mn-ea"/>
                </a:rPr>
                <a:t>representation</a:t>
              </a:r>
              <a:endParaRPr lang="en-US" altLang="zh-CN" sz="2400" b="1">
                <a:solidFill>
                  <a:srgbClr val="0070C0"/>
                </a:solidFill>
                <a:effectLst/>
                <a:sym typeface="+mn-ea"/>
              </a:endParaRPr>
            </a:p>
          </p:txBody>
        </p:sp>
        <p:sp>
          <p:nvSpPr>
            <p:cNvPr id="21" name="文本框 20"/>
            <p:cNvSpPr txBox="1"/>
            <p:nvPr/>
          </p:nvSpPr>
          <p:spPr>
            <a:xfrm>
              <a:off x="6277" y="5734"/>
              <a:ext cx="619" cy="1016"/>
            </a:xfrm>
            <a:prstGeom prst="rect">
              <a:avLst/>
            </a:prstGeom>
            <a:noFill/>
          </p:spPr>
          <p:txBody>
            <a:bodyPr wrap="none" rtlCol="0" anchor="t">
              <a:spAutoFit/>
            </a:bodyPr>
            <a:p>
              <a:pPr algn="ctr"/>
              <a:r>
                <a:rPr lang="en-US" altLang="zh-CN" sz="3600" b="1">
                  <a:effectLst/>
                  <a:sym typeface="+mn-ea"/>
                </a:rPr>
                <a:t>x</a:t>
              </a:r>
              <a:endParaRPr lang="en-US" altLang="zh-CN" sz="3600" b="1">
                <a:effectLst/>
                <a:sym typeface="+mn-ea"/>
              </a:endParaRPr>
            </a:p>
          </p:txBody>
        </p:sp>
        <p:sp>
          <p:nvSpPr>
            <p:cNvPr id="22" name="文本框 21"/>
            <p:cNvSpPr txBox="1"/>
            <p:nvPr/>
          </p:nvSpPr>
          <p:spPr>
            <a:xfrm>
              <a:off x="6286" y="8146"/>
              <a:ext cx="787" cy="1016"/>
            </a:xfrm>
            <a:prstGeom prst="rect">
              <a:avLst/>
            </a:prstGeom>
            <a:noFill/>
          </p:spPr>
          <p:txBody>
            <a:bodyPr wrap="none" rtlCol="0" anchor="t">
              <a:spAutoFit/>
            </a:bodyPr>
            <a:p>
              <a:pPr algn="ctr"/>
              <a:r>
                <a:rPr lang="en-US" altLang="zh-CN" sz="3600" b="1">
                  <a:effectLst/>
                  <a:sym typeface="+mn-ea"/>
                </a:rPr>
                <a:t>x'</a:t>
              </a:r>
              <a:endParaRPr lang="en-US" altLang="zh-CN" sz="3600" b="1">
                <a:effectLst/>
                <a:sym typeface="+mn-ea"/>
              </a:endParaRPr>
            </a:p>
          </p:txBody>
        </p:sp>
        <p:cxnSp>
          <p:nvCxnSpPr>
            <p:cNvPr id="23" name="直接箭头连接符 22"/>
            <p:cNvCxnSpPr/>
            <p:nvPr/>
          </p:nvCxnSpPr>
          <p:spPr>
            <a:xfrm>
              <a:off x="7570" y="6346"/>
              <a:ext cx="24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570" y="8655"/>
              <a:ext cx="247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0454" y="5734"/>
              <a:ext cx="574" cy="1016"/>
            </a:xfrm>
            <a:prstGeom prst="rect">
              <a:avLst/>
            </a:prstGeom>
            <a:noFill/>
          </p:spPr>
          <p:txBody>
            <a:bodyPr wrap="none" rtlCol="0" anchor="t">
              <a:spAutoFit/>
            </a:bodyPr>
            <a:p>
              <a:pPr algn="ctr"/>
              <a:r>
                <a:rPr lang="en-US" altLang="zh-CN" sz="3600" b="1">
                  <a:effectLst/>
                  <a:sym typeface="+mn-ea"/>
                </a:rPr>
                <a:t>z</a:t>
              </a:r>
              <a:endParaRPr lang="en-US" altLang="zh-CN" sz="3600" b="1">
                <a:effectLst/>
                <a:sym typeface="+mn-ea"/>
              </a:endParaRPr>
            </a:p>
          </p:txBody>
        </p:sp>
        <p:sp>
          <p:nvSpPr>
            <p:cNvPr id="26" name="文本框 25"/>
            <p:cNvSpPr txBox="1"/>
            <p:nvPr/>
          </p:nvSpPr>
          <p:spPr>
            <a:xfrm>
              <a:off x="10454" y="8147"/>
              <a:ext cx="742" cy="1016"/>
            </a:xfrm>
            <a:prstGeom prst="rect">
              <a:avLst/>
            </a:prstGeom>
            <a:noFill/>
          </p:spPr>
          <p:txBody>
            <a:bodyPr wrap="none" rtlCol="0" anchor="t">
              <a:spAutoFit/>
            </a:bodyPr>
            <a:p>
              <a:pPr algn="ctr"/>
              <a:r>
                <a:rPr lang="en-US" altLang="zh-CN" sz="3600" b="1">
                  <a:effectLst/>
                  <a:sym typeface="+mn-ea"/>
                </a:rPr>
                <a:t>z'</a:t>
              </a:r>
              <a:endParaRPr lang="en-US" altLang="zh-CN" sz="3600" b="1">
                <a:effectLst/>
                <a:sym typeface="+mn-ea"/>
              </a:endParaRPr>
            </a:p>
          </p:txBody>
        </p:sp>
        <p:sp>
          <p:nvSpPr>
            <p:cNvPr id="27" name="文本框 26"/>
            <p:cNvSpPr txBox="1"/>
            <p:nvPr/>
          </p:nvSpPr>
          <p:spPr>
            <a:xfrm>
              <a:off x="7716" y="5657"/>
              <a:ext cx="2039" cy="725"/>
            </a:xfrm>
            <a:prstGeom prst="rect">
              <a:avLst/>
            </a:prstGeom>
            <a:noFill/>
          </p:spPr>
          <p:txBody>
            <a:bodyPr wrap="none" rtlCol="0">
              <a:spAutoFit/>
            </a:bodyPr>
            <a:p>
              <a:r>
                <a:rPr lang="en-US" altLang="zh-CN" sz="2400">
                  <a:solidFill>
                    <a:srgbClr val="7030A0"/>
                  </a:solidFill>
                </a:rPr>
                <a:t>sampling</a:t>
              </a:r>
              <a:endParaRPr lang="en-US" altLang="zh-CN" sz="2400">
                <a:solidFill>
                  <a:srgbClr val="7030A0"/>
                </a:solidFill>
              </a:endParaRPr>
            </a:p>
          </p:txBody>
        </p:sp>
        <p:sp>
          <p:nvSpPr>
            <p:cNvPr id="28" name="文本框 27"/>
            <p:cNvSpPr txBox="1"/>
            <p:nvPr/>
          </p:nvSpPr>
          <p:spPr>
            <a:xfrm>
              <a:off x="7728" y="7966"/>
              <a:ext cx="2039" cy="725"/>
            </a:xfrm>
            <a:prstGeom prst="rect">
              <a:avLst/>
            </a:prstGeom>
            <a:noFill/>
            <a:ln>
              <a:noFill/>
            </a:ln>
          </p:spPr>
          <p:txBody>
            <a:bodyPr wrap="none" rtlCol="0">
              <a:spAutoFit/>
            </a:bodyPr>
            <a:p>
              <a:r>
                <a:rPr lang="en-US" altLang="zh-CN" sz="2400">
                  <a:solidFill>
                    <a:srgbClr val="0070C0"/>
                  </a:solidFill>
                </a:rPr>
                <a:t>sampling</a:t>
              </a:r>
              <a:endParaRPr lang="en-US" altLang="zh-CN" sz="2400">
                <a:solidFill>
                  <a:srgbClr val="0070C0"/>
                </a:solidFill>
              </a:endParaRPr>
            </a:p>
          </p:txBody>
        </p:sp>
        <p:sp>
          <p:nvSpPr>
            <p:cNvPr id="29" name="文本框 28"/>
            <p:cNvSpPr txBox="1"/>
            <p:nvPr/>
          </p:nvSpPr>
          <p:spPr>
            <a:xfrm>
              <a:off x="11196" y="8866"/>
              <a:ext cx="632" cy="1016"/>
            </a:xfrm>
            <a:prstGeom prst="rect">
              <a:avLst/>
            </a:prstGeom>
            <a:noFill/>
          </p:spPr>
          <p:txBody>
            <a:bodyPr wrap="none" rtlCol="0" anchor="t">
              <a:spAutoFit/>
            </a:bodyPr>
            <a:p>
              <a:pPr algn="ctr"/>
              <a:r>
                <a:rPr lang="en-US" altLang="zh-CN" sz="3600" b="1">
                  <a:effectLst>
                    <a:outerShdw blurRad="38100" dist="38100" dir="2700000" algn="tl">
                      <a:srgbClr val="000000">
                        <a:alpha val="43137"/>
                      </a:srgbClr>
                    </a:outerShdw>
                  </a:effectLst>
                  <a:sym typeface="+mn-ea"/>
                </a:rPr>
                <a:t>Z</a:t>
              </a:r>
              <a:endParaRPr lang="en-US" altLang="zh-CN" sz="3600" b="1">
                <a:effectLst>
                  <a:outerShdw blurRad="38100" dist="38100" dir="2700000" algn="tl">
                    <a:srgbClr val="000000">
                      <a:alpha val="43137"/>
                    </a:srgbClr>
                  </a:outerShdw>
                </a:effectLst>
                <a:sym typeface="+mn-ea"/>
              </a:endParaRPr>
            </a:p>
          </p:txBody>
        </p:sp>
        <p:graphicFrame>
          <p:nvGraphicFramePr>
            <p:cNvPr id="30" name="对象 29">
              <a:hlinkClick r:id="" action="ppaction://ole?verb="/>
            </p:cNvPr>
            <p:cNvGraphicFramePr>
              <a:graphicFrameLocks noChangeAspect="1"/>
            </p:cNvGraphicFramePr>
            <p:nvPr/>
          </p:nvGraphicFramePr>
          <p:xfrm>
            <a:off x="9976" y="9822"/>
            <a:ext cx="1687" cy="643"/>
          </p:xfrm>
          <a:graphic>
            <a:graphicData uri="http://schemas.openxmlformats.org/presentationml/2006/ole">
              <mc:AlternateContent xmlns:mc="http://schemas.openxmlformats.org/markup-compatibility/2006">
                <mc:Choice xmlns:v="urn:schemas-microsoft-com:vml" Requires="v">
                  <p:oleObj spid="_x0000_s31" name="" r:id="rId3" imgW="533400" imgH="203200" progId="Equation.KSEE3">
                    <p:embed/>
                  </p:oleObj>
                </mc:Choice>
                <mc:Fallback>
                  <p:oleObj name="" r:id="rId3" imgW="533400" imgH="203200" progId="Equation.KSEE3">
                    <p:embed/>
                    <p:pic>
                      <p:nvPicPr>
                        <p:cNvPr id="0" name="图片 1024"/>
                        <p:cNvPicPr/>
                        <p:nvPr/>
                      </p:nvPicPr>
                      <p:blipFill>
                        <a:blip r:embed="rId4"/>
                        <a:stretch>
                          <a:fillRect/>
                        </a:stretch>
                      </p:blipFill>
                      <p:spPr>
                        <a:xfrm>
                          <a:off x="9976" y="9822"/>
                          <a:ext cx="1687" cy="643"/>
                        </a:xfrm>
                        <a:prstGeom prst="rect">
                          <a:avLst/>
                        </a:prstGeom>
                      </p:spPr>
                    </p:pic>
                  </p:oleObj>
                </mc:Fallback>
              </mc:AlternateContent>
            </a:graphicData>
          </a:graphic>
        </p:graphicFrame>
        <p:cxnSp>
          <p:nvCxnSpPr>
            <p:cNvPr id="32" name="直接箭头连接符 31"/>
            <p:cNvCxnSpPr/>
            <p:nvPr/>
          </p:nvCxnSpPr>
          <p:spPr>
            <a:xfrm>
              <a:off x="11584" y="6346"/>
              <a:ext cx="138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1584" y="8655"/>
              <a:ext cx="144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3208" y="5733"/>
              <a:ext cx="1250" cy="1016"/>
            </a:xfrm>
            <a:prstGeom prst="rect">
              <a:avLst/>
            </a:prstGeom>
            <a:noFill/>
          </p:spPr>
          <p:txBody>
            <a:bodyPr wrap="none" rtlCol="0" anchor="t">
              <a:spAutoFit/>
            </a:bodyPr>
            <a:p>
              <a:pPr algn="ctr"/>
              <a:r>
                <a:rPr lang="en-US" altLang="zh-CN" sz="3600" b="1">
                  <a:effectLst/>
                  <a:sym typeface="+mn-ea"/>
                </a:rPr>
                <a:t>f(z)</a:t>
              </a:r>
              <a:endParaRPr lang="en-US" altLang="zh-CN" sz="3600" b="1">
                <a:effectLst/>
                <a:sym typeface="+mn-ea"/>
              </a:endParaRPr>
            </a:p>
          </p:txBody>
        </p:sp>
        <p:sp>
          <p:nvSpPr>
            <p:cNvPr id="35" name="文本框 34"/>
            <p:cNvSpPr txBox="1"/>
            <p:nvPr/>
          </p:nvSpPr>
          <p:spPr>
            <a:xfrm>
              <a:off x="13208" y="8147"/>
              <a:ext cx="1531" cy="1016"/>
            </a:xfrm>
            <a:prstGeom prst="rect">
              <a:avLst/>
            </a:prstGeom>
            <a:noFill/>
          </p:spPr>
          <p:txBody>
            <a:bodyPr wrap="none" rtlCol="0" anchor="t">
              <a:spAutoFit/>
            </a:bodyPr>
            <a:p>
              <a:pPr algn="ctr"/>
              <a:r>
                <a:rPr lang="en-US" altLang="zh-CN" sz="3600" b="1">
                  <a:effectLst/>
                  <a:sym typeface="+mn-ea"/>
                </a:rPr>
                <a:t>g(z')</a:t>
              </a:r>
              <a:endParaRPr lang="en-US" altLang="zh-CN" sz="3600" b="1">
                <a:effectLst/>
                <a:sym typeface="+mn-ea"/>
              </a:endParaRPr>
            </a:p>
          </p:txBody>
        </p:sp>
      </p:gr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 name="对象 15">
            <a:hlinkClick r:id="" action="ppaction://ole?verb="/>
          </p:cNvPr>
          <p:cNvGraphicFramePr>
            <a:graphicFrameLocks noChangeAspect="1"/>
          </p:cNvGraphicFramePr>
          <p:nvPr/>
        </p:nvGraphicFramePr>
        <p:xfrm>
          <a:off x="875030" y="1961515"/>
          <a:ext cx="7393940" cy="1090930"/>
        </p:xfrm>
        <a:graphic>
          <a:graphicData uri="http://schemas.openxmlformats.org/presentationml/2006/ole">
            <mc:AlternateContent xmlns:mc="http://schemas.openxmlformats.org/markup-compatibility/2006">
              <mc:Choice xmlns:v="urn:schemas-microsoft-com:vml" Requires="v">
                <p:oleObj spid="_x0000_s1025" name="" r:id="rId1" imgW="2413000" imgH="355600" progId="Equation.KSEE3">
                  <p:embed/>
                </p:oleObj>
              </mc:Choice>
              <mc:Fallback>
                <p:oleObj name="" r:id="rId1" imgW="2413000" imgH="355600" progId="Equation.KSEE3">
                  <p:embed/>
                  <p:pic>
                    <p:nvPicPr>
                      <p:cNvPr id="0" name="图片 1024"/>
                      <p:cNvPicPr/>
                      <p:nvPr/>
                    </p:nvPicPr>
                    <p:blipFill>
                      <a:blip r:embed="rId2"/>
                      <a:stretch>
                        <a:fillRect/>
                      </a:stretch>
                    </p:blipFill>
                    <p:spPr>
                      <a:xfrm>
                        <a:off x="875030" y="1961515"/>
                        <a:ext cx="7393940" cy="109093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874713" y="525145"/>
          <a:ext cx="7294245" cy="1143635"/>
        </p:xfrm>
        <a:graphic>
          <a:graphicData uri="http://schemas.openxmlformats.org/presentationml/2006/ole">
            <mc:AlternateContent xmlns:mc="http://schemas.openxmlformats.org/markup-compatibility/2006">
              <mc:Choice xmlns:v="urn:schemas-microsoft-com:vml" Requires="v">
                <p:oleObj spid="_x0000_s3" name="" r:id="rId3" imgW="2108200" imgH="330200" progId="Equation.KSEE3">
                  <p:embed/>
                </p:oleObj>
              </mc:Choice>
              <mc:Fallback>
                <p:oleObj name="" r:id="rId3" imgW="2108200" imgH="330200" progId="Equation.KSEE3">
                  <p:embed/>
                  <p:pic>
                    <p:nvPicPr>
                      <p:cNvPr id="0" name="图片 1024"/>
                      <p:cNvPicPr/>
                      <p:nvPr/>
                    </p:nvPicPr>
                    <p:blipFill>
                      <a:blip r:embed="rId4"/>
                      <a:stretch>
                        <a:fillRect/>
                      </a:stretch>
                    </p:blipFill>
                    <p:spPr>
                      <a:xfrm>
                        <a:off x="874713" y="525145"/>
                        <a:ext cx="7294245" cy="114363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874713" y="3345180"/>
          <a:ext cx="2568575" cy="740410"/>
        </p:xfrm>
        <a:graphic>
          <a:graphicData uri="http://schemas.openxmlformats.org/presentationml/2006/ole">
            <mc:AlternateContent xmlns:mc="http://schemas.openxmlformats.org/markup-compatibility/2006">
              <mc:Choice xmlns:v="urn:schemas-microsoft-com:vml" Requires="v">
                <p:oleObj spid="_x0000_s5" name="" r:id="rId5" imgW="838200" imgH="241300" progId="Equation.KSEE3">
                  <p:embed/>
                </p:oleObj>
              </mc:Choice>
              <mc:Fallback>
                <p:oleObj name="" r:id="rId5" imgW="838200" imgH="241300" progId="Equation.KSEE3">
                  <p:embed/>
                  <p:pic>
                    <p:nvPicPr>
                      <p:cNvPr id="0" name="图片 1024"/>
                      <p:cNvPicPr/>
                      <p:nvPr/>
                    </p:nvPicPr>
                    <p:blipFill>
                      <a:blip r:embed="rId6"/>
                      <a:stretch>
                        <a:fillRect/>
                      </a:stretch>
                    </p:blipFill>
                    <p:spPr>
                      <a:xfrm>
                        <a:off x="874713" y="3345180"/>
                        <a:ext cx="2568575" cy="74041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75030" y="4378325"/>
          <a:ext cx="5370830" cy="701675"/>
        </p:xfrm>
        <a:graphic>
          <a:graphicData uri="http://schemas.openxmlformats.org/presentationml/2006/ole">
            <mc:AlternateContent xmlns:mc="http://schemas.openxmlformats.org/markup-compatibility/2006">
              <mc:Choice xmlns:v="urn:schemas-microsoft-com:vml" Requires="v">
                <p:oleObj spid="_x0000_s7" name="" r:id="rId7" imgW="1752600" imgH="228600" progId="Equation.KSEE3">
                  <p:embed/>
                </p:oleObj>
              </mc:Choice>
              <mc:Fallback>
                <p:oleObj name="" r:id="rId7" imgW="1752600" imgH="228600" progId="Equation.KSEE3">
                  <p:embed/>
                  <p:pic>
                    <p:nvPicPr>
                      <p:cNvPr id="0" name="图片 1024"/>
                      <p:cNvPicPr/>
                      <p:nvPr/>
                    </p:nvPicPr>
                    <p:blipFill>
                      <a:blip r:embed="rId8"/>
                      <a:stretch>
                        <a:fillRect/>
                      </a:stretch>
                    </p:blipFill>
                    <p:spPr>
                      <a:xfrm>
                        <a:off x="875030" y="4378325"/>
                        <a:ext cx="5370830" cy="701675"/>
                      </a:xfrm>
                      <a:prstGeom prst="rect">
                        <a:avLst/>
                      </a:prstGeom>
                    </p:spPr>
                  </p:pic>
                </p:oleObj>
              </mc:Fallback>
            </mc:AlternateContent>
          </a:graphicData>
        </a:graphic>
      </p:graphicFrame>
      <p:pic>
        <p:nvPicPr>
          <p:cNvPr id="10" name="图片 9"/>
          <p:cNvPicPr>
            <a:picLocks noChangeAspect="1"/>
          </p:cNvPicPr>
          <p:nvPr/>
        </p:nvPicPr>
        <p:blipFill>
          <a:blip r:embed="rId9">
            <a:clrChange>
              <a:clrFrom>
                <a:srgbClr val="FFFFFF">
                  <a:alpha val="100000"/>
                </a:srgbClr>
              </a:clrFrom>
              <a:clrTo>
                <a:srgbClr val="FFFFFF">
                  <a:alpha val="100000"/>
                  <a:alpha val="0"/>
                </a:srgbClr>
              </a:clrTo>
            </a:clrChange>
          </a:blip>
          <a:stretch>
            <a:fillRect/>
          </a:stretch>
        </p:blipFill>
        <p:spPr>
          <a:xfrm>
            <a:off x="875030" y="5372735"/>
            <a:ext cx="5461635" cy="883920"/>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122498" y="456318"/>
            <a:ext cx="2080629" cy="1014730"/>
          </a:xfrm>
          <a:prstGeom prst="rect">
            <a:avLst/>
          </a:prstGeom>
          <a:noFill/>
        </p:spPr>
        <p:txBody>
          <a:bodyPr wrap="square" rtlCol="0">
            <a:spAutoFit/>
          </a:bodyPr>
          <a:p>
            <a:pPr algn="ctr"/>
            <a:r>
              <a:rPr lang="en-US" sz="6000" b="1" dirty="0" smtClean="0">
                <a:effectLst>
                  <a:outerShdw blurRad="38100" dist="38100" dir="2700000" algn="tl">
                    <a:srgbClr val="000000">
                      <a:alpha val="43137"/>
                    </a:srgbClr>
                  </a:outerShdw>
                </a:effectLst>
              </a:rPr>
              <a:t>AI</a:t>
            </a:r>
            <a:endParaRPr lang="en-US" sz="6000" b="1" dirty="0" smtClean="0">
              <a:effectLst>
                <a:outerShdw blurRad="38100" dist="38100" dir="2700000" algn="tl">
                  <a:srgbClr val="000000">
                    <a:alpha val="43137"/>
                  </a:srgbClr>
                </a:outerShdw>
              </a:effectLst>
            </a:endParaRPr>
          </a:p>
        </p:txBody>
      </p:sp>
      <p:cxnSp>
        <p:nvCxnSpPr>
          <p:cNvPr id="3" name="直接箭头连接符 2"/>
          <p:cNvCxnSpPr/>
          <p:nvPr/>
        </p:nvCxnSpPr>
        <p:spPr>
          <a:xfrm>
            <a:off x="781685" y="3260090"/>
            <a:ext cx="10628630" cy="0"/>
          </a:xfrm>
          <a:prstGeom prst="straightConnector1">
            <a:avLst/>
          </a:prstGeom>
          <a:ln w="28575">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5678805" y="708025"/>
            <a:ext cx="0" cy="5441950"/>
          </a:xfrm>
          <a:prstGeom prst="straightConnector1">
            <a:avLst/>
          </a:prstGeom>
          <a:ln w="28575">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018395" y="3375025"/>
            <a:ext cx="1713230" cy="398780"/>
          </a:xfrm>
          <a:prstGeom prst="rect">
            <a:avLst/>
          </a:prstGeom>
          <a:noFill/>
        </p:spPr>
        <p:txBody>
          <a:bodyPr wrap="none" rtlCol="0">
            <a:spAutoFit/>
            <a:scene3d>
              <a:camera prst="orthographicFront"/>
              <a:lightRig rig="threePt" dir="t"/>
            </a:scene3d>
          </a:bodyPr>
          <a:p>
            <a:r>
              <a:rPr lang="en-US" altLang="zh-CN" sz="2000">
                <a:solidFill>
                  <a:schemeClr val="tx1"/>
                </a:solidFill>
                <a:effectLst>
                  <a:outerShdw blurRad="38100" dist="38100" dir="2700000" algn="tl">
                    <a:srgbClr val="000000">
                      <a:alpha val="43137"/>
                    </a:srgbClr>
                  </a:outerShdw>
                </a:effectLst>
                <a:latin typeface="Segoe Print" panose="02000600000000000000" charset="0"/>
              </a:rPr>
              <a:t>like humans</a:t>
            </a:r>
            <a:endParaRPr lang="en-US" altLang="zh-CN" sz="2000">
              <a:solidFill>
                <a:schemeClr val="tx1"/>
              </a:solidFill>
              <a:effectLst>
                <a:outerShdw blurRad="38100" dist="38100" dir="2700000" algn="tl">
                  <a:srgbClr val="000000">
                    <a:alpha val="43137"/>
                  </a:srgbClr>
                </a:outerShdw>
              </a:effectLst>
              <a:latin typeface="Segoe Print" panose="02000600000000000000" charset="0"/>
            </a:endParaRPr>
          </a:p>
        </p:txBody>
      </p:sp>
      <p:sp>
        <p:nvSpPr>
          <p:cNvPr id="7" name="文本框 6"/>
          <p:cNvSpPr txBox="1"/>
          <p:nvPr/>
        </p:nvSpPr>
        <p:spPr>
          <a:xfrm>
            <a:off x="553720" y="3375025"/>
            <a:ext cx="1388745" cy="398780"/>
          </a:xfrm>
          <a:prstGeom prst="rect">
            <a:avLst/>
          </a:prstGeom>
          <a:noFill/>
        </p:spPr>
        <p:txBody>
          <a:bodyPr wrap="none" rtlCol="0">
            <a:spAutoFit/>
            <a:scene3d>
              <a:camera prst="orthographicFront"/>
              <a:lightRig rig="threePt" dir="t"/>
            </a:scene3d>
          </a:bodyPr>
          <a:p>
            <a:r>
              <a:rPr lang="en-US" altLang="zh-CN" sz="2000">
                <a:solidFill>
                  <a:schemeClr val="tx1"/>
                </a:solidFill>
                <a:effectLst>
                  <a:outerShdw blurRad="38100" dist="38100" dir="2700000" algn="tl">
                    <a:srgbClr val="000000">
                      <a:alpha val="43137"/>
                    </a:srgbClr>
                  </a:outerShdw>
                </a:effectLst>
                <a:latin typeface="Segoe Print" panose="02000600000000000000" charset="0"/>
              </a:rPr>
              <a:t>optimally</a:t>
            </a:r>
            <a:endParaRPr lang="en-US" altLang="zh-CN" sz="2000">
              <a:solidFill>
                <a:schemeClr val="tx1"/>
              </a:solidFill>
              <a:effectLst>
                <a:outerShdw blurRad="38100" dist="38100" dir="2700000" algn="tl">
                  <a:srgbClr val="000000">
                    <a:alpha val="43137"/>
                  </a:srgbClr>
                </a:outerShdw>
              </a:effectLst>
              <a:latin typeface="Segoe Print" panose="02000600000000000000" charset="0"/>
            </a:endParaRPr>
          </a:p>
        </p:txBody>
      </p:sp>
      <p:sp>
        <p:nvSpPr>
          <p:cNvPr id="8" name="文本框 7"/>
          <p:cNvSpPr txBox="1"/>
          <p:nvPr/>
        </p:nvSpPr>
        <p:spPr>
          <a:xfrm>
            <a:off x="5760085" y="708025"/>
            <a:ext cx="1241425" cy="398780"/>
          </a:xfrm>
          <a:prstGeom prst="rect">
            <a:avLst/>
          </a:prstGeom>
          <a:noFill/>
        </p:spPr>
        <p:txBody>
          <a:bodyPr wrap="none" rtlCol="0">
            <a:spAutoFit/>
            <a:scene3d>
              <a:camera prst="orthographicFront"/>
              <a:lightRig rig="threePt" dir="t"/>
            </a:scene3d>
          </a:bodyPr>
          <a:p>
            <a:r>
              <a:rPr lang="en-US" altLang="zh-CN" sz="2000">
                <a:solidFill>
                  <a:schemeClr val="tx1"/>
                </a:solidFill>
                <a:effectLst>
                  <a:outerShdw blurRad="38100" dist="38100" dir="2700000" algn="tl">
                    <a:srgbClr val="000000">
                      <a:alpha val="43137"/>
                    </a:srgbClr>
                  </a:outerShdw>
                </a:effectLst>
                <a:latin typeface="Segoe Print" panose="02000600000000000000" charset="0"/>
              </a:rPr>
              <a:t>thinking</a:t>
            </a:r>
            <a:endParaRPr lang="en-US" altLang="zh-CN" sz="2000">
              <a:solidFill>
                <a:schemeClr val="tx1"/>
              </a:solidFill>
              <a:effectLst>
                <a:outerShdw blurRad="38100" dist="38100" dir="2700000" algn="tl">
                  <a:srgbClr val="000000">
                    <a:alpha val="43137"/>
                  </a:srgbClr>
                </a:outerShdw>
              </a:effectLst>
              <a:latin typeface="Segoe Print" panose="02000600000000000000" charset="0"/>
            </a:endParaRPr>
          </a:p>
        </p:txBody>
      </p:sp>
      <p:sp>
        <p:nvSpPr>
          <p:cNvPr id="9" name="文本框 8"/>
          <p:cNvSpPr txBox="1"/>
          <p:nvPr/>
        </p:nvSpPr>
        <p:spPr>
          <a:xfrm>
            <a:off x="5760085" y="5618480"/>
            <a:ext cx="968375" cy="398780"/>
          </a:xfrm>
          <a:prstGeom prst="rect">
            <a:avLst/>
          </a:prstGeom>
          <a:noFill/>
        </p:spPr>
        <p:txBody>
          <a:bodyPr wrap="none" rtlCol="0">
            <a:spAutoFit/>
            <a:scene3d>
              <a:camera prst="orthographicFront"/>
              <a:lightRig rig="threePt" dir="t"/>
            </a:scene3d>
          </a:bodyPr>
          <a:p>
            <a:r>
              <a:rPr lang="en-US" altLang="zh-CN" sz="2000">
                <a:solidFill>
                  <a:schemeClr val="tx1"/>
                </a:solidFill>
                <a:effectLst>
                  <a:outerShdw blurRad="38100" dist="38100" dir="2700000" algn="tl">
                    <a:srgbClr val="000000">
                      <a:alpha val="43137"/>
                    </a:srgbClr>
                  </a:outerShdw>
                </a:effectLst>
                <a:latin typeface="Segoe Print" panose="02000600000000000000" charset="0"/>
              </a:rPr>
              <a:t>acting</a:t>
            </a:r>
            <a:endParaRPr lang="en-US" altLang="zh-CN" sz="2000">
              <a:solidFill>
                <a:schemeClr val="tx1"/>
              </a:solidFill>
              <a:effectLst>
                <a:outerShdw blurRad="38100" dist="38100" dir="2700000" algn="tl">
                  <a:srgbClr val="000000">
                    <a:alpha val="43137"/>
                  </a:srgbClr>
                </a:outerShdw>
              </a:effectLst>
              <a:latin typeface="Segoe Print" panose="02000600000000000000" charset="0"/>
            </a:endParaRPr>
          </a:p>
        </p:txBody>
      </p:sp>
      <p:sp>
        <p:nvSpPr>
          <p:cNvPr id="10" name="文本框 9"/>
          <p:cNvSpPr txBox="1"/>
          <p:nvPr/>
        </p:nvSpPr>
        <p:spPr>
          <a:xfrm>
            <a:off x="1630045" y="1471295"/>
            <a:ext cx="3230245" cy="1322070"/>
          </a:xfrm>
          <a:prstGeom prst="rect">
            <a:avLst/>
          </a:prstGeom>
          <a:noFill/>
        </p:spPr>
        <p:txBody>
          <a:bodyPr wrap="square" rtlCol="0">
            <a:spAutoFit/>
          </a:bodyPr>
          <a:p>
            <a:pPr algn="ctr"/>
            <a:r>
              <a:rPr lang="en-US" altLang="zh-CN" sz="4000" b="1">
                <a:solidFill>
                  <a:schemeClr val="accent5">
                    <a:lumMod val="75000"/>
                  </a:schemeClr>
                </a:solidFill>
                <a:effectLst>
                  <a:outerShdw blurRad="38100" dist="38100" dir="2700000" algn="tl">
                    <a:srgbClr val="000000">
                      <a:alpha val="43137"/>
                    </a:srgbClr>
                  </a:outerShdw>
                </a:effectLst>
                <a:latin typeface="Segoe Print" panose="02000600000000000000" charset="0"/>
              </a:rPr>
              <a:t>Think Optimally</a:t>
            </a:r>
            <a:endParaRPr lang="en-US" altLang="zh-CN" sz="4000" b="1">
              <a:solidFill>
                <a:schemeClr val="accent5">
                  <a:lumMod val="75000"/>
                </a:schemeClr>
              </a:solidFill>
              <a:effectLst>
                <a:outerShdw blurRad="38100" dist="38100" dir="2700000" algn="tl">
                  <a:srgbClr val="000000">
                    <a:alpha val="43137"/>
                  </a:srgbClr>
                </a:outerShdw>
              </a:effectLst>
              <a:latin typeface="Segoe Print" panose="02000600000000000000" charset="0"/>
            </a:endParaRPr>
          </a:p>
        </p:txBody>
      </p:sp>
      <p:sp>
        <p:nvSpPr>
          <p:cNvPr id="11" name="文本框 10"/>
          <p:cNvSpPr txBox="1"/>
          <p:nvPr/>
        </p:nvSpPr>
        <p:spPr>
          <a:xfrm>
            <a:off x="6837045" y="1471295"/>
            <a:ext cx="3764280" cy="1322070"/>
          </a:xfrm>
          <a:prstGeom prst="rect">
            <a:avLst/>
          </a:prstGeom>
          <a:noFill/>
        </p:spPr>
        <p:txBody>
          <a:bodyPr wrap="square" rtlCol="0">
            <a:spAutoFit/>
          </a:bodyPr>
          <a:p>
            <a:pPr algn="ctr"/>
            <a:r>
              <a:rPr lang="en-US" altLang="zh-CN" sz="4000" b="1">
                <a:solidFill>
                  <a:schemeClr val="accent2">
                    <a:lumMod val="75000"/>
                  </a:schemeClr>
                </a:solidFill>
                <a:effectLst>
                  <a:outerShdw blurRad="38100" dist="38100" dir="2700000" algn="tl">
                    <a:srgbClr val="000000">
                      <a:alpha val="43137"/>
                    </a:srgbClr>
                  </a:outerShdw>
                </a:effectLst>
                <a:latin typeface="Segoe Print" panose="02000600000000000000" charset="0"/>
              </a:rPr>
              <a:t>Think </a:t>
            </a:r>
            <a:endParaRPr lang="en-US" altLang="zh-CN" sz="4000" b="1">
              <a:solidFill>
                <a:schemeClr val="accent2">
                  <a:lumMod val="75000"/>
                </a:schemeClr>
              </a:solidFill>
              <a:effectLst>
                <a:outerShdw blurRad="38100" dist="38100" dir="2700000" algn="tl">
                  <a:srgbClr val="000000">
                    <a:alpha val="43137"/>
                  </a:srgbClr>
                </a:outerShdw>
              </a:effectLst>
              <a:latin typeface="Segoe Print" panose="02000600000000000000" charset="0"/>
            </a:endParaRPr>
          </a:p>
          <a:p>
            <a:pPr algn="ctr"/>
            <a:r>
              <a:rPr lang="en-US" altLang="zh-CN" sz="4000" b="1">
                <a:solidFill>
                  <a:schemeClr val="accent2">
                    <a:lumMod val="75000"/>
                  </a:schemeClr>
                </a:solidFill>
                <a:effectLst>
                  <a:outerShdw blurRad="38100" dist="38100" dir="2700000" algn="tl">
                    <a:srgbClr val="000000">
                      <a:alpha val="43137"/>
                    </a:srgbClr>
                  </a:outerShdw>
                </a:effectLst>
                <a:latin typeface="Segoe Print" panose="02000600000000000000" charset="0"/>
              </a:rPr>
              <a:t>Like humans</a:t>
            </a:r>
            <a:endParaRPr lang="en-US" altLang="zh-CN" sz="4000" b="1">
              <a:solidFill>
                <a:schemeClr val="accent2">
                  <a:lumMod val="75000"/>
                </a:schemeClr>
              </a:solidFill>
              <a:effectLst>
                <a:outerShdw blurRad="38100" dist="38100" dir="2700000" algn="tl">
                  <a:srgbClr val="000000">
                    <a:alpha val="43137"/>
                  </a:srgbClr>
                </a:outerShdw>
              </a:effectLst>
              <a:latin typeface="Segoe Print" panose="02000600000000000000" charset="0"/>
            </a:endParaRPr>
          </a:p>
        </p:txBody>
      </p:sp>
      <p:sp>
        <p:nvSpPr>
          <p:cNvPr id="12" name="文本框 11"/>
          <p:cNvSpPr txBox="1"/>
          <p:nvPr/>
        </p:nvSpPr>
        <p:spPr>
          <a:xfrm>
            <a:off x="1630045" y="4231005"/>
            <a:ext cx="3230245" cy="1322070"/>
          </a:xfrm>
          <a:prstGeom prst="rect">
            <a:avLst/>
          </a:prstGeom>
          <a:noFill/>
        </p:spPr>
        <p:txBody>
          <a:bodyPr wrap="square" rtlCol="0">
            <a:spAutoFit/>
          </a:bodyPr>
          <a:p>
            <a:pPr algn="ctr"/>
            <a:r>
              <a:rPr lang="en-US" altLang="zh-CN" sz="4000" b="1">
                <a:solidFill>
                  <a:schemeClr val="accent4">
                    <a:lumMod val="75000"/>
                  </a:schemeClr>
                </a:solidFill>
                <a:effectLst>
                  <a:outerShdw blurRad="38100" dist="38100" dir="2700000" algn="tl">
                    <a:srgbClr val="000000">
                      <a:alpha val="43137"/>
                    </a:srgbClr>
                  </a:outerShdw>
                </a:effectLst>
                <a:latin typeface="Segoe Print" panose="02000600000000000000" charset="0"/>
              </a:rPr>
              <a:t>Act Optimally</a:t>
            </a:r>
            <a:endParaRPr lang="en-US" altLang="zh-CN" sz="4000" b="1">
              <a:solidFill>
                <a:schemeClr val="accent4">
                  <a:lumMod val="75000"/>
                </a:schemeClr>
              </a:solidFill>
              <a:effectLst>
                <a:outerShdw blurRad="38100" dist="38100" dir="2700000" algn="tl">
                  <a:srgbClr val="000000">
                    <a:alpha val="43137"/>
                  </a:srgbClr>
                </a:outerShdw>
              </a:effectLst>
              <a:latin typeface="Segoe Print" panose="02000600000000000000" charset="0"/>
            </a:endParaRPr>
          </a:p>
        </p:txBody>
      </p:sp>
      <p:sp>
        <p:nvSpPr>
          <p:cNvPr id="13" name="文本框 12"/>
          <p:cNvSpPr txBox="1"/>
          <p:nvPr/>
        </p:nvSpPr>
        <p:spPr>
          <a:xfrm>
            <a:off x="7103745" y="4231005"/>
            <a:ext cx="3497580" cy="1322070"/>
          </a:xfrm>
          <a:prstGeom prst="rect">
            <a:avLst/>
          </a:prstGeom>
          <a:noFill/>
        </p:spPr>
        <p:txBody>
          <a:bodyPr wrap="square" rtlCol="0">
            <a:spAutoFit/>
          </a:bodyPr>
          <a:p>
            <a:pPr algn="ctr"/>
            <a:r>
              <a:rPr lang="en-US" altLang="zh-CN" sz="4000" b="1">
                <a:solidFill>
                  <a:srgbClr val="7030A0"/>
                </a:solidFill>
                <a:effectLst>
                  <a:outerShdw blurRad="38100" dist="38100" dir="2700000" algn="tl">
                    <a:srgbClr val="000000">
                      <a:alpha val="43137"/>
                    </a:srgbClr>
                  </a:outerShdw>
                </a:effectLst>
                <a:latin typeface="Segoe Print" panose="02000600000000000000" charset="0"/>
              </a:rPr>
              <a:t>Act </a:t>
            </a:r>
            <a:endParaRPr lang="en-US" altLang="zh-CN" sz="4000" b="1">
              <a:solidFill>
                <a:srgbClr val="7030A0"/>
              </a:solidFill>
              <a:effectLst>
                <a:outerShdw blurRad="38100" dist="38100" dir="2700000" algn="tl">
                  <a:srgbClr val="000000">
                    <a:alpha val="43137"/>
                  </a:srgbClr>
                </a:outerShdw>
              </a:effectLst>
              <a:latin typeface="Segoe Print" panose="02000600000000000000" charset="0"/>
            </a:endParaRPr>
          </a:p>
          <a:p>
            <a:pPr algn="ctr"/>
            <a:r>
              <a:rPr lang="en-US" altLang="zh-CN" sz="4000" b="1">
                <a:solidFill>
                  <a:srgbClr val="7030A0"/>
                </a:solidFill>
                <a:effectLst>
                  <a:outerShdw blurRad="38100" dist="38100" dir="2700000" algn="tl">
                    <a:srgbClr val="000000">
                      <a:alpha val="43137"/>
                    </a:srgbClr>
                  </a:outerShdw>
                </a:effectLst>
                <a:latin typeface="Segoe Print" panose="02000600000000000000" charset="0"/>
              </a:rPr>
              <a:t>Like humans</a:t>
            </a:r>
            <a:endParaRPr lang="en-US" altLang="zh-CN" sz="4000" b="1">
              <a:solidFill>
                <a:srgbClr val="7030A0"/>
              </a:solidFill>
              <a:effectLst>
                <a:outerShdw blurRad="38100" dist="38100" dir="2700000" algn="tl">
                  <a:srgbClr val="000000">
                    <a:alpha val="43137"/>
                  </a:srgbClr>
                </a:outerShdw>
              </a:effectLst>
              <a:latin typeface="Segoe Print" panose="02000600000000000000" charset="0"/>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9255" y="269875"/>
            <a:ext cx="8555990" cy="6318885"/>
          </a:xfrm>
          <a:prstGeom prst="rect">
            <a:avLst/>
          </a:prstGeom>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88135" y="944880"/>
            <a:ext cx="8768715" cy="4425315"/>
          </a:xfrm>
          <a:prstGeom prst="rect">
            <a:avLst/>
          </a:prstGeom>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25195" y="514350"/>
            <a:ext cx="10604500" cy="5383530"/>
          </a:xfrm>
          <a:prstGeom prst="rect">
            <a:avLst/>
          </a:prstGeom>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19405" y="1519555"/>
            <a:ext cx="11553190" cy="3294380"/>
          </a:xfrm>
          <a:prstGeom prst="rect">
            <a:avLst/>
          </a:prstGeom>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471930" y="1064260"/>
            <a:ext cx="8625840" cy="4332605"/>
          </a:xfrm>
          <a:prstGeom prst="rect">
            <a:avLst/>
          </a:prstGeom>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14470" y="2802255"/>
            <a:ext cx="4163060" cy="1938020"/>
          </a:xfrm>
          <a:prstGeom prst="rect">
            <a:avLst/>
          </a:prstGeom>
          <a:noFill/>
        </p:spPr>
        <p:txBody>
          <a:bodyPr wrap="square" rtlCol="0">
            <a:spAutoFit/>
          </a:bodyPr>
          <a:lstStyle/>
          <a:p>
            <a:pPr algn="ctr"/>
            <a:r>
              <a:rPr lang="en-US" sz="4000" b="1" dirty="0" smtClean="0"/>
              <a:t>Submodular Pick for Explaining Models</a:t>
            </a:r>
            <a:endParaRPr lang="en-US" sz="4000" b="1" dirty="0" smtClean="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4</a:t>
            </a:r>
            <a:endParaRPr lang="zh-CN" altLang="en-US" sz="4400"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593090" y="504825"/>
            <a:ext cx="1034288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Submodular Pick for Explaining Models</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770890" y="2331720"/>
            <a:ext cx="10330180" cy="3046095"/>
          </a:xfrm>
          <a:prstGeom prst="rect">
            <a:avLst/>
          </a:prstGeom>
          <a:noFill/>
        </p:spPr>
        <p:txBody>
          <a:bodyPr wrap="square" rtlCol="0" anchor="t">
            <a:spAutoFit/>
          </a:bodyPr>
          <a:p>
            <a:pPr algn="just" fontAlgn="auto">
              <a:lnSpc>
                <a:spcPct val="150000"/>
              </a:lnSpc>
            </a:pPr>
            <a:r>
              <a:rPr lang="en-US" altLang="zh-CN" sz="3200"/>
              <a:t>Even though explanations of multiple instances can be insightful, these instances need to be selected judiciously, sice </a:t>
            </a:r>
            <a:r>
              <a:rPr lang="en-US" altLang="zh-CN" sz="3200">
                <a:solidFill>
                  <a:srgbClr val="00B050"/>
                </a:solidFill>
              </a:rPr>
              <a:t>users may not have the time to examine a large number of explanations.</a:t>
            </a:r>
            <a:endParaRPr lang="en-US" altLang="zh-CN" sz="3200">
              <a:solidFill>
                <a:srgbClr val="00B050"/>
              </a:solidFill>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593090" y="504825"/>
            <a:ext cx="1034288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Submodular Pick for Explaining Models</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770890" y="2148205"/>
            <a:ext cx="10426700" cy="1568450"/>
          </a:xfrm>
          <a:prstGeom prst="rect">
            <a:avLst/>
          </a:prstGeom>
          <a:noFill/>
        </p:spPr>
        <p:txBody>
          <a:bodyPr wrap="square" rtlCol="0" anchor="t">
            <a:spAutoFit/>
          </a:bodyPr>
          <a:p>
            <a:pPr algn="just" fontAlgn="auto">
              <a:lnSpc>
                <a:spcPct val="150000"/>
              </a:lnSpc>
            </a:pPr>
            <a:r>
              <a:rPr lang="en-US" altLang="zh-CN" sz="3200" b="1">
                <a:solidFill>
                  <a:schemeClr val="tx1"/>
                </a:solidFill>
                <a:effectLst/>
              </a:rPr>
              <a:t>B</a:t>
            </a:r>
            <a:r>
              <a:rPr lang="en-US" altLang="zh-CN" sz="3200">
                <a:solidFill>
                  <a:schemeClr val="tx1"/>
                </a:solidFill>
                <a:effectLst/>
              </a:rPr>
              <a:t>: the number of explanations they are willing to look at in order to undestand a model.</a:t>
            </a:r>
            <a:endParaRPr lang="en-US" altLang="zh-CN" sz="3200">
              <a:solidFill>
                <a:schemeClr val="tx1"/>
              </a:solidFill>
              <a:effectLst/>
            </a:endParaRPr>
          </a:p>
        </p:txBody>
      </p:sp>
      <p:sp>
        <p:nvSpPr>
          <p:cNvPr id="3" name="文本框 2"/>
          <p:cNvSpPr txBox="1"/>
          <p:nvPr/>
        </p:nvSpPr>
        <p:spPr>
          <a:xfrm>
            <a:off x="770890" y="4090035"/>
            <a:ext cx="10426700" cy="1568450"/>
          </a:xfrm>
          <a:prstGeom prst="rect">
            <a:avLst/>
          </a:prstGeom>
          <a:noFill/>
        </p:spPr>
        <p:txBody>
          <a:bodyPr wrap="square" rtlCol="0" anchor="t">
            <a:spAutoFit/>
          </a:bodyPr>
          <a:p>
            <a:pPr algn="just" fontAlgn="auto">
              <a:lnSpc>
                <a:spcPct val="150000"/>
              </a:lnSpc>
            </a:pPr>
            <a:r>
              <a:rPr lang="en-US" altLang="zh-CN" sz="3200" b="1">
                <a:solidFill>
                  <a:schemeClr val="tx1"/>
                </a:solidFill>
                <a:effectLst/>
              </a:rPr>
              <a:t>I</a:t>
            </a:r>
            <a:r>
              <a:rPr lang="en-US" altLang="zh-CN" sz="3200" b="1" baseline="-25000">
                <a:solidFill>
                  <a:schemeClr val="tx1"/>
                </a:solidFill>
                <a:effectLst/>
              </a:rPr>
              <a:t>j</a:t>
            </a:r>
            <a:r>
              <a:rPr lang="en-US" altLang="zh-CN" sz="3200">
                <a:solidFill>
                  <a:schemeClr val="tx1"/>
                </a:solidFill>
                <a:effectLst/>
              </a:rPr>
              <a:t>: for each component j in W, we let I</a:t>
            </a:r>
            <a:r>
              <a:rPr lang="en-US" altLang="zh-CN" sz="3200" baseline="-25000">
                <a:solidFill>
                  <a:schemeClr val="tx1"/>
                </a:solidFill>
                <a:effectLst/>
              </a:rPr>
              <a:t>j </a:t>
            </a:r>
            <a:r>
              <a:rPr lang="en-US" altLang="zh-CN" sz="3200">
                <a:solidFill>
                  <a:schemeClr val="tx1"/>
                </a:solidFill>
                <a:effectLst/>
              </a:rPr>
              <a:t>denote the global importance.</a:t>
            </a:r>
            <a:endParaRPr lang="en-US" altLang="zh-CN" sz="3200">
              <a:solidFill>
                <a:schemeClr val="tx1"/>
              </a:solidFill>
              <a:effectLst/>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593090" y="504825"/>
            <a:ext cx="1034288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Submodular Pick for Explaining Models</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090295" y="1739900"/>
            <a:ext cx="5533390" cy="4589780"/>
          </a:xfrm>
          <a:prstGeom prst="rect">
            <a:avLst/>
          </a:prstGeom>
        </p:spPr>
      </p:pic>
      <p:sp>
        <p:nvSpPr>
          <p:cNvPr id="5" name="文本框 4"/>
          <p:cNvSpPr txBox="1"/>
          <p:nvPr/>
        </p:nvSpPr>
        <p:spPr>
          <a:xfrm>
            <a:off x="7123430" y="2421890"/>
            <a:ext cx="3058795" cy="706755"/>
          </a:xfrm>
          <a:prstGeom prst="rect">
            <a:avLst/>
          </a:prstGeom>
          <a:noFill/>
        </p:spPr>
        <p:txBody>
          <a:bodyPr wrap="square" rtlCol="0">
            <a:spAutoFit/>
          </a:bodyPr>
          <a:p>
            <a:r>
              <a:rPr lang="en-US" altLang="zh-CN" sz="4000"/>
              <a:t>feature: I</a:t>
            </a:r>
            <a:r>
              <a:rPr lang="en-US" altLang="zh-CN" sz="4000" baseline="-25000"/>
              <a:t>2</a:t>
            </a:r>
            <a:r>
              <a:rPr lang="en-US" altLang="zh-CN" sz="4000"/>
              <a:t>&gt;I</a:t>
            </a:r>
            <a:r>
              <a:rPr lang="en-US" altLang="zh-CN" sz="4000" baseline="-25000"/>
              <a:t>1</a:t>
            </a:r>
            <a:r>
              <a:rPr lang="en-US" altLang="zh-CN" sz="4000"/>
              <a:t> </a:t>
            </a:r>
            <a:endParaRPr lang="en-US" altLang="zh-CN" sz="4000"/>
          </a:p>
        </p:txBody>
      </p:sp>
      <p:sp>
        <p:nvSpPr>
          <p:cNvPr id="7" name="文本框 6"/>
          <p:cNvSpPr txBox="1"/>
          <p:nvPr/>
        </p:nvSpPr>
        <p:spPr>
          <a:xfrm>
            <a:off x="7123430" y="3253105"/>
            <a:ext cx="3058795" cy="706755"/>
          </a:xfrm>
          <a:prstGeom prst="rect">
            <a:avLst/>
          </a:prstGeom>
          <a:noFill/>
        </p:spPr>
        <p:txBody>
          <a:bodyPr wrap="square" rtlCol="0">
            <a:spAutoFit/>
          </a:bodyPr>
          <a:p>
            <a:r>
              <a:rPr lang="en-US" altLang="zh-CN" sz="4000"/>
              <a:t>B = 2</a:t>
            </a:r>
            <a:endParaRPr lang="en-US" altLang="zh-CN" sz="4000"/>
          </a:p>
        </p:txBody>
      </p:sp>
      <p:sp>
        <p:nvSpPr>
          <p:cNvPr id="8" name="文本框 7"/>
          <p:cNvSpPr txBox="1"/>
          <p:nvPr/>
        </p:nvSpPr>
        <p:spPr>
          <a:xfrm>
            <a:off x="7123430" y="4210050"/>
            <a:ext cx="4226560" cy="1322070"/>
          </a:xfrm>
          <a:prstGeom prst="rect">
            <a:avLst/>
          </a:prstGeom>
          <a:noFill/>
        </p:spPr>
        <p:txBody>
          <a:bodyPr wrap="square" rtlCol="0">
            <a:spAutoFit/>
          </a:bodyPr>
          <a:p>
            <a:pPr algn="l"/>
            <a:r>
              <a:rPr lang="en-US" altLang="zh-CN" sz="4000"/>
              <a:t>Rows 2 and 5 would be sele cted</a:t>
            </a:r>
            <a:endParaRPr lang="en-US" altLang="zh-CN" sz="400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593090" y="504825"/>
            <a:ext cx="1034288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Submodular Pick for Explaining Models</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856615" y="1901190"/>
            <a:ext cx="7041515" cy="1767840"/>
          </a:xfrm>
          <a:prstGeom prst="rect">
            <a:avLst/>
          </a:prstGeom>
        </p:spPr>
      </p:pic>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56615" y="4380230"/>
            <a:ext cx="9796780" cy="99187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122498" y="456318"/>
            <a:ext cx="2080629" cy="1014730"/>
          </a:xfrm>
          <a:prstGeom prst="rect">
            <a:avLst/>
          </a:prstGeom>
          <a:noFill/>
        </p:spPr>
        <p:txBody>
          <a:bodyPr wrap="square" rtlCol="0">
            <a:spAutoFit/>
          </a:bodyPr>
          <a:p>
            <a:pPr algn="ctr"/>
            <a:r>
              <a:rPr lang="en-US" sz="6000" b="1" dirty="0" smtClean="0">
                <a:effectLst>
                  <a:outerShdw blurRad="38100" dist="38100" dir="2700000" algn="tl">
                    <a:srgbClr val="000000">
                      <a:alpha val="43137"/>
                    </a:srgbClr>
                  </a:outerShdw>
                </a:effectLst>
              </a:rPr>
              <a:t>AI</a:t>
            </a:r>
            <a:endParaRPr lang="en-US" sz="6000" b="1" dirty="0" smtClean="0">
              <a:effectLst>
                <a:outerShdw blurRad="38100" dist="38100" dir="2700000" algn="tl">
                  <a:srgbClr val="000000">
                    <a:alpha val="43137"/>
                  </a:srgbClr>
                </a:outerShdw>
              </a:effectLst>
            </a:endParaRPr>
          </a:p>
        </p:txBody>
      </p:sp>
      <p:cxnSp>
        <p:nvCxnSpPr>
          <p:cNvPr id="3" name="直接箭头连接符 2"/>
          <p:cNvCxnSpPr/>
          <p:nvPr/>
        </p:nvCxnSpPr>
        <p:spPr>
          <a:xfrm>
            <a:off x="781685" y="3260090"/>
            <a:ext cx="10628630" cy="0"/>
          </a:xfrm>
          <a:prstGeom prst="straightConnector1">
            <a:avLst/>
          </a:prstGeom>
          <a:ln w="28575">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5678805" y="708025"/>
            <a:ext cx="0" cy="5441950"/>
          </a:xfrm>
          <a:prstGeom prst="straightConnector1">
            <a:avLst/>
          </a:prstGeom>
          <a:ln w="28575">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018395" y="3375025"/>
            <a:ext cx="1713230" cy="398780"/>
          </a:xfrm>
          <a:prstGeom prst="rect">
            <a:avLst/>
          </a:prstGeom>
          <a:noFill/>
        </p:spPr>
        <p:txBody>
          <a:bodyPr wrap="none" rtlCol="0">
            <a:spAutoFit/>
            <a:scene3d>
              <a:camera prst="orthographicFront"/>
              <a:lightRig rig="threePt" dir="t"/>
            </a:scene3d>
          </a:bodyPr>
          <a:p>
            <a:r>
              <a:rPr lang="en-US" altLang="zh-CN" sz="2000">
                <a:solidFill>
                  <a:schemeClr val="tx1"/>
                </a:solidFill>
                <a:effectLst>
                  <a:outerShdw blurRad="38100" dist="38100" dir="2700000" algn="tl">
                    <a:srgbClr val="000000">
                      <a:alpha val="43137"/>
                    </a:srgbClr>
                  </a:outerShdw>
                </a:effectLst>
                <a:latin typeface="Segoe Print" panose="02000600000000000000" charset="0"/>
              </a:rPr>
              <a:t>like humans</a:t>
            </a:r>
            <a:endParaRPr lang="en-US" altLang="zh-CN" sz="2000">
              <a:solidFill>
                <a:schemeClr val="tx1"/>
              </a:solidFill>
              <a:effectLst>
                <a:outerShdw blurRad="38100" dist="38100" dir="2700000" algn="tl">
                  <a:srgbClr val="000000">
                    <a:alpha val="43137"/>
                  </a:srgbClr>
                </a:outerShdw>
              </a:effectLst>
              <a:latin typeface="Segoe Print" panose="02000600000000000000" charset="0"/>
            </a:endParaRPr>
          </a:p>
        </p:txBody>
      </p:sp>
      <p:sp>
        <p:nvSpPr>
          <p:cNvPr id="7" name="文本框 6"/>
          <p:cNvSpPr txBox="1"/>
          <p:nvPr/>
        </p:nvSpPr>
        <p:spPr>
          <a:xfrm>
            <a:off x="553720" y="3375025"/>
            <a:ext cx="1388745" cy="398780"/>
          </a:xfrm>
          <a:prstGeom prst="rect">
            <a:avLst/>
          </a:prstGeom>
          <a:noFill/>
        </p:spPr>
        <p:txBody>
          <a:bodyPr wrap="none" rtlCol="0">
            <a:spAutoFit/>
            <a:scene3d>
              <a:camera prst="orthographicFront"/>
              <a:lightRig rig="threePt" dir="t"/>
            </a:scene3d>
          </a:bodyPr>
          <a:p>
            <a:r>
              <a:rPr lang="en-US" altLang="zh-CN" sz="2000">
                <a:solidFill>
                  <a:schemeClr val="tx1"/>
                </a:solidFill>
                <a:effectLst>
                  <a:outerShdw blurRad="38100" dist="38100" dir="2700000" algn="tl">
                    <a:srgbClr val="000000">
                      <a:alpha val="43137"/>
                    </a:srgbClr>
                  </a:outerShdw>
                </a:effectLst>
                <a:latin typeface="Segoe Print" panose="02000600000000000000" charset="0"/>
              </a:rPr>
              <a:t>optimally</a:t>
            </a:r>
            <a:endParaRPr lang="en-US" altLang="zh-CN" sz="2000">
              <a:solidFill>
                <a:schemeClr val="tx1"/>
              </a:solidFill>
              <a:effectLst>
                <a:outerShdw blurRad="38100" dist="38100" dir="2700000" algn="tl">
                  <a:srgbClr val="000000">
                    <a:alpha val="43137"/>
                  </a:srgbClr>
                </a:outerShdw>
              </a:effectLst>
              <a:latin typeface="Segoe Print" panose="02000600000000000000" charset="0"/>
            </a:endParaRPr>
          </a:p>
        </p:txBody>
      </p:sp>
      <p:sp>
        <p:nvSpPr>
          <p:cNvPr id="8" name="文本框 7"/>
          <p:cNvSpPr txBox="1"/>
          <p:nvPr/>
        </p:nvSpPr>
        <p:spPr>
          <a:xfrm>
            <a:off x="5760085" y="708025"/>
            <a:ext cx="1241425" cy="398780"/>
          </a:xfrm>
          <a:prstGeom prst="rect">
            <a:avLst/>
          </a:prstGeom>
          <a:noFill/>
        </p:spPr>
        <p:txBody>
          <a:bodyPr wrap="none" rtlCol="0">
            <a:spAutoFit/>
            <a:scene3d>
              <a:camera prst="orthographicFront"/>
              <a:lightRig rig="threePt" dir="t"/>
            </a:scene3d>
          </a:bodyPr>
          <a:p>
            <a:r>
              <a:rPr lang="en-US" altLang="zh-CN" sz="2000">
                <a:solidFill>
                  <a:schemeClr val="tx1"/>
                </a:solidFill>
                <a:effectLst>
                  <a:outerShdw blurRad="38100" dist="38100" dir="2700000" algn="tl">
                    <a:srgbClr val="000000">
                      <a:alpha val="43137"/>
                    </a:srgbClr>
                  </a:outerShdw>
                </a:effectLst>
                <a:latin typeface="Segoe Print" panose="02000600000000000000" charset="0"/>
              </a:rPr>
              <a:t>thinking</a:t>
            </a:r>
            <a:endParaRPr lang="en-US" altLang="zh-CN" sz="2000">
              <a:solidFill>
                <a:schemeClr val="tx1"/>
              </a:solidFill>
              <a:effectLst>
                <a:outerShdw blurRad="38100" dist="38100" dir="2700000" algn="tl">
                  <a:srgbClr val="000000">
                    <a:alpha val="43137"/>
                  </a:srgbClr>
                </a:outerShdw>
              </a:effectLst>
              <a:latin typeface="Segoe Print" panose="02000600000000000000" charset="0"/>
            </a:endParaRPr>
          </a:p>
        </p:txBody>
      </p:sp>
      <p:sp>
        <p:nvSpPr>
          <p:cNvPr id="9" name="文本框 8"/>
          <p:cNvSpPr txBox="1"/>
          <p:nvPr/>
        </p:nvSpPr>
        <p:spPr>
          <a:xfrm>
            <a:off x="5760085" y="5618480"/>
            <a:ext cx="968375" cy="398780"/>
          </a:xfrm>
          <a:prstGeom prst="rect">
            <a:avLst/>
          </a:prstGeom>
          <a:noFill/>
        </p:spPr>
        <p:txBody>
          <a:bodyPr wrap="none" rtlCol="0">
            <a:spAutoFit/>
            <a:scene3d>
              <a:camera prst="orthographicFront"/>
              <a:lightRig rig="threePt" dir="t"/>
            </a:scene3d>
          </a:bodyPr>
          <a:p>
            <a:r>
              <a:rPr lang="en-US" altLang="zh-CN" sz="2000">
                <a:solidFill>
                  <a:schemeClr val="tx1"/>
                </a:solidFill>
                <a:effectLst>
                  <a:outerShdw blurRad="38100" dist="38100" dir="2700000" algn="tl">
                    <a:srgbClr val="000000">
                      <a:alpha val="43137"/>
                    </a:srgbClr>
                  </a:outerShdw>
                </a:effectLst>
                <a:latin typeface="Segoe Print" panose="02000600000000000000" charset="0"/>
              </a:rPr>
              <a:t>acting</a:t>
            </a:r>
            <a:endParaRPr lang="en-US" altLang="zh-CN" sz="2000">
              <a:solidFill>
                <a:schemeClr val="tx1"/>
              </a:solidFill>
              <a:effectLst>
                <a:outerShdw blurRad="38100" dist="38100" dir="2700000" algn="tl">
                  <a:srgbClr val="000000">
                    <a:alpha val="43137"/>
                  </a:srgbClr>
                </a:outerShdw>
              </a:effectLst>
              <a:latin typeface="Segoe Print" panose="02000600000000000000" charset="0"/>
            </a:endParaRPr>
          </a:p>
        </p:txBody>
      </p:sp>
      <p:sp>
        <p:nvSpPr>
          <p:cNvPr id="12" name="文本框 11"/>
          <p:cNvSpPr txBox="1"/>
          <p:nvPr/>
        </p:nvSpPr>
        <p:spPr>
          <a:xfrm>
            <a:off x="1237615" y="4501515"/>
            <a:ext cx="4015105" cy="521970"/>
          </a:xfrm>
          <a:prstGeom prst="rect">
            <a:avLst/>
          </a:prstGeom>
          <a:noFill/>
        </p:spPr>
        <p:txBody>
          <a:bodyPr wrap="square" rtlCol="0">
            <a:spAutoFit/>
          </a:bodyPr>
          <a:p>
            <a:pPr algn="ctr"/>
            <a:r>
              <a:rPr lang="en-US" altLang="zh-CN" sz="2800" b="1">
                <a:solidFill>
                  <a:schemeClr val="accent4">
                    <a:lumMod val="75000"/>
                  </a:schemeClr>
                </a:solidFill>
                <a:effectLst>
                  <a:outerShdw blurRad="38100" dist="38100" dir="2700000" algn="tl">
                    <a:srgbClr val="000000">
                      <a:alpha val="43137"/>
                    </a:srgbClr>
                  </a:outerShdw>
                </a:effectLst>
                <a:latin typeface="Segoe Print" panose="02000600000000000000" charset="0"/>
              </a:rPr>
              <a:t>Airplane Autopilot</a:t>
            </a:r>
            <a:endParaRPr lang="en-US" altLang="zh-CN" sz="2800" b="1">
              <a:solidFill>
                <a:schemeClr val="accent4">
                  <a:lumMod val="75000"/>
                </a:schemeClr>
              </a:solidFill>
              <a:effectLst>
                <a:outerShdw blurRad="38100" dist="38100" dir="2700000" algn="tl">
                  <a:srgbClr val="000000">
                    <a:alpha val="43137"/>
                  </a:srgbClr>
                </a:outerShdw>
              </a:effectLst>
              <a:latin typeface="Segoe Print" panose="02000600000000000000" charset="0"/>
            </a:endParaRPr>
          </a:p>
        </p:txBody>
      </p:sp>
      <p:sp>
        <p:nvSpPr>
          <p:cNvPr id="13" name="文本框 12"/>
          <p:cNvSpPr txBox="1"/>
          <p:nvPr/>
        </p:nvSpPr>
        <p:spPr>
          <a:xfrm>
            <a:off x="7164705" y="4347210"/>
            <a:ext cx="3497580" cy="953135"/>
          </a:xfrm>
          <a:prstGeom prst="rect">
            <a:avLst/>
          </a:prstGeom>
          <a:noFill/>
        </p:spPr>
        <p:txBody>
          <a:bodyPr wrap="square" rtlCol="0">
            <a:spAutoFit/>
          </a:bodyPr>
          <a:p>
            <a:pPr algn="ctr"/>
            <a:r>
              <a:rPr lang="en-US" altLang="zh-CN" sz="2800" b="1">
                <a:solidFill>
                  <a:srgbClr val="7030A0"/>
                </a:solidFill>
                <a:effectLst>
                  <a:outerShdw blurRad="38100" dist="38100" dir="2700000" algn="tl">
                    <a:srgbClr val="000000">
                      <a:alpha val="43137"/>
                    </a:srgbClr>
                  </a:outerShdw>
                </a:effectLst>
                <a:latin typeface="Segoe Print" panose="02000600000000000000" charset="0"/>
              </a:rPr>
              <a:t>Improvisational Robots</a:t>
            </a:r>
            <a:endParaRPr lang="en-US" altLang="zh-CN" sz="2800" b="1">
              <a:solidFill>
                <a:srgbClr val="7030A0"/>
              </a:solidFill>
              <a:effectLst>
                <a:outerShdw blurRad="38100" dist="38100" dir="2700000" algn="tl">
                  <a:srgbClr val="000000">
                    <a:alpha val="43137"/>
                  </a:srgbClr>
                </a:outerShdw>
              </a:effectLst>
              <a:latin typeface="Segoe Print" panose="02000600000000000000" charset="0"/>
            </a:endParaRPr>
          </a:p>
        </p:txBody>
      </p:sp>
      <p:grpSp>
        <p:nvGrpSpPr>
          <p:cNvPr id="14" name="组合 13"/>
          <p:cNvGrpSpPr/>
          <p:nvPr/>
        </p:nvGrpSpPr>
        <p:grpSpPr>
          <a:xfrm>
            <a:off x="1316990" y="1558290"/>
            <a:ext cx="3740150" cy="521970"/>
            <a:chOff x="2671" y="2571"/>
            <a:chExt cx="5890" cy="822"/>
          </a:xfrm>
        </p:grpSpPr>
        <p:sp>
          <p:nvSpPr>
            <p:cNvPr id="2" name="椭圆 1"/>
            <p:cNvSpPr/>
            <p:nvPr/>
          </p:nvSpPr>
          <p:spPr>
            <a:xfrm>
              <a:off x="2671" y="2891"/>
              <a:ext cx="182" cy="182"/>
            </a:xfrm>
            <a:prstGeom prst="ellipse">
              <a:avLst/>
            </a:prstGeom>
            <a:noFill/>
            <a:ln w="38100">
              <a:solidFill>
                <a:srgbClr val="2F5597"/>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2000"/>
            </a:p>
          </p:txBody>
        </p:sp>
        <p:sp>
          <p:nvSpPr>
            <p:cNvPr id="5" name="文本框 4"/>
            <p:cNvSpPr txBox="1"/>
            <p:nvPr/>
          </p:nvSpPr>
          <p:spPr>
            <a:xfrm>
              <a:off x="2853" y="2571"/>
              <a:ext cx="5709" cy="822"/>
            </a:xfrm>
            <a:prstGeom prst="rect">
              <a:avLst/>
            </a:prstGeom>
            <a:noFill/>
          </p:spPr>
          <p:txBody>
            <a:bodyPr wrap="square" rtlCol="0">
              <a:spAutoFit/>
            </a:bodyPr>
            <a:p>
              <a:pPr algn="ctr"/>
              <a:r>
                <a:rPr lang="en-US" altLang="zh-CN" sz="2800" b="1">
                  <a:solidFill>
                    <a:schemeClr val="accent5">
                      <a:lumMod val="75000"/>
                    </a:schemeClr>
                  </a:solidFill>
                  <a:effectLst>
                    <a:outerShdw blurRad="38100" dist="38100" dir="2700000" algn="tl">
                      <a:srgbClr val="000000">
                        <a:alpha val="43137"/>
                      </a:srgbClr>
                    </a:outerShdw>
                  </a:effectLst>
                  <a:latin typeface="Segoe Print" panose="02000600000000000000" charset="0"/>
                </a:rPr>
                <a:t>Ma</a:t>
              </a:r>
              <a:r>
                <a:rPr lang="en-US" altLang="zh-CN" sz="2800" b="1">
                  <a:solidFill>
                    <a:srgbClr val="2F5597"/>
                  </a:solidFill>
                  <a:effectLst>
                    <a:outerShdw blurRad="38100" dist="38100" dir="2700000" algn="tl">
                      <a:srgbClr val="000000">
                        <a:alpha val="43137"/>
                      </a:srgbClr>
                    </a:outerShdw>
                  </a:effectLst>
                  <a:latin typeface="Segoe Print" panose="02000600000000000000" charset="0"/>
                </a:rPr>
                <a:t>c</a:t>
              </a:r>
              <a:r>
                <a:rPr lang="en-US" altLang="zh-CN" sz="2800" b="1">
                  <a:solidFill>
                    <a:schemeClr val="accent5">
                      <a:lumMod val="75000"/>
                    </a:schemeClr>
                  </a:solidFill>
                  <a:effectLst>
                    <a:outerShdw blurRad="38100" dist="38100" dir="2700000" algn="tl">
                      <a:srgbClr val="000000">
                        <a:alpha val="43137"/>
                      </a:srgbClr>
                    </a:outerShdw>
                  </a:effectLst>
                  <a:latin typeface="Segoe Print" panose="02000600000000000000" charset="0"/>
                </a:rPr>
                <a:t>hine Learning</a:t>
              </a:r>
              <a:endParaRPr lang="en-US" altLang="zh-CN" sz="2800" b="1">
                <a:solidFill>
                  <a:schemeClr val="accent5">
                    <a:lumMod val="75000"/>
                  </a:schemeClr>
                </a:solidFill>
                <a:effectLst>
                  <a:outerShdw blurRad="38100" dist="38100" dir="2700000" algn="tl">
                    <a:srgbClr val="000000">
                      <a:alpha val="43137"/>
                    </a:srgbClr>
                  </a:outerShdw>
                </a:effectLst>
                <a:latin typeface="Segoe Print" panose="02000600000000000000" charset="0"/>
              </a:endParaRPr>
            </a:p>
          </p:txBody>
        </p:sp>
      </p:grpSp>
      <p:grpSp>
        <p:nvGrpSpPr>
          <p:cNvPr id="16" name="组合 15"/>
          <p:cNvGrpSpPr/>
          <p:nvPr/>
        </p:nvGrpSpPr>
        <p:grpSpPr>
          <a:xfrm>
            <a:off x="6970395" y="1558290"/>
            <a:ext cx="3764280" cy="521970"/>
            <a:chOff x="10977" y="2454"/>
            <a:chExt cx="5928" cy="822"/>
          </a:xfrm>
        </p:grpSpPr>
        <p:sp>
          <p:nvSpPr>
            <p:cNvPr id="11" name="文本框 10"/>
            <p:cNvSpPr txBox="1"/>
            <p:nvPr/>
          </p:nvSpPr>
          <p:spPr>
            <a:xfrm>
              <a:off x="10977" y="2454"/>
              <a:ext cx="5928" cy="822"/>
            </a:xfrm>
            <a:prstGeom prst="rect">
              <a:avLst/>
            </a:prstGeom>
            <a:noFill/>
          </p:spPr>
          <p:txBody>
            <a:bodyPr wrap="square" rtlCol="0">
              <a:spAutoFit/>
            </a:bodyPr>
            <a:p>
              <a:pPr algn="ctr"/>
              <a:r>
                <a:rPr lang="en-US" altLang="zh-CN" sz="2800" b="1">
                  <a:solidFill>
                    <a:schemeClr val="accent2">
                      <a:lumMod val="75000"/>
                    </a:schemeClr>
                  </a:solidFill>
                  <a:effectLst>
                    <a:outerShdw blurRad="38100" dist="38100" dir="2700000" algn="tl">
                      <a:srgbClr val="000000">
                        <a:alpha val="43137"/>
                      </a:srgbClr>
                    </a:outerShdw>
                  </a:effectLst>
                  <a:latin typeface="Segoe Print" panose="02000600000000000000" charset="0"/>
                </a:rPr>
                <a:t>Semantic Web</a:t>
              </a:r>
              <a:endParaRPr lang="en-US" altLang="zh-CN" sz="2800" b="1">
                <a:solidFill>
                  <a:schemeClr val="accent2">
                    <a:lumMod val="75000"/>
                  </a:schemeClr>
                </a:solidFill>
                <a:effectLst>
                  <a:outerShdw blurRad="38100" dist="38100" dir="2700000" algn="tl">
                    <a:srgbClr val="000000">
                      <a:alpha val="43137"/>
                    </a:srgbClr>
                  </a:outerShdw>
                </a:effectLst>
                <a:latin typeface="Segoe Print" panose="02000600000000000000" charset="0"/>
              </a:endParaRPr>
            </a:p>
          </p:txBody>
        </p:sp>
        <p:sp>
          <p:nvSpPr>
            <p:cNvPr id="15" name="椭圆 14"/>
            <p:cNvSpPr/>
            <p:nvPr/>
          </p:nvSpPr>
          <p:spPr>
            <a:xfrm>
              <a:off x="11421" y="2774"/>
              <a:ext cx="182" cy="182"/>
            </a:xfrm>
            <a:prstGeom prst="ellipse">
              <a:avLst/>
            </a:prstGeom>
            <a:noFill/>
            <a:ln w="38100">
              <a:solidFill>
                <a:srgbClr val="C55A1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2000"/>
            </a:p>
          </p:txBody>
        </p:sp>
      </p:grpSp>
      <p:sp>
        <p:nvSpPr>
          <p:cNvPr id="17" name="椭圆 16"/>
          <p:cNvSpPr/>
          <p:nvPr/>
        </p:nvSpPr>
        <p:spPr>
          <a:xfrm>
            <a:off x="1316990" y="4704715"/>
            <a:ext cx="115570" cy="115570"/>
          </a:xfrm>
          <a:prstGeom prst="ellipse">
            <a:avLst/>
          </a:prstGeom>
          <a:noFill/>
          <a:ln w="38100">
            <a:solidFill>
              <a:srgbClr val="BF9000"/>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2000"/>
          </a:p>
        </p:txBody>
      </p:sp>
      <p:sp>
        <p:nvSpPr>
          <p:cNvPr id="18" name="椭圆 17"/>
          <p:cNvSpPr/>
          <p:nvPr/>
        </p:nvSpPr>
        <p:spPr>
          <a:xfrm>
            <a:off x="7164705" y="4765675"/>
            <a:ext cx="115570" cy="115570"/>
          </a:xfrm>
          <a:prstGeom prst="ellipse">
            <a:avLst/>
          </a:prstGeom>
          <a:noFill/>
          <a:ln w="38100">
            <a:solidFill>
              <a:srgbClr val="7030A0"/>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200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pyright Notice"/>
          <p:cNvSpPr/>
          <p:nvPr/>
        </p:nvSpPr>
        <p:spPr bwMode="auto">
          <a:xfrm>
            <a:off x="593090" y="504825"/>
            <a:ext cx="10342880" cy="10902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lnSpc>
                <a:spcPts val="8000"/>
              </a:lnSpc>
            </a:pPr>
            <a:r>
              <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Submodular Pick for Explaining Models</a:t>
            </a:r>
            <a:endParaRPr lang="en-US" sz="4000" b="1" cap="small"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159125" y="1595120"/>
            <a:ext cx="5351780" cy="4877435"/>
          </a:xfrm>
          <a:prstGeom prst="rect">
            <a:avLst/>
          </a:prstGeom>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a:off x="2786967" y="2012997"/>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flipV="1">
            <a:off x="2786967" y="4110492"/>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Copyright Notice"/>
          <p:cNvSpPr/>
          <p:nvPr/>
        </p:nvSpPr>
        <p:spPr bwMode="auto">
          <a:xfrm>
            <a:off x="3135651" y="2842286"/>
            <a:ext cx="5920706" cy="11734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200" b="1" cap="small" dirty="0" smtClean="0">
                <a:solidFill>
                  <a:schemeClr val="tx1"/>
                </a:solidFill>
                <a:latin typeface="微软雅黑" panose="020B0503020204020204" pitchFamily="34" charset="-122"/>
                <a:ea typeface="微软雅黑" panose="020B0503020204020204" pitchFamily="34" charset="-122"/>
              </a:rPr>
              <a:t>THANK YOU</a:t>
            </a:r>
            <a:endParaRPr lang="en-US" sz="7200" b="1" cap="small"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708660" y="1476375"/>
            <a:ext cx="10971530" cy="1014730"/>
          </a:xfrm>
          <a:prstGeom prst="rect">
            <a:avLst/>
          </a:prstGeom>
          <a:noFill/>
        </p:spPr>
        <p:txBody>
          <a:bodyPr wrap="square" rtlCol="0">
            <a:spAutoFit/>
          </a:bodyPr>
          <a:p>
            <a:pPr algn="ctr"/>
            <a:r>
              <a:rPr lang="en-US" sz="6000" b="1" dirty="0" smtClean="0">
                <a:effectLst>
                  <a:outerShdw blurRad="38100" dist="38100" dir="2700000" algn="tl">
                    <a:srgbClr val="000000">
                      <a:alpha val="43137"/>
                    </a:srgbClr>
                  </a:outerShdw>
                </a:effectLst>
              </a:rPr>
              <a:t>Q: How to expain the predictions?</a:t>
            </a:r>
            <a:endParaRPr lang="en-US" sz="6000" b="1" dirty="0" smtClean="0">
              <a:effectLst>
                <a:outerShdw blurRad="38100" dist="38100" dir="2700000" algn="tl">
                  <a:srgbClr val="000000">
                    <a:alpha val="43137"/>
                  </a:srgbClr>
                </a:outerShdw>
              </a:effectLst>
            </a:endParaRPr>
          </a:p>
        </p:txBody>
      </p:sp>
      <p:sp>
        <p:nvSpPr>
          <p:cNvPr id="2" name="文本框 1"/>
          <p:cNvSpPr txBox="1"/>
          <p:nvPr/>
        </p:nvSpPr>
        <p:spPr>
          <a:xfrm>
            <a:off x="511175" y="2831465"/>
            <a:ext cx="10971530" cy="1014730"/>
          </a:xfrm>
          <a:prstGeom prst="rect">
            <a:avLst/>
          </a:prstGeom>
          <a:noFill/>
        </p:spPr>
        <p:txBody>
          <a:bodyPr wrap="square" rtlCol="0">
            <a:spAutoFit/>
          </a:bodyPr>
          <a:p>
            <a:pPr algn="ctr"/>
            <a:r>
              <a:rPr lang="en-US" sz="6000" b="1" dirty="0" smtClean="0">
                <a:effectLst>
                  <a:outerShdw blurRad="38100" dist="38100" dir="2700000" algn="tl">
                    <a:srgbClr val="000000">
                      <a:alpha val="43137"/>
                    </a:srgbClr>
                  </a:outerShdw>
                </a:effectLst>
              </a:rPr>
              <a:t>A:LIME</a:t>
            </a:r>
            <a:endParaRPr lang="en-US" sz="6000" b="1" dirty="0" smtClean="0">
              <a:effectLst>
                <a:outerShdw blurRad="38100" dist="38100" dir="2700000" algn="tl">
                  <a:srgbClr val="000000">
                    <a:alpha val="43137"/>
                  </a:srgbClr>
                </a:outerShdw>
              </a:effectLst>
            </a:endParaRPr>
          </a:p>
        </p:txBody>
      </p:sp>
      <p:sp>
        <p:nvSpPr>
          <p:cNvPr id="3" name="文本框 2"/>
          <p:cNvSpPr txBox="1"/>
          <p:nvPr/>
        </p:nvSpPr>
        <p:spPr>
          <a:xfrm>
            <a:off x="331470" y="4185920"/>
            <a:ext cx="11725910" cy="768350"/>
          </a:xfrm>
          <a:prstGeom prst="rect">
            <a:avLst/>
          </a:prstGeom>
          <a:noFill/>
        </p:spPr>
        <p:txBody>
          <a:bodyPr wrap="square" rtlCol="0" anchor="t">
            <a:spAutoFit/>
          </a:bodyPr>
          <a:p>
            <a:r>
              <a:rPr lang="en-US" altLang="zh-CN" sz="4400" b="1">
                <a:solidFill>
                  <a:srgbClr val="FF0000"/>
                </a:solidFill>
                <a:effectLst>
                  <a:outerShdw blurRad="38100" dist="38100" dir="2700000" algn="tl">
                    <a:srgbClr val="000000">
                      <a:alpha val="43137"/>
                    </a:srgbClr>
                  </a:outerShdw>
                </a:effectLst>
                <a:latin typeface="Calibri" panose="020F0502020204030204" charset="0"/>
              </a:rPr>
              <a:t>L</a:t>
            </a:r>
            <a:r>
              <a:rPr lang="en-US" altLang="zh-CN" sz="4400" b="1">
                <a:solidFill>
                  <a:schemeClr val="accent5">
                    <a:lumMod val="75000"/>
                  </a:schemeClr>
                </a:solidFill>
                <a:effectLst>
                  <a:outerShdw blurRad="38100" dist="38100" dir="2700000" algn="tl">
                    <a:srgbClr val="000000">
                      <a:alpha val="43137"/>
                    </a:srgbClr>
                  </a:outerShdw>
                </a:effectLst>
                <a:latin typeface="Calibri" panose="020F0502020204030204" charset="0"/>
              </a:rPr>
              <a:t>ocal </a:t>
            </a:r>
            <a:r>
              <a:rPr lang="en-US" altLang="zh-CN" sz="4400" b="1">
                <a:solidFill>
                  <a:srgbClr val="FF0000"/>
                </a:solidFill>
                <a:effectLst>
                  <a:outerShdw blurRad="38100" dist="38100" dir="2700000" algn="tl">
                    <a:srgbClr val="000000">
                      <a:alpha val="43137"/>
                    </a:srgbClr>
                  </a:outerShdw>
                </a:effectLst>
                <a:latin typeface="Calibri" panose="020F0502020204030204" charset="0"/>
              </a:rPr>
              <a:t>I</a:t>
            </a:r>
            <a:r>
              <a:rPr lang="en-US" altLang="zh-CN" sz="4400" b="1">
                <a:solidFill>
                  <a:schemeClr val="accent5">
                    <a:lumMod val="75000"/>
                  </a:schemeClr>
                </a:solidFill>
                <a:effectLst>
                  <a:outerShdw blurRad="38100" dist="38100" dir="2700000" algn="tl">
                    <a:srgbClr val="000000">
                      <a:alpha val="43137"/>
                    </a:srgbClr>
                  </a:outerShdw>
                </a:effectLst>
                <a:latin typeface="Calibri" panose="020F0502020204030204" charset="0"/>
              </a:rPr>
              <a:t>nterpretable </a:t>
            </a:r>
            <a:r>
              <a:rPr lang="en-US" altLang="zh-CN" sz="4400" b="1">
                <a:solidFill>
                  <a:srgbClr val="FF0000"/>
                </a:solidFill>
                <a:effectLst>
                  <a:outerShdw blurRad="38100" dist="38100" dir="2700000" algn="tl">
                    <a:srgbClr val="000000">
                      <a:alpha val="43137"/>
                    </a:srgbClr>
                  </a:outerShdw>
                </a:effectLst>
                <a:latin typeface="Calibri" panose="020F0502020204030204" charset="0"/>
              </a:rPr>
              <a:t>M</a:t>
            </a:r>
            <a:r>
              <a:rPr lang="en-US" altLang="zh-CN" sz="4400" b="1">
                <a:solidFill>
                  <a:schemeClr val="accent5">
                    <a:lumMod val="75000"/>
                  </a:schemeClr>
                </a:solidFill>
                <a:effectLst>
                  <a:outerShdw blurRad="38100" dist="38100" dir="2700000" algn="tl">
                    <a:srgbClr val="000000">
                      <a:alpha val="43137"/>
                    </a:srgbClr>
                  </a:outerShdw>
                </a:effectLst>
                <a:latin typeface="Calibri" panose="020F0502020204030204" charset="0"/>
              </a:rPr>
              <a:t>odel-Agnostic </a:t>
            </a:r>
            <a:r>
              <a:rPr lang="en-US" altLang="zh-CN" sz="4400" b="1">
                <a:solidFill>
                  <a:srgbClr val="FF0000"/>
                </a:solidFill>
                <a:effectLst>
                  <a:outerShdw blurRad="38100" dist="38100" dir="2700000" algn="tl">
                    <a:srgbClr val="000000">
                      <a:alpha val="43137"/>
                    </a:srgbClr>
                  </a:outerShdw>
                </a:effectLst>
                <a:latin typeface="Calibri" panose="020F0502020204030204" charset="0"/>
              </a:rPr>
              <a:t>E</a:t>
            </a:r>
            <a:r>
              <a:rPr lang="en-US" altLang="zh-CN" sz="4400" b="1">
                <a:solidFill>
                  <a:schemeClr val="accent5">
                    <a:lumMod val="75000"/>
                  </a:schemeClr>
                </a:solidFill>
                <a:effectLst>
                  <a:outerShdw blurRad="38100" dist="38100" dir="2700000" algn="tl">
                    <a:srgbClr val="000000">
                      <a:alpha val="43137"/>
                    </a:srgbClr>
                  </a:outerShdw>
                </a:effectLst>
                <a:latin typeface="Calibri" panose="020F0502020204030204" charset="0"/>
              </a:rPr>
              <a:t>xplanations </a:t>
            </a:r>
            <a:endParaRPr lang="en-US" altLang="zh-CN" sz="4400" b="1">
              <a:solidFill>
                <a:schemeClr val="accent5">
                  <a:lumMod val="75000"/>
                </a:schemeClr>
              </a:solidFill>
              <a:effectLst>
                <a:outerShdw blurRad="38100" dist="38100" dir="2700000" algn="tl">
                  <a:srgbClr val="000000">
                    <a:alpha val="43137"/>
                  </a:srgbClr>
                </a:outerShdw>
              </a:effectLst>
              <a:latin typeface="Calibri" panose="020F0502020204030204" charset="0"/>
            </a:endParaRPr>
          </a:p>
        </p:txBody>
      </p:sp>
      <p:sp>
        <p:nvSpPr>
          <p:cNvPr id="4" name="文本框 3"/>
          <p:cNvSpPr txBox="1"/>
          <p:nvPr/>
        </p:nvSpPr>
        <p:spPr>
          <a:xfrm>
            <a:off x="3232785" y="5370195"/>
            <a:ext cx="5528310" cy="521970"/>
          </a:xfrm>
          <a:prstGeom prst="rect">
            <a:avLst/>
          </a:prstGeom>
          <a:noFill/>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r>
              <a:rPr lang="zh-CN" altLang="en-US" sz="2800">
                <a:solidFill>
                  <a:schemeClr val="accent3"/>
                </a:solidFill>
                <a:effectLst/>
              </a:rPr>
              <a:t>https://github.com/marcotcr/lime/</a:t>
            </a:r>
            <a:endParaRPr lang="zh-CN" altLang="en-US" sz="2800">
              <a:solidFill>
                <a:schemeClr val="accent3"/>
              </a:solidFill>
              <a:effectLst/>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610235" y="1541780"/>
            <a:ext cx="10971530" cy="922020"/>
          </a:xfrm>
          <a:prstGeom prst="rect">
            <a:avLst/>
          </a:prstGeom>
          <a:noFill/>
        </p:spPr>
        <p:txBody>
          <a:bodyPr wrap="square" rtlCol="0">
            <a:spAutoFit/>
          </a:bodyPr>
          <a:p>
            <a:pPr algn="ctr"/>
            <a:r>
              <a:rPr lang="en-US" sz="5400" b="1" dirty="0" smtClean="0">
                <a:effectLst>
                  <a:outerShdw blurRad="38100" dist="38100" dir="2700000" algn="tl">
                    <a:srgbClr val="000000">
                      <a:alpha val="43137"/>
                    </a:srgbClr>
                  </a:outerShdw>
                </a:effectLst>
              </a:rPr>
              <a:t>“Why Shoud I Trust You?”</a:t>
            </a:r>
            <a:endParaRPr lang="en-US" sz="5400" b="1" dirty="0" smtClean="0">
              <a:effectLst>
                <a:outerShdw blurRad="38100" dist="38100" dir="2700000" algn="tl">
                  <a:srgbClr val="000000">
                    <a:alpha val="43137"/>
                  </a:srgbClr>
                </a:outerShdw>
              </a:effectLst>
            </a:endParaRPr>
          </a:p>
        </p:txBody>
      </p:sp>
      <p:sp>
        <p:nvSpPr>
          <p:cNvPr id="2" name="文本框 1"/>
          <p:cNvSpPr txBox="1"/>
          <p:nvPr/>
        </p:nvSpPr>
        <p:spPr>
          <a:xfrm>
            <a:off x="511175" y="2608580"/>
            <a:ext cx="10971530" cy="829945"/>
          </a:xfrm>
          <a:prstGeom prst="rect">
            <a:avLst/>
          </a:prstGeom>
          <a:noFill/>
        </p:spPr>
        <p:txBody>
          <a:bodyPr wrap="square" rtlCol="0">
            <a:spAutoFit/>
          </a:bodyPr>
          <a:p>
            <a:pPr algn="ctr"/>
            <a:r>
              <a:rPr lang="en-US" sz="4800" b="1" dirty="0" smtClean="0">
                <a:effectLst>
                  <a:outerShdw blurRad="38100" dist="38100" dir="2700000" algn="tl">
                    <a:srgbClr val="000000">
                      <a:alpha val="43137"/>
                    </a:srgbClr>
                  </a:outerShdw>
                </a:effectLst>
              </a:rPr>
              <a:t>Explain the Predictions of Any Classifier</a:t>
            </a:r>
            <a:endParaRPr lang="en-US" sz="4800" b="1" dirty="0" smtClean="0">
              <a:effectLst>
                <a:outerShdw blurRad="38100" dist="38100" dir="2700000" algn="tl">
                  <a:srgbClr val="000000">
                    <a:alpha val="43137"/>
                  </a:srgbClr>
                </a:outerShdw>
              </a:effectLst>
            </a:endParaRPr>
          </a:p>
        </p:txBody>
      </p:sp>
      <p:sp>
        <p:nvSpPr>
          <p:cNvPr id="3" name="文本框 2"/>
          <p:cNvSpPr txBox="1"/>
          <p:nvPr/>
        </p:nvSpPr>
        <p:spPr>
          <a:xfrm>
            <a:off x="1386840" y="3700145"/>
            <a:ext cx="9418320" cy="583565"/>
          </a:xfrm>
          <a:prstGeom prst="rect">
            <a:avLst/>
          </a:prstGeom>
          <a:noFill/>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r>
              <a:rPr lang="en-US" altLang="zh-CN" sz="3200" b="1">
                <a:solidFill>
                  <a:schemeClr val="accent3"/>
                </a:solidFill>
                <a:effectLst/>
                <a:latin typeface="Calibri" panose="020F0502020204030204" charset="0"/>
              </a:rPr>
              <a:t>Macro Tulio Ribeiro	  Sameer Singh	  Carlos Guestrin</a:t>
            </a:r>
            <a:endParaRPr lang="en-US" altLang="zh-CN" sz="3200" b="1">
              <a:solidFill>
                <a:schemeClr val="accent3"/>
              </a:solidFill>
              <a:effectLst/>
              <a:latin typeface="Calibri" panose="020F0502020204030204" charset="0"/>
            </a:endParaRPr>
          </a:p>
        </p:txBody>
      </p:sp>
      <p:sp>
        <p:nvSpPr>
          <p:cNvPr id="4" name="文本框 3"/>
          <p:cNvSpPr txBox="1"/>
          <p:nvPr/>
        </p:nvSpPr>
        <p:spPr>
          <a:xfrm>
            <a:off x="7555230" y="4852035"/>
            <a:ext cx="3832225" cy="521970"/>
          </a:xfrm>
          <a:prstGeom prst="rect">
            <a:avLst/>
          </a:prstGeom>
          <a:noFill/>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r>
              <a:rPr lang="en-US" altLang="zh-CN" sz="2800">
                <a:solidFill>
                  <a:schemeClr val="accent3"/>
                </a:solidFill>
                <a:effectLst/>
              </a:rPr>
              <a:t>University of Washington</a:t>
            </a:r>
            <a:endParaRPr lang="en-US" altLang="zh-CN" sz="2800">
              <a:solidFill>
                <a:schemeClr val="accent3"/>
              </a:solidFill>
              <a:effectLst/>
            </a:endParaRPr>
          </a:p>
        </p:txBody>
      </p:sp>
      <p:sp>
        <p:nvSpPr>
          <p:cNvPr id="5" name="文本框 4"/>
          <p:cNvSpPr txBox="1"/>
          <p:nvPr/>
        </p:nvSpPr>
        <p:spPr>
          <a:xfrm>
            <a:off x="9753600" y="5374005"/>
            <a:ext cx="1633855" cy="521970"/>
          </a:xfrm>
          <a:prstGeom prst="rect">
            <a:avLst/>
          </a:prstGeom>
          <a:noFill/>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r>
              <a:rPr lang="en-US" altLang="zh-CN" sz="2800">
                <a:solidFill>
                  <a:schemeClr val="accent3"/>
                </a:solidFill>
                <a:effectLst/>
              </a:rPr>
              <a:t>2016 KDD</a:t>
            </a:r>
            <a:endParaRPr lang="en-US" altLang="zh-CN" sz="2800">
              <a:solidFill>
                <a:schemeClr val="accent3"/>
              </a:solidFill>
              <a:effectLst/>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29810" y="2613025"/>
            <a:ext cx="2533015" cy="2122805"/>
          </a:xfrm>
          <a:prstGeom prst="rect">
            <a:avLst/>
          </a:prstGeom>
          <a:noFill/>
        </p:spPr>
        <p:txBody>
          <a:bodyPr wrap="square" rtlCol="0">
            <a:spAutoFit/>
          </a:bodyPr>
          <a:lstStyle/>
          <a:p>
            <a:pPr algn="ctr"/>
            <a:r>
              <a:rPr lang="en-US" sz="6600" b="1" dirty="0" smtClean="0"/>
              <a:t>Motivation</a:t>
            </a:r>
            <a:endParaRPr lang="en-US" sz="6600" b="1" dirty="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a:t>
            </a:r>
            <a:endParaRPr lang="zh-CN" altLang="en-US" sz="4400"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Copyright Notice"/>
          <p:cNvSpPr/>
          <p:nvPr/>
        </p:nvSpPr>
        <p:spPr bwMode="auto">
          <a:xfrm>
            <a:off x="974090" y="675640"/>
            <a:ext cx="10244455" cy="228028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cap="small" dirty="0">
                <a:solidFill>
                  <a:schemeClr val="tx1"/>
                </a:solidFill>
                <a:latin typeface="微软雅黑" panose="020B0503020204020204" pitchFamily="34" charset="-122"/>
                <a:ea typeface="微软雅黑" panose="020B0503020204020204" pitchFamily="34" charset="-122"/>
              </a:rPr>
              <a:t>If the users do not trust a model or a prediction, they will not use it.</a:t>
            </a:r>
            <a:endParaRPr lang="en-US" sz="4800" b="1" cap="small" dirty="0">
              <a:solidFill>
                <a:schemeClr val="tx1"/>
              </a:solidFill>
              <a:latin typeface="微软雅黑" panose="020B0503020204020204" pitchFamily="34" charset="-122"/>
              <a:ea typeface="微软雅黑" panose="020B0503020204020204" pitchFamily="34" charset="-122"/>
            </a:endParaRPr>
          </a:p>
        </p:txBody>
      </p:sp>
      <p:sp>
        <p:nvSpPr>
          <p:cNvPr id="53" name="菱形 52"/>
          <p:cNvSpPr/>
          <p:nvPr/>
        </p:nvSpPr>
        <p:spPr>
          <a:xfrm>
            <a:off x="676002" y="3194410"/>
            <a:ext cx="2880320" cy="2880320"/>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4" name="文本框 53"/>
          <p:cNvSpPr txBox="1"/>
          <p:nvPr/>
        </p:nvSpPr>
        <p:spPr>
          <a:xfrm>
            <a:off x="1321247" y="4336765"/>
            <a:ext cx="1673860" cy="583565"/>
          </a:xfrm>
          <a:prstGeom prst="rect">
            <a:avLst/>
          </a:prstGeom>
          <a:noFill/>
        </p:spPr>
        <p:txBody>
          <a:bodyPr wrap="none" rtlCol="0">
            <a:spAutoFit/>
          </a:bodyPr>
          <a:p>
            <a:pPr algn="ctr"/>
            <a:r>
              <a:rPr lang="en-US" altLang="zh-CN" sz="3200" b="1" dirty="0">
                <a:latin typeface="Nexa Light" panose="02000000000000000000" pitchFamily="50" charset="0"/>
                <a:ea typeface="方正正纤黑简体" panose="02000000000000000000" pitchFamily="2" charset="-122"/>
              </a:rPr>
              <a:t>TRUST</a:t>
            </a:r>
            <a:endParaRPr lang="en-US" altLang="zh-CN" sz="3200" b="1" dirty="0">
              <a:latin typeface="Nexa Light" panose="02000000000000000000" pitchFamily="50" charset="0"/>
              <a:ea typeface="方正正纤黑简体" panose="02000000000000000000" pitchFamily="2" charset="-122"/>
            </a:endParaRPr>
          </a:p>
        </p:txBody>
      </p:sp>
      <p:grpSp>
        <p:nvGrpSpPr>
          <p:cNvPr id="6" name="组合 5"/>
          <p:cNvGrpSpPr/>
          <p:nvPr/>
        </p:nvGrpSpPr>
        <p:grpSpPr>
          <a:xfrm>
            <a:off x="2848610" y="3740785"/>
            <a:ext cx="3651885" cy="504190"/>
            <a:chOff x="4486" y="5891"/>
            <a:chExt cx="5751" cy="794"/>
          </a:xfrm>
        </p:grpSpPr>
        <p:cxnSp>
          <p:nvCxnSpPr>
            <p:cNvPr id="37" name="直接连接符 36"/>
            <p:cNvCxnSpPr/>
            <p:nvPr/>
          </p:nvCxnSpPr>
          <p:spPr>
            <a:xfrm>
              <a:off x="4486" y="6471"/>
              <a:ext cx="5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流程图: 联系 39"/>
            <p:cNvSpPr/>
            <p:nvPr/>
          </p:nvSpPr>
          <p:spPr>
            <a:xfrm>
              <a:off x="9443" y="5891"/>
              <a:ext cx="794" cy="794"/>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t>A</a:t>
              </a:r>
              <a:endParaRPr lang="zh-CN" altLang="en-US" dirty="0"/>
            </a:p>
          </p:txBody>
        </p:sp>
        <p:sp>
          <p:nvSpPr>
            <p:cNvPr id="44" name="文本框 43"/>
            <p:cNvSpPr txBox="1"/>
            <p:nvPr/>
          </p:nvSpPr>
          <p:spPr>
            <a:xfrm>
              <a:off x="5446" y="5891"/>
              <a:ext cx="3997" cy="580"/>
            </a:xfrm>
            <a:prstGeom prst="rect">
              <a:avLst/>
            </a:prstGeom>
            <a:noFill/>
          </p:spPr>
          <p:txBody>
            <a:bodyPr wrap="none" rtlCol="0">
              <a:spAutoFit/>
            </a:bodyPr>
            <a:p>
              <a:r>
                <a:rPr lang="en-US" dirty="0">
                  <a:latin typeface="Nexa Light" panose="02000000000000000000" pitchFamily="50" charset="0"/>
                </a:rPr>
                <a:t>Trusting a prediction</a:t>
              </a:r>
              <a:endParaRPr lang="en-US" dirty="0">
                <a:latin typeface="Nexa Light" panose="02000000000000000000" pitchFamily="50" charset="0"/>
              </a:endParaRPr>
            </a:p>
          </p:txBody>
        </p:sp>
      </p:grpSp>
      <p:grpSp>
        <p:nvGrpSpPr>
          <p:cNvPr id="8" name="组合 7"/>
          <p:cNvGrpSpPr/>
          <p:nvPr/>
        </p:nvGrpSpPr>
        <p:grpSpPr>
          <a:xfrm>
            <a:off x="2848610" y="4714875"/>
            <a:ext cx="3651885" cy="504190"/>
            <a:chOff x="4486" y="5891"/>
            <a:chExt cx="5751" cy="794"/>
          </a:xfrm>
        </p:grpSpPr>
        <p:cxnSp>
          <p:nvCxnSpPr>
            <p:cNvPr id="9" name="直接连接符 8"/>
            <p:cNvCxnSpPr/>
            <p:nvPr/>
          </p:nvCxnSpPr>
          <p:spPr>
            <a:xfrm>
              <a:off x="4486" y="6471"/>
              <a:ext cx="5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流程图: 联系 9"/>
            <p:cNvSpPr/>
            <p:nvPr/>
          </p:nvSpPr>
          <p:spPr>
            <a:xfrm>
              <a:off x="9443" y="5891"/>
              <a:ext cx="794" cy="794"/>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t>B</a:t>
              </a:r>
              <a:endParaRPr lang="zh-CN" altLang="en-US" dirty="0"/>
            </a:p>
          </p:txBody>
        </p:sp>
        <p:sp>
          <p:nvSpPr>
            <p:cNvPr id="11" name="文本框 10"/>
            <p:cNvSpPr txBox="1"/>
            <p:nvPr/>
          </p:nvSpPr>
          <p:spPr>
            <a:xfrm>
              <a:off x="6131" y="5891"/>
              <a:ext cx="3312" cy="580"/>
            </a:xfrm>
            <a:prstGeom prst="rect">
              <a:avLst/>
            </a:prstGeom>
            <a:noFill/>
          </p:spPr>
          <p:txBody>
            <a:bodyPr wrap="none" rtlCol="0">
              <a:spAutoFit/>
            </a:bodyPr>
            <a:p>
              <a:r>
                <a:rPr lang="en-US" dirty="0">
                  <a:latin typeface="Nexa Light" panose="02000000000000000000" pitchFamily="50" charset="0"/>
                </a:rPr>
                <a:t>Trusting a model</a:t>
              </a:r>
              <a:endParaRPr lang="en-US" dirty="0">
                <a:latin typeface="Nexa Light" panose="02000000000000000000" pitchFamily="50" charset="0"/>
              </a:endParaRPr>
            </a:p>
          </p:txBody>
        </p:sp>
      </p:grpSp>
      <p:pic>
        <p:nvPicPr>
          <p:cNvPr id="12" name="图片 11"/>
          <p:cNvPicPr>
            <a:picLocks noChangeAspect="1"/>
          </p:cNvPicPr>
          <p:nvPr/>
        </p:nvPicPr>
        <p:blipFill>
          <a:blip r:embed="rId1"/>
          <a:stretch>
            <a:fillRect/>
          </a:stretch>
        </p:blipFill>
        <p:spPr>
          <a:xfrm>
            <a:off x="7926705" y="2955925"/>
            <a:ext cx="2485390" cy="1561465"/>
          </a:xfrm>
          <a:prstGeom prst="rect">
            <a:avLst/>
          </a:prstGeom>
        </p:spPr>
      </p:pic>
      <p:pic>
        <p:nvPicPr>
          <p:cNvPr id="13" name="图片 1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7564120" y="4714875"/>
            <a:ext cx="2897505" cy="1929765"/>
          </a:xfrm>
          <a:prstGeom prst="rect">
            <a:avLst/>
          </a:prstGeom>
        </p:spPr>
      </p:pic>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438274" y="1075054"/>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fade/>
  </p:transition>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alpha val="3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6373</Words>
  <Application>WPS 演示</Application>
  <PresentationFormat>自定义</PresentationFormat>
  <Paragraphs>347</Paragraphs>
  <Slides>51</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24</vt:i4>
      </vt:variant>
      <vt:variant>
        <vt:lpstr>幻灯片标题</vt:lpstr>
      </vt:variant>
      <vt:variant>
        <vt:i4>51</vt:i4>
      </vt:variant>
    </vt:vector>
  </HeadingPairs>
  <TitlesOfParts>
    <vt:vector size="88" baseType="lpstr">
      <vt:lpstr>Arial</vt:lpstr>
      <vt:lpstr>宋体</vt:lpstr>
      <vt:lpstr>Wingdings</vt:lpstr>
      <vt:lpstr>微软雅黑</vt:lpstr>
      <vt:lpstr>Segoe Print</vt:lpstr>
      <vt:lpstr>Calibri</vt:lpstr>
      <vt:lpstr>Nexa Light</vt:lpstr>
      <vt:lpstr>方正正纤黑简体</vt:lpstr>
      <vt:lpstr>Arial Unicode MS</vt:lpstr>
      <vt:lpstr>Calibri Light</vt:lpstr>
      <vt:lpstr>Verdana</vt:lpstr>
      <vt:lpstr>黑体</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简约蓝色</dc:title>
  <dc:creator>第一PPT模板网-WWW.1PPT.COM</dc:creator>
  <cp:keywords>第一PPT模板网-WWW.1PPT.COM</cp:keywords>
  <dc:description>http://www.ypppt.com/</dc:description>
  <cp:lastModifiedBy>Administrator</cp:lastModifiedBy>
  <cp:revision>135</cp:revision>
  <dcterms:created xsi:type="dcterms:W3CDTF">2014-10-16T06:53:00Z</dcterms:created>
  <dcterms:modified xsi:type="dcterms:W3CDTF">2018-03-16T04:47:23Z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