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7" r:id="rId4"/>
    <p:sldId id="268" r:id="rId5"/>
    <p:sldId id="276" r:id="rId6"/>
    <p:sldId id="275" r:id="rId7"/>
    <p:sldId id="271" r:id="rId8"/>
    <p:sldId id="272" r:id="rId9"/>
    <p:sldId id="273" r:id="rId10"/>
    <p:sldId id="274" r:id="rId11"/>
    <p:sldId id="258" r:id="rId12"/>
    <p:sldId id="281" r:id="rId13"/>
    <p:sldId id="259" r:id="rId14"/>
    <p:sldId id="277" r:id="rId15"/>
    <p:sldId id="260" r:id="rId16"/>
    <p:sldId id="261" r:id="rId17"/>
    <p:sldId id="263" r:id="rId18"/>
    <p:sldId id="280" r:id="rId19"/>
    <p:sldId id="279" r:id="rId20"/>
    <p:sldId id="265" r:id="rId21"/>
    <p:sldId id="282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1" initials="k" lastIdx="1" clrIdx="0">
    <p:extLst>
      <p:ext uri="{19B8F6BF-5375-455C-9EA6-DF929625EA0E}">
        <p15:presenceInfo xmlns:p15="http://schemas.microsoft.com/office/powerpoint/2012/main" userId="ky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0" autoAdjust="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3T13:18:53.1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0187-0CA2-4C83-87F2-CFEA0FC83EF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0290F-A4D6-4FFD-955A-81E405C0C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这类数据比较复杂，因为他们不仅有这种（数据</a:t>
            </a:r>
            <a:r>
              <a:rPr lang="en-US" altLang="zh-CN" dirty="0"/>
              <a:t>-</a:t>
            </a:r>
            <a:r>
              <a:rPr lang="zh-CN" altLang="en-US" dirty="0"/>
              <a:t>标签），他们之间还具有顺序关系，可能具有前后依赖性。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正是因为我们所面对的数据有这种顺序关系 （具有前后依赖性），所以采用</a:t>
            </a:r>
            <a:r>
              <a:rPr lang="en-US" altLang="zh-CN" dirty="0"/>
              <a:t>RNN</a:t>
            </a:r>
            <a:r>
              <a:rPr lang="zh-CN" altLang="en-US" dirty="0"/>
              <a:t>这种模型来处理。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0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0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7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5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CD5-3007-461E-94D2-3E33053D9C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7585" y="1900306"/>
            <a:ext cx="42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RNN</a:t>
            </a:r>
            <a:r>
              <a:rPr lang="zh-CN" altLang="en-US" sz="2800" dirty="0"/>
              <a:t>的学习心得</a:t>
            </a:r>
          </a:p>
        </p:txBody>
      </p:sp>
    </p:spTree>
    <p:extLst>
      <p:ext uri="{BB962C8B-B14F-4D97-AF65-F5344CB8AC3E}">
        <p14:creationId xmlns:p14="http://schemas.microsoft.com/office/powerpoint/2010/main" val="70705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766"/>
            <a:ext cx="4712827" cy="5106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29350" y="1602705"/>
                <a:ext cx="4206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梯度消失（爆炸）：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这里的梯度消失不是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关于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梯度为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50" y="1602705"/>
                <a:ext cx="4206240" cy="1477328"/>
              </a:xfrm>
              <a:prstGeom prst="rect">
                <a:avLst/>
              </a:prstGeom>
              <a:blipFill>
                <a:blip r:embed="rId3"/>
                <a:stretch>
                  <a:fillRect l="-1159" t="-2479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54" y="3634031"/>
            <a:ext cx="4546771" cy="783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5654" y="3264699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93102" y="34210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RNN</a:t>
            </a:r>
            <a:r>
              <a:rPr lang="zh-CN" altLang="en-US" sz="3600" dirty="0">
                <a:solidFill>
                  <a:srgbClr val="0070C0"/>
                </a:solidFill>
              </a:rPr>
              <a:t>梯度消失</a:t>
            </a:r>
          </a:p>
        </p:txBody>
      </p:sp>
    </p:spTree>
    <p:extLst>
      <p:ext uri="{BB962C8B-B14F-4D97-AF65-F5344CB8AC3E}">
        <p14:creationId xmlns:p14="http://schemas.microsoft.com/office/powerpoint/2010/main" val="23548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4867" y="875734"/>
            <a:ext cx="5561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梯度消失的解决办法：</a:t>
            </a:r>
            <a:endParaRPr lang="en-US" altLang="zh-CN" sz="2400" dirty="0"/>
          </a:p>
          <a:p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换激活函数，如</a:t>
            </a:r>
            <a:r>
              <a:rPr lang="en-US" altLang="zh-CN" sz="2400" dirty="0" err="1"/>
              <a:t>relu</a:t>
            </a:r>
            <a:endParaRPr lang="en-US" altLang="zh-CN" sz="2400" dirty="0"/>
          </a:p>
          <a:p>
            <a:pPr marL="800100" lvl="1" indent="-342900">
              <a:buAutoNum type="arabicPeriod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r>
              <a:rPr lang="en-US" altLang="zh-CN" sz="2400" dirty="0"/>
              <a:t>      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2.  constant error carrousel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93" y="2410505"/>
            <a:ext cx="2911984" cy="19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2" y="1431139"/>
            <a:ext cx="3253040" cy="43722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056" y="5949696"/>
            <a:ext cx="349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Jürgen </a:t>
            </a:r>
            <a:r>
              <a:rPr lang="en-US" altLang="zh-CN" sz="2400" dirty="0" err="1">
                <a:solidFill>
                  <a:srgbClr val="FF0000"/>
                </a:solidFill>
              </a:rPr>
              <a:t>Schmidhuber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112" y="2581318"/>
            <a:ext cx="4157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多年前 ，写了篇论文</a:t>
            </a:r>
            <a:endParaRPr lang="en-US" altLang="zh-CN" sz="2000" dirty="0"/>
          </a:p>
          <a:p>
            <a:r>
              <a:rPr lang="en-US" altLang="zh-CN" sz="2000" dirty="0"/>
              <a:t>&lt;&lt;Long Short-term Memory&gt;&gt;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提出了</a:t>
            </a:r>
            <a:r>
              <a:rPr lang="en-US" altLang="zh-CN" sz="2000" dirty="0"/>
              <a:t>LSTM</a:t>
            </a:r>
            <a:r>
              <a:rPr lang="zh-CN" altLang="en-US" sz="2000" dirty="0"/>
              <a:t>，</a:t>
            </a:r>
            <a:r>
              <a:rPr lang="en-US" altLang="zh-CN" sz="2000" dirty="0"/>
              <a:t>CEC</a:t>
            </a:r>
            <a:r>
              <a:rPr lang="zh-CN" altLang="en-US" sz="2000" dirty="0"/>
              <a:t>也是</a:t>
            </a:r>
            <a:r>
              <a:rPr lang="en-US" altLang="zh-CN" sz="2000" dirty="0"/>
              <a:t>LSTM</a:t>
            </a:r>
            <a:r>
              <a:rPr lang="zh-CN" altLang="en-US" sz="2000" dirty="0"/>
              <a:t>的一个</a:t>
            </a:r>
            <a:r>
              <a:rPr lang="zh-CN" altLang="en-US" sz="2000" dirty="0">
                <a:solidFill>
                  <a:srgbClr val="FF0000"/>
                </a:solidFill>
              </a:rPr>
              <a:t>重要特征，</a:t>
            </a:r>
            <a:r>
              <a:rPr lang="zh-CN" altLang="en-US" sz="2000" dirty="0"/>
              <a:t>主要解决梯度消失问题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67328" y="268224"/>
            <a:ext cx="388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LSTM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2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7998" y="367748"/>
            <a:ext cx="4681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constant error carrousel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6" y="1289148"/>
            <a:ext cx="3229511" cy="22003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78532" y="1456917"/>
            <a:ext cx="3024235" cy="1864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28" y="1695358"/>
            <a:ext cx="2779854" cy="138789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36099" y="2345222"/>
            <a:ext cx="606489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623" y="4045450"/>
            <a:ext cx="4687188" cy="25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5" y="3566184"/>
            <a:ext cx="4452215" cy="25509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0066" y="3726383"/>
            <a:ext cx="3263004" cy="216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07" y="4193174"/>
            <a:ext cx="3030322" cy="10356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40096" y="4711023"/>
            <a:ext cx="644959" cy="2612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7998" y="367748"/>
            <a:ext cx="4681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constant error carrousel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06279" y="2023231"/>
                <a:ext cx="6226866" cy="533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（单位阵）即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9" y="2023231"/>
                <a:ext cx="6226866" cy="533800"/>
              </a:xfrm>
              <a:prstGeom prst="rect">
                <a:avLst/>
              </a:prstGeom>
              <a:blipFill>
                <a:blip r:embed="rId4"/>
                <a:stretch>
                  <a:fillRect l="-783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52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91153" y="357695"/>
            <a:ext cx="27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最早的</a:t>
            </a:r>
            <a:r>
              <a:rPr lang="en-US" altLang="zh-CN" sz="3200" dirty="0">
                <a:solidFill>
                  <a:srgbClr val="0070C0"/>
                </a:solidFill>
              </a:rPr>
              <a:t>LSTM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2" y="1056755"/>
            <a:ext cx="6621812" cy="2503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629288" y="3966746"/>
                <a:ext cx="5497675" cy="287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88" y="3966746"/>
                <a:ext cx="5497675" cy="2878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814" y="6021354"/>
            <a:ext cx="276225" cy="2001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3" y="5186783"/>
            <a:ext cx="276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31029" y="228394"/>
            <a:ext cx="432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输入权重更新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7" y="3874828"/>
            <a:ext cx="3198852" cy="22087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7" y="858416"/>
            <a:ext cx="7931021" cy="255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629609" y="3732245"/>
                <a:ext cx="5850293" cy="292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09" y="3732245"/>
                <a:ext cx="5850293" cy="2920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3396343" y="3498980"/>
            <a:ext cx="9330" cy="289248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1176" y="1800810"/>
            <a:ext cx="15675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79780" y="1800810"/>
            <a:ext cx="232021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764833" y="1800810"/>
            <a:ext cx="2522375" cy="2177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433388" y="1800810"/>
            <a:ext cx="1234750" cy="622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7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5673" y="29711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权重冲突</a:t>
            </a:r>
            <a:r>
              <a:rPr lang="en-US" altLang="zh-CN" sz="2400" dirty="0">
                <a:solidFill>
                  <a:srgbClr val="0070C0"/>
                </a:solidFill>
              </a:rPr>
              <a:t>(1)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6" y="1237929"/>
            <a:ext cx="4195128" cy="2858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632" y="4678218"/>
            <a:ext cx="646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权重矩阵</a:t>
            </a:r>
            <a:r>
              <a:rPr lang="en-US" altLang="zh-CN" dirty="0"/>
              <a:t>U</a:t>
            </a:r>
            <a:r>
              <a:rPr lang="zh-CN" altLang="en-US" dirty="0"/>
              <a:t>是所有输入共享的，那么不同的输入重要性是不同的。重要的输入需要权重</a:t>
            </a:r>
            <a:r>
              <a:rPr lang="en-US" altLang="zh-CN" dirty="0"/>
              <a:t>U</a:t>
            </a:r>
            <a:r>
              <a:rPr lang="zh-CN" altLang="en-US" dirty="0"/>
              <a:t>大一些，一些不重要的或者噪音，我们则希望权重矩阵</a:t>
            </a:r>
            <a:r>
              <a:rPr lang="en-US" altLang="zh-CN" dirty="0"/>
              <a:t>U</a:t>
            </a:r>
            <a:r>
              <a:rPr lang="zh-CN" altLang="en-US" dirty="0"/>
              <a:t>小一些。</a:t>
            </a:r>
          </a:p>
        </p:txBody>
      </p:sp>
    </p:spTree>
    <p:extLst>
      <p:ext uri="{BB962C8B-B14F-4D97-AF65-F5344CB8AC3E}">
        <p14:creationId xmlns:p14="http://schemas.microsoft.com/office/powerpoint/2010/main" val="337773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2" y="1154794"/>
            <a:ext cx="3867911" cy="34371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52" y="4829174"/>
            <a:ext cx="4392168" cy="13003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64297" y="4558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权重冲突</a:t>
            </a:r>
            <a:r>
              <a:rPr lang="en-US" altLang="zh-CN" sz="2400" dirty="0">
                <a:solidFill>
                  <a:srgbClr val="0070C0"/>
                </a:solidFill>
              </a:rPr>
              <a:t>(1)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9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157"/>
            <a:ext cx="5487317" cy="29210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7682" y="317241"/>
            <a:ext cx="485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加入遗忘门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43" y="1600191"/>
            <a:ext cx="3283457" cy="2430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2086" y="4563421"/>
                <a:ext cx="79857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没加遗忘门时，                                                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值是不受限制的，一直加下去。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输出基本只有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决定。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6" y="4563421"/>
                <a:ext cx="7985760" cy="1754326"/>
              </a:xfrm>
              <a:prstGeom prst="rect">
                <a:avLst/>
              </a:prstGeom>
              <a:blipFill>
                <a:blip r:embed="rId4"/>
                <a:stretch>
                  <a:fillRect l="-611" t="-2091" r="-3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359" y="4500501"/>
            <a:ext cx="2363607" cy="717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57" y="5040754"/>
            <a:ext cx="3035808" cy="18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1739" y="2048877"/>
            <a:ext cx="4269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RNN</a:t>
            </a:r>
            <a:r>
              <a:rPr lang="zh-CN" altLang="en-US" dirty="0"/>
              <a:t>（序列模型）的区别</a:t>
            </a: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  <a:r>
              <a:rPr lang="zh-CN" altLang="en-US" dirty="0"/>
              <a:t>的梯度消失问题以及权重冲突</a:t>
            </a:r>
            <a:endParaRPr lang="en-US" altLang="zh-CN" dirty="0"/>
          </a:p>
          <a:p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LSTM</a:t>
            </a:r>
            <a:r>
              <a:rPr lang="zh-CN" altLang="en-US" dirty="0"/>
              <a:t>的结构以及前后向传播</a:t>
            </a: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/>
              <a:t>其他一下</a:t>
            </a:r>
            <a:r>
              <a:rPr lang="en-US" altLang="zh-CN" dirty="0"/>
              <a:t>RNN</a:t>
            </a:r>
            <a:r>
              <a:rPr lang="zh-CN" altLang="en-US" dirty="0"/>
              <a:t>的网络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70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19" y="1320379"/>
            <a:ext cx="35623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81" y="3834493"/>
            <a:ext cx="4619625" cy="2762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45787" y="559520"/>
            <a:ext cx="427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peephole  connection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2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64" y="1162737"/>
            <a:ext cx="3499104" cy="31019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5397" y="4862244"/>
            <a:ext cx="709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lstm</a:t>
            </a:r>
            <a:r>
              <a:rPr lang="en-US" altLang="zh-CN" dirty="0"/>
              <a:t> 3  </a:t>
            </a:r>
            <a:r>
              <a:rPr lang="zh-CN" altLang="zh-CN" dirty="0"/>
              <a:t>个门  </a:t>
            </a:r>
            <a:r>
              <a:rPr lang="zh-CN" altLang="en-US" dirty="0"/>
              <a:t>，</a:t>
            </a:r>
            <a:r>
              <a:rPr lang="zh-CN" altLang="zh-CN" dirty="0"/>
              <a:t>一共</a:t>
            </a:r>
            <a:r>
              <a:rPr lang="en-US" altLang="zh-CN" dirty="0"/>
              <a:t>8</a:t>
            </a:r>
            <a:r>
              <a:rPr lang="zh-CN" altLang="zh-CN" dirty="0"/>
              <a:t>组权重 。这些门会不会有重复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输入门 就可以去掉了。细胞状态</a:t>
            </a:r>
            <a:r>
              <a:rPr lang="en-US" altLang="zh-CN" dirty="0"/>
              <a:t>(</a:t>
            </a:r>
            <a:r>
              <a:rPr lang="zh-CN" altLang="en-US" dirty="0"/>
              <a:t>隐藏状态）可以由遗忘门决定，</a:t>
            </a:r>
            <a:endParaRPr lang="en-US" altLang="zh-CN" dirty="0"/>
          </a:p>
          <a:p>
            <a:r>
              <a:rPr lang="zh-CN" altLang="en-US" dirty="0"/>
              <a:t>输出可以由 输出门 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47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8312" y="4769493"/>
            <a:ext cx="632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weather I </a:t>
            </a:r>
            <a:r>
              <a:rPr lang="en-US" altLang="zh-CN" dirty="0">
                <a:solidFill>
                  <a:srgbClr val="7030A0"/>
                </a:solidFill>
              </a:rPr>
              <a:t>may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go</a:t>
            </a:r>
            <a:r>
              <a:rPr lang="en-US" altLang="zh-CN" dirty="0"/>
              <a:t> home and 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/>
              <a:t> my book, but that  </a:t>
            </a:r>
            <a:r>
              <a:rPr lang="en-US" altLang="zh-CN" dirty="0">
                <a:solidFill>
                  <a:srgbClr val="00B0F0"/>
                </a:solidFill>
              </a:rPr>
              <a:t>depends</a:t>
            </a:r>
            <a:r>
              <a:rPr lang="en-US" altLang="zh-CN" dirty="0"/>
              <a:t> </a:t>
            </a:r>
            <a:r>
              <a:rPr lang="zh-CN" altLang="en-US" dirty="0"/>
              <a:t>。句子中</a:t>
            </a:r>
            <a:r>
              <a:rPr lang="en-US" altLang="zh-CN" dirty="0"/>
              <a:t>go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的形式受到</a:t>
            </a:r>
            <a:r>
              <a:rPr lang="en-US" altLang="zh-CN" dirty="0"/>
              <a:t>may</a:t>
            </a:r>
            <a:r>
              <a:rPr lang="zh-CN" altLang="en-US" dirty="0"/>
              <a:t>的影响，而</a:t>
            </a:r>
            <a:r>
              <a:rPr lang="en-US" altLang="zh-CN" dirty="0"/>
              <a:t>depends</a:t>
            </a:r>
            <a:r>
              <a:rPr lang="zh-CN" altLang="en-US" dirty="0"/>
              <a:t>的形态由</a:t>
            </a:r>
            <a:r>
              <a:rPr lang="en-US" altLang="zh-CN" dirty="0"/>
              <a:t>that</a:t>
            </a:r>
            <a:r>
              <a:rPr lang="zh-CN" altLang="en-US" dirty="0"/>
              <a:t>决定</a:t>
            </a:r>
          </a:p>
        </p:txBody>
      </p:sp>
      <p:sp>
        <p:nvSpPr>
          <p:cNvPr id="3" name="矩形 2"/>
          <p:cNvSpPr/>
          <p:nvPr/>
        </p:nvSpPr>
        <p:spPr>
          <a:xfrm>
            <a:off x="321903" y="1453946"/>
            <a:ext cx="4049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-apple-system"/>
              </a:rPr>
              <a:t>隐藏层在每一个时刻</a:t>
            </a:r>
            <a:r>
              <a:rPr lang="en-US" altLang="zh-CN" sz="1600" dirty="0">
                <a:latin typeface="-apple-system"/>
              </a:rPr>
              <a:t>t</a:t>
            </a:r>
            <a:r>
              <a:rPr lang="zh-CN" altLang="en-US" sz="1600" dirty="0">
                <a:latin typeface="-apple-system"/>
              </a:rPr>
              <a:t>的输出都通过权重向量</a:t>
            </a:r>
            <a:r>
              <a:rPr lang="en-US" altLang="zh-CN" sz="1600" dirty="0">
                <a:latin typeface="-apple-system"/>
              </a:rPr>
              <a:t>W</a:t>
            </a:r>
            <a:r>
              <a:rPr lang="zh-CN" altLang="en-US" sz="1600" dirty="0">
                <a:latin typeface="-apple-system"/>
              </a:rPr>
              <a:t>影响着下一个时刻</a:t>
            </a:r>
            <a:r>
              <a:rPr lang="en-US" altLang="zh-CN" sz="1600" dirty="0">
                <a:latin typeface="-apple-system"/>
              </a:rPr>
              <a:t>t+1</a:t>
            </a:r>
            <a:r>
              <a:rPr lang="zh-CN" altLang="en-US" sz="1600" dirty="0">
                <a:latin typeface="-apple-system"/>
              </a:rPr>
              <a:t>的隐藏层。</a:t>
            </a:r>
            <a:endParaRPr lang="en-US" altLang="zh-CN" sz="1600" dirty="0">
              <a:latin typeface="-apple-system"/>
            </a:endParaRPr>
          </a:p>
          <a:p>
            <a:endParaRPr lang="en-US" altLang="zh-CN" sz="1600" dirty="0">
              <a:latin typeface="-apple-system"/>
            </a:endParaRPr>
          </a:p>
          <a:p>
            <a:r>
              <a:rPr lang="zh-CN" altLang="en-US" sz="1600" dirty="0"/>
              <a:t>在某一个时刻</a:t>
            </a:r>
            <a:r>
              <a:rPr lang="en-US" altLang="zh-CN" sz="1600" dirty="0"/>
              <a:t>t</a:t>
            </a:r>
            <a:r>
              <a:rPr lang="zh-CN" altLang="en-US" sz="1600" dirty="0"/>
              <a:t>，隐藏层可能需要使得权重向量</a:t>
            </a:r>
            <a:r>
              <a:rPr lang="en-US" altLang="zh-CN" sz="1600" dirty="0"/>
              <a:t>W</a:t>
            </a:r>
            <a:r>
              <a:rPr lang="zh-CN" altLang="en-US" sz="1600" dirty="0"/>
              <a:t>整体有一个较大的值，即</a:t>
            </a:r>
            <a:r>
              <a:rPr lang="en-US" altLang="zh-CN" sz="1600" dirty="0"/>
              <a:t>t-1</a:t>
            </a:r>
            <a:r>
              <a:rPr lang="zh-CN" altLang="en-US" sz="1600" dirty="0"/>
              <a:t>时刻隐藏层的输出对</a:t>
            </a:r>
            <a:r>
              <a:rPr lang="en-US" altLang="zh-CN" sz="1600" dirty="0"/>
              <a:t>t</a:t>
            </a:r>
            <a:r>
              <a:rPr lang="zh-CN" altLang="en-US" sz="1600" dirty="0"/>
              <a:t>时刻很重要；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时刻</a:t>
            </a:r>
            <a:r>
              <a:rPr lang="en-US" altLang="zh-CN" sz="1600" dirty="0" err="1"/>
              <a:t>t+k</a:t>
            </a:r>
            <a:r>
              <a:rPr lang="zh-CN" altLang="en-US" sz="1600" dirty="0"/>
              <a:t>，隐藏层可能需要使权重</a:t>
            </a:r>
            <a:r>
              <a:rPr lang="en-US" altLang="zh-CN" sz="1600" dirty="0"/>
              <a:t>W</a:t>
            </a:r>
            <a:r>
              <a:rPr lang="zh-CN" altLang="en-US" sz="1600" dirty="0"/>
              <a:t>有一个较小的值，也就是说此时隐藏层不想受到</a:t>
            </a:r>
            <a:r>
              <a:rPr lang="en-US" altLang="zh-CN" sz="1600" dirty="0"/>
              <a:t>t+k-1</a:t>
            </a:r>
            <a:r>
              <a:rPr lang="zh-CN" altLang="en-US" sz="1600" dirty="0"/>
              <a:t>时刻的计算结果的影响。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5673" y="29711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权重冲突</a:t>
            </a:r>
            <a:r>
              <a:rPr lang="en-US" altLang="zh-CN" sz="2400" dirty="0">
                <a:solidFill>
                  <a:srgbClr val="0070C0"/>
                </a:solidFill>
              </a:rPr>
              <a:t>(2)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18" y="1150282"/>
            <a:ext cx="4195128" cy="28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35" y="1718167"/>
            <a:ext cx="6245653" cy="20273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4035" y="4389558"/>
            <a:ext cx="5922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训练卷积神经网络</a:t>
            </a:r>
            <a:r>
              <a:rPr lang="en-US" altLang="zh-CN" dirty="0"/>
              <a:t>CNN</a:t>
            </a:r>
            <a:r>
              <a:rPr lang="zh-CN" altLang="en-US" dirty="0"/>
              <a:t>时，训练集是</a:t>
            </a:r>
            <a:r>
              <a:rPr lang="en-US" altLang="zh-CN" dirty="0"/>
              <a:t>:</a:t>
            </a:r>
            <a:r>
              <a:rPr lang="zh-CN" altLang="en-US" dirty="0"/>
              <a:t>图片</a:t>
            </a:r>
            <a:r>
              <a:rPr lang="en-US" altLang="zh-CN" dirty="0"/>
              <a:t>-</a:t>
            </a:r>
            <a:r>
              <a:rPr lang="zh-CN" altLang="en-US" dirty="0"/>
              <a:t>类别标签，这些数据（图片</a:t>
            </a:r>
            <a:r>
              <a:rPr lang="en-US" altLang="zh-CN" dirty="0"/>
              <a:t>-</a:t>
            </a:r>
            <a:r>
              <a:rPr lang="zh-CN" altLang="en-US" dirty="0"/>
              <a:t>标签）之间是</a:t>
            </a:r>
            <a:r>
              <a:rPr lang="zh-CN" altLang="en-US" dirty="0">
                <a:solidFill>
                  <a:srgbClr val="FF0000"/>
                </a:solidFill>
              </a:rPr>
              <a:t>相互独立的</a:t>
            </a:r>
            <a:r>
              <a:rPr lang="zh-CN" altLang="en-US" dirty="0"/>
              <a:t>。比如：训练集有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</a:p>
          <a:p>
            <a:r>
              <a:rPr lang="zh-CN" altLang="en-US" dirty="0"/>
              <a:t>      无论你将</a:t>
            </a:r>
            <a:r>
              <a:rPr lang="en-US" altLang="zh-CN" dirty="0"/>
              <a:t>1-9</a:t>
            </a:r>
            <a:r>
              <a:rPr lang="zh-CN" altLang="en-US" dirty="0"/>
              <a:t>这些数字</a:t>
            </a:r>
            <a:r>
              <a:rPr lang="zh-CN" altLang="en-US" dirty="0">
                <a:solidFill>
                  <a:srgbClr val="FF0000"/>
                </a:solidFill>
              </a:rPr>
              <a:t>以怎样的顺序</a:t>
            </a:r>
            <a:r>
              <a:rPr lang="zh-CN" altLang="en-US" dirty="0"/>
              <a:t>“喂给”网络，都不会对最终的网络性能产生很大的影响。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23719" y="550913"/>
            <a:ext cx="481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Convolutional Neural Network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4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2406" y="606642"/>
            <a:ext cx="434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Recurrent Neural Network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89" y="1468314"/>
            <a:ext cx="1956173" cy="27654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468" y="4572259"/>
            <a:ext cx="623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循环神经网络又叫序列模型，这种网络所处理的是序列数据。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序列数据：按照一定顺序排列的数据。</a:t>
            </a:r>
            <a:r>
              <a:rPr lang="zh-CN" altLang="en-US" dirty="0"/>
              <a:t>时间序列数据：语音数据，视频等。</a:t>
            </a:r>
            <a:r>
              <a:rPr lang="en-US" altLang="zh-CN" dirty="0"/>
              <a:t>DNA</a:t>
            </a:r>
            <a:r>
              <a:rPr lang="zh-CN" altLang="en-US" dirty="0"/>
              <a:t>序列数据等。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数据特点：数据单位之间具有顺序关系，会有前后依赖性。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588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3297" y="6018494"/>
                <a:ext cx="835270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97" y="6018494"/>
                <a:ext cx="835270" cy="351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1641190" y="5508460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45870" y="5068895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0" y="5068895"/>
                <a:ext cx="1729154" cy="351693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42302" y="5508460"/>
                <a:ext cx="1674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02" y="5508460"/>
                <a:ext cx="1674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V="1">
            <a:off x="1630932" y="4479812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7725" y="3987417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5" y="3987417"/>
                <a:ext cx="1729154" cy="351693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748152" y="4479812"/>
                <a:ext cx="1672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52" y="4479812"/>
                <a:ext cx="1672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1645586" y="3398438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49628" y="3398438"/>
                <a:ext cx="1683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8" y="3398438"/>
                <a:ext cx="1683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V="1">
            <a:off x="1670499" y="1481901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9272" y="1015881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72" y="1015881"/>
                <a:ext cx="1729154" cy="351693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71651" y="1538929"/>
                <a:ext cx="2165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1" y="1538929"/>
                <a:ext cx="21650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09964" y="1996367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4" y="1996367"/>
                <a:ext cx="1729154" cy="351693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79218" y="2659796"/>
                <a:ext cx="11869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18" y="2659796"/>
                <a:ext cx="1186962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345670" y="2540977"/>
                <a:ext cx="4895046" cy="25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梯度消失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70" y="2540977"/>
                <a:ext cx="4895046" cy="2541080"/>
              </a:xfrm>
              <a:prstGeom prst="rect">
                <a:avLst/>
              </a:prstGeom>
              <a:blipFill>
                <a:blip r:embed="rId12"/>
                <a:stretch>
                  <a:fillRect l="-1121" t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V="1">
            <a:off x="5759368" y="4026902"/>
            <a:ext cx="465991" cy="72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846267" y="4875410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67" y="4875410"/>
                <a:ext cx="182620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flipH="1" flipV="1">
            <a:off x="6822906" y="4026903"/>
            <a:ext cx="589009" cy="7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793193" y="4875410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93" y="4875410"/>
                <a:ext cx="182620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4251486" y="5565584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函数的最大值为</a:t>
            </a:r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503482" y="140835"/>
            <a:ext cx="45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梯度消失</a:t>
            </a:r>
          </a:p>
        </p:txBody>
      </p:sp>
    </p:spTree>
    <p:extLst>
      <p:ext uri="{BB962C8B-B14F-4D97-AF65-F5344CB8AC3E}">
        <p14:creationId xmlns:p14="http://schemas.microsoft.com/office/powerpoint/2010/main" val="14912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2" y="1846984"/>
            <a:ext cx="7196106" cy="32099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3066" y="914400"/>
            <a:ext cx="619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梯度消失的原因：</a:t>
            </a:r>
          </a:p>
        </p:txBody>
      </p:sp>
    </p:spTree>
    <p:extLst>
      <p:ext uri="{BB962C8B-B14F-4D97-AF65-F5344CB8AC3E}">
        <p14:creationId xmlns:p14="http://schemas.microsoft.com/office/powerpoint/2010/main" val="24159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2" y="1838130"/>
            <a:ext cx="2712001" cy="3312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25" y="1664056"/>
            <a:ext cx="5117214" cy="348644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37722" y="3407276"/>
            <a:ext cx="597160" cy="371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6302" y="365760"/>
            <a:ext cx="45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RNN </a:t>
            </a:r>
            <a:r>
              <a:rPr lang="zh-CN" altLang="en-US" sz="3600" dirty="0">
                <a:solidFill>
                  <a:srgbClr val="00B0F0"/>
                </a:solidFill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5315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6" y="941434"/>
            <a:ext cx="5040639" cy="443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2795" y="32414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RNN</a:t>
            </a:r>
            <a:r>
              <a:rPr lang="zh-CN" altLang="en-US" sz="3600" dirty="0">
                <a:solidFill>
                  <a:srgbClr val="0070C0"/>
                </a:solidFill>
              </a:rPr>
              <a:t>展开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4544" y="5529429"/>
            <a:ext cx="5797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此时</a:t>
            </a:r>
            <a:r>
              <a:rPr lang="en-US" altLang="zh-CN" sz="2000" dirty="0"/>
              <a:t>RNN</a:t>
            </a:r>
            <a:r>
              <a:rPr lang="zh-CN" altLang="en-US" sz="2000" dirty="0"/>
              <a:t>可以看成一个在时间上传递的神经网络，它的深度就是序列或者时间的长度。</a:t>
            </a:r>
            <a:r>
              <a:rPr lang="zh-CN" altLang="en-US" sz="2000" dirty="0">
                <a:solidFill>
                  <a:srgbClr val="FF0000"/>
                </a:solidFill>
              </a:rPr>
              <a:t>“梯度消失”</a:t>
            </a:r>
            <a:r>
              <a:rPr lang="zh-CN" altLang="en-US" sz="2000" dirty="0"/>
              <a:t>的现象又出现了，只不过这次发生在时间轴上。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33247" y="3223108"/>
                <a:ext cx="4218432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激活函数为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47" y="3223108"/>
                <a:ext cx="4218432" cy="941925"/>
              </a:xfrm>
              <a:prstGeom prst="rect">
                <a:avLst/>
              </a:prstGeom>
              <a:blipFill>
                <a:blip r:embed="rId3"/>
                <a:stretch>
                  <a:fillRect l="-1156" b="-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433247" y="2163895"/>
                <a:ext cx="384048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前向传播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47" y="2163895"/>
                <a:ext cx="3840480" cy="1218923"/>
              </a:xfrm>
              <a:prstGeom prst="rect">
                <a:avLst/>
              </a:prstGeom>
              <a:blipFill>
                <a:blip r:embed="rId4"/>
                <a:stretch>
                  <a:fillRect l="-1270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57464" y="1350829"/>
                <a:ext cx="3901440" cy="1125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代价函数：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64" y="1350829"/>
                <a:ext cx="3901440" cy="1125501"/>
              </a:xfrm>
              <a:prstGeom prst="rect">
                <a:avLst/>
              </a:prstGeom>
              <a:blipFill>
                <a:blip r:embed="rId2"/>
                <a:stretch>
                  <a:fillRect l="-1406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3150" y="2968122"/>
                <a:ext cx="5281592" cy="665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50" y="2968122"/>
                <a:ext cx="5281592" cy="665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" y="1706880"/>
            <a:ext cx="4286326" cy="47883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682927" y="3676520"/>
            <a:ext cx="465991" cy="72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8663" y="4538589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63" y="4538589"/>
                <a:ext cx="182620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7004751" y="3655610"/>
            <a:ext cx="589009" cy="7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68209" y="4544449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09" y="4544449"/>
                <a:ext cx="18262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792795" y="32414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RNN</a:t>
            </a:r>
            <a:r>
              <a:rPr lang="zh-CN" altLang="en-US" sz="3600" dirty="0">
                <a:solidFill>
                  <a:srgbClr val="0070C0"/>
                </a:solidFill>
              </a:rPr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189696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847</Words>
  <Application>Microsoft Office PowerPoint</Application>
  <PresentationFormat>全屏显示(4:3)</PresentationFormat>
  <Paragraphs>122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ky1</dc:creator>
  <cp:lastModifiedBy>张浩</cp:lastModifiedBy>
  <cp:revision>64</cp:revision>
  <dcterms:created xsi:type="dcterms:W3CDTF">2018-03-20T07:59:42Z</dcterms:created>
  <dcterms:modified xsi:type="dcterms:W3CDTF">2018-09-17T06:46:55Z</dcterms:modified>
</cp:coreProperties>
</file>