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8" r:id="rId21"/>
    <p:sldId id="277" r:id="rId22"/>
    <p:sldId id="279"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6049"/>
  </p:normalViewPr>
  <p:slideViewPr>
    <p:cSldViewPr snapToGrid="0" snapToObjects="1">
      <p:cViewPr varScale="1">
        <p:scale>
          <a:sx n="75" d="100"/>
          <a:sy n="75" d="100"/>
        </p:scale>
        <p:origin x="19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B9428-2E1B-264C-BF8A-9E020CCD2BBE}" type="datetimeFigureOut">
              <a:rPr kumimoji="1" lang="zh-CN" altLang="en-US" smtClean="0"/>
              <a:t>2018/3/29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9DC59-55F3-8643-B547-B9ADC8786344}" type="slidenum">
              <a:rPr kumimoji="1" lang="zh-CN" altLang="en-US" smtClean="0"/>
              <a:t>‹#›</a:t>
            </a:fld>
            <a:endParaRPr kumimoji="1" lang="zh-CN" altLang="en-US"/>
          </a:p>
        </p:txBody>
      </p:sp>
    </p:spTree>
    <p:extLst>
      <p:ext uri="{BB962C8B-B14F-4D97-AF65-F5344CB8AC3E}">
        <p14:creationId xmlns:p14="http://schemas.microsoft.com/office/powerpoint/2010/main" val="167722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5%86%85%E5%AD%98"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baike.baidu.com/item/%E5%85%B3%E9%97%AD" TargetMode="External"/><Relationship Id="rId4" Type="http://schemas.openxmlformats.org/officeDocument/2006/relationships/hyperlink" Target="https://baike.baidu.com/item/%E8%87%AA%E5%8A%A8/9374325"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Java GC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Garbage Collection</a:t>
            </a:r>
            <a:r>
              <a:rPr lang="zh-CN" altLang="en-US" sz="1200" b="0" i="0" kern="1200" dirty="0" smtClean="0">
                <a:solidFill>
                  <a:schemeClr val="tx1"/>
                </a:solidFill>
                <a:effectLst/>
                <a:latin typeface="+mn-lt"/>
                <a:ea typeface="+mn-ea"/>
                <a:cs typeface="+mn-cs"/>
              </a:rPr>
              <a:t>，垃圾收集，垃圾回收）机制，是</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C++/C</a:t>
            </a:r>
            <a:r>
              <a:rPr lang="zh-CN" altLang="en-US" sz="1200" b="0" i="0" kern="1200" dirty="0" smtClean="0">
                <a:solidFill>
                  <a:schemeClr val="tx1"/>
                </a:solidFill>
                <a:effectLst/>
                <a:latin typeface="+mn-lt"/>
                <a:ea typeface="+mn-ea"/>
                <a:cs typeface="+mn-cs"/>
              </a:rPr>
              <a:t>的主要区别之一，作为</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开发者，一般不需要专门编写内存回收和垃圾清理代码。</a:t>
            </a:r>
          </a:p>
          <a:p>
            <a:r>
              <a:rPr kumimoji="1" lang="zh-CN" altLang="en-US" dirty="0" smtClean="0"/>
              <a:t>关于</a:t>
            </a:r>
            <a:r>
              <a:rPr lang="zh-CN" altLang="en-US" dirty="0" smtClean="0"/>
              <a:t>内存泄露和溢出问题我们等下会讲。</a:t>
            </a:r>
            <a:endParaRPr lang="en-US" altLang="zh-CN" dirty="0" smtClean="0"/>
          </a:p>
          <a:p>
            <a:r>
              <a:rPr lang="zh-CN" altLang="en-US" dirty="0" smtClean="0"/>
              <a:t>内存泄露：</a:t>
            </a:r>
            <a:r>
              <a:rPr lang="zh-CN" altLang="en-US" sz="1200" b="0" i="0" kern="1200" dirty="0" smtClean="0">
                <a:solidFill>
                  <a:schemeClr val="tx1"/>
                </a:solidFill>
                <a:effectLst/>
                <a:latin typeface="+mn-lt"/>
                <a:ea typeface="+mn-ea"/>
                <a:cs typeface="+mn-cs"/>
              </a:rPr>
              <a:t>程序中己动态分配的堆内存由于某种原因程序未释放或无法释放，造成系统内存的浪费，导致程序运行速度减慢甚至系统崩溃等严重后果</a:t>
            </a:r>
            <a:endParaRPr lang="en-US" altLang="zh-CN" sz="1200" b="0" i="0" kern="1200" dirty="0" smtClean="0">
              <a:solidFill>
                <a:schemeClr val="tx1"/>
              </a:solidFill>
              <a:effectLst/>
              <a:latin typeface="+mn-lt"/>
              <a:ea typeface="+mn-ea"/>
              <a:cs typeface="+mn-cs"/>
            </a:endParaRPr>
          </a:p>
          <a:p>
            <a:r>
              <a:rPr lang="zh-CN" altLang="en-US" dirty="0" smtClean="0"/>
              <a:t>溢出：就是</a:t>
            </a:r>
            <a:r>
              <a:rPr lang="zh-CN" altLang="en-US" sz="1200" b="0" i="0" u="none" strike="noStrike" kern="1200" dirty="0" smtClean="0">
                <a:solidFill>
                  <a:schemeClr val="tx1"/>
                </a:solidFill>
                <a:effectLst/>
                <a:latin typeface="+mn-lt"/>
                <a:ea typeface="+mn-ea"/>
                <a:cs typeface="+mn-cs"/>
                <a:hlinkClick r:id="rId3"/>
              </a:rPr>
              <a:t>内存</a:t>
            </a:r>
            <a:r>
              <a:rPr lang="zh-CN" altLang="en-US" sz="1200" b="0" i="0" kern="1200" dirty="0" smtClean="0">
                <a:solidFill>
                  <a:schemeClr val="tx1"/>
                </a:solidFill>
                <a:effectLst/>
                <a:latin typeface="+mn-lt"/>
                <a:ea typeface="+mn-ea"/>
                <a:cs typeface="+mn-cs"/>
              </a:rPr>
              <a:t>不够，通常在运行大型软件或游戏时，软件或游戏所需要的内存远远超出了你主机内安装的内存所承受大小，就叫内存溢出。此时软件或游戏就运行不了，系统会提示内存溢出，有时候会</a:t>
            </a:r>
            <a:r>
              <a:rPr lang="zh-CN" altLang="en-US" sz="1200" b="0" i="0" u="none" strike="noStrike" kern="1200" dirty="0" smtClean="0">
                <a:solidFill>
                  <a:schemeClr val="tx1"/>
                </a:solidFill>
                <a:effectLst/>
                <a:latin typeface="+mn-lt"/>
                <a:ea typeface="+mn-ea"/>
                <a:cs typeface="+mn-cs"/>
                <a:hlinkClick r:id="rId4"/>
              </a:rPr>
              <a:t>自动</a:t>
            </a:r>
            <a:r>
              <a:rPr lang="zh-CN" altLang="en-US" sz="1200" b="0" i="0" u="none" strike="noStrike" kern="1200" dirty="0" smtClean="0">
                <a:solidFill>
                  <a:schemeClr val="tx1"/>
                </a:solidFill>
                <a:effectLst/>
                <a:latin typeface="+mn-lt"/>
                <a:ea typeface="+mn-ea"/>
                <a:cs typeface="+mn-cs"/>
                <a:hlinkClick r:id="rId5"/>
              </a:rPr>
              <a:t>关闭</a:t>
            </a:r>
            <a:r>
              <a:rPr lang="zh-CN" altLang="en-US" sz="1200" b="0" i="0" kern="1200" dirty="0" smtClean="0">
                <a:solidFill>
                  <a:schemeClr val="tx1"/>
                </a:solidFill>
                <a:effectLst/>
                <a:latin typeface="+mn-lt"/>
                <a:ea typeface="+mn-ea"/>
                <a:cs typeface="+mn-cs"/>
              </a:rPr>
              <a:t>软件，重启电脑或者软件后释放掉一部分内存又可以正常运行该软件</a:t>
            </a:r>
            <a:endParaRPr lang="zh-CN" altLang="en-US" dirty="0" smtClean="0"/>
          </a:p>
          <a:p>
            <a:r>
              <a:rPr lang="zh-CN" altLang="en-US" sz="1200" b="0" i="0" kern="1200" dirty="0" smtClean="0">
                <a:solidFill>
                  <a:schemeClr val="tx1"/>
                </a:solidFill>
                <a:effectLst/>
                <a:latin typeface="+mn-lt"/>
                <a:ea typeface="+mn-ea"/>
                <a:cs typeface="+mn-cs"/>
              </a:rPr>
              <a:t>学习</a:t>
            </a:r>
            <a:r>
              <a:rPr lang="en-US" altLang="zh-CN" sz="1200" b="0" i="0" kern="1200" dirty="0" smtClean="0">
                <a:solidFill>
                  <a:schemeClr val="tx1"/>
                </a:solidFill>
                <a:effectLst/>
                <a:latin typeface="+mn-lt"/>
                <a:ea typeface="+mn-ea"/>
                <a:cs typeface="+mn-cs"/>
              </a:rPr>
              <a:t>Java GC</a:t>
            </a:r>
            <a:r>
              <a:rPr lang="zh-CN" altLang="en-US" sz="1200" b="0" i="0" kern="1200" dirty="0" smtClean="0">
                <a:solidFill>
                  <a:schemeClr val="tx1"/>
                </a:solidFill>
                <a:effectLst/>
                <a:latin typeface="+mn-lt"/>
                <a:ea typeface="+mn-ea"/>
                <a:cs typeface="+mn-cs"/>
              </a:rPr>
              <a:t>机制，可以帮助我们在日常工作中排查各种内存溢出或泄露问题，解决性能瓶颈，达到更高的并发量，写出更高效的程序</a:t>
            </a:r>
            <a:r>
              <a:rPr lang="zh-CN" altLang="en-US" sz="1200" b="0" i="0" kern="1200" dirty="0" smtClean="0">
                <a:solidFill>
                  <a:schemeClr val="tx1"/>
                </a:solidFill>
                <a:effectLst/>
                <a:latin typeface="+mn-lt"/>
                <a:ea typeface="+mn-ea"/>
                <a:cs typeface="+mn-cs"/>
              </a:rPr>
              <a:t>。</a:t>
            </a:r>
            <a:endParaRPr kumimoji="1" lang="zh-CN" altLang="en-US" dirty="0" smtClean="0"/>
          </a:p>
          <a:p>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，发布的</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中，默认的虚拟机仍然是</a:t>
            </a:r>
            <a:r>
              <a:rPr lang="en-US" altLang="zh-CN" sz="1200" b="0" i="0" kern="1200" dirty="0" err="1" smtClean="0">
                <a:solidFill>
                  <a:schemeClr val="tx1"/>
                </a:solidFill>
                <a:effectLst/>
                <a:latin typeface="+mn-lt"/>
                <a:ea typeface="+mn-ea"/>
                <a:cs typeface="+mn-cs"/>
              </a:rPr>
              <a:t>HotSpot</a:t>
            </a:r>
            <a:r>
              <a:rPr lang="zh-CN" altLang="en-US" sz="1200" b="0" i="0" kern="1200" dirty="0" smtClean="0">
                <a:solidFill>
                  <a:schemeClr val="tx1"/>
                </a:solidFill>
                <a:effectLst/>
                <a:latin typeface="+mn-lt"/>
                <a:ea typeface="+mn-ea"/>
                <a:cs typeface="+mn-cs"/>
              </a:rPr>
              <a:t>，因此本文中默认介绍的虚拟机都是</a:t>
            </a:r>
            <a:r>
              <a:rPr lang="en-US" altLang="zh-CN" sz="1200" b="0" i="0" kern="1200" dirty="0" err="1" smtClean="0">
                <a:solidFill>
                  <a:schemeClr val="tx1"/>
                </a:solidFill>
                <a:effectLst/>
                <a:latin typeface="+mn-lt"/>
                <a:ea typeface="+mn-ea"/>
                <a:cs typeface="+mn-cs"/>
              </a:rPr>
              <a:t>HotSpot</a:t>
            </a:r>
            <a:r>
              <a:rPr lang="zh-CN" altLang="en-US" sz="1200" b="0" i="0" kern="1200" dirty="0" smtClean="0">
                <a:solidFill>
                  <a:schemeClr val="tx1"/>
                </a:solidFill>
                <a:effectLst/>
                <a:latin typeface="+mn-lt"/>
                <a:ea typeface="+mn-ea"/>
                <a:cs typeface="+mn-cs"/>
              </a:rPr>
              <a:t>，相关机制也主要是指</a:t>
            </a:r>
            <a:r>
              <a:rPr lang="en-US" altLang="zh-CN" sz="1200" b="0" i="0" kern="1200" dirty="0" err="1" smtClean="0">
                <a:solidFill>
                  <a:schemeClr val="tx1"/>
                </a:solidFill>
                <a:effectLst/>
                <a:latin typeface="+mn-lt"/>
                <a:ea typeface="+mn-ea"/>
                <a:cs typeface="+mn-cs"/>
              </a:rPr>
              <a:t>HotSpot</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机制。</a:t>
            </a:r>
          </a:p>
          <a:p>
            <a:r>
              <a:rPr kumimoji="1" lang="zh-CN" altLang="en-US" dirty="0" smtClean="0"/>
              <a:t>共有</a:t>
            </a:r>
            <a:r>
              <a:rPr kumimoji="1" lang="en-US" altLang="zh-CN" dirty="0" smtClean="0"/>
              <a:t>3</a:t>
            </a:r>
            <a:r>
              <a:rPr kumimoji="1" lang="zh-CN" altLang="en-US" dirty="0" smtClean="0"/>
              <a:t>种虚拟机：</a:t>
            </a:r>
            <a:r>
              <a:rPr lang="en-US" altLang="zh-CN" sz="1200" b="0" i="0" kern="1200" dirty="0" err="1" smtClean="0">
                <a:solidFill>
                  <a:schemeClr val="tx1"/>
                </a:solidFill>
                <a:effectLst/>
                <a:latin typeface="+mn-lt"/>
                <a:ea typeface="+mn-ea"/>
                <a:cs typeface="+mn-cs"/>
              </a:rPr>
              <a:t>HotSpot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Jrockit</a:t>
            </a:r>
            <a:r>
              <a:rPr lang="zh-CN" altLang="en-US" sz="1200" b="0" i="0" kern="1200" dirty="0" smtClean="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5889DC59-55F3-8643-B547-B9ADC8786344}" type="slidenum">
              <a:rPr kumimoji="1" lang="zh-CN" altLang="en-US" smtClean="0"/>
              <a:t>3</a:t>
            </a:fld>
            <a:endParaRPr kumimoji="1" lang="zh-CN" altLang="en-US"/>
          </a:p>
        </p:txBody>
      </p:sp>
    </p:spTree>
    <p:extLst>
      <p:ext uri="{BB962C8B-B14F-4D97-AF65-F5344CB8AC3E}">
        <p14:creationId xmlns:p14="http://schemas.microsoft.com/office/powerpoint/2010/main" val="1213433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标记</a:t>
            </a:r>
            <a:r>
              <a:rPr lang="en-US" altLang="zh-CN" dirty="0" smtClean="0"/>
              <a:t>-</a:t>
            </a:r>
            <a:r>
              <a:rPr lang="zh-CN" altLang="en-US" dirty="0" smtClean="0"/>
              <a:t>整理算法：</a:t>
            </a:r>
            <a:r>
              <a:rPr lang="zh-CN" altLang="en-US" sz="1200" b="0" i="0" kern="1200" dirty="0" smtClean="0">
                <a:solidFill>
                  <a:schemeClr val="tx1"/>
                </a:solidFill>
                <a:effectLst/>
                <a:latin typeface="+mn-lt"/>
                <a:ea typeface="+mn-ea"/>
                <a:cs typeface="+mn-cs"/>
              </a:rPr>
              <a:t>不直接对可回收对象进行清理，而是让所有可用的对象都向一端移动。然后直接清理掉边界意外的内存。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标记阶段的任务是标记出所有需要被回收的对象，清除阶段就是回收被标记的对象所占用的空间。</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889DC59-55F3-8643-B547-B9ADC8786344}" type="slidenum">
              <a:rPr kumimoji="1" lang="zh-CN" altLang="en-US" smtClean="0"/>
              <a:t>17</a:t>
            </a:fld>
            <a:endParaRPr kumimoji="1" lang="zh-CN" altLang="en-US"/>
          </a:p>
        </p:txBody>
      </p:sp>
    </p:spTree>
    <p:extLst>
      <p:ext uri="{BB962C8B-B14F-4D97-AF65-F5344CB8AC3E}">
        <p14:creationId xmlns:p14="http://schemas.microsoft.com/office/powerpoint/2010/main" val="1880126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ClassLoader</a:t>
            </a:r>
            <a:r>
              <a:rPr lang="zh-CN" altLang="en-US" sz="1200" b="0" i="0" kern="1200" dirty="0" smtClean="0">
                <a:solidFill>
                  <a:schemeClr val="tx1"/>
                </a:solidFill>
                <a:effectLst/>
                <a:latin typeface="+mn-lt"/>
                <a:ea typeface="+mn-ea"/>
                <a:cs typeface="+mn-cs"/>
              </a:rPr>
              <a:t>的具体作用就是将</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文件加载到</a:t>
            </a:r>
            <a:r>
              <a:rPr lang="en-US" altLang="zh-CN" sz="1200" b="0" i="0" kern="1200" dirty="0" err="1"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虚拟机中去，程序就可以正确运行了。但是，</a:t>
            </a:r>
            <a:r>
              <a:rPr lang="en-US" altLang="zh-CN" sz="1200" b="0" i="0" kern="1200" dirty="0" err="1"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启动的时候，并不会一次性加载所有的</a:t>
            </a:r>
            <a:r>
              <a:rPr lang="en-US" altLang="zh-CN" sz="1200" b="0" i="0" kern="1200" dirty="0" smtClean="0">
                <a:solidFill>
                  <a:schemeClr val="tx1"/>
                </a:solidFill>
                <a:effectLst/>
                <a:latin typeface="+mn-lt"/>
                <a:ea typeface="+mn-ea"/>
                <a:cs typeface="+mn-cs"/>
              </a:rPr>
              <a:t>class</a:t>
            </a:r>
            <a:r>
              <a:rPr lang="zh-CN" altLang="en-US" sz="1200" b="0" i="0" kern="1200" dirty="0" smtClean="0">
                <a:solidFill>
                  <a:schemeClr val="tx1"/>
                </a:solidFill>
                <a:effectLst/>
                <a:latin typeface="+mn-lt"/>
                <a:ea typeface="+mn-ea"/>
                <a:cs typeface="+mn-cs"/>
              </a:rPr>
              <a:t>文件，而是根据需要去动态加载。</a:t>
            </a:r>
            <a:endParaRPr kumimoji="1" lang="zh-CN" altLang="en-US" dirty="0"/>
          </a:p>
        </p:txBody>
      </p:sp>
      <p:sp>
        <p:nvSpPr>
          <p:cNvPr id="4" name="幻灯片编号占位符 3"/>
          <p:cNvSpPr>
            <a:spLocks noGrp="1"/>
          </p:cNvSpPr>
          <p:nvPr>
            <p:ph type="sldNum" sz="quarter" idx="10"/>
          </p:nvPr>
        </p:nvSpPr>
        <p:spPr/>
        <p:txBody>
          <a:bodyPr/>
          <a:lstStyle/>
          <a:p>
            <a:fld id="{5889DC59-55F3-8643-B547-B9ADC8786344}" type="slidenum">
              <a:rPr kumimoji="1" lang="zh-CN" altLang="en-US" smtClean="0"/>
              <a:t>18</a:t>
            </a:fld>
            <a:endParaRPr kumimoji="1" lang="zh-CN" altLang="en-US"/>
          </a:p>
        </p:txBody>
      </p:sp>
    </p:spTree>
    <p:extLst>
      <p:ext uri="{BB962C8B-B14F-4D97-AF65-F5344CB8AC3E}">
        <p14:creationId xmlns:p14="http://schemas.microsoft.com/office/powerpoint/2010/main" val="1009439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只要某个对象不再被其他活动对象引用，那么这个这个对象就可以被回收了。这里的活动对象指的是能够被一个根对象集合到达的对象。</a:t>
            </a:r>
            <a:endParaRPr kumimoji="1" lang="en-US" altLang="zh-CN" dirty="0" smtClean="0"/>
          </a:p>
          <a:p>
            <a:r>
              <a:rPr kumimoji="1" lang="zh-CN" altLang="en-US" dirty="0" smtClean="0"/>
              <a:t>如图，除了</a:t>
            </a:r>
            <a:r>
              <a:rPr kumimoji="1" lang="en-US" altLang="zh-CN" dirty="0" err="1" smtClean="0"/>
              <a:t>f,h</a:t>
            </a:r>
            <a:r>
              <a:rPr kumimoji="1" lang="zh-CN" altLang="en-US" dirty="0" smtClean="0"/>
              <a:t>对象之外，其他的都可以称为活动对象，因为它们都可以 被根对象达到。</a:t>
            </a:r>
            <a:r>
              <a:rPr kumimoji="1" lang="en-US" altLang="zh-CN" dirty="0" smtClean="0"/>
              <a:t>h</a:t>
            </a:r>
            <a:r>
              <a:rPr kumimoji="1" lang="zh-CN" altLang="en-US" dirty="0" smtClean="0"/>
              <a:t>虽然也被</a:t>
            </a:r>
            <a:r>
              <a:rPr kumimoji="1" lang="en-US" altLang="zh-CN" dirty="0" smtClean="0"/>
              <a:t>f</a:t>
            </a:r>
            <a:r>
              <a:rPr kumimoji="1" lang="zh-CN" altLang="en-US" dirty="0" smtClean="0"/>
              <a:t>对象引用，但是</a:t>
            </a:r>
            <a:r>
              <a:rPr kumimoji="1" lang="en-US" altLang="zh-CN" dirty="0" smtClean="0"/>
              <a:t>h</a:t>
            </a:r>
            <a:r>
              <a:rPr kumimoji="1" lang="zh-CN" altLang="en-US" dirty="0" smtClean="0"/>
              <a:t>不能被根对象集合到达，所以它们都是非活动对象。</a:t>
            </a:r>
            <a:endParaRPr kumimoji="1" lang="en-US" altLang="zh-CN" dirty="0" smtClean="0"/>
          </a:p>
          <a:p>
            <a:r>
              <a:rPr kumimoji="1" lang="zh-CN" altLang="en-US" dirty="0" smtClean="0"/>
              <a:t>跟对象集合包含的是：方法中局部变量的对象引用，类的</a:t>
            </a:r>
            <a:r>
              <a:rPr kumimoji="1" lang="en-US" altLang="zh-CN" dirty="0" smtClean="0"/>
              <a:t>class</a:t>
            </a:r>
            <a:r>
              <a:rPr kumimoji="1" lang="zh-CN" altLang="en-US" dirty="0" smtClean="0"/>
              <a:t>对象等等。</a:t>
            </a:r>
            <a:endParaRPr kumimoji="1" lang="en-US" altLang="zh-CN" dirty="0" smtClean="0"/>
          </a:p>
        </p:txBody>
      </p:sp>
      <p:sp>
        <p:nvSpPr>
          <p:cNvPr id="4" name="幻灯片编号占位符 3"/>
          <p:cNvSpPr>
            <a:spLocks noGrp="1"/>
          </p:cNvSpPr>
          <p:nvPr>
            <p:ph type="sldNum" sz="quarter" idx="10"/>
          </p:nvPr>
        </p:nvSpPr>
        <p:spPr/>
        <p:txBody>
          <a:bodyPr/>
          <a:lstStyle/>
          <a:p>
            <a:fld id="{5889DC59-55F3-8643-B547-B9ADC8786344}" type="slidenum">
              <a:rPr kumimoji="1" lang="zh-CN" altLang="en-US" smtClean="0"/>
              <a:t>19</a:t>
            </a:fld>
            <a:endParaRPr kumimoji="1" lang="zh-CN" altLang="en-US"/>
          </a:p>
        </p:txBody>
      </p:sp>
    </p:spTree>
    <p:extLst>
      <p:ext uri="{BB962C8B-B14F-4D97-AF65-F5344CB8AC3E}">
        <p14:creationId xmlns:p14="http://schemas.microsoft.com/office/powerpoint/2010/main" val="1346885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图中两个收集器之间有连线，说明它们可以配合使用</a:t>
            </a:r>
            <a:endParaRPr kumimoji="1" lang="zh-CN" altLang="en-US" dirty="0" smtClean="0"/>
          </a:p>
          <a:p>
            <a:endParaRPr lang="zh-CN" altLang="en-US" dirty="0"/>
          </a:p>
        </p:txBody>
      </p:sp>
      <p:sp>
        <p:nvSpPr>
          <p:cNvPr id="4" name="灯片编号占位符 3"/>
          <p:cNvSpPr>
            <a:spLocks noGrp="1"/>
          </p:cNvSpPr>
          <p:nvPr>
            <p:ph type="sldNum" sz="quarter" idx="10"/>
          </p:nvPr>
        </p:nvSpPr>
        <p:spPr/>
        <p:txBody>
          <a:bodyPr/>
          <a:lstStyle/>
          <a:p>
            <a:fld id="{5889DC59-55F3-8643-B547-B9ADC8786344}" type="slidenum">
              <a:rPr kumimoji="1" lang="zh-CN" altLang="en-US" smtClean="0"/>
              <a:t>20</a:t>
            </a:fld>
            <a:endParaRPr kumimoji="1" lang="zh-CN" altLang="en-US"/>
          </a:p>
        </p:txBody>
      </p:sp>
    </p:spTree>
    <p:extLst>
      <p:ext uri="{BB962C8B-B14F-4D97-AF65-F5344CB8AC3E}">
        <p14:creationId xmlns:p14="http://schemas.microsoft.com/office/powerpoint/2010/main" val="2107148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标出内存中哪些对象可以回收，哪些对象还要继续用。</a:t>
            </a:r>
          </a:p>
          <a:p>
            <a:r>
              <a:rPr lang="zh-CN" altLang="en-US" sz="1200" b="0" i="0" kern="1200" dirty="0" smtClean="0">
                <a:solidFill>
                  <a:schemeClr val="tx1"/>
                </a:solidFill>
                <a:effectLst/>
                <a:latin typeface="+mn-lt"/>
                <a:ea typeface="+mn-ea"/>
                <a:cs typeface="+mn-cs"/>
              </a:rPr>
              <a:t>标记指示回收，那就直接收掉；标记指示对象还能用，那就原地不动留下。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标记与清除效率低</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清除之后内存会产生大量碎片；</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老年代收集器</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5889DC59-55F3-8643-B547-B9ADC8786344}" type="slidenum">
              <a:rPr kumimoji="1" lang="zh-CN" altLang="en-US" smtClean="0"/>
              <a:t>21</a:t>
            </a:fld>
            <a:endParaRPr kumimoji="1" lang="zh-CN" altLang="en-US"/>
          </a:p>
        </p:txBody>
      </p:sp>
    </p:spTree>
    <p:extLst>
      <p:ext uri="{BB962C8B-B14F-4D97-AF65-F5344CB8AC3E}">
        <p14:creationId xmlns:p14="http://schemas.microsoft.com/office/powerpoint/2010/main" val="85995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89DC59-55F3-8643-B547-B9ADC8786344}" type="slidenum">
              <a:rPr kumimoji="1" lang="zh-CN" altLang="en-US" smtClean="0"/>
              <a:t>22</a:t>
            </a:fld>
            <a:endParaRPr kumimoji="1" lang="zh-CN" altLang="en-US"/>
          </a:p>
        </p:txBody>
      </p:sp>
    </p:spTree>
    <p:extLst>
      <p:ext uri="{BB962C8B-B14F-4D97-AF65-F5344CB8AC3E}">
        <p14:creationId xmlns:p14="http://schemas.microsoft.com/office/powerpoint/2010/main" val="133919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先了解在</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中内存区域的划分。在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运行时的数据区里，由</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管理的内存区域分为下图几个模块。</a:t>
            </a:r>
          </a:p>
          <a:p>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编写程序都运行在在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虚拟机（</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）中，在</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的内部，程序的多任务是通过线程来实现的。每用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命令启动一个</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应用程序，</a:t>
            </a:r>
          </a:p>
          <a:p>
            <a:r>
              <a:rPr lang="zh-CN" altLang="en-US" sz="1200" b="0" i="0" kern="1200" dirty="0" smtClean="0">
                <a:solidFill>
                  <a:schemeClr val="tx1"/>
                </a:solidFill>
                <a:effectLst/>
                <a:latin typeface="+mn-lt"/>
                <a:ea typeface="+mn-ea"/>
                <a:cs typeface="+mn-cs"/>
              </a:rPr>
              <a:t>就会启动一个</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进程。在同一个</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进程中，有且只有一个进程，就是它自己。在这个</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环境中，所有程序代码的运行都是以线程来运行。</a:t>
            </a:r>
            <a:endParaRPr kumimoji="1" lang="zh-CN" altLang="en-US" dirty="0"/>
          </a:p>
        </p:txBody>
      </p:sp>
      <p:sp>
        <p:nvSpPr>
          <p:cNvPr id="4" name="幻灯片编号占位符 3"/>
          <p:cNvSpPr>
            <a:spLocks noGrp="1"/>
          </p:cNvSpPr>
          <p:nvPr>
            <p:ph type="sldNum" sz="quarter" idx="10"/>
          </p:nvPr>
        </p:nvSpPr>
        <p:spPr/>
        <p:txBody>
          <a:bodyPr/>
          <a:lstStyle/>
          <a:p>
            <a:fld id="{5889DC59-55F3-8643-B547-B9ADC8786344}" type="slidenum">
              <a:rPr kumimoji="1" lang="zh-CN" altLang="en-US" smtClean="0"/>
              <a:t>4</a:t>
            </a:fld>
            <a:endParaRPr kumimoji="1" lang="zh-CN" altLang="en-US"/>
          </a:p>
        </p:txBody>
      </p:sp>
    </p:spTree>
    <p:extLst>
      <p:ext uri="{BB962C8B-B14F-4D97-AF65-F5344CB8AC3E}">
        <p14:creationId xmlns:p14="http://schemas.microsoft.com/office/powerpoint/2010/main" val="130936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如果程序执行的是一个</a:t>
            </a:r>
            <a:r>
              <a:rPr lang="en-US" altLang="zh-CN" dirty="0" smtClean="0"/>
              <a:t>Java</a:t>
            </a:r>
            <a:r>
              <a:rPr lang="zh-CN" altLang="en-US" dirty="0" smtClean="0"/>
              <a:t>方法，则计数器记录的是正在执行的虚拟机字节码指令地址；如果正在执行的是一个本地（</a:t>
            </a:r>
            <a:r>
              <a:rPr lang="en-US" altLang="zh-CN" dirty="0" smtClean="0"/>
              <a:t>native</a:t>
            </a:r>
            <a:r>
              <a:rPr lang="zh-CN" altLang="en-US" dirty="0" smtClean="0"/>
              <a:t>，由</a:t>
            </a:r>
            <a:r>
              <a:rPr lang="en-US" altLang="zh-CN" dirty="0" smtClean="0"/>
              <a:t>C</a:t>
            </a:r>
            <a:r>
              <a:rPr lang="zh-CN" altLang="en-US" dirty="0" smtClean="0"/>
              <a:t>语言编写完成）方法，则计数器的值为</a:t>
            </a:r>
            <a:r>
              <a:rPr lang="en-US" altLang="zh-CN" dirty="0" smtClean="0"/>
              <a:t>Undefined</a:t>
            </a:r>
            <a:r>
              <a:rPr lang="zh-CN" altLang="en-US" dirty="0" smtClean="0"/>
              <a:t>，由于程序计数器只是记录当前指令地址，所以不存在内存溢出的情况，因此，程序计数器也是所有</a:t>
            </a:r>
            <a:r>
              <a:rPr lang="en-US" altLang="zh-CN" dirty="0" smtClean="0"/>
              <a:t>JVM</a:t>
            </a:r>
            <a:r>
              <a:rPr lang="zh-CN" altLang="en-US" dirty="0" smtClean="0"/>
              <a:t>内存区域中唯一一个没有定义</a:t>
            </a:r>
            <a:r>
              <a:rPr lang="en-US" altLang="zh-CN" dirty="0" err="1" smtClean="0"/>
              <a:t>OutOfMemoryError</a:t>
            </a:r>
            <a:r>
              <a:rPr lang="zh-CN" altLang="en-US" dirty="0" smtClean="0"/>
              <a:t>的区域。</a:t>
            </a:r>
          </a:p>
          <a:p>
            <a:endParaRPr kumimoji="1" lang="zh-CN" altLang="en-US" dirty="0" smtClean="0"/>
          </a:p>
          <a:p>
            <a:endParaRPr lang="zh-CN" altLang="en-US" dirty="0"/>
          </a:p>
        </p:txBody>
      </p:sp>
      <p:sp>
        <p:nvSpPr>
          <p:cNvPr id="4" name="灯片编号占位符 3"/>
          <p:cNvSpPr>
            <a:spLocks noGrp="1"/>
          </p:cNvSpPr>
          <p:nvPr>
            <p:ph type="sldNum" sz="quarter" idx="10"/>
          </p:nvPr>
        </p:nvSpPr>
        <p:spPr/>
        <p:txBody>
          <a:bodyPr/>
          <a:lstStyle/>
          <a:p>
            <a:fld id="{5889DC59-55F3-8643-B547-B9ADC8786344}" type="slidenum">
              <a:rPr kumimoji="1" lang="zh-CN" altLang="en-US" smtClean="0"/>
              <a:t>5</a:t>
            </a:fld>
            <a:endParaRPr kumimoji="1" lang="zh-CN" altLang="en-US"/>
          </a:p>
        </p:txBody>
      </p:sp>
    </p:spTree>
    <p:extLst>
      <p:ext uri="{BB962C8B-B14F-4D97-AF65-F5344CB8AC3E}">
        <p14:creationId xmlns:p14="http://schemas.microsoft.com/office/powerpoint/2010/main" val="301576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虚拟机栈中定义了两种异常，如果线程调用的栈深度大于虚拟机允许的最大深度，则抛出</a:t>
            </a:r>
            <a:r>
              <a:rPr lang="en-US" altLang="zh-CN" dirty="0" err="1" smtClean="0"/>
              <a:t>StatckOverFlowError</a:t>
            </a:r>
            <a:r>
              <a:rPr lang="zh-CN" altLang="en-US" dirty="0" smtClean="0"/>
              <a:t>（栈溢出）；不过多数</a:t>
            </a:r>
            <a:r>
              <a:rPr lang="en-US" altLang="zh-CN" dirty="0" smtClean="0"/>
              <a:t>Java</a:t>
            </a:r>
            <a:r>
              <a:rPr lang="zh-CN" altLang="en-US" dirty="0" smtClean="0"/>
              <a:t>虚拟机都允许动态扩展虚拟机栈的大小</a:t>
            </a:r>
            <a:r>
              <a:rPr lang="en-US" altLang="zh-CN" dirty="0" smtClean="0"/>
              <a:t>(</a:t>
            </a:r>
            <a:r>
              <a:rPr lang="zh-CN" altLang="en-US" dirty="0" smtClean="0"/>
              <a:t>有少部分是固定长度的</a:t>
            </a:r>
            <a:r>
              <a:rPr lang="en-US" altLang="zh-CN" dirty="0" smtClean="0"/>
              <a:t>)</a:t>
            </a:r>
            <a:r>
              <a:rPr lang="zh-CN" altLang="en-US" dirty="0" smtClean="0"/>
              <a:t>，所以线程可以一直申请栈，直到内存不足，此时，会抛出</a:t>
            </a:r>
            <a:r>
              <a:rPr lang="en-US" altLang="zh-CN" dirty="0" err="1" smtClean="0"/>
              <a:t>OutOfMemoryError</a:t>
            </a:r>
            <a:r>
              <a:rPr lang="zh-CN" altLang="en-US" dirty="0" smtClean="0"/>
              <a:t>（内存溢出）。</a:t>
            </a:r>
            <a:endParaRPr lang="zh-CN" altLang="en-US" dirty="0"/>
          </a:p>
        </p:txBody>
      </p:sp>
      <p:sp>
        <p:nvSpPr>
          <p:cNvPr id="4" name="灯片编号占位符 3"/>
          <p:cNvSpPr>
            <a:spLocks noGrp="1"/>
          </p:cNvSpPr>
          <p:nvPr>
            <p:ph type="sldNum" sz="quarter" idx="10"/>
          </p:nvPr>
        </p:nvSpPr>
        <p:spPr/>
        <p:txBody>
          <a:bodyPr/>
          <a:lstStyle/>
          <a:p>
            <a:fld id="{5889DC59-55F3-8643-B547-B9ADC8786344}" type="slidenum">
              <a:rPr kumimoji="1" lang="zh-CN" altLang="en-US" smtClean="0"/>
              <a:t>6</a:t>
            </a:fld>
            <a:endParaRPr kumimoji="1" lang="zh-CN" altLang="en-US"/>
          </a:p>
        </p:txBody>
      </p:sp>
    </p:spTree>
    <p:extLst>
      <p:ext uri="{BB962C8B-B14F-4D97-AF65-F5344CB8AC3E}">
        <p14:creationId xmlns:p14="http://schemas.microsoft.com/office/powerpoint/2010/main" val="427447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在</a:t>
            </a:r>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内存分配机制还会提到堆区</a:t>
            </a:r>
            <a:endParaRPr kumimoji="1" lang="zh-CN" altLang="en-US" dirty="0"/>
          </a:p>
        </p:txBody>
      </p:sp>
      <p:sp>
        <p:nvSpPr>
          <p:cNvPr id="4" name="幻灯片编号占位符 3"/>
          <p:cNvSpPr>
            <a:spLocks noGrp="1"/>
          </p:cNvSpPr>
          <p:nvPr>
            <p:ph type="sldNum" sz="quarter" idx="10"/>
          </p:nvPr>
        </p:nvSpPr>
        <p:spPr/>
        <p:txBody>
          <a:bodyPr/>
          <a:lstStyle/>
          <a:p>
            <a:fld id="{5889DC59-55F3-8643-B547-B9ADC8786344}" type="slidenum">
              <a:rPr kumimoji="1" lang="zh-CN" altLang="en-US" smtClean="0"/>
              <a:t>8</a:t>
            </a:fld>
            <a:endParaRPr kumimoji="1" lang="zh-CN" altLang="en-US"/>
          </a:p>
        </p:txBody>
      </p:sp>
    </p:spTree>
    <p:extLst>
      <p:ext uri="{BB962C8B-B14F-4D97-AF65-F5344CB8AC3E}">
        <p14:creationId xmlns:p14="http://schemas.microsoft.com/office/powerpoint/2010/main" val="146933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89DC59-55F3-8643-B547-B9ADC8786344}" type="slidenum">
              <a:rPr kumimoji="1" lang="zh-CN" altLang="en-US" smtClean="0"/>
              <a:t>11</a:t>
            </a:fld>
            <a:endParaRPr kumimoji="1" lang="zh-CN" altLang="en-US"/>
          </a:p>
        </p:txBody>
      </p:sp>
    </p:spTree>
    <p:extLst>
      <p:ext uri="{BB962C8B-B14F-4D97-AF65-F5344CB8AC3E}">
        <p14:creationId xmlns:p14="http://schemas.microsoft.com/office/powerpoint/2010/main" val="1251869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通过句柄访问的实现方式中，</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堆中会专门有一块区域用来作为句柄池，存储相关句柄所执行的实例数据地址（包括在堆中地址和在方法区中的地址）。这种实现方法由于用句柄表示地址，因此十分稳定。</a:t>
            </a:r>
            <a:endParaRPr lang="en-US" altLang="zh-CN" sz="1200" b="0" i="0" kern="1200" dirty="0" smtClean="0">
              <a:solidFill>
                <a:schemeClr val="tx1"/>
              </a:solidFill>
              <a:effectLst/>
              <a:latin typeface="+mn-lt"/>
              <a:ea typeface="+mn-ea"/>
              <a:cs typeface="+mn-cs"/>
            </a:endParaRPr>
          </a:p>
          <a:p>
            <a:r>
              <a:rPr lang="en-US" altLang="zh-CN" dirty="0" smtClean="0"/>
              <a:t>Java</a:t>
            </a:r>
            <a:r>
              <a:rPr lang="zh-CN" altLang="en-US" dirty="0" smtClean="0"/>
              <a:t>的数据类型分为两类：</a:t>
            </a:r>
            <a:r>
              <a:rPr lang="en-US" altLang="zh-CN" dirty="0" smtClean="0"/>
              <a:t>primitive</a:t>
            </a:r>
            <a:r>
              <a:rPr lang="zh-CN" altLang="en-US" dirty="0" smtClean="0"/>
              <a:t>和</a:t>
            </a:r>
            <a:r>
              <a:rPr lang="en-US" altLang="zh-CN" dirty="0" smtClean="0"/>
              <a:t>reference</a:t>
            </a:r>
            <a:r>
              <a:rPr lang="zh-CN" altLang="en-US" dirty="0" smtClean="0"/>
              <a:t>类型。我们可以从</a:t>
            </a:r>
            <a:r>
              <a:rPr lang="en-US" altLang="zh-CN" dirty="0" smtClean="0"/>
              <a:t>hold</a:t>
            </a:r>
            <a:r>
              <a:rPr lang="zh-CN" altLang="en-US" dirty="0" smtClean="0"/>
              <a:t>数据这个角度来说。</a:t>
            </a:r>
            <a:r>
              <a:rPr lang="en-US" altLang="zh-CN" dirty="0" smtClean="0"/>
              <a:t>primitive</a:t>
            </a:r>
            <a:r>
              <a:rPr lang="zh-CN" altLang="en-US" dirty="0" smtClean="0"/>
              <a:t>类型可以</a:t>
            </a:r>
            <a:r>
              <a:rPr lang="en-US" altLang="zh-CN" dirty="0" smtClean="0"/>
              <a:t>hold</a:t>
            </a:r>
            <a:r>
              <a:rPr lang="zh-CN" altLang="en-US" dirty="0" smtClean="0"/>
              <a:t>数字和布尔数据；</a:t>
            </a:r>
            <a:r>
              <a:rPr lang="en-US" altLang="zh-CN" dirty="0" smtClean="0"/>
              <a:t>reference</a:t>
            </a:r>
            <a:r>
              <a:rPr lang="zh-CN" altLang="en-US" dirty="0" smtClean="0"/>
              <a:t>类型可以</a:t>
            </a:r>
            <a:r>
              <a:rPr lang="en-US" altLang="zh-CN" dirty="0" smtClean="0"/>
              <a:t>hold</a:t>
            </a:r>
            <a:r>
              <a:rPr lang="zh-CN" altLang="en-US" dirty="0" smtClean="0"/>
              <a:t>对象，接口和数组类型的数据的指针。</a:t>
            </a:r>
            <a:endParaRPr kumimoji="1" lang="zh-CN" altLang="en-US" dirty="0"/>
          </a:p>
        </p:txBody>
      </p:sp>
      <p:sp>
        <p:nvSpPr>
          <p:cNvPr id="4" name="幻灯片编号占位符 3"/>
          <p:cNvSpPr>
            <a:spLocks noGrp="1"/>
          </p:cNvSpPr>
          <p:nvPr>
            <p:ph type="sldNum" sz="quarter" idx="10"/>
          </p:nvPr>
        </p:nvSpPr>
        <p:spPr/>
        <p:txBody>
          <a:bodyPr/>
          <a:lstStyle/>
          <a:p>
            <a:fld id="{5889DC59-55F3-8643-B547-B9ADC8786344}" type="slidenum">
              <a:rPr kumimoji="1" lang="zh-CN" altLang="en-US" smtClean="0"/>
              <a:t>12</a:t>
            </a:fld>
            <a:endParaRPr kumimoji="1" lang="zh-CN" altLang="en-US"/>
          </a:p>
        </p:txBody>
      </p:sp>
    </p:spTree>
    <p:extLst>
      <p:ext uri="{BB962C8B-B14F-4D97-AF65-F5344CB8AC3E}">
        <p14:creationId xmlns:p14="http://schemas.microsoft.com/office/powerpoint/2010/main" val="178681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通过直接指针访问的方式中，</a:t>
            </a:r>
            <a:r>
              <a:rPr lang="en-US" altLang="zh-CN" sz="1200" b="0" i="0" kern="1200" dirty="0" smtClean="0">
                <a:solidFill>
                  <a:schemeClr val="tx1"/>
                </a:solidFill>
                <a:effectLst/>
                <a:latin typeface="+mn-lt"/>
                <a:ea typeface="+mn-ea"/>
                <a:cs typeface="+mn-cs"/>
              </a:rPr>
              <a:t>reference</a:t>
            </a:r>
            <a:r>
              <a:rPr lang="zh-CN" altLang="en-US" sz="1200" b="0" i="0" kern="1200" dirty="0" smtClean="0">
                <a:solidFill>
                  <a:schemeClr val="tx1"/>
                </a:solidFill>
                <a:effectLst/>
                <a:latin typeface="+mn-lt"/>
                <a:ea typeface="+mn-ea"/>
                <a:cs typeface="+mn-cs"/>
              </a:rPr>
              <a:t>中存储的就是对象在堆中的实际地址，在堆中存储的对象信息中包含了在方法区中的相应类型数据。这种方法最大的优势是速度快，在</a:t>
            </a:r>
            <a:r>
              <a:rPr lang="en-US" altLang="zh-CN" sz="1200" b="0" i="0" kern="1200" dirty="0" err="1" smtClean="0">
                <a:solidFill>
                  <a:schemeClr val="tx1"/>
                </a:solidFill>
                <a:effectLst/>
                <a:latin typeface="+mn-lt"/>
                <a:ea typeface="+mn-ea"/>
                <a:cs typeface="+mn-cs"/>
              </a:rPr>
              <a:t>HotSpot</a:t>
            </a:r>
            <a:r>
              <a:rPr lang="zh-CN" altLang="en-US" sz="1200" b="0" i="0" kern="1200" dirty="0" smtClean="0">
                <a:solidFill>
                  <a:schemeClr val="tx1"/>
                </a:solidFill>
                <a:effectLst/>
                <a:latin typeface="+mn-lt"/>
                <a:ea typeface="+mn-ea"/>
                <a:cs typeface="+mn-cs"/>
              </a:rPr>
              <a:t>虚拟机中用的就是这种方式。</a:t>
            </a:r>
            <a:endParaRPr kumimoji="1" lang="zh-CN" altLang="en-US" dirty="0"/>
          </a:p>
        </p:txBody>
      </p:sp>
      <p:sp>
        <p:nvSpPr>
          <p:cNvPr id="4" name="幻灯片编号占位符 3"/>
          <p:cNvSpPr>
            <a:spLocks noGrp="1"/>
          </p:cNvSpPr>
          <p:nvPr>
            <p:ph type="sldNum" sz="quarter" idx="10"/>
          </p:nvPr>
        </p:nvSpPr>
        <p:spPr/>
        <p:txBody>
          <a:bodyPr/>
          <a:lstStyle/>
          <a:p>
            <a:fld id="{5889DC59-55F3-8643-B547-B9ADC8786344}" type="slidenum">
              <a:rPr kumimoji="1" lang="zh-CN" altLang="en-US" smtClean="0"/>
              <a:t>13</a:t>
            </a:fld>
            <a:endParaRPr kumimoji="1" lang="zh-CN" altLang="en-US"/>
          </a:p>
        </p:txBody>
      </p:sp>
    </p:spTree>
    <p:extLst>
      <p:ext uri="{BB962C8B-B14F-4D97-AF65-F5344CB8AC3E}">
        <p14:creationId xmlns:p14="http://schemas.microsoft.com/office/powerpoint/2010/main" val="481873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这里所说的内存分配，主要指的是在堆上的分配，一般的，对象的内存分配都是在堆上进行，</a:t>
            </a:r>
          </a:p>
          <a:p>
            <a:r>
              <a:rPr lang="zh-CN" altLang="en-US" sz="1200" b="1" i="0" kern="1200" dirty="0" smtClean="0">
                <a:solidFill>
                  <a:schemeClr val="tx1"/>
                </a:solidFill>
                <a:effectLst/>
                <a:latin typeface="+mn-lt"/>
                <a:ea typeface="+mn-ea"/>
                <a:cs typeface="+mn-cs"/>
              </a:rPr>
              <a:t>年轻代（</a:t>
            </a:r>
            <a:r>
              <a:rPr lang="en-US" altLang="zh-CN" sz="1200" b="1" i="0" kern="1200" dirty="0" smtClean="0">
                <a:solidFill>
                  <a:schemeClr val="tx1"/>
                </a:solidFill>
                <a:effectLst/>
                <a:latin typeface="+mn-lt"/>
                <a:ea typeface="+mn-ea"/>
                <a:cs typeface="+mn-cs"/>
              </a:rPr>
              <a:t>Young Generation</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：对象被创建时，内存的分配首先发生在年轻代（大对象可以直接被创建在年老代），大部分的对象在创建后很快就不再使用，因此很快变得不可达，于是被年轻代的</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机制清理掉（</a:t>
            </a:r>
            <a:r>
              <a:rPr lang="en-US" altLang="zh-CN" sz="1200" b="0" i="0" kern="1200" dirty="0" smtClean="0">
                <a:solidFill>
                  <a:schemeClr val="tx1"/>
                </a:solidFill>
                <a:effectLst/>
                <a:latin typeface="+mn-lt"/>
                <a:ea typeface="+mn-ea"/>
                <a:cs typeface="+mn-cs"/>
              </a:rPr>
              <a:t>IBM</a:t>
            </a:r>
            <a:r>
              <a:rPr lang="zh-CN" altLang="en-US" sz="1200" b="0" i="0" kern="1200" dirty="0" smtClean="0">
                <a:solidFill>
                  <a:schemeClr val="tx1"/>
                </a:solidFill>
                <a:effectLst/>
                <a:latin typeface="+mn-lt"/>
                <a:ea typeface="+mn-ea"/>
                <a:cs typeface="+mn-cs"/>
              </a:rPr>
              <a:t>的研究表明，</a:t>
            </a:r>
            <a:r>
              <a:rPr lang="en-US" altLang="zh-CN" sz="1200" b="0" i="0" kern="1200" dirty="0" smtClean="0">
                <a:solidFill>
                  <a:schemeClr val="tx1"/>
                </a:solidFill>
                <a:effectLst/>
                <a:latin typeface="+mn-lt"/>
                <a:ea typeface="+mn-ea"/>
                <a:cs typeface="+mn-cs"/>
              </a:rPr>
              <a:t>98%</a:t>
            </a:r>
            <a:r>
              <a:rPr lang="zh-CN" altLang="en-US" sz="1200" b="0" i="0" kern="1200" dirty="0" smtClean="0">
                <a:solidFill>
                  <a:schemeClr val="tx1"/>
                </a:solidFill>
                <a:effectLst/>
                <a:latin typeface="+mn-lt"/>
                <a:ea typeface="+mn-ea"/>
                <a:cs typeface="+mn-cs"/>
              </a:rPr>
              <a:t>的对象都是很快消亡的），这个</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机制被称为</a:t>
            </a:r>
            <a:r>
              <a:rPr lang="en-US" altLang="zh-CN" sz="1200" b="0" i="0" kern="1200" dirty="0" smtClean="0">
                <a:solidFill>
                  <a:schemeClr val="tx1"/>
                </a:solidFill>
                <a:effectLst/>
                <a:latin typeface="+mn-lt"/>
                <a:ea typeface="+mn-ea"/>
                <a:cs typeface="+mn-cs"/>
              </a:rPr>
              <a:t>Minor GC</a:t>
            </a:r>
            <a:r>
              <a:rPr lang="zh-CN" altLang="en-US" sz="1200" b="0" i="0" kern="1200" dirty="0" smtClean="0">
                <a:solidFill>
                  <a:schemeClr val="tx1"/>
                </a:solidFill>
                <a:effectLst/>
                <a:latin typeface="+mn-lt"/>
                <a:ea typeface="+mn-ea"/>
                <a:cs typeface="+mn-cs"/>
              </a:rPr>
              <a:t>或叫</a:t>
            </a:r>
            <a:r>
              <a:rPr lang="en-US" altLang="zh-CN" sz="1200" b="0" i="0" kern="1200" dirty="0" smtClean="0">
                <a:solidFill>
                  <a:schemeClr val="tx1"/>
                </a:solidFill>
                <a:effectLst/>
                <a:latin typeface="+mn-lt"/>
                <a:ea typeface="+mn-ea"/>
                <a:cs typeface="+mn-cs"/>
              </a:rPr>
              <a:t>Young GC</a:t>
            </a:r>
            <a:r>
              <a:rPr lang="zh-CN" altLang="en-US" sz="1200" b="0" i="0" kern="1200" dirty="0" smtClean="0">
                <a:solidFill>
                  <a:schemeClr val="tx1"/>
                </a:solidFill>
                <a:effectLst/>
                <a:latin typeface="+mn-lt"/>
                <a:ea typeface="+mn-ea"/>
                <a:cs typeface="+mn-cs"/>
              </a:rPr>
              <a:t>。注意，</a:t>
            </a:r>
            <a:r>
              <a:rPr lang="en-US" altLang="zh-CN" sz="1200" b="0" i="0" kern="1200" dirty="0" smtClean="0">
                <a:solidFill>
                  <a:schemeClr val="tx1"/>
                </a:solidFill>
                <a:effectLst/>
                <a:latin typeface="+mn-lt"/>
                <a:ea typeface="+mn-ea"/>
                <a:cs typeface="+mn-cs"/>
              </a:rPr>
              <a:t>Minor GC</a:t>
            </a:r>
            <a:r>
              <a:rPr lang="zh-CN" altLang="en-US" sz="1200" b="0" i="0" kern="1200" dirty="0" smtClean="0">
                <a:solidFill>
                  <a:schemeClr val="tx1"/>
                </a:solidFill>
                <a:effectLst/>
                <a:latin typeface="+mn-lt"/>
                <a:ea typeface="+mn-ea"/>
                <a:cs typeface="+mn-cs"/>
              </a:rPr>
              <a:t>并不代表年轻代内存不足，它事实上只表示在</a:t>
            </a:r>
            <a:r>
              <a:rPr lang="en-US" altLang="zh-CN" sz="1200" b="0" i="0" kern="1200" dirty="0" smtClean="0">
                <a:solidFill>
                  <a:schemeClr val="tx1"/>
                </a:solidFill>
                <a:effectLst/>
                <a:latin typeface="+mn-lt"/>
                <a:ea typeface="+mn-ea"/>
                <a:cs typeface="+mn-cs"/>
              </a:rPr>
              <a:t>Eden</a:t>
            </a:r>
            <a:r>
              <a:rPr lang="zh-CN" altLang="en-US" sz="1200" b="0" i="0" kern="1200" dirty="0" smtClean="0">
                <a:solidFill>
                  <a:schemeClr val="tx1"/>
                </a:solidFill>
                <a:effectLst/>
                <a:latin typeface="+mn-lt"/>
                <a:ea typeface="+mn-ea"/>
                <a:cs typeface="+mn-cs"/>
              </a:rPr>
              <a:t>区上的</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年轻代上的内存分配是这样的，年轻代可以分为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个区域：</a:t>
            </a:r>
            <a:r>
              <a:rPr lang="en-US" altLang="zh-CN" sz="1200" b="0" i="0" kern="1200" dirty="0" smtClean="0">
                <a:solidFill>
                  <a:schemeClr val="tx1"/>
                </a:solidFill>
                <a:effectLst/>
                <a:latin typeface="+mn-lt"/>
                <a:ea typeface="+mn-ea"/>
                <a:cs typeface="+mn-cs"/>
              </a:rPr>
              <a:t>Eden</a:t>
            </a:r>
            <a:r>
              <a:rPr lang="zh-CN" altLang="en-US" sz="1200" b="0" i="0" kern="1200" dirty="0" smtClean="0">
                <a:solidFill>
                  <a:schemeClr val="tx1"/>
                </a:solidFill>
                <a:effectLst/>
                <a:latin typeface="+mn-lt"/>
                <a:ea typeface="+mn-ea"/>
                <a:cs typeface="+mn-cs"/>
              </a:rPr>
              <a:t>区和两个存活区（</a:t>
            </a:r>
            <a:r>
              <a:rPr lang="en-US" altLang="zh-CN" sz="1200" b="0" i="0" kern="1200" dirty="0" smtClean="0">
                <a:solidFill>
                  <a:schemeClr val="tx1"/>
                </a:solidFill>
                <a:effectLst/>
                <a:latin typeface="+mn-lt"/>
                <a:ea typeface="+mn-ea"/>
                <a:cs typeface="+mn-cs"/>
              </a:rPr>
              <a:t>Survivor 0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Survivor 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Eden</a:t>
            </a:r>
            <a:r>
              <a:rPr lang="zh-CN" altLang="en-US" sz="1200" b="0" i="0" kern="1200" dirty="0" smtClean="0">
                <a:solidFill>
                  <a:schemeClr val="tx1"/>
                </a:solidFill>
                <a:effectLst/>
                <a:latin typeface="+mn-lt"/>
                <a:ea typeface="+mn-ea"/>
                <a:cs typeface="+mn-cs"/>
              </a:rPr>
              <a:t>区满了触发</a:t>
            </a:r>
            <a:r>
              <a:rPr lang="en-US" altLang="zh-CN" sz="1200" b="0" i="0" kern="1200" dirty="0" smtClean="0">
                <a:solidFill>
                  <a:schemeClr val="tx1"/>
                </a:solidFill>
                <a:effectLst/>
                <a:latin typeface="+mn-lt"/>
                <a:ea typeface="+mn-ea"/>
                <a:cs typeface="+mn-cs"/>
              </a:rPr>
              <a:t>Minor GC</a:t>
            </a:r>
            <a:r>
              <a:rPr lang="zh-CN" altLang="en-US" sz="1200" b="0" i="0" kern="1200" dirty="0" smtClean="0">
                <a:solidFill>
                  <a:schemeClr val="tx1"/>
                </a:solidFill>
                <a:effectLst/>
                <a:latin typeface="+mn-lt"/>
                <a:ea typeface="+mn-ea"/>
                <a:cs typeface="+mn-cs"/>
              </a:rPr>
              <a:t>将仍然存活的对象复制到其中一个</a:t>
            </a:r>
            <a:r>
              <a:rPr lang="en-US" altLang="zh-CN" sz="1200" b="0" i="0" kern="1200" dirty="0" smtClean="0">
                <a:solidFill>
                  <a:schemeClr val="tx1"/>
                </a:solidFill>
                <a:effectLst/>
                <a:latin typeface="+mn-lt"/>
                <a:ea typeface="+mn-ea"/>
                <a:cs typeface="+mn-cs"/>
              </a:rPr>
              <a:t>Survivor</a:t>
            </a:r>
            <a:r>
              <a:rPr lang="zh-CN" altLang="en-US" sz="1200" b="0" i="0" kern="1200" dirty="0" smtClean="0">
                <a:solidFill>
                  <a:schemeClr val="tx1"/>
                </a:solidFill>
                <a:effectLst/>
                <a:latin typeface="+mn-lt"/>
                <a:ea typeface="+mn-ea"/>
                <a:cs typeface="+mn-cs"/>
              </a:rPr>
              <a:t>区，另外一个</a:t>
            </a:r>
            <a:r>
              <a:rPr lang="en-US" altLang="zh-CN" sz="1200" b="0" i="0" kern="1200" dirty="0" smtClean="0">
                <a:solidFill>
                  <a:schemeClr val="tx1"/>
                </a:solidFill>
                <a:effectLst/>
                <a:latin typeface="+mn-lt"/>
                <a:ea typeface="+mn-ea"/>
                <a:cs typeface="+mn-cs"/>
              </a:rPr>
              <a:t>Survivor</a:t>
            </a:r>
            <a:r>
              <a:rPr lang="zh-CN" altLang="en-US" sz="1200" b="0" i="0" kern="1200" dirty="0" smtClean="0">
                <a:solidFill>
                  <a:schemeClr val="tx1"/>
                </a:solidFill>
                <a:effectLst/>
                <a:latin typeface="+mn-lt"/>
                <a:ea typeface="+mn-ea"/>
                <a:cs typeface="+mn-cs"/>
              </a:rPr>
              <a:t>区中的存货对象也复制到这个</a:t>
            </a:r>
            <a:r>
              <a:rPr lang="en-US" altLang="zh-CN" sz="1200" b="0" i="0" kern="1200" dirty="0" smtClean="0">
                <a:solidFill>
                  <a:schemeClr val="tx1"/>
                </a:solidFill>
                <a:effectLst/>
                <a:latin typeface="+mn-lt"/>
                <a:ea typeface="+mn-ea"/>
                <a:cs typeface="+mn-cs"/>
              </a:rPr>
              <a:t>Survivor</a:t>
            </a:r>
            <a:r>
              <a:rPr lang="zh-CN" altLang="en-US" sz="1200" b="0" i="0" kern="1200" dirty="0" smtClean="0">
                <a:solidFill>
                  <a:schemeClr val="tx1"/>
                </a:solidFill>
                <a:effectLst/>
                <a:latin typeface="+mn-lt"/>
                <a:ea typeface="+mn-ea"/>
                <a:cs typeface="+mn-cs"/>
              </a:rPr>
              <a:t>区，始终保证有一个</a:t>
            </a:r>
            <a:r>
              <a:rPr lang="en-US" altLang="zh-CN" sz="1200" b="0" i="0" kern="1200" dirty="0" smtClean="0">
                <a:solidFill>
                  <a:schemeClr val="tx1"/>
                </a:solidFill>
                <a:effectLst/>
                <a:latin typeface="+mn-lt"/>
                <a:ea typeface="+mn-ea"/>
                <a:cs typeface="+mn-cs"/>
              </a:rPr>
              <a:t>Survivor</a:t>
            </a:r>
            <a:r>
              <a:rPr lang="zh-CN" altLang="en-US" sz="1200" b="0" i="0" kern="1200" dirty="0" smtClean="0">
                <a:solidFill>
                  <a:schemeClr val="tx1"/>
                </a:solidFill>
                <a:effectLst/>
                <a:latin typeface="+mn-lt"/>
                <a:ea typeface="+mn-ea"/>
                <a:cs typeface="+mn-cs"/>
              </a:rPr>
              <a:t>区是空的。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Old</a:t>
            </a:r>
            <a:r>
              <a:rPr lang="zh-CN" altLang="en-US" sz="1200" b="0" i="0" kern="1200" dirty="0" smtClean="0">
                <a:solidFill>
                  <a:schemeClr val="tx1"/>
                </a:solidFill>
                <a:effectLst/>
                <a:latin typeface="+mn-lt"/>
                <a:ea typeface="+mn-ea"/>
                <a:cs typeface="+mn-cs"/>
              </a:rPr>
              <a:t>区存放的是</a:t>
            </a:r>
            <a:r>
              <a:rPr lang="en-US" altLang="zh-CN" sz="1200" b="1" i="0" kern="1200" dirty="0" smtClean="0">
                <a:solidFill>
                  <a:schemeClr val="tx1"/>
                </a:solidFill>
                <a:effectLst/>
                <a:latin typeface="+mn-lt"/>
                <a:ea typeface="+mn-ea"/>
                <a:cs typeface="+mn-cs"/>
              </a:rPr>
              <a:t>Young</a:t>
            </a:r>
            <a:r>
              <a:rPr lang="zh-CN" altLang="en-US" sz="1200" b="1" i="0" kern="1200" dirty="0" smtClean="0">
                <a:solidFill>
                  <a:schemeClr val="tx1"/>
                </a:solidFill>
                <a:effectLst/>
                <a:latin typeface="+mn-lt"/>
                <a:ea typeface="+mn-ea"/>
                <a:cs typeface="+mn-cs"/>
              </a:rPr>
              <a:t>区的</a:t>
            </a:r>
            <a:r>
              <a:rPr lang="en-US" altLang="zh-CN" sz="1200" b="0" i="0" kern="1200" dirty="0" smtClean="0">
                <a:solidFill>
                  <a:schemeClr val="tx1"/>
                </a:solidFill>
                <a:effectLst/>
                <a:latin typeface="+mn-lt"/>
                <a:ea typeface="+mn-ea"/>
                <a:cs typeface="+mn-cs"/>
              </a:rPr>
              <a:t>Survivor</a:t>
            </a:r>
            <a:r>
              <a:rPr lang="zh-CN" altLang="en-US" sz="1200" b="0" i="0" kern="1200" dirty="0" smtClean="0">
                <a:solidFill>
                  <a:schemeClr val="tx1"/>
                </a:solidFill>
                <a:effectLst/>
                <a:latin typeface="+mn-lt"/>
                <a:ea typeface="+mn-ea"/>
                <a:cs typeface="+mn-cs"/>
              </a:rPr>
              <a:t>区满后触发</a:t>
            </a:r>
            <a:r>
              <a:rPr lang="en-US" altLang="zh-CN" sz="1200" b="0" i="0" kern="1200" dirty="0" smtClean="0">
                <a:solidFill>
                  <a:schemeClr val="tx1"/>
                </a:solidFill>
                <a:effectLst/>
                <a:latin typeface="+mn-lt"/>
                <a:ea typeface="+mn-ea"/>
                <a:cs typeface="+mn-cs"/>
              </a:rPr>
              <a:t>minor </a:t>
            </a:r>
            <a:r>
              <a:rPr lang="en-US" altLang="zh-CN" sz="1200" b="0" i="0" kern="1200" dirty="0" err="1"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仍然存活的对象。如果</a:t>
            </a:r>
            <a:r>
              <a:rPr lang="en-US" altLang="zh-CN" sz="1200" b="0" i="0" kern="1200" dirty="0" smtClean="0">
                <a:solidFill>
                  <a:schemeClr val="tx1"/>
                </a:solidFill>
                <a:effectLst/>
                <a:latin typeface="+mn-lt"/>
                <a:ea typeface="+mn-ea"/>
                <a:cs typeface="+mn-cs"/>
              </a:rPr>
              <a:t>old</a:t>
            </a:r>
            <a:r>
              <a:rPr lang="zh-CN" altLang="en-US" sz="1200" b="0" i="0" kern="1200" dirty="0" smtClean="0">
                <a:solidFill>
                  <a:schemeClr val="tx1"/>
                </a:solidFill>
                <a:effectLst/>
                <a:latin typeface="+mn-lt"/>
                <a:ea typeface="+mn-ea"/>
                <a:cs typeface="+mn-cs"/>
              </a:rPr>
              <a:t>区满了，将会触发</a:t>
            </a:r>
            <a:r>
              <a:rPr lang="en-US" altLang="zh-CN" sz="1200" b="0" i="0" kern="1200" dirty="0" smtClean="0">
                <a:solidFill>
                  <a:schemeClr val="tx1"/>
                </a:solidFill>
                <a:effectLst/>
                <a:latin typeface="+mn-lt"/>
                <a:ea typeface="+mn-ea"/>
                <a:cs typeface="+mn-cs"/>
              </a:rPr>
              <a:t>full</a:t>
            </a:r>
            <a:r>
              <a:rPr lang="en-US" altLang="zh-CN" sz="1200" b="0" i="0" kern="1200" baseline="0" dirty="0" smtClean="0">
                <a:solidFill>
                  <a:schemeClr val="tx1"/>
                </a:solidFill>
                <a:effectLst/>
                <a:latin typeface="+mn-lt"/>
                <a:ea typeface="+mn-ea"/>
                <a:cs typeface="+mn-cs"/>
              </a:rPr>
              <a:t> </a:t>
            </a:r>
            <a:r>
              <a:rPr lang="en-US" altLang="zh-CN" sz="1200" b="0" i="0" kern="1200" baseline="0" dirty="0" err="1" smtClean="0">
                <a:solidFill>
                  <a:schemeClr val="tx1"/>
                </a:solidFill>
                <a:effectLst/>
                <a:latin typeface="+mn-lt"/>
                <a:ea typeface="+mn-ea"/>
                <a:cs typeface="+mn-cs"/>
              </a:rPr>
              <a:t>gc</a:t>
            </a:r>
            <a:r>
              <a:rPr lang="zh-CN" altLang="en-US" sz="1200" b="0" i="0" kern="1200" baseline="0" dirty="0" smtClean="0">
                <a:solidFill>
                  <a:schemeClr val="tx1"/>
                </a:solidFill>
                <a:effectLst/>
                <a:latin typeface="+mn-lt"/>
                <a:ea typeface="+mn-ea"/>
                <a:cs typeface="+mn-cs"/>
              </a:rPr>
              <a:t>，回收整个堆的内存。</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永久代存放的是，类的</a:t>
            </a:r>
            <a:r>
              <a:rPr lang="en-US" altLang="zh-CN" sz="1200" b="0" i="0" kern="1200" baseline="0" dirty="0" smtClean="0">
                <a:solidFill>
                  <a:schemeClr val="tx1"/>
                </a:solidFill>
                <a:effectLst/>
                <a:latin typeface="+mn-lt"/>
                <a:ea typeface="+mn-ea"/>
                <a:cs typeface="+mn-cs"/>
              </a:rPr>
              <a:t>class</a:t>
            </a:r>
            <a:r>
              <a:rPr lang="zh-CN" altLang="en-US" sz="1200" b="0" i="0" kern="1200" baseline="0" dirty="0" smtClean="0">
                <a:solidFill>
                  <a:schemeClr val="tx1"/>
                </a:solidFill>
                <a:effectLst/>
                <a:latin typeface="+mn-lt"/>
                <a:ea typeface="+mn-ea"/>
                <a:cs typeface="+mn-cs"/>
              </a:rPr>
              <a:t>对象，如果一个类被频繁的加载，有可能导致</a:t>
            </a:r>
            <a:r>
              <a:rPr lang="en-US" altLang="zh-CN" sz="1200" b="0" i="0" kern="1200" baseline="0" dirty="0" smtClean="0">
                <a:solidFill>
                  <a:schemeClr val="tx1"/>
                </a:solidFill>
                <a:effectLst/>
                <a:latin typeface="+mn-lt"/>
                <a:ea typeface="+mn-ea"/>
                <a:cs typeface="+mn-cs"/>
              </a:rPr>
              <a:t>perm</a:t>
            </a:r>
            <a:r>
              <a:rPr lang="zh-CN" altLang="en-US" sz="1200" b="0" i="0" kern="1200" baseline="0" dirty="0" smtClean="0">
                <a:solidFill>
                  <a:schemeClr val="tx1"/>
                </a:solidFill>
                <a:effectLst/>
                <a:latin typeface="+mn-lt"/>
                <a:ea typeface="+mn-ea"/>
                <a:cs typeface="+mn-cs"/>
              </a:rPr>
              <a:t>区满，</a:t>
            </a:r>
            <a:r>
              <a:rPr lang="en-US" altLang="zh-CN" sz="1200" b="0" i="0" kern="1200" baseline="0" dirty="0" smtClean="0">
                <a:solidFill>
                  <a:schemeClr val="tx1"/>
                </a:solidFill>
                <a:effectLst/>
                <a:latin typeface="+mn-lt"/>
                <a:ea typeface="+mn-ea"/>
                <a:cs typeface="+mn-cs"/>
              </a:rPr>
              <a:t>perm</a:t>
            </a:r>
            <a:r>
              <a:rPr lang="zh-CN" altLang="en-US" sz="1200" b="0" i="0" kern="1200" baseline="0" dirty="0" smtClean="0">
                <a:solidFill>
                  <a:schemeClr val="tx1"/>
                </a:solidFill>
                <a:effectLst/>
                <a:latin typeface="+mn-lt"/>
                <a:ea typeface="+mn-ea"/>
                <a:cs typeface="+mn-cs"/>
              </a:rPr>
              <a:t>区的垃圾回收也是</a:t>
            </a:r>
            <a:r>
              <a:rPr lang="en-US" altLang="zh-CN" sz="1200" b="0" i="0" kern="1200" baseline="0" dirty="0" smtClean="0">
                <a:solidFill>
                  <a:schemeClr val="tx1"/>
                </a:solidFill>
                <a:effectLst/>
                <a:latin typeface="+mn-lt"/>
                <a:ea typeface="+mn-ea"/>
                <a:cs typeface="+mn-cs"/>
              </a:rPr>
              <a:t>full </a:t>
            </a:r>
            <a:r>
              <a:rPr lang="en-US" altLang="zh-CN" sz="1200" b="0" i="0" kern="1200" baseline="0" dirty="0" err="1" smtClean="0">
                <a:solidFill>
                  <a:schemeClr val="tx1"/>
                </a:solidFill>
                <a:effectLst/>
                <a:latin typeface="+mn-lt"/>
                <a:ea typeface="+mn-ea"/>
                <a:cs typeface="+mn-cs"/>
              </a:rPr>
              <a:t>gc</a:t>
            </a:r>
            <a:r>
              <a:rPr lang="zh-CN" altLang="en-US" sz="1200" b="0" i="0" kern="1200" baseline="0" dirty="0" smtClean="0">
                <a:solidFill>
                  <a:schemeClr val="tx1"/>
                </a:solidFill>
                <a:effectLst/>
                <a:latin typeface="+mn-lt"/>
                <a:ea typeface="+mn-ea"/>
                <a:cs typeface="+mn-cs"/>
              </a:rPr>
              <a:t>触发的</a:t>
            </a:r>
            <a:r>
              <a:rPr lang="en-US" altLang="zh-CN" sz="1200" b="0" i="0" kern="1200" baseline="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Full </a:t>
            </a:r>
            <a:r>
              <a:rPr lang="en-US" altLang="zh-CN" sz="1200" b="0" i="0" kern="1200" baseline="0" dirty="0" err="1" smtClean="0">
                <a:solidFill>
                  <a:schemeClr val="tx1"/>
                </a:solidFill>
                <a:effectLst/>
                <a:latin typeface="+mn-lt"/>
                <a:ea typeface="+mn-ea"/>
                <a:cs typeface="+mn-cs"/>
              </a:rPr>
              <a:t>gc</a:t>
            </a:r>
            <a:r>
              <a:rPr lang="zh-CN" altLang="en-US" sz="1200" b="0" i="0" kern="1200" baseline="0" dirty="0" smtClean="0">
                <a:solidFill>
                  <a:schemeClr val="tx1"/>
                </a:solidFill>
                <a:effectLst/>
                <a:latin typeface="+mn-lt"/>
                <a:ea typeface="+mn-ea"/>
                <a:cs typeface="+mn-cs"/>
              </a:rPr>
              <a:t>和</a:t>
            </a:r>
            <a:r>
              <a:rPr lang="en-US" altLang="zh-CN" sz="1200" b="0" i="0" kern="1200" baseline="0" dirty="0" smtClean="0">
                <a:solidFill>
                  <a:schemeClr val="tx1"/>
                </a:solidFill>
                <a:effectLst/>
                <a:latin typeface="+mn-lt"/>
                <a:ea typeface="+mn-ea"/>
                <a:cs typeface="+mn-cs"/>
              </a:rPr>
              <a:t>minor </a:t>
            </a:r>
            <a:r>
              <a:rPr lang="en-US" altLang="zh-CN" sz="1200" b="0" i="0" kern="1200" baseline="0" dirty="0" err="1" smtClean="0">
                <a:solidFill>
                  <a:schemeClr val="tx1"/>
                </a:solidFill>
                <a:effectLst/>
                <a:latin typeface="+mn-lt"/>
                <a:ea typeface="+mn-ea"/>
                <a:cs typeface="+mn-cs"/>
              </a:rPr>
              <a:t>gc</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因为使用的算法不同，</a:t>
            </a:r>
            <a:r>
              <a:rPr lang="en-US" altLang="zh-CN" sz="1200" b="0" i="0" kern="1200" baseline="0" dirty="0" smtClean="0">
                <a:solidFill>
                  <a:schemeClr val="tx1"/>
                </a:solidFill>
                <a:effectLst/>
                <a:latin typeface="+mn-lt"/>
                <a:ea typeface="+mn-ea"/>
                <a:cs typeface="+mn-cs"/>
              </a:rPr>
              <a:t>full </a:t>
            </a:r>
            <a:r>
              <a:rPr lang="en-US" altLang="zh-CN" sz="1200" b="0" i="0" kern="1200" baseline="0" dirty="0" err="1" smtClean="0">
                <a:solidFill>
                  <a:schemeClr val="tx1"/>
                </a:solidFill>
                <a:effectLst/>
                <a:latin typeface="+mn-lt"/>
                <a:ea typeface="+mn-ea"/>
                <a:cs typeface="+mn-cs"/>
              </a:rPr>
              <a:t>gc</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比较耗时，应尽量避免</a:t>
            </a:r>
            <a:r>
              <a:rPr lang="en-US" altLang="zh-CN" sz="1200" b="0" i="0" kern="1200" baseline="0" dirty="0" smtClean="0">
                <a:solidFill>
                  <a:schemeClr val="tx1"/>
                </a:solidFill>
                <a:effectLst/>
                <a:latin typeface="+mn-lt"/>
                <a:ea typeface="+mn-ea"/>
                <a:cs typeface="+mn-cs"/>
              </a:rPr>
              <a:t>full </a:t>
            </a:r>
            <a:r>
              <a:rPr lang="en-US" altLang="zh-CN" sz="1200" b="0" i="0" kern="1200" baseline="0" dirty="0" err="1" smtClean="0">
                <a:solidFill>
                  <a:schemeClr val="tx1"/>
                </a:solidFill>
                <a:effectLst/>
                <a:latin typeface="+mn-lt"/>
                <a:ea typeface="+mn-ea"/>
                <a:cs typeface="+mn-cs"/>
              </a:rPr>
              <a:t>gc</a:t>
            </a:r>
            <a:r>
              <a:rPr lang="en-US" altLang="zh-CN"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5889DC59-55F3-8643-B547-B9ADC8786344}" type="slidenum">
              <a:rPr kumimoji="1" lang="zh-CN" altLang="en-US" smtClean="0"/>
              <a:t>14</a:t>
            </a:fld>
            <a:endParaRPr kumimoji="1" lang="zh-CN" altLang="en-US"/>
          </a:p>
        </p:txBody>
      </p:sp>
    </p:spTree>
    <p:extLst>
      <p:ext uri="{BB962C8B-B14F-4D97-AF65-F5344CB8AC3E}">
        <p14:creationId xmlns:p14="http://schemas.microsoft.com/office/powerpoint/2010/main" val="1786240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3/29/2018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3/29/2018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3/29/2018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Java</a:t>
            </a:r>
            <a:r>
              <a:rPr kumimoji="1" lang="zh-CN" altLang="en-US" dirty="0" smtClean="0"/>
              <a:t> </a:t>
            </a:r>
            <a:r>
              <a:rPr kumimoji="1" lang="en-US" altLang="zh-CN" dirty="0" smtClean="0"/>
              <a:t>GC</a:t>
            </a:r>
            <a:r>
              <a:rPr kumimoji="1" lang="zh-CN" altLang="en-US" dirty="0" smtClean="0"/>
              <a:t>机制</a:t>
            </a:r>
            <a:endParaRPr kumimoji="1" lang="zh-CN" altLang="en-US" dirty="0"/>
          </a:p>
        </p:txBody>
      </p:sp>
      <p:sp>
        <p:nvSpPr>
          <p:cNvPr id="3" name="副标题 2"/>
          <p:cNvSpPr>
            <a:spLocks noGrp="1"/>
          </p:cNvSpPr>
          <p:nvPr>
            <p:ph type="subTitle" idx="1"/>
          </p:nvPr>
        </p:nvSpPr>
        <p:spPr/>
        <p:txBody>
          <a:bodyPr/>
          <a:lstStyle/>
          <a:p>
            <a:r>
              <a:rPr kumimoji="1" lang="zh-CN" altLang="en-US" dirty="0" smtClean="0"/>
              <a:t>殷佳玲</a:t>
            </a:r>
            <a:endParaRPr kumimoji="1" lang="zh-CN" altLang="en-US" dirty="0"/>
          </a:p>
        </p:txBody>
      </p:sp>
    </p:spTree>
    <p:extLst>
      <p:ext uri="{BB962C8B-B14F-4D97-AF65-F5344CB8AC3E}">
        <p14:creationId xmlns:p14="http://schemas.microsoft.com/office/powerpoint/2010/main" val="569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075765"/>
            <a:ext cx="9601200" cy="4791635"/>
          </a:xfrm>
        </p:spPr>
        <p:txBody>
          <a:bodyPr/>
          <a:lstStyle/>
          <a:p>
            <a:r>
              <a:rPr lang="zh-CN" altLang="en-US" b="1" dirty="0"/>
              <a:t>直接内存（</a:t>
            </a:r>
            <a:r>
              <a:rPr lang="en-US" altLang="zh-CN" b="1" dirty="0"/>
              <a:t>Direct Memory</a:t>
            </a:r>
            <a:r>
              <a:rPr lang="zh-CN" altLang="en-US" b="1" dirty="0"/>
              <a:t>）</a:t>
            </a:r>
            <a:r>
              <a:rPr lang="zh-CN" altLang="en-US" dirty="0" smtClean="0"/>
              <a:t>：</a:t>
            </a:r>
            <a:endParaRPr lang="en-US" altLang="zh-CN" dirty="0" smtClean="0"/>
          </a:p>
          <a:p>
            <a:pPr marL="530352" lvl="1" indent="0">
              <a:buNone/>
            </a:pPr>
            <a:r>
              <a:rPr lang="zh-CN" altLang="en-US" i="0" dirty="0" smtClean="0"/>
              <a:t>直接</a:t>
            </a:r>
            <a:r>
              <a:rPr lang="zh-CN" altLang="en-US" i="0" dirty="0"/>
              <a:t>内存并不是</a:t>
            </a:r>
            <a:r>
              <a:rPr lang="en-US" altLang="zh-CN" i="0" dirty="0"/>
              <a:t>JVM</a:t>
            </a:r>
            <a:r>
              <a:rPr lang="zh-CN" altLang="en-US" i="0" dirty="0"/>
              <a:t>管理的内存，可以这样理解，直接内存，就是</a:t>
            </a:r>
            <a:r>
              <a:rPr lang="en-US" altLang="zh-CN" i="0" dirty="0"/>
              <a:t>JVM</a:t>
            </a:r>
            <a:r>
              <a:rPr lang="zh-CN" altLang="en-US" i="0" dirty="0"/>
              <a:t>以外的机器内存，比如，你有</a:t>
            </a:r>
            <a:r>
              <a:rPr lang="en-US" altLang="zh-CN" i="0" dirty="0"/>
              <a:t>4G</a:t>
            </a:r>
            <a:r>
              <a:rPr lang="zh-CN" altLang="en-US" i="0" dirty="0"/>
              <a:t>的内存，</a:t>
            </a:r>
            <a:r>
              <a:rPr lang="en-US" altLang="zh-CN" i="0" dirty="0"/>
              <a:t>JVM</a:t>
            </a:r>
            <a:r>
              <a:rPr lang="zh-CN" altLang="en-US" i="0" dirty="0"/>
              <a:t>占用了</a:t>
            </a:r>
            <a:r>
              <a:rPr lang="en-US" altLang="zh-CN" i="0" dirty="0"/>
              <a:t>1G</a:t>
            </a:r>
            <a:r>
              <a:rPr lang="zh-CN" altLang="en-US" i="0" dirty="0"/>
              <a:t>，则其余的</a:t>
            </a:r>
            <a:r>
              <a:rPr lang="en-US" altLang="zh-CN" i="0" dirty="0"/>
              <a:t>3G</a:t>
            </a:r>
            <a:r>
              <a:rPr lang="zh-CN" altLang="en-US" i="0" dirty="0"/>
              <a:t>就是直接内存，</a:t>
            </a:r>
            <a:r>
              <a:rPr lang="en-US" altLang="zh-CN" i="0" dirty="0"/>
              <a:t>JDK</a:t>
            </a:r>
            <a:r>
              <a:rPr lang="zh-CN" altLang="en-US" i="0" dirty="0"/>
              <a:t>中有一种基于通道（</a:t>
            </a:r>
            <a:r>
              <a:rPr lang="en-US" altLang="zh-CN" i="0" dirty="0"/>
              <a:t>Channel</a:t>
            </a:r>
            <a:r>
              <a:rPr lang="zh-CN" altLang="en-US" i="0" dirty="0"/>
              <a:t>）和缓冲区（</a:t>
            </a:r>
            <a:r>
              <a:rPr lang="en-US" altLang="zh-CN" i="0" dirty="0"/>
              <a:t>Buffer</a:t>
            </a:r>
            <a:r>
              <a:rPr lang="zh-CN" altLang="en-US" i="0" dirty="0"/>
              <a:t>）的内存分配方式，将由</a:t>
            </a:r>
            <a:r>
              <a:rPr lang="en-US" altLang="zh-CN" i="0" dirty="0"/>
              <a:t>C</a:t>
            </a:r>
            <a:r>
              <a:rPr lang="zh-CN" altLang="en-US" i="0" dirty="0"/>
              <a:t>语言实现的</a:t>
            </a:r>
            <a:r>
              <a:rPr lang="en-US" altLang="zh-CN" i="0" dirty="0"/>
              <a:t>native</a:t>
            </a:r>
            <a:r>
              <a:rPr lang="zh-CN" altLang="en-US" i="0" dirty="0"/>
              <a:t>函数库分配在直接内存中，用存储在</a:t>
            </a:r>
            <a:r>
              <a:rPr lang="en-US" altLang="zh-CN" i="0" dirty="0"/>
              <a:t>JVM</a:t>
            </a:r>
            <a:r>
              <a:rPr lang="zh-CN" altLang="en-US" i="0" dirty="0"/>
              <a:t>堆中的</a:t>
            </a:r>
            <a:r>
              <a:rPr lang="en-US" altLang="zh-CN" i="0" dirty="0" err="1"/>
              <a:t>DirectByteBuffer</a:t>
            </a:r>
            <a:r>
              <a:rPr lang="zh-CN" altLang="en-US" i="0" dirty="0"/>
              <a:t>来引用。由于直接内存收到本机器内存的限制，所以也可能出现</a:t>
            </a:r>
            <a:r>
              <a:rPr lang="en-US" altLang="zh-CN" i="0" dirty="0" err="1"/>
              <a:t>OutOfMemoryError</a:t>
            </a:r>
            <a:r>
              <a:rPr lang="zh-CN" altLang="en-US" i="0" dirty="0"/>
              <a:t>的异常。</a:t>
            </a:r>
            <a:endParaRPr kumimoji="1" lang="zh-CN" altLang="en-US" i="0" dirty="0"/>
          </a:p>
        </p:txBody>
      </p:sp>
    </p:spTree>
    <p:extLst>
      <p:ext uri="{BB962C8B-B14F-4D97-AF65-F5344CB8AC3E}">
        <p14:creationId xmlns:p14="http://schemas.microsoft.com/office/powerpoint/2010/main" val="22153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Java</a:t>
            </a:r>
            <a:r>
              <a:rPr lang="zh-CN" altLang="en-US" b="1" dirty="0"/>
              <a:t>对象的访问方式</a:t>
            </a:r>
            <a:endParaRPr kumimoji="1" lang="zh-CN" altLang="en-US" dirty="0"/>
          </a:p>
        </p:txBody>
      </p:sp>
      <p:sp>
        <p:nvSpPr>
          <p:cNvPr id="3" name="内容占位符 2"/>
          <p:cNvSpPr>
            <a:spLocks noGrp="1"/>
          </p:cNvSpPr>
          <p:nvPr>
            <p:ph idx="1"/>
          </p:nvPr>
        </p:nvSpPr>
        <p:spPr/>
        <p:txBody>
          <a:bodyPr/>
          <a:lstStyle/>
          <a:p>
            <a:r>
              <a:rPr lang="zh-CN" altLang="en-US" dirty="0"/>
              <a:t>一般来说，一个</a:t>
            </a:r>
            <a:r>
              <a:rPr lang="en-US" altLang="zh-CN" dirty="0"/>
              <a:t>Java</a:t>
            </a:r>
            <a:r>
              <a:rPr lang="zh-CN" altLang="en-US" dirty="0"/>
              <a:t>的引用访问涉及到</a:t>
            </a:r>
            <a:r>
              <a:rPr lang="en-US" altLang="zh-CN" dirty="0"/>
              <a:t>3</a:t>
            </a:r>
            <a:r>
              <a:rPr lang="zh-CN" altLang="en-US" dirty="0"/>
              <a:t>个内存区域：</a:t>
            </a:r>
            <a:r>
              <a:rPr lang="en-US" altLang="zh-CN" dirty="0"/>
              <a:t>JVM</a:t>
            </a:r>
            <a:r>
              <a:rPr lang="zh-CN" altLang="en-US" dirty="0"/>
              <a:t>栈，堆，方法区。</a:t>
            </a:r>
          </a:p>
          <a:p>
            <a:pPr marL="0" indent="0">
              <a:buNone/>
            </a:pPr>
            <a:r>
              <a:rPr lang="zh-CN" altLang="en-US" dirty="0" smtClean="0"/>
              <a:t>	例如：</a:t>
            </a:r>
            <a:r>
              <a:rPr lang="en-US" altLang="zh-CN" dirty="0" smtClean="0"/>
              <a:t>Object </a:t>
            </a:r>
            <a:r>
              <a:rPr lang="en-US" altLang="zh-CN" dirty="0" err="1"/>
              <a:t>obj</a:t>
            </a:r>
            <a:r>
              <a:rPr lang="en-US" altLang="zh-CN" dirty="0"/>
              <a:t> = new Object</a:t>
            </a:r>
            <a:r>
              <a:rPr lang="en-US" altLang="zh-CN" dirty="0" smtClean="0"/>
              <a:t>()</a:t>
            </a:r>
            <a:r>
              <a:rPr lang="zh-CN" altLang="en-US" dirty="0"/>
              <a:t>；</a:t>
            </a:r>
          </a:p>
          <a:p>
            <a:pPr latinLnBrk="1"/>
            <a:r>
              <a:rPr lang="en-US" altLang="zh-CN" dirty="0"/>
              <a:t>Object </a:t>
            </a:r>
            <a:r>
              <a:rPr lang="en-US" altLang="zh-CN" dirty="0" err="1"/>
              <a:t>obj</a:t>
            </a:r>
            <a:r>
              <a:rPr lang="zh-CN" altLang="en-US" dirty="0"/>
              <a:t>表示一个本地引用，存储在</a:t>
            </a:r>
            <a:r>
              <a:rPr lang="en-US" altLang="zh-CN" dirty="0"/>
              <a:t>JVM</a:t>
            </a:r>
            <a:r>
              <a:rPr lang="zh-CN" altLang="en-US" dirty="0"/>
              <a:t>栈的本地变量表</a:t>
            </a:r>
            <a:r>
              <a:rPr lang="zh-CN" altLang="en-US" dirty="0" smtClean="0"/>
              <a:t>中。</a:t>
            </a:r>
            <a:endParaRPr lang="en-US" altLang="zh-CN" dirty="0" smtClean="0"/>
          </a:p>
          <a:p>
            <a:pPr latinLnBrk="1"/>
            <a:r>
              <a:rPr lang="en-US" altLang="zh-CN" dirty="0" smtClean="0"/>
              <a:t>Object</a:t>
            </a:r>
            <a:r>
              <a:rPr lang="en-US" altLang="zh-CN" dirty="0"/>
              <a:t>()</a:t>
            </a:r>
            <a:r>
              <a:rPr lang="zh-CN" altLang="en-US" dirty="0"/>
              <a:t>作为实例对象数据存储在堆中；</a:t>
            </a:r>
          </a:p>
          <a:p>
            <a:pPr latinLnBrk="1"/>
            <a:r>
              <a:rPr lang="zh-CN" altLang="en-US" dirty="0"/>
              <a:t>堆中还记录了</a:t>
            </a:r>
            <a:r>
              <a:rPr lang="en-US" altLang="zh-CN" dirty="0"/>
              <a:t>Object</a:t>
            </a:r>
            <a:r>
              <a:rPr lang="zh-CN" altLang="en-US" dirty="0"/>
              <a:t>类的类型信息（接口、方法、</a:t>
            </a:r>
            <a:r>
              <a:rPr lang="en-US" altLang="zh-CN" dirty="0"/>
              <a:t>field</a:t>
            </a:r>
            <a:r>
              <a:rPr lang="zh-CN" altLang="en-US" dirty="0"/>
              <a:t>、对象类型等）的地址，这些地址所执行的数据存储在方法区中；</a:t>
            </a:r>
          </a:p>
          <a:p>
            <a:endParaRPr kumimoji="1" lang="zh-CN" altLang="en-US" dirty="0"/>
          </a:p>
        </p:txBody>
      </p:sp>
    </p:spTree>
    <p:extLst>
      <p:ext uri="{BB962C8B-B14F-4D97-AF65-F5344CB8AC3E}">
        <p14:creationId xmlns:p14="http://schemas.microsoft.com/office/powerpoint/2010/main" val="349280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699247"/>
            <a:ext cx="9601200" cy="5168153"/>
          </a:xfrm>
        </p:spPr>
        <p:txBody>
          <a:bodyPr/>
          <a:lstStyle/>
          <a:p>
            <a:r>
              <a:rPr lang="zh-CN" altLang="en-US" dirty="0"/>
              <a:t>在</a:t>
            </a:r>
            <a:r>
              <a:rPr lang="en-US" altLang="zh-CN" dirty="0"/>
              <a:t>Java</a:t>
            </a:r>
            <a:r>
              <a:rPr lang="zh-CN" altLang="en-US" dirty="0"/>
              <a:t>虚拟机规范中，对于通过</a:t>
            </a:r>
            <a:r>
              <a:rPr lang="en-US" altLang="zh-CN" dirty="0"/>
              <a:t>reference</a:t>
            </a:r>
            <a:r>
              <a:rPr lang="zh-CN" altLang="en-US" dirty="0"/>
              <a:t>类型引用访问具体对象的方式并未做规定，目前主流的实现方式主要有两种</a:t>
            </a:r>
            <a:r>
              <a:rPr lang="zh-CN" altLang="en-US" dirty="0" smtClean="0"/>
              <a:t>：</a:t>
            </a:r>
          </a:p>
          <a:p>
            <a:r>
              <a:rPr kumimoji="1" lang="en-US" altLang="zh-CN" dirty="0" smtClean="0"/>
              <a:t>1.</a:t>
            </a:r>
            <a:r>
              <a:rPr lang="zh-CN" altLang="en-US" dirty="0"/>
              <a:t>通过句柄</a:t>
            </a:r>
            <a:r>
              <a:rPr lang="zh-CN" altLang="en-US" dirty="0" smtClean="0"/>
              <a:t>访问</a:t>
            </a:r>
          </a:p>
          <a:p>
            <a:endParaRPr kumimoji="1" lang="zh-CN" altLang="en-US" dirty="0"/>
          </a:p>
        </p:txBody>
      </p:sp>
      <p:pic>
        <p:nvPicPr>
          <p:cNvPr id="4" name="图片 3"/>
          <p:cNvPicPr>
            <a:picLocks noChangeAspect="1"/>
          </p:cNvPicPr>
          <p:nvPr/>
        </p:nvPicPr>
        <p:blipFill>
          <a:blip r:embed="rId3"/>
          <a:stretch>
            <a:fillRect/>
          </a:stretch>
        </p:blipFill>
        <p:spPr>
          <a:xfrm>
            <a:off x="1758950" y="1809003"/>
            <a:ext cx="8826500" cy="4279900"/>
          </a:xfrm>
          <a:prstGeom prst="rect">
            <a:avLst/>
          </a:prstGeom>
        </p:spPr>
      </p:pic>
    </p:spTree>
    <p:extLst>
      <p:ext uri="{BB962C8B-B14F-4D97-AF65-F5344CB8AC3E}">
        <p14:creationId xmlns:p14="http://schemas.microsoft.com/office/powerpoint/2010/main" val="24652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800100"/>
            <a:ext cx="9601200" cy="5067300"/>
          </a:xfrm>
        </p:spPr>
        <p:txBody>
          <a:bodyPr/>
          <a:lstStyle/>
          <a:p>
            <a:r>
              <a:rPr lang="en-US" altLang="zh-CN" dirty="0" smtClean="0"/>
              <a:t>2.</a:t>
            </a:r>
            <a:r>
              <a:rPr lang="zh-CN" altLang="en-US" dirty="0" smtClean="0"/>
              <a:t>通过</a:t>
            </a:r>
            <a:r>
              <a:rPr lang="zh-CN" altLang="en-US" dirty="0"/>
              <a:t>直接指针访问</a:t>
            </a:r>
            <a:endParaRPr kumimoji="1" lang="zh-CN" altLang="en-US" dirty="0"/>
          </a:p>
        </p:txBody>
      </p:sp>
      <p:sp>
        <p:nvSpPr>
          <p:cNvPr id="4" name="标题 1"/>
          <p:cNvSpPr txBox="1">
            <a:spLocks/>
          </p:cNvSpPr>
          <p:nvPr/>
        </p:nvSpPr>
        <p:spPr>
          <a:xfrm>
            <a:off x="1371600" y="8001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kumimoji="1" lang="zh-CN" altLang="en-US"/>
          </a:p>
        </p:txBody>
      </p:sp>
      <p:pic>
        <p:nvPicPr>
          <p:cNvPr id="5" name="图片 4"/>
          <p:cNvPicPr>
            <a:picLocks noChangeAspect="1"/>
          </p:cNvPicPr>
          <p:nvPr/>
        </p:nvPicPr>
        <p:blipFill>
          <a:blip r:embed="rId3"/>
          <a:stretch>
            <a:fillRect/>
          </a:stretch>
        </p:blipFill>
        <p:spPr>
          <a:xfrm>
            <a:off x="1695450" y="1276350"/>
            <a:ext cx="8801100" cy="4305300"/>
          </a:xfrm>
          <a:prstGeom prst="rect">
            <a:avLst/>
          </a:prstGeom>
        </p:spPr>
      </p:pic>
    </p:spTree>
    <p:extLst>
      <p:ext uri="{BB962C8B-B14F-4D97-AF65-F5344CB8AC3E}">
        <p14:creationId xmlns:p14="http://schemas.microsoft.com/office/powerpoint/2010/main" val="46642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Java</a:t>
            </a:r>
            <a:r>
              <a:rPr lang="zh-CN" altLang="en-US" b="1" dirty="0"/>
              <a:t>内存分配机制</a:t>
            </a:r>
            <a:endParaRPr kumimoji="1" lang="zh-CN" altLang="en-US" dirty="0"/>
          </a:p>
        </p:txBody>
      </p:sp>
      <p:sp>
        <p:nvSpPr>
          <p:cNvPr id="3" name="内容占位符 2"/>
          <p:cNvSpPr>
            <a:spLocks noGrp="1"/>
          </p:cNvSpPr>
          <p:nvPr>
            <p:ph idx="1"/>
          </p:nvPr>
        </p:nvSpPr>
        <p:spPr>
          <a:xfrm>
            <a:off x="1371600" y="1506071"/>
            <a:ext cx="9601200" cy="4361329"/>
          </a:xfrm>
        </p:spPr>
        <p:txBody>
          <a:bodyPr/>
          <a:lstStyle/>
          <a:p>
            <a:r>
              <a:rPr lang="en-US" altLang="zh-CN" dirty="0"/>
              <a:t>J</a:t>
            </a:r>
            <a:r>
              <a:rPr lang="en-US" altLang="zh-CN" dirty="0" smtClean="0"/>
              <a:t>ava</a:t>
            </a:r>
            <a:r>
              <a:rPr lang="zh-CN" altLang="en-US" dirty="0"/>
              <a:t>内存分配和回收的机制概括的说，就是：分代分配，分代回收。对象将根据存活的时间被分为：年轻代（</a:t>
            </a:r>
            <a:r>
              <a:rPr lang="en-US" altLang="zh-CN" dirty="0"/>
              <a:t>Young Generation</a:t>
            </a:r>
            <a:r>
              <a:rPr lang="zh-CN" altLang="en-US" dirty="0"/>
              <a:t>）、年老代（</a:t>
            </a:r>
            <a:r>
              <a:rPr lang="en-US" altLang="zh-CN" dirty="0"/>
              <a:t>Old Generation</a:t>
            </a:r>
            <a:r>
              <a:rPr lang="zh-CN" altLang="en-US" dirty="0"/>
              <a:t>）、永久代（</a:t>
            </a:r>
            <a:r>
              <a:rPr lang="en-US" altLang="zh-CN" dirty="0"/>
              <a:t>Permanent Generation</a:t>
            </a:r>
            <a:r>
              <a:rPr lang="zh-CN" altLang="en-US" dirty="0"/>
              <a:t>，也就是方法区）</a:t>
            </a:r>
            <a:r>
              <a:rPr lang="zh-CN" altLang="en-US" dirty="0" smtClean="0"/>
              <a:t>。</a:t>
            </a:r>
          </a:p>
          <a:p>
            <a:endParaRPr kumimoji="1" lang="zh-CN" altLang="en-US" dirty="0"/>
          </a:p>
        </p:txBody>
      </p:sp>
      <p:pic>
        <p:nvPicPr>
          <p:cNvPr id="5" name="图片 4"/>
          <p:cNvPicPr>
            <a:picLocks noChangeAspect="1"/>
          </p:cNvPicPr>
          <p:nvPr/>
        </p:nvPicPr>
        <p:blipFill>
          <a:blip r:embed="rId3"/>
          <a:stretch>
            <a:fillRect/>
          </a:stretch>
        </p:blipFill>
        <p:spPr>
          <a:xfrm>
            <a:off x="1733550" y="2487146"/>
            <a:ext cx="8420100" cy="4200525"/>
          </a:xfrm>
          <a:prstGeom prst="rect">
            <a:avLst/>
          </a:prstGeom>
        </p:spPr>
      </p:pic>
    </p:spTree>
    <p:extLst>
      <p:ext uri="{BB962C8B-B14F-4D97-AF65-F5344CB8AC3E}">
        <p14:creationId xmlns:p14="http://schemas.microsoft.com/office/powerpoint/2010/main" val="2041882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057835"/>
            <a:ext cx="9601200" cy="4809565"/>
          </a:xfrm>
        </p:spPr>
        <p:txBody>
          <a:bodyPr/>
          <a:lstStyle/>
          <a:p>
            <a:r>
              <a:rPr lang="zh-CN" altLang="en-US" b="1" dirty="0"/>
              <a:t>年老代（</a:t>
            </a:r>
            <a:r>
              <a:rPr lang="en-US" altLang="zh-CN" b="1" dirty="0"/>
              <a:t>Old Generation</a:t>
            </a:r>
            <a:r>
              <a:rPr lang="zh-CN" altLang="en-US" b="1" dirty="0"/>
              <a:t>）</a:t>
            </a:r>
            <a:r>
              <a:rPr lang="zh-CN" altLang="en-US" dirty="0"/>
              <a:t>：对象如果在年轻代存活了足够长的时间而没有被清理掉（即在几次</a:t>
            </a:r>
            <a:r>
              <a:rPr lang="en-US" altLang="zh-CN" dirty="0"/>
              <a:t>Young GC</a:t>
            </a:r>
            <a:r>
              <a:rPr lang="zh-CN" altLang="en-US" dirty="0"/>
              <a:t>后存活了下来），则会被复制到年老代，年老代的空间一般比年轻代大，能存放更多的对象，在年老代上发生的</a:t>
            </a:r>
            <a:r>
              <a:rPr lang="en-US" altLang="zh-CN" dirty="0"/>
              <a:t>GC</a:t>
            </a:r>
            <a:r>
              <a:rPr lang="zh-CN" altLang="en-US" dirty="0"/>
              <a:t>次数也比年轻代少。当年老代内存不足时，将执行</a:t>
            </a:r>
            <a:r>
              <a:rPr lang="en-US" altLang="zh-CN" dirty="0"/>
              <a:t>Major GC</a:t>
            </a:r>
            <a:r>
              <a:rPr lang="zh-CN" altLang="en-US" dirty="0"/>
              <a:t>，也叫 </a:t>
            </a:r>
            <a:r>
              <a:rPr lang="en-US" altLang="zh-CN" dirty="0"/>
              <a:t>Full GC</a:t>
            </a:r>
            <a:r>
              <a:rPr lang="zh-CN" altLang="en-US" dirty="0"/>
              <a:t>。　　</a:t>
            </a:r>
          </a:p>
          <a:p>
            <a:pPr marL="0" indent="0">
              <a:buNone/>
            </a:pPr>
            <a:r>
              <a:rPr lang="zh-CN" altLang="en-US" dirty="0"/>
              <a:t>　　如果对象比较大（比如长字符串或大数组），</a:t>
            </a:r>
            <a:r>
              <a:rPr lang="en-US" altLang="zh-CN" dirty="0"/>
              <a:t>Young</a:t>
            </a:r>
            <a:r>
              <a:rPr lang="zh-CN" altLang="en-US" dirty="0"/>
              <a:t>空间不足，则大对象会直接分配到老年代上（大对象可能触发提前</a:t>
            </a:r>
            <a:r>
              <a:rPr lang="en-US" altLang="zh-CN" dirty="0"/>
              <a:t>GC</a:t>
            </a:r>
            <a:r>
              <a:rPr lang="zh-CN" altLang="en-US" dirty="0"/>
              <a:t>，应少用，更应避免使用短命的大对象）。</a:t>
            </a:r>
          </a:p>
          <a:p>
            <a:endParaRPr kumimoji="1" lang="zh-CN" altLang="en-US" dirty="0"/>
          </a:p>
        </p:txBody>
      </p:sp>
    </p:spTree>
    <p:extLst>
      <p:ext uri="{BB962C8B-B14F-4D97-AF65-F5344CB8AC3E}">
        <p14:creationId xmlns:p14="http://schemas.microsoft.com/office/powerpoint/2010/main" val="1547930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Java GC</a:t>
            </a:r>
            <a:r>
              <a:rPr lang="zh-CN" altLang="en-US" b="1" dirty="0"/>
              <a:t>机制</a:t>
            </a:r>
            <a:endParaRPr kumimoji="1" lang="zh-CN" altLang="en-US" dirty="0"/>
          </a:p>
        </p:txBody>
      </p:sp>
      <p:sp>
        <p:nvSpPr>
          <p:cNvPr id="3" name="内容占位符 2"/>
          <p:cNvSpPr>
            <a:spLocks noGrp="1"/>
          </p:cNvSpPr>
          <p:nvPr>
            <p:ph idx="1"/>
          </p:nvPr>
        </p:nvSpPr>
        <p:spPr/>
        <p:txBody>
          <a:bodyPr>
            <a:normAutofit/>
          </a:bodyPr>
          <a:lstStyle/>
          <a:p>
            <a:r>
              <a:rPr lang="en-US" altLang="zh-CN" dirty="0"/>
              <a:t>GC</a:t>
            </a:r>
            <a:r>
              <a:rPr lang="zh-CN" altLang="en-US" dirty="0"/>
              <a:t>机制的基本算法是：分代</a:t>
            </a:r>
            <a:r>
              <a:rPr lang="zh-CN" altLang="en-US" dirty="0" smtClean="0"/>
              <a:t>收集</a:t>
            </a:r>
          </a:p>
          <a:p>
            <a:pPr marL="0" indent="0">
              <a:buNone/>
            </a:pPr>
            <a:r>
              <a:rPr lang="zh-CN" altLang="en-US" dirty="0"/>
              <a:t>　　</a:t>
            </a:r>
            <a:r>
              <a:rPr lang="zh-CN" altLang="en-US" dirty="0" smtClean="0"/>
              <a:t>我们可以发现，新生代</a:t>
            </a:r>
            <a:r>
              <a:rPr lang="zh-CN" altLang="en-US" dirty="0"/>
              <a:t>中使用</a:t>
            </a:r>
            <a:r>
              <a:rPr lang="en-US" altLang="zh-CN" dirty="0"/>
              <a:t>1</a:t>
            </a:r>
            <a:r>
              <a:rPr lang="zh-CN" altLang="en-US" dirty="0"/>
              <a:t>个大的</a:t>
            </a:r>
            <a:r>
              <a:rPr lang="en-US" altLang="zh-CN" dirty="0"/>
              <a:t>Eden</a:t>
            </a:r>
            <a:r>
              <a:rPr lang="zh-CN" altLang="en-US" dirty="0"/>
              <a:t>区和</a:t>
            </a:r>
            <a:r>
              <a:rPr lang="en-US" altLang="zh-CN" dirty="0"/>
              <a:t>2</a:t>
            </a:r>
            <a:r>
              <a:rPr lang="zh-CN" altLang="en-US" dirty="0"/>
              <a:t>个小的</a:t>
            </a:r>
            <a:r>
              <a:rPr lang="en-US" altLang="zh-CN" dirty="0"/>
              <a:t>Survivor</a:t>
            </a:r>
            <a:r>
              <a:rPr lang="zh-CN" altLang="en-US" dirty="0" smtClean="0"/>
              <a:t>区</a:t>
            </a:r>
            <a:endParaRPr lang="en-US" altLang="zh-CN" dirty="0" smtClean="0"/>
          </a:p>
          <a:p>
            <a:pPr marL="0" indent="0">
              <a:buNone/>
            </a:pPr>
            <a:r>
              <a:rPr lang="zh-CN" altLang="en-US" dirty="0"/>
              <a:t>　　由于绝大部分的对象都是短命的，甚至存活不到</a:t>
            </a:r>
            <a:r>
              <a:rPr lang="en-US" altLang="zh-CN" dirty="0"/>
              <a:t>Survivor</a:t>
            </a:r>
            <a:r>
              <a:rPr lang="zh-CN" altLang="en-US" dirty="0"/>
              <a:t>中，所以，</a:t>
            </a:r>
            <a:r>
              <a:rPr lang="en-US" altLang="zh-CN" dirty="0"/>
              <a:t>Eden</a:t>
            </a:r>
            <a:r>
              <a:rPr lang="zh-CN" altLang="en-US" dirty="0"/>
              <a:t>区与</a:t>
            </a:r>
            <a:r>
              <a:rPr lang="en-US" altLang="zh-CN" dirty="0"/>
              <a:t>Survivor</a:t>
            </a:r>
            <a:r>
              <a:rPr lang="zh-CN" altLang="en-US" dirty="0"/>
              <a:t>的比例较大，</a:t>
            </a:r>
            <a:r>
              <a:rPr lang="en-US" altLang="zh-CN" dirty="0" err="1"/>
              <a:t>HotSpot</a:t>
            </a:r>
            <a:r>
              <a:rPr lang="zh-CN" altLang="en-US" dirty="0"/>
              <a:t>默认是 </a:t>
            </a:r>
            <a:r>
              <a:rPr lang="en-US" altLang="zh-CN" dirty="0"/>
              <a:t>8:1</a:t>
            </a:r>
            <a:r>
              <a:rPr lang="zh-CN" altLang="en-US" dirty="0"/>
              <a:t>，即分别占新生代的</a:t>
            </a:r>
            <a:r>
              <a:rPr lang="en-US" altLang="zh-CN" dirty="0"/>
              <a:t>80%</a:t>
            </a:r>
            <a:r>
              <a:rPr lang="zh-CN" altLang="en-US" dirty="0"/>
              <a:t>，</a:t>
            </a:r>
            <a:r>
              <a:rPr lang="en-US" altLang="zh-CN" dirty="0"/>
              <a:t>10%</a:t>
            </a:r>
            <a:r>
              <a:rPr lang="zh-CN" altLang="en-US" dirty="0"/>
              <a:t>，</a:t>
            </a:r>
            <a:r>
              <a:rPr lang="en-US" altLang="zh-CN" dirty="0"/>
              <a:t>10%</a:t>
            </a:r>
            <a:r>
              <a:rPr lang="zh-CN" altLang="en-US" dirty="0"/>
              <a:t>。如果一次回收中，</a:t>
            </a:r>
            <a:r>
              <a:rPr lang="en-US" altLang="zh-CN" dirty="0" err="1"/>
              <a:t>Survivor+Eden</a:t>
            </a:r>
            <a:r>
              <a:rPr lang="zh-CN" altLang="en-US" dirty="0"/>
              <a:t>中存活下来的内存超过了</a:t>
            </a:r>
            <a:r>
              <a:rPr lang="en-US" altLang="zh-CN" dirty="0"/>
              <a:t>10%</a:t>
            </a:r>
            <a:r>
              <a:rPr lang="zh-CN" altLang="en-US" dirty="0"/>
              <a:t>，则需要将一部分对象分配到 </a:t>
            </a:r>
            <a:r>
              <a:rPr lang="zh-CN" altLang="en-US" dirty="0" smtClean="0"/>
              <a:t>老年代。</a:t>
            </a:r>
          </a:p>
          <a:p>
            <a:pPr marL="0" indent="0">
              <a:buNone/>
            </a:pPr>
            <a:endParaRPr kumimoji="1" lang="zh-CN" altLang="en-US" dirty="0"/>
          </a:p>
        </p:txBody>
      </p:sp>
    </p:spTree>
    <p:extLst>
      <p:ext uri="{BB962C8B-B14F-4D97-AF65-F5344CB8AC3E}">
        <p14:creationId xmlns:p14="http://schemas.microsoft.com/office/powerpoint/2010/main" val="757511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159435"/>
            <a:ext cx="9601200" cy="4809565"/>
          </a:xfrm>
        </p:spPr>
        <p:txBody>
          <a:bodyPr/>
          <a:lstStyle/>
          <a:p>
            <a:r>
              <a:rPr lang="zh-CN" altLang="en-US" b="1" dirty="0"/>
              <a:t>老年代：</a:t>
            </a:r>
            <a:endParaRPr lang="zh-CN" altLang="en-US" dirty="0"/>
          </a:p>
          <a:p>
            <a:pPr marL="0" indent="0">
              <a:buNone/>
            </a:pPr>
            <a:r>
              <a:rPr lang="zh-CN" altLang="en-US" dirty="0"/>
              <a:t>　　老年代存储的对象比年轻代多得多，而且不乏大</a:t>
            </a:r>
            <a:r>
              <a:rPr lang="zh-CN" altLang="en-US" dirty="0" smtClean="0"/>
              <a:t>对象。一般</a:t>
            </a:r>
            <a:r>
              <a:rPr lang="zh-CN" altLang="en-US" dirty="0"/>
              <a:t>，老年代用的算法是标记</a:t>
            </a:r>
            <a:r>
              <a:rPr lang="en-US" altLang="zh-CN" dirty="0"/>
              <a:t>-</a:t>
            </a:r>
            <a:r>
              <a:rPr lang="zh-CN" altLang="en-US" dirty="0"/>
              <a:t>整理算法，即：标记出仍然存活的对象（存在引用的），将所有存活的对象向一端移动，以保证内存的连续。</a:t>
            </a:r>
          </a:p>
          <a:p>
            <a:pPr marL="0" indent="0">
              <a:buNone/>
            </a:pPr>
            <a:r>
              <a:rPr lang="zh-CN" altLang="en-US" dirty="0"/>
              <a:t>     在发生</a:t>
            </a:r>
            <a:r>
              <a:rPr lang="en-US" altLang="zh-CN" dirty="0"/>
              <a:t>Minor GC</a:t>
            </a:r>
            <a:r>
              <a:rPr lang="zh-CN" altLang="en-US" dirty="0"/>
              <a:t>时，虚拟机会检查每次晋升进入老年代的大小是否大于老年代的剩余空间大小，如果大于，则直接触发一次</a:t>
            </a:r>
            <a:r>
              <a:rPr lang="en-US" altLang="zh-CN" dirty="0"/>
              <a:t>Full </a:t>
            </a:r>
            <a:r>
              <a:rPr lang="en-US" altLang="zh-CN" dirty="0" smtClean="0"/>
              <a:t>GC</a:t>
            </a:r>
            <a:r>
              <a:rPr lang="zh-CN" altLang="en-US" dirty="0" smtClean="0"/>
              <a:t>。</a:t>
            </a:r>
            <a:endParaRPr kumimoji="1" lang="zh-CN" altLang="en-US" dirty="0"/>
          </a:p>
        </p:txBody>
      </p:sp>
      <p:pic>
        <p:nvPicPr>
          <p:cNvPr id="2" name="图片 1"/>
          <p:cNvPicPr>
            <a:picLocks noChangeAspect="1"/>
          </p:cNvPicPr>
          <p:nvPr/>
        </p:nvPicPr>
        <p:blipFill>
          <a:blip r:embed="rId3"/>
          <a:stretch>
            <a:fillRect/>
          </a:stretch>
        </p:blipFill>
        <p:spPr>
          <a:xfrm>
            <a:off x="5339305" y="3025476"/>
            <a:ext cx="6517189" cy="3956647"/>
          </a:xfrm>
          <a:prstGeom prst="rect">
            <a:avLst/>
          </a:prstGeom>
        </p:spPr>
      </p:pic>
    </p:spTree>
    <p:extLst>
      <p:ext uri="{BB962C8B-B14F-4D97-AF65-F5344CB8AC3E}">
        <p14:creationId xmlns:p14="http://schemas.microsoft.com/office/powerpoint/2010/main" val="138589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237129"/>
            <a:ext cx="9601200" cy="4630271"/>
          </a:xfrm>
        </p:spPr>
        <p:txBody>
          <a:bodyPr/>
          <a:lstStyle/>
          <a:p>
            <a:r>
              <a:rPr lang="zh-CN" altLang="en-US" b="1" dirty="0"/>
              <a:t>方法区（永久代）：</a:t>
            </a:r>
            <a:endParaRPr lang="zh-CN" altLang="en-US" dirty="0"/>
          </a:p>
          <a:p>
            <a:pPr marL="0" indent="0">
              <a:buNone/>
            </a:pPr>
            <a:r>
              <a:rPr lang="zh-CN" altLang="en-US" dirty="0"/>
              <a:t>　　永久代的回收有两种：常量池中的常量，无用的类</a:t>
            </a:r>
            <a:r>
              <a:rPr lang="zh-CN" altLang="en-US" dirty="0" smtClean="0"/>
              <a:t>信息。常量</a:t>
            </a:r>
            <a:r>
              <a:rPr lang="zh-CN" altLang="en-US" dirty="0"/>
              <a:t>的回收很简单，没有引用了就可以被回收。对于无用的类进行回收，必须保证</a:t>
            </a:r>
            <a:r>
              <a:rPr lang="en-US" altLang="zh-CN" dirty="0"/>
              <a:t>3</a:t>
            </a:r>
            <a:r>
              <a:rPr lang="zh-CN" altLang="en-US" dirty="0"/>
              <a:t>点：</a:t>
            </a:r>
          </a:p>
          <a:p>
            <a:r>
              <a:rPr lang="zh-CN" altLang="en-US" dirty="0"/>
              <a:t>类的所有实例都已经被回收</a:t>
            </a:r>
          </a:p>
          <a:p>
            <a:r>
              <a:rPr lang="zh-CN" altLang="en-US" dirty="0"/>
              <a:t>加载类的</a:t>
            </a:r>
            <a:r>
              <a:rPr lang="en-US" altLang="zh-CN" dirty="0" err="1"/>
              <a:t>ClassLoader</a:t>
            </a:r>
            <a:r>
              <a:rPr lang="zh-CN" altLang="en-US" dirty="0"/>
              <a:t>已经被回收</a:t>
            </a:r>
          </a:p>
          <a:p>
            <a:r>
              <a:rPr lang="zh-CN" altLang="en-US" dirty="0"/>
              <a:t>类对象的</a:t>
            </a:r>
            <a:r>
              <a:rPr lang="en-US" altLang="zh-CN" dirty="0"/>
              <a:t>Class</a:t>
            </a:r>
            <a:r>
              <a:rPr lang="zh-CN" altLang="en-US" dirty="0"/>
              <a:t>对象没有被引用（即没有通过反射引用该类的地方）</a:t>
            </a:r>
          </a:p>
          <a:p>
            <a:pPr marL="0" indent="0">
              <a:buNone/>
            </a:pPr>
            <a:r>
              <a:rPr lang="zh-CN" altLang="en-US" dirty="0"/>
              <a:t>     永久代的回收并不是必须的，可以通过参数来设置是否对类进行回收。</a:t>
            </a:r>
            <a:endParaRPr kumimoji="1" lang="zh-CN" altLang="en-US" dirty="0"/>
          </a:p>
        </p:txBody>
      </p:sp>
    </p:spTree>
    <p:extLst>
      <p:ext uri="{BB962C8B-B14F-4D97-AF65-F5344CB8AC3E}">
        <p14:creationId xmlns:p14="http://schemas.microsoft.com/office/powerpoint/2010/main" val="1034846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垃圾收集器</a:t>
            </a:r>
            <a:endParaRPr kumimoji="1" lang="zh-CN" altLang="en-US" dirty="0"/>
          </a:p>
        </p:txBody>
      </p:sp>
      <p:sp>
        <p:nvSpPr>
          <p:cNvPr id="3" name="内容占位符 2"/>
          <p:cNvSpPr>
            <a:spLocks noGrp="1"/>
          </p:cNvSpPr>
          <p:nvPr>
            <p:ph idx="1"/>
          </p:nvPr>
        </p:nvSpPr>
        <p:spPr>
          <a:xfrm>
            <a:off x="1371600" y="1308847"/>
            <a:ext cx="9601200" cy="4558553"/>
          </a:xfrm>
        </p:spPr>
        <p:txBody>
          <a:bodyPr/>
          <a:lstStyle/>
          <a:p>
            <a:endParaRPr lang="zh-CN" altLang="en-US" dirty="0" smtClean="0"/>
          </a:p>
          <a:p>
            <a:endParaRPr kumimoji="1" lang="zh-CN" altLang="en-US" dirty="0"/>
          </a:p>
        </p:txBody>
      </p:sp>
      <p:sp>
        <p:nvSpPr>
          <p:cNvPr id="5" name="文本框 4"/>
          <p:cNvSpPr txBox="1"/>
          <p:nvPr/>
        </p:nvSpPr>
        <p:spPr>
          <a:xfrm>
            <a:off x="1371600" y="1943100"/>
            <a:ext cx="9372600" cy="1477328"/>
          </a:xfrm>
          <a:prstGeom prst="rect">
            <a:avLst/>
          </a:prstGeom>
          <a:noFill/>
        </p:spPr>
        <p:txBody>
          <a:bodyPr wrap="square" rtlCol="0">
            <a:spAutoFit/>
          </a:bodyPr>
          <a:lstStyle/>
          <a:p>
            <a:r>
              <a:rPr lang="zh-CN" altLang="en-US" dirty="0" smtClean="0"/>
              <a:t>垃圾收集器要做的两件事：</a:t>
            </a:r>
            <a:endParaRPr lang="en-US" altLang="zh-CN" dirty="0" smtClean="0"/>
          </a:p>
          <a:p>
            <a:r>
              <a:rPr lang="en-US" altLang="zh-CN" dirty="0" smtClean="0"/>
              <a:t>1.</a:t>
            </a:r>
            <a:r>
              <a:rPr lang="zh-CN" altLang="en-US" dirty="0" smtClean="0"/>
              <a:t>正确检测垃圾对象</a:t>
            </a:r>
            <a:endParaRPr lang="en-US" altLang="zh-CN" dirty="0" smtClean="0"/>
          </a:p>
          <a:p>
            <a:r>
              <a:rPr lang="en-US" altLang="zh-CN" dirty="0" smtClean="0"/>
              <a:t>2.</a:t>
            </a:r>
            <a:r>
              <a:rPr lang="zh-CN" altLang="en-US" dirty="0" smtClean="0"/>
              <a:t>释放垃圾对象占用的内存空间。</a:t>
            </a:r>
            <a:endParaRPr lang="en-US" altLang="zh-CN" dirty="0" smtClean="0"/>
          </a:p>
          <a:p>
            <a:endParaRPr lang="en-US" altLang="zh-CN" dirty="0" smtClean="0"/>
          </a:p>
          <a:p>
            <a:endParaRPr lang="zh-CN" altLang="en-US" dirty="0"/>
          </a:p>
        </p:txBody>
      </p:sp>
      <p:sp>
        <p:nvSpPr>
          <p:cNvPr id="6" name="文本框 5"/>
          <p:cNvSpPr txBox="1"/>
          <p:nvPr/>
        </p:nvSpPr>
        <p:spPr>
          <a:xfrm>
            <a:off x="5473700" y="2171700"/>
            <a:ext cx="5664200" cy="3695700"/>
          </a:xfrm>
          <a:prstGeom prst="rect">
            <a:avLst/>
          </a:prstGeom>
          <a:noFill/>
        </p:spPr>
        <p:txBody>
          <a:bodyPr wrap="square" rtlCol="0">
            <a:spAutoFit/>
          </a:bodyPr>
          <a:lstStyle/>
          <a:p>
            <a:endParaRPr lang="zh-CN" altLang="en-US" dirty="0"/>
          </a:p>
        </p:txBody>
      </p:sp>
      <p:pic>
        <p:nvPicPr>
          <p:cNvPr id="10" name="图片 9"/>
          <p:cNvPicPr>
            <a:picLocks noChangeAspect="1"/>
          </p:cNvPicPr>
          <p:nvPr/>
        </p:nvPicPr>
        <p:blipFill>
          <a:blip r:embed="rId3"/>
          <a:stretch>
            <a:fillRect/>
          </a:stretch>
        </p:blipFill>
        <p:spPr>
          <a:xfrm>
            <a:off x="5608637" y="1543050"/>
            <a:ext cx="4962525" cy="4324350"/>
          </a:xfrm>
          <a:prstGeom prst="rect">
            <a:avLst/>
          </a:prstGeom>
        </p:spPr>
      </p:pic>
    </p:spTree>
    <p:extLst>
      <p:ext uri="{BB962C8B-B14F-4D97-AF65-F5344CB8AC3E}">
        <p14:creationId xmlns:p14="http://schemas.microsoft.com/office/powerpoint/2010/main" val="111442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目录</a:t>
            </a:r>
            <a:endParaRPr kumimoji="1" lang="zh-CN" altLang="en-US" dirty="0"/>
          </a:p>
        </p:txBody>
      </p:sp>
      <p:sp>
        <p:nvSpPr>
          <p:cNvPr id="3" name="内容占位符 2"/>
          <p:cNvSpPr>
            <a:spLocks noGrp="1"/>
          </p:cNvSpPr>
          <p:nvPr>
            <p:ph idx="1"/>
          </p:nvPr>
        </p:nvSpPr>
        <p:spPr/>
        <p:txBody>
          <a:bodyPr/>
          <a:lstStyle/>
          <a:p>
            <a:r>
              <a:rPr kumimoji="1" lang="en-US" altLang="zh-CN" dirty="0"/>
              <a:t>J</a:t>
            </a:r>
            <a:r>
              <a:rPr kumimoji="1" lang="en-US" altLang="zh-CN" dirty="0" smtClean="0"/>
              <a:t>ava</a:t>
            </a:r>
            <a:r>
              <a:rPr kumimoji="1" lang="zh-CN" altLang="en-US" dirty="0" smtClean="0"/>
              <a:t>垃圾回收概况</a:t>
            </a:r>
            <a:endParaRPr kumimoji="1" lang="en-US" altLang="zh-CN" dirty="0" smtClean="0"/>
          </a:p>
          <a:p>
            <a:r>
              <a:rPr kumimoji="1" lang="en-US" altLang="zh-CN" dirty="0" smtClean="0"/>
              <a:t>Java</a:t>
            </a:r>
            <a:r>
              <a:rPr kumimoji="1" lang="zh-CN" altLang="en-US" dirty="0" smtClean="0"/>
              <a:t>内存区域</a:t>
            </a:r>
          </a:p>
          <a:p>
            <a:r>
              <a:rPr kumimoji="1" lang="en-US" altLang="zh-CN" dirty="0" smtClean="0"/>
              <a:t>Java</a:t>
            </a:r>
            <a:r>
              <a:rPr kumimoji="1" lang="zh-CN" altLang="en-US" dirty="0" smtClean="0"/>
              <a:t>对象的访问方式</a:t>
            </a:r>
            <a:endParaRPr kumimoji="1" lang="zh-CN" altLang="en-US" dirty="0"/>
          </a:p>
          <a:p>
            <a:r>
              <a:rPr kumimoji="1" lang="en-US" altLang="zh-CN" dirty="0" smtClean="0"/>
              <a:t>Java</a:t>
            </a:r>
            <a:r>
              <a:rPr kumimoji="1" lang="zh-CN" altLang="en-US" dirty="0" smtClean="0"/>
              <a:t> </a:t>
            </a:r>
            <a:r>
              <a:rPr kumimoji="1" lang="en-US" altLang="zh-CN" dirty="0" smtClean="0"/>
              <a:t>GC</a:t>
            </a:r>
            <a:r>
              <a:rPr kumimoji="1" lang="zh-CN" altLang="en-US" dirty="0" smtClean="0"/>
              <a:t>机制</a:t>
            </a:r>
            <a:endParaRPr kumimoji="1" lang="zh-CN" altLang="en-US" dirty="0"/>
          </a:p>
          <a:p>
            <a:r>
              <a:rPr kumimoji="1" lang="zh-CN" altLang="en-US" dirty="0" smtClean="0"/>
              <a:t>垃圾收集器</a:t>
            </a:r>
            <a:endParaRPr kumimoji="1" lang="zh-CN" altLang="en-US" dirty="0"/>
          </a:p>
          <a:p>
            <a:endParaRPr kumimoji="1" lang="zh-CN" altLang="en-US" dirty="0" smtClean="0"/>
          </a:p>
          <a:p>
            <a:endParaRPr kumimoji="1" lang="zh-CN" altLang="en-US" dirty="0"/>
          </a:p>
        </p:txBody>
      </p:sp>
    </p:spTree>
    <p:extLst>
      <p:ext uri="{BB962C8B-B14F-4D97-AF65-F5344CB8AC3E}">
        <p14:creationId xmlns:p14="http://schemas.microsoft.com/office/powerpoint/2010/main" val="140588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000" dirty="0"/>
              <a:t>在</a:t>
            </a:r>
            <a:r>
              <a:rPr lang="en-US" altLang="zh-CN" sz="2000" dirty="0"/>
              <a:t>GC</a:t>
            </a:r>
            <a:r>
              <a:rPr lang="zh-CN" altLang="en-US" sz="2000" dirty="0"/>
              <a:t>机制中，起重要作用的是垃圾收集器，垃圾收集器是</a:t>
            </a:r>
            <a:r>
              <a:rPr lang="en-US" altLang="zh-CN" sz="2000" dirty="0"/>
              <a:t>GC</a:t>
            </a:r>
            <a:r>
              <a:rPr lang="zh-CN" altLang="en-US" sz="2000" dirty="0"/>
              <a:t>的具体</a:t>
            </a:r>
            <a:r>
              <a:rPr lang="zh-CN" altLang="en-US" sz="2000" dirty="0" smtClean="0"/>
              <a:t>实现。</a:t>
            </a:r>
            <a:endParaRPr lang="zh-CN" altLang="en-US" sz="2000" dirty="0"/>
          </a:p>
        </p:txBody>
      </p:sp>
      <p:pic>
        <p:nvPicPr>
          <p:cNvPr id="4" name="内容占位符 3"/>
          <p:cNvPicPr>
            <a:picLocks noGrp="1" noChangeAspect="1"/>
          </p:cNvPicPr>
          <p:nvPr>
            <p:ph idx="1"/>
          </p:nvPr>
        </p:nvPicPr>
        <p:blipFill>
          <a:blip r:embed="rId3"/>
          <a:stretch>
            <a:fillRect/>
          </a:stretch>
        </p:blipFill>
        <p:spPr>
          <a:xfrm>
            <a:off x="4521200" y="1116536"/>
            <a:ext cx="7264400" cy="5741464"/>
          </a:xfrm>
          <a:prstGeom prst="rect">
            <a:avLst/>
          </a:prstGeom>
        </p:spPr>
      </p:pic>
    </p:spTree>
    <p:extLst>
      <p:ext uri="{BB962C8B-B14F-4D97-AF65-F5344CB8AC3E}">
        <p14:creationId xmlns:p14="http://schemas.microsoft.com/office/powerpoint/2010/main" val="6696310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idx="1"/>
          </p:nvPr>
        </p:nvSpPr>
        <p:spPr>
          <a:xfrm>
            <a:off x="1371600" y="622300"/>
            <a:ext cx="9601200" cy="5245100"/>
          </a:xfrm>
        </p:spPr>
        <p:txBody>
          <a:bodyPr/>
          <a:lstStyle/>
          <a:p>
            <a:r>
              <a:rPr lang="en-US" altLang="zh-CN" b="1" dirty="0"/>
              <a:t>CMS</a:t>
            </a:r>
            <a:r>
              <a:rPr lang="zh-CN" altLang="en-US" b="1" dirty="0"/>
              <a:t>收集器</a:t>
            </a:r>
          </a:p>
          <a:p>
            <a:pPr marL="0" indent="0">
              <a:buNone/>
            </a:pPr>
            <a:r>
              <a:rPr lang="en-US" altLang="zh-CN" dirty="0" smtClean="0"/>
              <a:t>	CMS</a:t>
            </a:r>
            <a:r>
              <a:rPr lang="zh-CN" altLang="en-US" dirty="0"/>
              <a:t>（</a:t>
            </a:r>
            <a:r>
              <a:rPr lang="en-US" altLang="zh-CN" dirty="0"/>
              <a:t>Concurrent Mark Sweep</a:t>
            </a:r>
            <a:r>
              <a:rPr lang="zh-CN" altLang="en-US" dirty="0"/>
              <a:t>）收集器是一种以获取最短回收停顿时间为目标的收集器。目前很大一部分的</a:t>
            </a:r>
            <a:r>
              <a:rPr lang="en-US" altLang="zh-CN" dirty="0"/>
              <a:t>Java</a:t>
            </a:r>
            <a:r>
              <a:rPr lang="zh-CN" altLang="en-US" dirty="0"/>
              <a:t>应用都集中在互联网站或</a:t>
            </a:r>
            <a:r>
              <a:rPr lang="en-US" altLang="zh-CN" dirty="0"/>
              <a:t>B/S</a:t>
            </a:r>
            <a:r>
              <a:rPr lang="zh-CN" altLang="en-US" dirty="0"/>
              <a:t>系统的服务端上，这类应用尤其重视服务的响应速度，希望系统停顿时间最短，以给用户带来较好的体验</a:t>
            </a:r>
            <a:r>
              <a:rPr lang="zh-CN" altLang="en-US" dirty="0" smtClean="0"/>
              <a:t>。</a:t>
            </a:r>
            <a:endParaRPr lang="en-US" altLang="zh-CN" dirty="0" smtClean="0"/>
          </a:p>
          <a:p>
            <a:pPr marL="0" indent="0">
              <a:buNone/>
            </a:pPr>
            <a:r>
              <a:rPr lang="en-US" altLang="zh-CN" dirty="0" smtClean="0"/>
              <a:t>CMS</a:t>
            </a:r>
            <a:r>
              <a:rPr lang="zh-CN" altLang="en-US" dirty="0"/>
              <a:t>收集器的内存回收过程是与用户线程一起并发地执行</a:t>
            </a:r>
            <a:r>
              <a:rPr lang="zh-CN" altLang="en-US" dirty="0" smtClean="0"/>
              <a:t>。</a:t>
            </a:r>
            <a:endParaRPr lang="en-US" altLang="zh-CN" dirty="0" smtClean="0"/>
          </a:p>
          <a:p>
            <a:pPr marL="0" indent="0">
              <a:buNone/>
            </a:pPr>
            <a:r>
              <a:rPr lang="zh-CN" altLang="en-US" b="1" dirty="0"/>
              <a:t> </a:t>
            </a:r>
            <a:r>
              <a:rPr lang="zh-CN" altLang="en-US" dirty="0"/>
              <a:t>缺点：</a:t>
            </a:r>
            <a:r>
              <a:rPr lang="zh-CN" altLang="en-US" b="1" dirty="0"/>
              <a:t>产生大量空间碎片、并发阶段会降低吞吐量</a:t>
            </a:r>
            <a:endParaRPr lang="zh-CN" altLang="en-US" dirty="0"/>
          </a:p>
        </p:txBody>
      </p:sp>
      <p:pic>
        <p:nvPicPr>
          <p:cNvPr id="6" name="图片 5"/>
          <p:cNvPicPr>
            <a:picLocks noChangeAspect="1"/>
          </p:cNvPicPr>
          <p:nvPr/>
        </p:nvPicPr>
        <p:blipFill>
          <a:blip r:embed="rId3"/>
          <a:stretch>
            <a:fillRect/>
          </a:stretch>
        </p:blipFill>
        <p:spPr>
          <a:xfrm>
            <a:off x="4927600" y="2581275"/>
            <a:ext cx="7086600" cy="4276725"/>
          </a:xfrm>
          <a:prstGeom prst="rect">
            <a:avLst/>
          </a:prstGeom>
        </p:spPr>
      </p:pic>
    </p:spTree>
    <p:extLst>
      <p:ext uri="{BB962C8B-B14F-4D97-AF65-F5344CB8AC3E}">
        <p14:creationId xmlns:p14="http://schemas.microsoft.com/office/powerpoint/2010/main" val="72839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idx="1"/>
          </p:nvPr>
        </p:nvSpPr>
        <p:spPr>
          <a:xfrm>
            <a:off x="1371600" y="1054100"/>
            <a:ext cx="9601200" cy="4813300"/>
          </a:xfrm>
        </p:spPr>
        <p:txBody>
          <a:bodyPr/>
          <a:lstStyle/>
          <a:p>
            <a:r>
              <a:rPr lang="en-US" altLang="zh-CN" b="1" dirty="0"/>
              <a:t>G1</a:t>
            </a:r>
            <a:r>
              <a:rPr lang="zh-CN" altLang="en-US" b="1" dirty="0"/>
              <a:t>收集</a:t>
            </a:r>
            <a:r>
              <a:rPr lang="zh-CN" altLang="en-US" b="1" dirty="0" smtClean="0"/>
              <a:t>器</a:t>
            </a:r>
            <a:r>
              <a:rPr lang="en-US" altLang="zh-CN" b="1" dirty="0" smtClean="0"/>
              <a:t>(</a:t>
            </a:r>
            <a:r>
              <a:rPr lang="zh-CN" altLang="en-US" dirty="0"/>
              <a:t>最前沿成果之一</a:t>
            </a:r>
            <a:r>
              <a:rPr lang="en-US" altLang="zh-CN" b="1" dirty="0" smtClean="0"/>
              <a:t>)</a:t>
            </a:r>
          </a:p>
          <a:p>
            <a:pPr marL="0" indent="0">
              <a:buNone/>
            </a:pPr>
            <a:r>
              <a:rPr lang="en-US" altLang="zh-CN" dirty="0"/>
              <a:t> </a:t>
            </a:r>
            <a:r>
              <a:rPr lang="en-US" altLang="zh-CN" dirty="0" smtClean="0"/>
              <a:t>   </a:t>
            </a:r>
            <a:r>
              <a:rPr lang="zh-CN" altLang="en-US" dirty="0" smtClean="0"/>
              <a:t>与</a:t>
            </a:r>
            <a:r>
              <a:rPr lang="en-US" altLang="zh-CN" dirty="0"/>
              <a:t>CMS</a:t>
            </a:r>
            <a:r>
              <a:rPr lang="zh-CN" altLang="en-US" dirty="0"/>
              <a:t>收集器相比</a:t>
            </a:r>
            <a:r>
              <a:rPr lang="en-US" altLang="zh-CN" dirty="0"/>
              <a:t>G1</a:t>
            </a:r>
            <a:r>
              <a:rPr lang="zh-CN" altLang="en-US" dirty="0"/>
              <a:t>收集器有以下</a:t>
            </a:r>
            <a:r>
              <a:rPr lang="zh-CN" altLang="en-US" dirty="0" smtClean="0"/>
              <a:t>特点</a:t>
            </a:r>
            <a:r>
              <a:rPr lang="en-US" altLang="zh-CN" dirty="0" smtClean="0"/>
              <a:t>:</a:t>
            </a:r>
          </a:p>
          <a:p>
            <a:pPr marL="0" indent="0">
              <a:buNone/>
            </a:pPr>
            <a:r>
              <a:rPr lang="en-US" altLang="zh-CN" dirty="0"/>
              <a:t>1. </a:t>
            </a:r>
            <a:r>
              <a:rPr lang="zh-CN" altLang="en-US" b="1" dirty="0" smtClean="0"/>
              <a:t>空间整合</a:t>
            </a:r>
            <a:r>
              <a:rPr lang="zh-CN" altLang="en-US" dirty="0"/>
              <a:t>：</a:t>
            </a:r>
            <a:r>
              <a:rPr lang="en-US" altLang="zh-CN" dirty="0" smtClean="0"/>
              <a:t>G1</a:t>
            </a:r>
            <a:r>
              <a:rPr lang="zh-CN" altLang="en-US" dirty="0"/>
              <a:t>收集器采用标记整理算法，不会产生内存空间碎片。分配大对象时不会因为无法找到连续空间而提前触发下一次</a:t>
            </a:r>
            <a:r>
              <a:rPr lang="en-US" altLang="zh-CN" dirty="0"/>
              <a:t>GC</a:t>
            </a:r>
            <a:r>
              <a:rPr lang="zh-CN" altLang="en-US" dirty="0"/>
              <a:t>。</a:t>
            </a:r>
            <a:endParaRPr lang="zh-CN" altLang="en-US" b="1" dirty="0"/>
          </a:p>
          <a:p>
            <a:pPr marL="0" indent="0">
              <a:buNone/>
            </a:pPr>
            <a:r>
              <a:rPr lang="en-US" altLang="zh-CN" dirty="0" smtClean="0"/>
              <a:t>2.</a:t>
            </a:r>
            <a:r>
              <a:rPr lang="en-US" altLang="zh-CN" dirty="0"/>
              <a:t> </a:t>
            </a:r>
            <a:r>
              <a:rPr lang="zh-CN" altLang="en-US" b="1" dirty="0"/>
              <a:t>可预测</a:t>
            </a:r>
            <a:r>
              <a:rPr lang="zh-CN" altLang="en-US" b="1" dirty="0" smtClean="0"/>
              <a:t>停顿</a:t>
            </a:r>
            <a:r>
              <a:rPr lang="zh-CN" altLang="en-US" dirty="0" smtClean="0"/>
              <a:t>：</a:t>
            </a:r>
            <a:r>
              <a:rPr lang="en-US" altLang="zh-CN" dirty="0" smtClean="0"/>
              <a:t>G1</a:t>
            </a:r>
            <a:r>
              <a:rPr lang="zh-CN" altLang="en-US" dirty="0" smtClean="0"/>
              <a:t>能</a:t>
            </a:r>
            <a:r>
              <a:rPr lang="zh-CN" altLang="en-US" dirty="0"/>
              <a:t>建立可预测的停顿时间模型，能让使用者明确指定在一个长度为</a:t>
            </a:r>
            <a:r>
              <a:rPr lang="en-US" altLang="zh-CN" dirty="0"/>
              <a:t>N</a:t>
            </a:r>
            <a:r>
              <a:rPr lang="zh-CN" altLang="en-US" dirty="0"/>
              <a:t>毫秒的时间片段内，消耗在垃圾收集上的时间不得超过</a:t>
            </a:r>
            <a:r>
              <a:rPr lang="en-US" altLang="zh-CN" dirty="0"/>
              <a:t>N</a:t>
            </a:r>
            <a:r>
              <a:rPr lang="zh-CN" altLang="en-US" dirty="0"/>
              <a:t>毫秒，这几乎已经是实时</a:t>
            </a:r>
            <a:r>
              <a:rPr lang="en-US" altLang="zh-CN" dirty="0" smtClean="0"/>
              <a:t>Java</a:t>
            </a:r>
            <a:r>
              <a:rPr lang="zh-CN" altLang="en-US" dirty="0" smtClean="0"/>
              <a:t>的</a:t>
            </a:r>
            <a:r>
              <a:rPr lang="zh-CN" altLang="en-US" dirty="0"/>
              <a:t>垃圾收集器的特征了。</a:t>
            </a:r>
            <a:endParaRPr lang="zh-CN" altLang="en-US" b="1" dirty="0"/>
          </a:p>
        </p:txBody>
      </p:sp>
    </p:spTree>
    <p:extLst>
      <p:ext uri="{BB962C8B-B14F-4D97-AF65-F5344CB8AC3E}">
        <p14:creationId xmlns:p14="http://schemas.microsoft.com/office/powerpoint/2010/main" val="2028591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gn="ctr">
              <a:buNone/>
            </a:pPr>
            <a:r>
              <a:rPr kumimoji="1" lang="zh-CN" altLang="en-US" dirty="0" smtClean="0"/>
              <a:t>	</a:t>
            </a:r>
            <a:r>
              <a:rPr kumimoji="1" lang="en-US" altLang="zh-CN" sz="7200" dirty="0" smtClean="0"/>
              <a:t>THANK YOU</a:t>
            </a:r>
            <a:r>
              <a:rPr kumimoji="1" lang="zh-CN" altLang="en-US" sz="7200" dirty="0" smtClean="0"/>
              <a:t>！</a:t>
            </a:r>
            <a:endParaRPr kumimoji="1" lang="zh-CN" altLang="en-US" sz="7200" dirty="0"/>
          </a:p>
        </p:txBody>
      </p:sp>
    </p:spTree>
    <p:extLst>
      <p:ext uri="{BB962C8B-B14F-4D97-AF65-F5344CB8AC3E}">
        <p14:creationId xmlns:p14="http://schemas.microsoft.com/office/powerpoint/2010/main" val="89320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a:t>
            </a:r>
            <a:r>
              <a:rPr kumimoji="1" lang="zh-CN" altLang="en-US" dirty="0"/>
              <a:t>垃圾回收</a:t>
            </a:r>
            <a:r>
              <a:rPr kumimoji="1" lang="zh-CN" altLang="en-US" dirty="0" smtClean="0"/>
              <a:t>概况</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t> </a:t>
            </a:r>
            <a:r>
              <a:rPr lang="zh-CN" altLang="en-US" dirty="0" smtClean="0"/>
              <a:t> 在</a:t>
            </a:r>
            <a:r>
              <a:rPr lang="en-US" altLang="zh-CN" dirty="0"/>
              <a:t>Java</a:t>
            </a:r>
            <a:r>
              <a:rPr lang="zh-CN" altLang="en-US" dirty="0"/>
              <a:t>虚拟机中，存在自动内存管理和垃圾清扫</a:t>
            </a:r>
            <a:r>
              <a:rPr lang="zh-CN" altLang="en-US" dirty="0" smtClean="0"/>
              <a:t>机制</a:t>
            </a:r>
            <a:r>
              <a:rPr lang="zh-CN" altLang="en-US" dirty="0"/>
              <a:t>。</a:t>
            </a:r>
            <a:r>
              <a:rPr lang="zh-CN" altLang="en-US" dirty="0" smtClean="0"/>
              <a:t>该</a:t>
            </a:r>
            <a:r>
              <a:rPr lang="zh-CN" altLang="en-US" dirty="0"/>
              <a:t>机制对</a:t>
            </a:r>
            <a:r>
              <a:rPr lang="en-US" altLang="zh-CN" dirty="0"/>
              <a:t>JVM</a:t>
            </a:r>
            <a:r>
              <a:rPr lang="zh-CN" altLang="en-US" dirty="0"/>
              <a:t>（</a:t>
            </a:r>
            <a:r>
              <a:rPr lang="en-US" altLang="zh-CN" dirty="0"/>
              <a:t>Java Virtual Machine</a:t>
            </a:r>
            <a:r>
              <a:rPr lang="zh-CN" altLang="en-US" dirty="0"/>
              <a:t>）中的</a:t>
            </a:r>
            <a:r>
              <a:rPr lang="zh-CN" altLang="en-US" b="1" dirty="0"/>
              <a:t>内存进行标记</a:t>
            </a:r>
            <a:r>
              <a:rPr lang="zh-CN" altLang="en-US" dirty="0"/>
              <a:t>，并</a:t>
            </a:r>
            <a:r>
              <a:rPr lang="zh-CN" altLang="en-US" b="1" dirty="0"/>
              <a:t>确定哪些内存需要回收</a:t>
            </a:r>
            <a:r>
              <a:rPr lang="zh-CN" altLang="en-US" dirty="0"/>
              <a:t>，根据一定的回收策略，自动的回收内存，永不</a:t>
            </a:r>
            <a:r>
              <a:rPr lang="zh-CN" altLang="en-US" dirty="0" smtClean="0"/>
              <a:t>停息的</a:t>
            </a:r>
            <a:r>
              <a:rPr lang="zh-CN" altLang="en-US" dirty="0"/>
              <a:t>保证</a:t>
            </a:r>
            <a:r>
              <a:rPr lang="en-US" altLang="zh-CN" dirty="0" smtClean="0"/>
              <a:t>JVM</a:t>
            </a:r>
            <a:r>
              <a:rPr lang="zh-CN" altLang="en-US" dirty="0"/>
              <a:t>中的内存空间，防止</a:t>
            </a:r>
            <a:r>
              <a:rPr lang="zh-CN" altLang="en-US" dirty="0" smtClean="0"/>
              <a:t>出现内存泄露和溢出问题。</a:t>
            </a:r>
          </a:p>
          <a:p>
            <a:pPr marL="0" indent="0">
              <a:buNone/>
            </a:pPr>
            <a:r>
              <a:rPr kumimoji="1" lang="zh-CN" altLang="en-US" dirty="0"/>
              <a:t> </a:t>
            </a:r>
            <a:r>
              <a:rPr kumimoji="1" lang="zh-CN" altLang="en-US" dirty="0" smtClean="0"/>
              <a:t> </a:t>
            </a:r>
          </a:p>
          <a:p>
            <a:pPr marL="0" indent="0">
              <a:buNone/>
            </a:pPr>
            <a:r>
              <a:rPr kumimoji="1" lang="zh-CN" altLang="en-US" dirty="0"/>
              <a:t> </a:t>
            </a:r>
            <a:r>
              <a:rPr kumimoji="1" lang="zh-CN" altLang="en-US" dirty="0" smtClean="0"/>
              <a:t>  </a:t>
            </a:r>
            <a:r>
              <a:rPr lang="en-US" altLang="zh-CN" dirty="0" smtClean="0"/>
              <a:t>Java </a:t>
            </a:r>
            <a:r>
              <a:rPr lang="en-US" altLang="zh-CN" dirty="0"/>
              <a:t>GC</a:t>
            </a:r>
            <a:r>
              <a:rPr lang="zh-CN" altLang="en-US" dirty="0"/>
              <a:t>机制主要完成</a:t>
            </a:r>
            <a:r>
              <a:rPr lang="en-US" altLang="zh-CN" dirty="0"/>
              <a:t>3</a:t>
            </a:r>
            <a:r>
              <a:rPr lang="zh-CN" altLang="en-US" dirty="0"/>
              <a:t>件事</a:t>
            </a:r>
            <a:r>
              <a:rPr lang="zh-CN" altLang="en-US" dirty="0" smtClean="0"/>
              <a:t>：</a:t>
            </a:r>
            <a:r>
              <a:rPr lang="zh-CN" altLang="en-US" b="1" dirty="0" smtClean="0"/>
              <a:t>确定哪些内存需要回收</a:t>
            </a:r>
            <a:r>
              <a:rPr lang="zh-CN" altLang="en-US" dirty="0" smtClean="0"/>
              <a:t>，</a:t>
            </a:r>
            <a:r>
              <a:rPr lang="zh-CN" altLang="en-US" b="1" dirty="0" smtClean="0"/>
              <a:t>确定</a:t>
            </a:r>
            <a:r>
              <a:rPr lang="zh-CN" altLang="en-US" b="1" dirty="0"/>
              <a:t>什么时候需要执行</a:t>
            </a:r>
            <a:r>
              <a:rPr lang="en-US" altLang="zh-CN" b="1" dirty="0"/>
              <a:t>GC</a:t>
            </a:r>
            <a:r>
              <a:rPr lang="zh-CN" altLang="en-US" dirty="0"/>
              <a:t>，</a:t>
            </a:r>
            <a:r>
              <a:rPr lang="zh-CN" altLang="en-US" b="1" dirty="0"/>
              <a:t>如何执行</a:t>
            </a:r>
            <a:r>
              <a:rPr lang="en-US" altLang="zh-CN" b="1" dirty="0"/>
              <a:t>GC</a:t>
            </a:r>
            <a:r>
              <a:rPr lang="zh-CN" altLang="en-US" dirty="0"/>
              <a:t>。经过这么长时间的</a:t>
            </a:r>
            <a:r>
              <a:rPr lang="zh-CN" altLang="en-US" dirty="0" smtClean="0"/>
              <a:t>发展，</a:t>
            </a:r>
            <a:r>
              <a:rPr lang="en-US" altLang="zh-CN" dirty="0"/>
              <a:t>Java GC</a:t>
            </a:r>
            <a:r>
              <a:rPr lang="zh-CN" altLang="en-US" dirty="0"/>
              <a:t>机制已经</a:t>
            </a:r>
            <a:r>
              <a:rPr lang="zh-CN" altLang="en-US" dirty="0" smtClean="0"/>
              <a:t>日趋完善</a:t>
            </a:r>
            <a:r>
              <a:rPr lang="zh-CN" altLang="en-US" dirty="0"/>
              <a:t>，几乎可以自动的为我们做绝大多数的事情。然而，如果我们从事较大型的应用软件开发，曾经出现过内存优化的需求，就必定要研究</a:t>
            </a:r>
            <a:r>
              <a:rPr lang="en-US" altLang="zh-CN" dirty="0"/>
              <a:t>Java GC</a:t>
            </a:r>
            <a:r>
              <a:rPr lang="zh-CN" altLang="en-US" dirty="0"/>
              <a:t>机制。</a:t>
            </a:r>
            <a:endParaRPr kumimoji="1" lang="zh-CN" altLang="en-US" dirty="0"/>
          </a:p>
        </p:txBody>
      </p:sp>
    </p:spTree>
    <p:extLst>
      <p:ext uri="{BB962C8B-B14F-4D97-AF65-F5344CB8AC3E}">
        <p14:creationId xmlns:p14="http://schemas.microsoft.com/office/powerpoint/2010/main" val="174025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a:t>
            </a:r>
            <a:r>
              <a:rPr kumimoji="1" lang="zh-CN" altLang="en-US" dirty="0"/>
              <a:t>内存区域</a:t>
            </a:r>
            <a:br>
              <a:rPr kumimoji="1" lang="zh-CN" altLang="en-US" dirty="0"/>
            </a:br>
            <a:endParaRPr kumimoji="1" lang="zh-CN" altLang="en-US" dirty="0"/>
          </a:p>
        </p:txBody>
      </p:sp>
      <p:pic>
        <p:nvPicPr>
          <p:cNvPr id="4" name="内容占位符 3"/>
          <p:cNvPicPr>
            <a:picLocks noGrp="1" noChangeAspect="1"/>
          </p:cNvPicPr>
          <p:nvPr>
            <p:ph idx="1"/>
          </p:nvPr>
        </p:nvPicPr>
        <p:blipFill>
          <a:blip r:embed="rId3"/>
          <a:stretch>
            <a:fillRect/>
          </a:stretch>
        </p:blipFill>
        <p:spPr>
          <a:xfrm>
            <a:off x="1757082" y="2285999"/>
            <a:ext cx="7422777" cy="3899647"/>
          </a:xfrm>
          <a:prstGeom prst="rect">
            <a:avLst/>
          </a:prstGeom>
        </p:spPr>
      </p:pic>
    </p:spTree>
    <p:extLst>
      <p:ext uri="{BB962C8B-B14F-4D97-AF65-F5344CB8AC3E}">
        <p14:creationId xmlns:p14="http://schemas.microsoft.com/office/powerpoint/2010/main" val="213050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968188"/>
            <a:ext cx="9601200" cy="4899212"/>
          </a:xfrm>
        </p:spPr>
        <p:txBody>
          <a:bodyPr/>
          <a:lstStyle/>
          <a:p>
            <a:r>
              <a:rPr lang="en-US" altLang="zh-CN" b="1" dirty="0"/>
              <a:t>1</a:t>
            </a:r>
            <a:r>
              <a:rPr lang="zh-CN" altLang="en-US" b="1" dirty="0"/>
              <a:t>，程序计数器（</a:t>
            </a:r>
            <a:r>
              <a:rPr lang="en-US" altLang="zh-CN" b="1" dirty="0"/>
              <a:t>Program Counter Register</a:t>
            </a:r>
            <a:r>
              <a:rPr lang="zh-CN" altLang="en-US" b="1" dirty="0"/>
              <a:t>）</a:t>
            </a:r>
            <a:r>
              <a:rPr lang="zh-CN" altLang="en-US" dirty="0" smtClean="0"/>
              <a:t>：</a:t>
            </a:r>
            <a:endParaRPr lang="en-US" altLang="zh-CN" dirty="0" smtClean="0"/>
          </a:p>
          <a:p>
            <a:pPr marL="0" indent="0">
              <a:buNone/>
            </a:pPr>
            <a:r>
              <a:rPr lang="en-US" altLang="zh-CN" dirty="0" smtClean="0"/>
              <a:t>	</a:t>
            </a:r>
            <a:endParaRPr lang="en-US" altLang="zh-CN" dirty="0" smtClean="0"/>
          </a:p>
          <a:p>
            <a:pPr marL="0" indent="0">
              <a:buNone/>
            </a:pPr>
            <a:r>
              <a:rPr lang="en-US" altLang="zh-CN" dirty="0"/>
              <a:t>	</a:t>
            </a:r>
            <a:r>
              <a:rPr lang="zh-CN" altLang="en-US" dirty="0" smtClean="0"/>
              <a:t>用于</a:t>
            </a:r>
            <a:r>
              <a:rPr lang="zh-CN" altLang="en-US" dirty="0"/>
              <a:t>指示当前线程所执行的字节码执行到了第几行，可以理解为是当前线程的行号指示器。字节码解释器在工作时，会通过改变这个计数器的值来取下一条语句指令</a:t>
            </a:r>
            <a:r>
              <a:rPr lang="zh-CN" altLang="en-US" dirty="0" smtClean="0"/>
              <a:t>。</a:t>
            </a:r>
            <a:endParaRPr lang="en-US" altLang="zh-CN" dirty="0" smtClean="0"/>
          </a:p>
          <a:p>
            <a:pPr marL="0" indent="0">
              <a:buNone/>
            </a:pPr>
            <a:endParaRPr lang="zh-CN" altLang="en-US" dirty="0"/>
          </a:p>
          <a:p>
            <a:pPr marL="0" indent="0">
              <a:buNone/>
            </a:pPr>
            <a:r>
              <a:rPr lang="zh-CN" altLang="en-US" dirty="0"/>
              <a:t>　　每个程序计数器只用来记录一个线程的行号，所以它是</a:t>
            </a:r>
            <a:r>
              <a:rPr lang="zh-CN" altLang="en-US" b="1" dirty="0"/>
              <a:t>线程私有</a:t>
            </a:r>
            <a:r>
              <a:rPr lang="zh-CN" altLang="en-US" dirty="0"/>
              <a:t>（一个线程就有一个程序计数器）的。</a:t>
            </a:r>
          </a:p>
          <a:p>
            <a:pPr marL="0" indent="0">
              <a:buNone/>
            </a:pPr>
            <a:r>
              <a:rPr lang="zh-CN" altLang="en-US" dirty="0"/>
              <a:t>　　</a:t>
            </a:r>
            <a:endParaRPr kumimoji="1" lang="zh-CN" altLang="en-US" dirty="0"/>
          </a:p>
        </p:txBody>
      </p:sp>
    </p:spTree>
    <p:extLst>
      <p:ext uri="{BB962C8B-B14F-4D97-AF65-F5344CB8AC3E}">
        <p14:creationId xmlns:p14="http://schemas.microsoft.com/office/powerpoint/2010/main" val="28143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800100"/>
            <a:ext cx="9601200" cy="5067300"/>
          </a:xfrm>
        </p:spPr>
        <p:txBody>
          <a:bodyPr>
            <a:normAutofit/>
          </a:bodyPr>
          <a:lstStyle/>
          <a:p>
            <a:r>
              <a:rPr lang="en-US" altLang="zh-CN" b="1" dirty="0"/>
              <a:t>2</a:t>
            </a:r>
            <a:r>
              <a:rPr lang="zh-CN" altLang="en-US" b="1" dirty="0"/>
              <a:t>，虚拟机栈（</a:t>
            </a:r>
            <a:r>
              <a:rPr lang="en-US" altLang="zh-CN" b="1" dirty="0"/>
              <a:t>JVM Stack</a:t>
            </a:r>
            <a:r>
              <a:rPr lang="zh-CN" altLang="en-US" b="1" dirty="0"/>
              <a:t>）</a:t>
            </a:r>
            <a:r>
              <a:rPr lang="zh-CN" altLang="en-US" dirty="0" smtClean="0"/>
              <a:t>：</a:t>
            </a:r>
            <a:endParaRPr lang="en-US" altLang="zh-CN" dirty="0" smtClean="0"/>
          </a:p>
          <a:p>
            <a:pPr marL="0" indent="0">
              <a:buNone/>
            </a:pPr>
            <a:r>
              <a:rPr lang="en-US" altLang="zh-CN" dirty="0"/>
              <a:t> </a:t>
            </a:r>
            <a:r>
              <a:rPr lang="en-US" altLang="zh-CN" dirty="0" smtClean="0"/>
              <a:t>          </a:t>
            </a:r>
            <a:r>
              <a:rPr lang="zh-CN" altLang="en-US" dirty="0" smtClean="0"/>
              <a:t>一</a:t>
            </a:r>
            <a:r>
              <a:rPr lang="zh-CN" altLang="en-US" dirty="0"/>
              <a:t>个线程的每个方法在执行的同时，都会创建一个栈帧（</a:t>
            </a:r>
            <a:r>
              <a:rPr lang="en-US" altLang="zh-CN" dirty="0" err="1"/>
              <a:t>Statck</a:t>
            </a:r>
            <a:r>
              <a:rPr lang="en-US" altLang="zh-CN" dirty="0"/>
              <a:t> Frame</a:t>
            </a:r>
            <a:r>
              <a:rPr lang="zh-CN" altLang="en-US" dirty="0"/>
              <a:t>），栈帧中存储的有局部变量表、操作站、动态链接、方法出口等，当方法被调用时，栈帧在</a:t>
            </a:r>
            <a:r>
              <a:rPr lang="en-US" altLang="zh-CN" dirty="0"/>
              <a:t>JVM</a:t>
            </a:r>
            <a:r>
              <a:rPr lang="zh-CN" altLang="en-US" dirty="0"/>
              <a:t>栈中入栈，当方法执行完成时，栈帧出栈</a:t>
            </a:r>
            <a:r>
              <a:rPr lang="zh-CN" altLang="en-US" dirty="0" smtClean="0"/>
              <a:t>。</a:t>
            </a:r>
            <a:endParaRPr lang="en-US" altLang="zh-CN" dirty="0" smtClean="0"/>
          </a:p>
          <a:p>
            <a:pPr marL="0" indent="0">
              <a:buNone/>
            </a:pPr>
            <a:endParaRPr lang="zh-CN" altLang="en-US" dirty="0"/>
          </a:p>
          <a:p>
            <a:pPr marL="0" indent="0">
              <a:buNone/>
            </a:pPr>
            <a:r>
              <a:rPr lang="zh-CN" altLang="en-US" dirty="0"/>
              <a:t>　　　</a:t>
            </a:r>
            <a:r>
              <a:rPr lang="zh-CN" altLang="en-US" dirty="0" smtClean="0"/>
              <a:t>每个</a:t>
            </a:r>
            <a:r>
              <a:rPr lang="zh-CN" altLang="en-US" dirty="0"/>
              <a:t>线程对应着一个虚拟机栈，因此虚拟机栈也是线程私有的。</a:t>
            </a:r>
          </a:p>
          <a:p>
            <a:endParaRPr kumimoji="1" lang="zh-CN" altLang="en-US" dirty="0"/>
          </a:p>
        </p:txBody>
      </p:sp>
      <p:sp>
        <p:nvSpPr>
          <p:cNvPr id="4" name="标题 1"/>
          <p:cNvSpPr txBox="1">
            <a:spLocks/>
          </p:cNvSpPr>
          <p:nvPr/>
        </p:nvSpPr>
        <p:spPr>
          <a:xfrm>
            <a:off x="1371600" y="8001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endParaRPr kumimoji="1" lang="zh-CN" altLang="en-US"/>
          </a:p>
        </p:txBody>
      </p:sp>
    </p:spTree>
    <p:extLst>
      <p:ext uri="{BB962C8B-B14F-4D97-AF65-F5344CB8AC3E}">
        <p14:creationId xmlns:p14="http://schemas.microsoft.com/office/powerpoint/2010/main" val="106916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685365"/>
            <a:ext cx="9601200" cy="4182035"/>
          </a:xfrm>
        </p:spPr>
        <p:txBody>
          <a:bodyPr/>
          <a:lstStyle/>
          <a:p>
            <a:r>
              <a:rPr lang="en-US" altLang="zh-CN" b="1" dirty="0"/>
              <a:t>3</a:t>
            </a:r>
            <a:r>
              <a:rPr lang="zh-CN" altLang="en-US" b="1" dirty="0"/>
              <a:t>，本地方法栈（</a:t>
            </a:r>
            <a:r>
              <a:rPr lang="en-US" altLang="zh-CN" b="1" dirty="0"/>
              <a:t>Native Method </a:t>
            </a:r>
            <a:r>
              <a:rPr lang="en-US" altLang="zh-CN" b="1" dirty="0" smtClean="0"/>
              <a:t>Stack</a:t>
            </a:r>
            <a:r>
              <a:rPr lang="zh-CN" altLang="en-US" b="1" dirty="0"/>
              <a:t>）</a:t>
            </a:r>
            <a:r>
              <a:rPr lang="zh-CN" altLang="en-US" dirty="0"/>
              <a:t>：本地方法栈在作用，运行机制，异常类型等方面都与虚拟机栈相同，唯一的区别是：虚拟机栈是执行</a:t>
            </a:r>
            <a:r>
              <a:rPr lang="en-US" altLang="zh-CN" dirty="0"/>
              <a:t>Java</a:t>
            </a:r>
            <a:r>
              <a:rPr lang="zh-CN" altLang="en-US" dirty="0"/>
              <a:t>方法的，而本地方法栈是用来执行</a:t>
            </a:r>
            <a:r>
              <a:rPr lang="en-US" altLang="zh-CN" dirty="0"/>
              <a:t>native</a:t>
            </a:r>
            <a:r>
              <a:rPr lang="zh-CN" altLang="en-US" dirty="0"/>
              <a:t>方法的，在很多虚拟机中（如</a:t>
            </a:r>
            <a:r>
              <a:rPr lang="en-US" altLang="zh-CN" dirty="0"/>
              <a:t>Sun</a:t>
            </a:r>
            <a:r>
              <a:rPr lang="zh-CN" altLang="en-US" dirty="0"/>
              <a:t>的</a:t>
            </a:r>
            <a:r>
              <a:rPr lang="en-US" altLang="zh-CN" dirty="0"/>
              <a:t>JDK</a:t>
            </a:r>
            <a:r>
              <a:rPr lang="zh-CN" altLang="en-US" dirty="0"/>
              <a:t>默认的</a:t>
            </a:r>
            <a:r>
              <a:rPr lang="en-US" altLang="zh-CN" dirty="0" err="1"/>
              <a:t>HotSpot</a:t>
            </a:r>
            <a:r>
              <a:rPr lang="zh-CN" altLang="en-US" dirty="0"/>
              <a:t>虚拟机），会将本地方法栈与虚拟机栈放在一起使用。</a:t>
            </a:r>
          </a:p>
          <a:p>
            <a:pPr marL="0" indent="0">
              <a:buNone/>
            </a:pPr>
            <a:r>
              <a:rPr lang="zh-CN" altLang="en-US" dirty="0"/>
              <a:t>　本地方法栈也是线程私有的。</a:t>
            </a:r>
          </a:p>
          <a:p>
            <a:endParaRPr kumimoji="1" lang="zh-CN" altLang="en-US" dirty="0"/>
          </a:p>
        </p:txBody>
      </p:sp>
    </p:spTree>
    <p:extLst>
      <p:ext uri="{BB962C8B-B14F-4D97-AF65-F5344CB8AC3E}">
        <p14:creationId xmlns:p14="http://schemas.microsoft.com/office/powerpoint/2010/main" val="100024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1219200"/>
            <a:ext cx="9601200" cy="4303059"/>
          </a:xfrm>
        </p:spPr>
        <p:txBody>
          <a:bodyPr/>
          <a:lstStyle/>
          <a:p>
            <a:r>
              <a:rPr lang="en-US" altLang="zh-CN" b="1" dirty="0" smtClean="0"/>
              <a:t>4</a:t>
            </a:r>
            <a:r>
              <a:rPr lang="en-US" altLang="zh-CN" b="1" dirty="0"/>
              <a:t>.</a:t>
            </a:r>
            <a:r>
              <a:rPr lang="zh-CN" altLang="en-US" b="1" dirty="0" smtClean="0"/>
              <a:t>堆</a:t>
            </a:r>
            <a:r>
              <a:rPr lang="zh-CN" altLang="en-US" b="1" dirty="0"/>
              <a:t>区（</a:t>
            </a:r>
            <a:r>
              <a:rPr lang="en-US" altLang="zh-CN" b="1" dirty="0"/>
              <a:t>Heap</a:t>
            </a:r>
            <a:r>
              <a:rPr lang="zh-CN" altLang="en-US" b="1" dirty="0"/>
              <a:t>）</a:t>
            </a:r>
            <a:r>
              <a:rPr lang="zh-CN" altLang="en-US" dirty="0"/>
              <a:t>：堆区是理解</a:t>
            </a:r>
            <a:r>
              <a:rPr lang="en-US" altLang="zh-CN" dirty="0"/>
              <a:t>Java GC</a:t>
            </a:r>
            <a:r>
              <a:rPr lang="zh-CN" altLang="en-US" dirty="0"/>
              <a:t>机制最重要的</a:t>
            </a:r>
            <a:r>
              <a:rPr lang="zh-CN" altLang="en-US" dirty="0" smtClean="0"/>
              <a:t>区域。</a:t>
            </a:r>
            <a:r>
              <a:rPr lang="zh-CN" altLang="en-US" dirty="0"/>
              <a:t>在</a:t>
            </a:r>
            <a:r>
              <a:rPr lang="en-US" altLang="zh-CN" dirty="0"/>
              <a:t>JVM</a:t>
            </a:r>
            <a:r>
              <a:rPr lang="zh-CN" altLang="en-US" dirty="0"/>
              <a:t>所管理的内存中，堆区是最大的一块，堆区也是</a:t>
            </a:r>
            <a:r>
              <a:rPr lang="en-US" altLang="zh-CN" dirty="0"/>
              <a:t>Java GC</a:t>
            </a:r>
            <a:r>
              <a:rPr lang="zh-CN" altLang="en-US" dirty="0"/>
              <a:t>机制所管理的主要内存区域，堆区</a:t>
            </a:r>
            <a:r>
              <a:rPr lang="zh-CN" altLang="en-US" b="1" dirty="0"/>
              <a:t>由所有线程共享</a:t>
            </a:r>
            <a:r>
              <a:rPr lang="zh-CN" altLang="en-US" dirty="0"/>
              <a:t>，在虚拟机启动时创建。堆区的存在是为了</a:t>
            </a:r>
            <a:r>
              <a:rPr lang="zh-CN" altLang="en-US" b="1" dirty="0"/>
              <a:t>存储对象实例</a:t>
            </a:r>
            <a:r>
              <a:rPr lang="zh-CN" altLang="en-US" dirty="0"/>
              <a:t>，原则上讲，所有的对象都在堆区上分配内存（不过现代技术里，也不是这么绝对的，也有栈上直接分配的）。</a:t>
            </a:r>
          </a:p>
          <a:p>
            <a:r>
              <a:rPr lang="zh-CN" altLang="en-US" dirty="0"/>
              <a:t>　　一般的，根据</a:t>
            </a:r>
            <a:r>
              <a:rPr lang="en-US" altLang="zh-CN" dirty="0"/>
              <a:t>Java</a:t>
            </a:r>
            <a:r>
              <a:rPr lang="zh-CN" altLang="en-US" dirty="0"/>
              <a:t>虚拟机规范规定，堆内存需要在逻辑上是连续的（在物理上不需要），在实现时，可以是固定大小的，也可以是可扩展的，目前主流的虚拟机都是可扩展的。如果在执行垃圾回收之后，仍没有足够的内存分配，也不能再扩展，将会抛出</a:t>
            </a:r>
            <a:r>
              <a:rPr lang="en-US" altLang="zh-CN" dirty="0" err="1"/>
              <a:t>OutOfMemoryError:Java</a:t>
            </a:r>
            <a:r>
              <a:rPr lang="en-US" altLang="zh-CN" dirty="0"/>
              <a:t> heap space</a:t>
            </a:r>
            <a:r>
              <a:rPr lang="zh-CN" altLang="en-US" dirty="0"/>
              <a:t>异常。</a:t>
            </a:r>
          </a:p>
          <a:p>
            <a:endParaRPr kumimoji="1" lang="zh-CN" altLang="en-US" dirty="0"/>
          </a:p>
        </p:txBody>
      </p:sp>
    </p:spTree>
    <p:extLst>
      <p:ext uri="{BB962C8B-B14F-4D97-AF65-F5344CB8AC3E}">
        <p14:creationId xmlns:p14="http://schemas.microsoft.com/office/powerpoint/2010/main" val="206363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0" y="609600"/>
            <a:ext cx="9601200" cy="5257800"/>
          </a:xfrm>
        </p:spPr>
        <p:txBody>
          <a:bodyPr>
            <a:normAutofit/>
          </a:bodyPr>
          <a:lstStyle/>
          <a:p>
            <a:r>
              <a:rPr lang="zh-CN" altLang="en-US" b="1" dirty="0"/>
              <a:t>方法区（</a:t>
            </a:r>
            <a:r>
              <a:rPr lang="en-US" altLang="zh-CN" b="1" dirty="0"/>
              <a:t>Method Area</a:t>
            </a:r>
            <a:r>
              <a:rPr lang="zh-CN" altLang="en-US" b="1" dirty="0" smtClean="0"/>
              <a:t>）</a:t>
            </a:r>
            <a:endParaRPr lang="en-US" altLang="zh-CN" b="1" dirty="0" smtClean="0"/>
          </a:p>
          <a:p>
            <a:pPr marL="0" indent="0">
              <a:buNone/>
            </a:pPr>
            <a:r>
              <a:rPr lang="zh-CN" altLang="en-US" dirty="0"/>
              <a:t>　　方法区是各个线程共享的区域，用于存储已经被虚拟机加载的类信息（即加载类时需要加载的信息，包括版本、</a:t>
            </a:r>
            <a:r>
              <a:rPr lang="en-US" altLang="zh-CN" dirty="0"/>
              <a:t>field</a:t>
            </a:r>
            <a:r>
              <a:rPr lang="zh-CN" altLang="en-US" dirty="0"/>
              <a:t>、方法、接口等信息）、</a:t>
            </a:r>
            <a:r>
              <a:rPr lang="en-US" altLang="zh-CN" dirty="0"/>
              <a:t>final</a:t>
            </a:r>
            <a:r>
              <a:rPr lang="zh-CN" altLang="en-US" dirty="0"/>
              <a:t>常量、静态变量、编译器即时编译的代码等。</a:t>
            </a:r>
          </a:p>
          <a:p>
            <a:pPr marL="0" indent="0">
              <a:buNone/>
            </a:pPr>
            <a:r>
              <a:rPr lang="zh-CN" altLang="en-US" dirty="0"/>
              <a:t>　　方法区在物理上也不需要是连续的，可以选择固定大小或可扩展大小，并且方法区比堆还多了一个限制：可以选择是否执行垃圾收集。一般的，方法区上执行的垃圾收集是很少的，这也是方法区被称为永久代的原因</a:t>
            </a:r>
            <a:r>
              <a:rPr lang="zh-CN" altLang="en-US" dirty="0" smtClean="0"/>
              <a:t>之一</a:t>
            </a:r>
            <a:r>
              <a:rPr lang="en-US" altLang="zh-CN" dirty="0"/>
              <a:t>,</a:t>
            </a:r>
            <a:r>
              <a:rPr lang="zh-CN" altLang="en-US" dirty="0" smtClean="0"/>
              <a:t>但</a:t>
            </a:r>
            <a:r>
              <a:rPr lang="zh-CN" altLang="en-US" dirty="0"/>
              <a:t>这也不代表着在方法区上完全没有垃圾收集，其上的垃圾收集主要是针对常量池的内存回收和对已加载类的卸载。</a:t>
            </a:r>
          </a:p>
          <a:p>
            <a:pPr marL="0" indent="0">
              <a:buNone/>
            </a:pPr>
            <a:r>
              <a:rPr lang="zh-CN" altLang="en-US" dirty="0"/>
              <a:t>　　</a:t>
            </a:r>
            <a:endParaRPr kumimoji="1" lang="zh-CN" altLang="en-US" dirty="0"/>
          </a:p>
        </p:txBody>
      </p:sp>
    </p:spTree>
    <p:extLst>
      <p:ext uri="{BB962C8B-B14F-4D97-AF65-F5344CB8AC3E}">
        <p14:creationId xmlns:p14="http://schemas.microsoft.com/office/powerpoint/2010/main" val="2083841203"/>
      </p:ext>
    </p:extLst>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裁剪</Template>
  <TotalTime>1862</TotalTime>
  <Words>2013</Words>
  <Application>Microsoft Office PowerPoint</Application>
  <PresentationFormat>宽屏</PresentationFormat>
  <Paragraphs>122</Paragraphs>
  <Slides>23</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华文楷体</vt:lpstr>
      <vt:lpstr>宋体</vt:lpstr>
      <vt:lpstr>Calibri</vt:lpstr>
      <vt:lpstr>Franklin Gothic Book</vt:lpstr>
      <vt:lpstr>TF10001025</vt:lpstr>
      <vt:lpstr>Java GC机制</vt:lpstr>
      <vt:lpstr>目录</vt:lpstr>
      <vt:lpstr>Java垃圾回收概况</vt:lpstr>
      <vt:lpstr>Java内存区域 </vt:lpstr>
      <vt:lpstr>PowerPoint 演示文稿</vt:lpstr>
      <vt:lpstr>PowerPoint 演示文稿</vt:lpstr>
      <vt:lpstr>PowerPoint 演示文稿</vt:lpstr>
      <vt:lpstr>PowerPoint 演示文稿</vt:lpstr>
      <vt:lpstr>PowerPoint 演示文稿</vt:lpstr>
      <vt:lpstr>PowerPoint 演示文稿</vt:lpstr>
      <vt:lpstr>Java对象的访问方式</vt:lpstr>
      <vt:lpstr>PowerPoint 演示文稿</vt:lpstr>
      <vt:lpstr>PowerPoint 演示文稿</vt:lpstr>
      <vt:lpstr>Java内存分配机制</vt:lpstr>
      <vt:lpstr>PowerPoint 演示文稿</vt:lpstr>
      <vt:lpstr>Java GC机制</vt:lpstr>
      <vt:lpstr>PowerPoint 演示文稿</vt:lpstr>
      <vt:lpstr>PowerPoint 演示文稿</vt:lpstr>
      <vt:lpstr>垃圾收集器</vt:lpstr>
      <vt:lpstr>在GC机制中，起重要作用的是垃圾收集器，垃圾收集器是GC的具体实现。</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GC机制</dc:title>
  <dc:creator>Microsoft Office 用户</dc:creator>
  <cp:lastModifiedBy>YJL</cp:lastModifiedBy>
  <cp:revision>26</cp:revision>
  <dcterms:created xsi:type="dcterms:W3CDTF">2018-03-25T13:46:16Z</dcterms:created>
  <dcterms:modified xsi:type="dcterms:W3CDTF">2018-03-29T13:52:59Z</dcterms:modified>
</cp:coreProperties>
</file>