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04CC89B-A0F4-4743-ACE5-754C67C4B14F}">
          <p14:sldIdLst>
            <p14:sldId id="256"/>
            <p14:sldId id="257"/>
            <p14:sldId id="260"/>
            <p14:sldId id="258"/>
            <p14:sldId id="261"/>
            <p14:sldId id="262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B739B-DAE5-4A04-B7AF-54A5B5B8DF2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C6275-4BA2-49C2-A47F-FCF595A59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4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4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9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8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6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0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460F-3F3E-4E10-B12B-116FE558A40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6932-446B-4E95-8018-84A551A62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2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45" y="1585754"/>
            <a:ext cx="9726270" cy="27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Reward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         Reward</a:t>
                </a:r>
                <a:r>
                  <a:rPr lang="zh-CN" altLang="en-US" dirty="0"/>
                  <a:t>的作用的反映选出句子的有用程度</a:t>
                </a:r>
                <a:r>
                  <a:rPr lang="zh-CN" altLang="en-US" dirty="0" smtClean="0"/>
                  <a:t>。对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函数参数的更新只有当完成</a:t>
                </a:r>
                <a:r>
                  <a:rPr lang="zh-CN" altLang="en-US" dirty="0"/>
                  <a:t>所有的选择之后</a:t>
                </a:r>
                <a:r>
                  <a:rPr lang="zh-CN" altLang="en-US" dirty="0" smtClean="0"/>
                  <a:t>，才会</a:t>
                </a:r>
                <a:r>
                  <a:rPr lang="zh-CN" altLang="en-US" dirty="0"/>
                  <a:t>有一个最奖励，因此只需要在最终</a:t>
                </a:r>
                <a:r>
                  <a:rPr lang="zh-CN" altLang="en-US" dirty="0" smtClean="0"/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​</m:t>
                    </m:r>
                  </m:oMath>
                </a14:m>
                <a:r>
                  <a:rPr lang="zh-CN" altLang="en-US" dirty="0" smtClean="0"/>
                  <a:t>接收</a:t>
                </a:r>
                <a:r>
                  <a:rPr lang="zh-CN" altLang="en-US" dirty="0"/>
                  <a:t>一个</a:t>
                </a:r>
                <a:r>
                  <a:rPr lang="en-US" altLang="zh-CN" dirty="0"/>
                  <a:t>delayed reward</a:t>
                </a:r>
                <a:r>
                  <a:rPr lang="zh-CN" altLang="en-US" dirty="0"/>
                  <a:t>，其他状态的奖励都是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34" y="3391770"/>
            <a:ext cx="5942857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对于每组句子，优化目标是最大化</a:t>
            </a:r>
            <a:r>
              <a:rPr lang="en-US" altLang="zh-CN" dirty="0" smtClean="0"/>
              <a:t>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使用</a:t>
            </a:r>
            <a:r>
              <a:rPr lang="zh-CN" altLang="en-US" dirty="0"/>
              <a:t>梯度上升</a:t>
            </a:r>
            <a:r>
              <a:rPr lang="zh-CN" altLang="en-US" dirty="0" smtClean="0"/>
              <a:t>来优化参数。</a:t>
            </a:r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实体选择</a:t>
            </a:r>
            <a:r>
              <a:rPr lang="zh-CN" altLang="en-US" b="1" dirty="0" smtClean="0"/>
              <a:t>器的优化目标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31" y="2544197"/>
            <a:ext cx="5685714" cy="16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348" y="4845182"/>
            <a:ext cx="4771429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关系分类器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dirty="0" smtClean="0"/>
                  <a:t>    在</a:t>
                </a:r>
                <a:r>
                  <a:rPr lang="zh-CN" altLang="en-US" sz="1800" dirty="0"/>
                  <a:t>关系分类器中，使用</a:t>
                </a:r>
                <a:r>
                  <a:rPr lang="en-US" altLang="zh-CN" sz="1800" dirty="0"/>
                  <a:t>CNN</a:t>
                </a:r>
                <a:r>
                  <a:rPr lang="zh-CN" altLang="en-US" sz="1800" dirty="0"/>
                  <a:t>来预测关系，它由一个输入层，一个卷积层，一个</a:t>
                </a:r>
                <a:r>
                  <a:rPr lang="en-US" altLang="zh-CN" sz="1800" dirty="0"/>
                  <a:t>max </a:t>
                </a:r>
                <a:r>
                  <a:rPr lang="en-US" altLang="zh-CN" sz="1800" dirty="0" err="1"/>
                  <a:t>poolling</a:t>
                </a:r>
                <a:r>
                  <a:rPr lang="zh-CN" altLang="en-US" sz="1800" dirty="0"/>
                  <a:t>层，一个非线性层组成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</a:t>
                </a:r>
                <a:r>
                  <a:rPr lang="zh-CN" altLang="en-US" sz="1800" dirty="0" smtClean="0"/>
                  <a:t>输入层：</a:t>
                </a:r>
                <a:r>
                  <a:rPr lang="zh-CN" altLang="en-US" sz="1800" dirty="0"/>
                  <a:t>对于每个</a:t>
                </a:r>
                <a:r>
                  <a:rPr lang="zh-CN" altLang="en-US" sz="1800" dirty="0" smtClean="0"/>
                  <a:t>句子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 smtClean="0"/>
                  <a:t>，</a:t>
                </a:r>
                <a:r>
                  <a:rPr lang="zh-CN" altLang="en-US" sz="1800" dirty="0"/>
                  <a:t>我们将它表示成一系列向量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,⋯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。每个向量由两部分组成：</a:t>
                </a:r>
                <a:r>
                  <a:rPr lang="en-US" altLang="zh-CN" sz="1800" dirty="0"/>
                  <a:t>word embedding</a:t>
                </a:r>
                <a:r>
                  <a:rPr lang="zh-CN" altLang="en-US" sz="1800" dirty="0"/>
                  <a:t>和</a:t>
                </a:r>
                <a:r>
                  <a:rPr lang="en-US" altLang="zh-CN" sz="1800" dirty="0" err="1"/>
                  <a:t>pisition</a:t>
                </a:r>
                <a:r>
                  <a:rPr lang="en-US" altLang="zh-CN" sz="1800" dirty="0"/>
                  <a:t> embedding</a:t>
                </a:r>
                <a:r>
                  <a:rPr lang="zh-CN" altLang="en-US" sz="1800" dirty="0"/>
                  <a:t>。</a:t>
                </a:r>
                <a:r>
                  <a:rPr lang="en-US" altLang="zh-CN" sz="1800" dirty="0"/>
                  <a:t>word embedding</a:t>
                </a:r>
                <a:r>
                  <a:rPr lang="zh-CN" altLang="en-US" sz="1800" dirty="0"/>
                  <a:t>用</a:t>
                </a:r>
                <a:r>
                  <a:rPr lang="en-US" altLang="zh-CN" sz="1800" dirty="0"/>
                  <a:t>word2Vec</a:t>
                </a:r>
                <a:r>
                  <a:rPr lang="zh-CN" altLang="en-US" sz="1800" dirty="0"/>
                  <a:t>实现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维度</a:t>
                </a:r>
                <a:r>
                  <a:rPr lang="zh-CN" altLang="en-US" sz="1800" dirty="0" smtClean="0"/>
                  <a:t>为</a:t>
                </a:r>
                <a:r>
                  <a:rPr lang="en-US" altLang="zh-CN" sz="1800" dirty="0" smtClean="0"/>
                  <a:t>50</a:t>
                </a:r>
                <a:r>
                  <a:rPr lang="zh-CN" altLang="en-US" sz="1800" dirty="0" smtClean="0"/>
                  <a:t>。</a:t>
                </a:r>
                <a:r>
                  <a:rPr lang="en-US" altLang="zh-CN" sz="1800" dirty="0"/>
                  <a:t>position embedding</a:t>
                </a:r>
                <a:r>
                  <a:rPr lang="zh-CN" altLang="en-US" sz="1800" dirty="0"/>
                  <a:t>是按照当前单词到开头和结束的相对位置来计算的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维度</a:t>
                </a:r>
                <a:r>
                  <a:rPr lang="zh-CN" altLang="en-US" sz="1800" dirty="0" smtClean="0"/>
                  <a:t>为</a:t>
                </a:r>
                <a:r>
                  <a:rPr lang="en-US" altLang="zh-CN" sz="1800" dirty="0" smtClean="0"/>
                  <a:t>5</a:t>
                </a:r>
                <a:r>
                  <a:rPr lang="zh-CN" altLang="en-US" sz="1800" dirty="0" smtClean="0"/>
                  <a:t>。</a:t>
                </a:r>
                <a:r>
                  <a:rPr lang="zh-CN" altLang="en-US" sz="1800" dirty="0"/>
                  <a:t>然后将</a:t>
                </a:r>
                <a:r>
                  <a:rPr lang="en-US" altLang="zh-CN" sz="1800" dirty="0"/>
                  <a:t>word embedding</a:t>
                </a:r>
                <a:r>
                  <a:rPr lang="zh-CN" altLang="en-US" sz="1800" dirty="0"/>
                  <a:t>和</a:t>
                </a:r>
                <a:r>
                  <a:rPr lang="en-US" altLang="zh-CN" sz="1800" dirty="0" smtClean="0"/>
                  <a:t>position </a:t>
                </a:r>
                <a:r>
                  <a:rPr lang="en-US" altLang="zh-CN" sz="1800" dirty="0"/>
                  <a:t>embedding</a:t>
                </a:r>
                <a:r>
                  <a:rPr lang="zh-CN" altLang="en-US" sz="1800" dirty="0"/>
                  <a:t>进行组合，得到新的向量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​,</a:t>
                </a:r>
                <a:r>
                  <a:rPr lang="zh-CN" altLang="en-US" sz="1800" dirty="0"/>
                  <a:t>维度</a:t>
                </a:r>
                <a:r>
                  <a:rPr lang="zh-CN" altLang="en-US" sz="1800" dirty="0" smtClean="0"/>
                  <a:t>为</a:t>
                </a:r>
                <a:r>
                  <a:rPr lang="en-US" altLang="zh-CN" sz="1800" dirty="0" smtClean="0"/>
                  <a:t>50+5+5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    对连续的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个单词进行</a:t>
                </a:r>
                <a:r>
                  <a:rPr lang="zh-CN" altLang="en-US" sz="1800" dirty="0"/>
                  <a:t>卷积</a:t>
                </a:r>
                <a:r>
                  <a:rPr lang="zh-CN" altLang="en-US" sz="1800" dirty="0" smtClean="0"/>
                  <a:t>操作，每个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feature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 smtClean="0"/>
                  <a:t>map</a:t>
                </a:r>
                <a:r>
                  <a:rPr lang="zh-CN" altLang="en-US" sz="1800" dirty="0" smtClean="0"/>
                  <a:t>的维度为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*</a:t>
                </a:r>
                <a:r>
                  <a:rPr lang="en-US" altLang="zh-CN" sz="1800" dirty="0" smtClean="0"/>
                  <a:t>m-2</a:t>
                </a:r>
                <a:r>
                  <a:rPr lang="zh-CN" altLang="en-US" sz="1800" dirty="0" smtClean="0"/>
                  <a:t>，然后接</a:t>
                </a:r>
                <a:r>
                  <a:rPr lang="en-US" altLang="zh-CN" sz="1800" dirty="0" smtClean="0"/>
                  <a:t>max pooling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</a:t>
                </a:r>
                <a:r>
                  <a:rPr lang="zh-CN" altLang="en-US" sz="1800" dirty="0" smtClean="0"/>
                  <a:t>卷积后的结果是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feature</m:t>
                    </m:r>
                    <m:r>
                      <m:rPr>
                        <m:nor/>
                      </m:rPr>
                      <a:rPr lang="zh-CN" altLang="en-US" sz="1800" dirty="0"/>
                      <m:t> </m:t>
                    </m:r>
                    <m:r>
                      <m:rPr>
                        <m:nor/>
                      </m:rPr>
                      <a:rPr lang="en-US" altLang="zh-CN" sz="1800" dirty="0"/>
                      <m:t>map</m:t>
                    </m:r>
                  </m:oMath>
                </a14:m>
                <a:r>
                  <a:rPr lang="zh-CN" altLang="en-US" sz="1800" dirty="0" smtClean="0"/>
                  <a:t>的深度，取</a:t>
                </a:r>
                <a:r>
                  <a:rPr lang="en-US" altLang="zh-CN" sz="1800" dirty="0" smtClean="0"/>
                  <a:t>230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</a:t>
                </a:r>
                <a:r>
                  <a:rPr lang="zh-CN" altLang="en-US" sz="1800" dirty="0" smtClean="0"/>
                  <a:t>输出 </a:t>
                </a:r>
                <a14:m>
                  <m:oMath xmlns:m="http://schemas.openxmlformats.org/officeDocument/2006/math">
                    <m:r>
                      <a:rPr lang="pt-BR" altLang="zh-CN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pt-BR" altLang="zh-CN" sz="180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altLang="zh-CN" sz="18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altLang="zh-CN" sz="1800" i="1">
                        <a:latin typeface="Cambria Math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pt-BR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altLang="zh-CN" sz="18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</a:t>
                </a:r>
                <a:r>
                  <a:rPr lang="zh-CN" altLang="en-US" sz="1800" dirty="0" smtClean="0"/>
                  <a:t>损失函数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8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70" y="4839181"/>
            <a:ext cx="2975490" cy="7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随机初始化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网络的参数。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预训练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模型。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固定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模型的参数，预训练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网络。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联合训练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模型与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10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63" y="365125"/>
            <a:ext cx="5029599" cy="61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88"/>
            <a:ext cx="4809524" cy="20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531" y="181164"/>
            <a:ext cx="4742857" cy="30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58" y="3455686"/>
            <a:ext cx="4761905" cy="29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43" y="3274066"/>
            <a:ext cx="4552381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动机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为了获取大量的标记数据，往往</a:t>
            </a:r>
            <a:r>
              <a:rPr lang="zh-CN" altLang="en-US" dirty="0"/>
              <a:t>采用“远程监督”的思想来</a:t>
            </a:r>
            <a:r>
              <a:rPr lang="zh-CN" altLang="en-US" dirty="0" smtClean="0"/>
              <a:t>丰富数据集，这种做法的缺点是会产生大量噪声数据。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之前的研究都是采用多实体学习（</a:t>
            </a:r>
            <a:r>
              <a:rPr lang="en-US" altLang="zh-CN" dirty="0"/>
              <a:t>multi-instance learning</a:t>
            </a:r>
            <a:r>
              <a:rPr lang="zh-CN" altLang="en-US" dirty="0" smtClean="0"/>
              <a:t>）来降低噪声，即将多句句子打包，然后通过投票的方式缺点关系。这种方式的降噪效果依然很差，并且无法在“</a:t>
            </a:r>
            <a:r>
              <a:rPr lang="en-US" altLang="zh-CN" dirty="0" smtClean="0"/>
              <a:t>Sentence Level</a:t>
            </a:r>
            <a:r>
              <a:rPr lang="zh-CN" altLang="en-US" dirty="0" smtClean="0"/>
              <a:t>” 进行预测。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4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4" y="493462"/>
            <a:ext cx="10736600" cy="47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贡献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提出一个新的关系分类模型，</a:t>
            </a:r>
            <a:r>
              <a:rPr lang="zh-CN" altLang="en-US" dirty="0" smtClean="0"/>
              <a:t>它由实体</a:t>
            </a:r>
            <a:r>
              <a:rPr lang="zh-CN" altLang="en-US" dirty="0"/>
              <a:t>选择器与关系分类器</a:t>
            </a:r>
            <a:r>
              <a:rPr lang="zh-CN" altLang="en-US" dirty="0" smtClean="0"/>
              <a:t>构成，能够在“</a:t>
            </a:r>
            <a:r>
              <a:rPr lang="en-US" altLang="zh-CN" dirty="0" smtClean="0"/>
              <a:t>Sentence Level</a:t>
            </a:r>
            <a:r>
              <a:rPr lang="zh-CN" altLang="en-US" dirty="0" smtClean="0"/>
              <a:t>” 提取</a:t>
            </a:r>
            <a:r>
              <a:rPr lang="zh-CN" altLang="en-US" dirty="0"/>
              <a:t>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将实体选择问题转换成强化学习问题，这使得不需要实体选择的标签，而只需要关系分类器的弱监督的回馈就能进行实体选择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实体选择器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给定一组</a:t>
                </a:r>
                <a:r>
                  <a:rPr lang="en-US" altLang="zh-CN" dirty="0" smtClean="0"/>
                  <a:t>&lt;sentence, </a:t>
                </a:r>
                <a:r>
                  <a:rPr lang="en-US" altLang="zh-CN" dirty="0" err="1" smtClean="0"/>
                  <a:t>relationLabel</a:t>
                </a:r>
                <a:r>
                  <a:rPr lang="en-US" altLang="zh-CN" dirty="0" smtClean="0"/>
                  <a:t>&gt;</a:t>
                </a:r>
                <a:r>
                  <a:rPr lang="zh-CN" altLang="en-US" dirty="0" smtClean="0"/>
                  <a:t>对，将它们表示成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找出哪些句子能够真正描述出实体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dirty="0" smtClean="0"/>
                  <a:t>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需要注意的是数据集中的部分关系是噪声。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1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关系分类器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</a:t>
                </a:r>
                <a:r>
                  <a:rPr lang="zh-CN" altLang="en-US" dirty="0"/>
                  <a:t>给定</a:t>
                </a:r>
                <a:r>
                  <a:rPr lang="zh-CN" altLang="en-US" dirty="0" smtClean="0"/>
                  <a:t>一句句子以及指定的实体对</a:t>
                </a:r>
                <a:r>
                  <a:rPr lang="en-US" altLang="zh-CN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&gt;</a:t>
                </a:r>
                <a:r>
                  <a:rPr lang="zh-CN" altLang="en-US" dirty="0" smtClean="0"/>
                  <a:t>，来预测这两对实体的关系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>即使用关系</a:t>
                </a:r>
                <a:r>
                  <a:rPr lang="zh-CN" altLang="en-US" dirty="0" smtClean="0"/>
                  <a:t>分类器去预测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0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61" y="708425"/>
            <a:ext cx="8817705" cy="5314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1047" y="494867"/>
                <a:ext cx="86487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Sentence sequence</a:t>
                </a:r>
                <a:r>
                  <a:rPr lang="zh-CN" altLang="en-US" dirty="0" smtClean="0"/>
                  <a:t>一次输入一组句子，其中所有的句子都描述了同一对实体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并且它们的关系都是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。</a:t>
                </a:r>
                <a:r>
                  <a:rPr lang="zh-CN" altLang="en-US" dirty="0"/>
                  <a:t>目的是为了获取更多的</a:t>
                </a:r>
                <a:r>
                  <a:rPr lang="en-US" altLang="zh-CN" dirty="0"/>
                  <a:t>reward</a:t>
                </a:r>
                <a:r>
                  <a:rPr lang="zh-CN" altLang="en-US" dirty="0"/>
                  <a:t>以及提高训练</a:t>
                </a:r>
                <a:r>
                  <a:rPr lang="zh-CN" altLang="en-US" dirty="0" smtClean="0"/>
                  <a:t>效果。</a:t>
                </a:r>
                <a:endParaRPr lang="zh-CN" altLang="en-US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7" y="494867"/>
                <a:ext cx="864871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5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5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en-US" altLang="zh-CN" dirty="0" smtClean="0"/>
              <a:t>current sentence, selected sentence, entity pair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dirty="0"/>
              <a:t>current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，使用关系分类模型的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的非线性层提取特征表示。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dirty="0"/>
              <a:t>selected </a:t>
            </a:r>
            <a:r>
              <a:rPr lang="en-US" altLang="zh-CN" dirty="0"/>
              <a:t>sentence</a:t>
            </a:r>
            <a:r>
              <a:rPr lang="en-US" altLang="zh-CN" dirty="0"/>
              <a:t> </a:t>
            </a:r>
            <a:r>
              <a:rPr lang="zh-CN" altLang="en-US" dirty="0" smtClean="0"/>
              <a:t>，取它们特征表示的平均值。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entity pair</a:t>
            </a:r>
            <a:r>
              <a:rPr lang="zh-CN" altLang="en-US" dirty="0" smtClean="0"/>
              <a:t>，使用一个预训练的</a:t>
            </a:r>
            <a:r>
              <a:rPr lang="en-US" altLang="zh-CN" dirty="0" smtClean="0"/>
              <a:t>knowledge graph embedding table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TranE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4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        Action</a:t>
                </a:r>
                <a:r>
                  <a:rPr lang="zh-CN" altLang="en-US" dirty="0" smtClean="0"/>
                  <a:t>的取值范围为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∈{0,1}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是否选择当前这句句子。作者采用逻辑回归作为</a:t>
                </a:r>
                <a:r>
                  <a:rPr lang="en-US" altLang="zh-CN" dirty="0" smtClean="0"/>
                  <a:t>Policy function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是生成</a:t>
                </a:r>
                <a:r>
                  <a:rPr lang="en-US" altLang="zh-CN" dirty="0" smtClean="0"/>
                  <a:t>State feature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vector</a:t>
                </a:r>
                <a:r>
                  <a:rPr lang="zh-CN" altLang="en-US" dirty="0" smtClean="0"/>
                  <a:t>的函数。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9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430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动机</vt:lpstr>
      <vt:lpstr>PowerPoint 演示文稿</vt:lpstr>
      <vt:lpstr>贡献</vt:lpstr>
      <vt:lpstr>问题定义</vt:lpstr>
      <vt:lpstr>问题定义</vt:lpstr>
      <vt:lpstr>PowerPoint 演示文稿</vt:lpstr>
      <vt:lpstr>State</vt:lpstr>
      <vt:lpstr>Action</vt:lpstr>
      <vt:lpstr>Reward</vt:lpstr>
      <vt:lpstr>实体选择器的优化目标</vt:lpstr>
      <vt:lpstr>关系分类器</vt:lpstr>
      <vt:lpstr>训练过程</vt:lpstr>
      <vt:lpstr>PowerPoint 演示文稿</vt:lpstr>
      <vt:lpstr>实验结果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guhang</dc:creator>
  <cp:lastModifiedBy>guhang</cp:lastModifiedBy>
  <cp:revision>64</cp:revision>
  <dcterms:created xsi:type="dcterms:W3CDTF">2017-12-14T12:21:33Z</dcterms:created>
  <dcterms:modified xsi:type="dcterms:W3CDTF">2018-03-30T05:46:47Z</dcterms:modified>
</cp:coreProperties>
</file>