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57" r:id="rId6"/>
    <p:sldId id="258" r:id="rId7"/>
    <p:sldId id="274" r:id="rId8"/>
    <p:sldId id="269" r:id="rId9"/>
    <p:sldId id="266" r:id="rId10"/>
    <p:sldId id="265" r:id="rId11"/>
    <p:sldId id="262" r:id="rId12"/>
    <p:sldId id="263" r:id="rId13"/>
    <p:sldId id="264" r:id="rId14"/>
    <p:sldId id="268" r:id="rId15"/>
    <p:sldId id="270" r:id="rId16"/>
    <p:sldId id="271" r:id="rId17"/>
    <p:sldId id="272" r:id="rId18"/>
    <p:sldId id="275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823F-F24F-4F52-B843-7D04A348641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3D1D8-16E1-4EED-BE9C-C633ACBC4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3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2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8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2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6EA9-2817-4BED-B090-E1F21E004104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9B16-4C56-4B09-8069-69272273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Aspect Level Sentiment Classification with Deep Memory Network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0091"/>
            <a:ext cx="9144000" cy="1655762"/>
          </a:xfrm>
        </p:spPr>
        <p:txBody>
          <a:bodyPr/>
          <a:lstStyle/>
          <a:p>
            <a:r>
              <a:rPr lang="en-US" altLang="zh-CN" b="1" dirty="0" err="1"/>
              <a:t>Duyu</a:t>
            </a:r>
            <a:r>
              <a:rPr lang="en-US" altLang="zh-CN" b="1" dirty="0"/>
              <a:t> Tang, Bing Qin</a:t>
            </a:r>
            <a:r>
              <a:rPr lang="en-US" altLang="zh-CN" i="1" dirty="0"/>
              <a:t>∗ </a:t>
            </a:r>
            <a:r>
              <a:rPr lang="en-US" altLang="zh-CN" b="1" dirty="0"/>
              <a:t>, Ting Liu</a:t>
            </a:r>
            <a:br>
              <a:rPr lang="en-US" altLang="zh-CN" b="1" dirty="0"/>
            </a:br>
            <a:r>
              <a:rPr lang="en-US" altLang="zh-CN" dirty="0"/>
              <a:t>Harbin Institute of Technology, Harbin, China</a:t>
            </a:r>
            <a:br>
              <a:rPr lang="en-US" altLang="zh-CN" dirty="0"/>
            </a:br>
            <a:r>
              <a:rPr lang="en-US" altLang="zh-CN" i="1" dirty="0"/>
              <a:t>{</a:t>
            </a:r>
            <a:r>
              <a:rPr lang="en-US" altLang="zh-CN" dirty="0" err="1"/>
              <a:t>dytang</a:t>
            </a:r>
            <a:r>
              <a:rPr lang="en-US" altLang="zh-CN" dirty="0"/>
              <a:t>, </a:t>
            </a:r>
            <a:r>
              <a:rPr lang="en-US" altLang="zh-CN" dirty="0" err="1"/>
              <a:t>qinb</a:t>
            </a:r>
            <a:r>
              <a:rPr lang="en-US" altLang="zh-CN" dirty="0"/>
              <a:t>, </a:t>
            </a:r>
            <a:r>
              <a:rPr lang="en-US" altLang="zh-CN" dirty="0" err="1"/>
              <a:t>tliu</a:t>
            </a:r>
            <a:r>
              <a:rPr lang="en-US" altLang="zh-CN" i="1" dirty="0"/>
              <a:t>}</a:t>
            </a:r>
            <a:r>
              <a:rPr lang="en-US" altLang="zh-CN" dirty="0"/>
              <a:t>@</a:t>
            </a:r>
            <a:r>
              <a:rPr lang="en-US" altLang="zh-CN" dirty="0" smtClean="0"/>
              <a:t>ir.hit.edu.cn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60004" y="53450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5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 rot="16200000" flipV="1">
            <a:off x="2087168" y="3178235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 flipV="1">
            <a:off x="5130252" y="3178233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0371" y="3757360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context words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84574" y="525682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aspect word</a:t>
            </a:r>
            <a:endParaRPr lang="zh-CN" altLang="en-US" sz="2800" dirty="0"/>
          </a:p>
        </p:txBody>
      </p:sp>
      <p:cxnSp>
        <p:nvCxnSpPr>
          <p:cNvPr id="12" name="肘形连接符 11"/>
          <p:cNvCxnSpPr>
            <a:stCxn id="24" idx="4"/>
            <a:endCxn id="28" idx="2"/>
          </p:cNvCxnSpPr>
          <p:nvPr/>
        </p:nvCxnSpPr>
        <p:spPr>
          <a:xfrm rot="16200000" flipH="1">
            <a:off x="6893928" y="1992475"/>
            <a:ext cx="194470" cy="6460499"/>
          </a:xfrm>
          <a:prstGeom prst="bentConnector3">
            <a:avLst>
              <a:gd name="adj1" fmla="val 35770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003187" y="1544320"/>
            <a:ext cx="5387453" cy="2326640"/>
            <a:chOff x="1003187" y="1544320"/>
            <a:chExt cx="5387453" cy="2326640"/>
          </a:xfrm>
        </p:grpSpPr>
        <p:sp>
          <p:nvSpPr>
            <p:cNvPr id="19" name="矩形 1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43919" y="2389230"/>
              <a:ext cx="4305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Context embedding matrix</a:t>
              </a:r>
              <a:endParaRPr lang="zh-CN" altLang="en-US" sz="2800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56391" y="4796740"/>
            <a:ext cx="2527188" cy="523220"/>
            <a:chOff x="7741624" y="4842121"/>
            <a:chExt cx="2527188" cy="523220"/>
          </a:xfrm>
        </p:grpSpPr>
        <p:sp>
          <p:nvSpPr>
            <p:cNvPr id="27" name="矩形 2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16" name="肘形连接符 15"/>
          <p:cNvCxnSpPr>
            <a:stCxn id="19" idx="3"/>
            <a:endCxn id="23" idx="1"/>
          </p:cNvCxnSpPr>
          <p:nvPr/>
        </p:nvCxnSpPr>
        <p:spPr>
          <a:xfrm>
            <a:off x="6390640" y="2707640"/>
            <a:ext cx="1474203" cy="1164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949836" y="3618817"/>
            <a:ext cx="17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Attention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864843" y="3651283"/>
            <a:ext cx="1705708" cy="44172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28" idx="0"/>
            <a:endCxn id="23" idx="2"/>
          </p:cNvCxnSpPr>
          <p:nvPr/>
        </p:nvCxnSpPr>
        <p:spPr>
          <a:xfrm rot="16200000" flipV="1">
            <a:off x="9117690" y="3693017"/>
            <a:ext cx="703730" cy="15037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8450593" y="2423654"/>
            <a:ext cx="534208" cy="534208"/>
            <a:chOff x="8272033" y="2081927"/>
            <a:chExt cx="534208" cy="534208"/>
          </a:xfrm>
        </p:grpSpPr>
        <p:sp>
          <p:nvSpPr>
            <p:cNvPr id="37" name="椭圆 36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7" idx="1"/>
              <a:endCxn id="37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7" idx="3"/>
              <a:endCxn id="37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>
            <a:stCxn id="19" idx="3"/>
            <a:endCxn id="37" idx="2"/>
          </p:cNvCxnSpPr>
          <p:nvPr/>
        </p:nvCxnSpPr>
        <p:spPr>
          <a:xfrm flipV="1">
            <a:off x="6390640" y="2690758"/>
            <a:ext cx="2059953" cy="1688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3" idx="0"/>
            <a:endCxn id="37" idx="4"/>
          </p:cNvCxnSpPr>
          <p:nvPr/>
        </p:nvCxnSpPr>
        <p:spPr>
          <a:xfrm flipV="1">
            <a:off x="8717697" y="2957862"/>
            <a:ext cx="0" cy="69342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7322" y="29175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8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 rot="16200000" flipV="1">
            <a:off x="2087168" y="3178235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 flipV="1">
            <a:off x="5130252" y="3178233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0371" y="3757360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context words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84574" y="525682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aspect word</a:t>
            </a:r>
            <a:endParaRPr lang="zh-CN" altLang="en-US" sz="2800" dirty="0"/>
          </a:p>
        </p:txBody>
      </p:sp>
      <p:cxnSp>
        <p:nvCxnSpPr>
          <p:cNvPr id="12" name="肘形连接符 11"/>
          <p:cNvCxnSpPr>
            <a:stCxn id="24" idx="4"/>
            <a:endCxn id="28" idx="2"/>
          </p:cNvCxnSpPr>
          <p:nvPr/>
        </p:nvCxnSpPr>
        <p:spPr>
          <a:xfrm rot="16200000" flipH="1">
            <a:off x="6893928" y="1992475"/>
            <a:ext cx="194470" cy="6460499"/>
          </a:xfrm>
          <a:prstGeom prst="bentConnector3">
            <a:avLst>
              <a:gd name="adj1" fmla="val 35770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003187" y="1544320"/>
            <a:ext cx="5387453" cy="2326640"/>
            <a:chOff x="1003187" y="1544320"/>
            <a:chExt cx="5387453" cy="2326640"/>
          </a:xfrm>
        </p:grpSpPr>
        <p:sp>
          <p:nvSpPr>
            <p:cNvPr id="19" name="矩形 1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43919" y="2389230"/>
              <a:ext cx="4305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Context embedding matrix</a:t>
              </a:r>
              <a:endParaRPr lang="zh-CN" altLang="en-US" sz="2800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56391" y="4796740"/>
            <a:ext cx="2527188" cy="523220"/>
            <a:chOff x="7741624" y="4842121"/>
            <a:chExt cx="2527188" cy="523220"/>
          </a:xfrm>
        </p:grpSpPr>
        <p:sp>
          <p:nvSpPr>
            <p:cNvPr id="27" name="矩形 2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16" name="肘形连接符 15"/>
          <p:cNvCxnSpPr>
            <a:stCxn id="19" idx="3"/>
            <a:endCxn id="23" idx="1"/>
          </p:cNvCxnSpPr>
          <p:nvPr/>
        </p:nvCxnSpPr>
        <p:spPr>
          <a:xfrm>
            <a:off x="6390640" y="2707640"/>
            <a:ext cx="1474203" cy="1164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949836" y="3618817"/>
            <a:ext cx="17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Attention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864843" y="3651283"/>
            <a:ext cx="1705708" cy="44172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28" idx="0"/>
            <a:endCxn id="23" idx="2"/>
          </p:cNvCxnSpPr>
          <p:nvPr/>
        </p:nvCxnSpPr>
        <p:spPr>
          <a:xfrm rot="16200000" flipV="1">
            <a:off x="9117690" y="3693017"/>
            <a:ext cx="703730" cy="15037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8450593" y="2423654"/>
            <a:ext cx="534208" cy="534208"/>
            <a:chOff x="8272033" y="2081927"/>
            <a:chExt cx="534208" cy="534208"/>
          </a:xfrm>
        </p:grpSpPr>
        <p:sp>
          <p:nvSpPr>
            <p:cNvPr id="37" name="椭圆 36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7" idx="1"/>
              <a:endCxn id="37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7" idx="3"/>
              <a:endCxn id="37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>
            <a:stCxn id="19" idx="3"/>
            <a:endCxn id="37" idx="2"/>
          </p:cNvCxnSpPr>
          <p:nvPr/>
        </p:nvCxnSpPr>
        <p:spPr>
          <a:xfrm flipV="1">
            <a:off x="6390640" y="2690758"/>
            <a:ext cx="2059953" cy="1688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3" idx="0"/>
            <a:endCxn id="37" idx="4"/>
          </p:cNvCxnSpPr>
          <p:nvPr/>
        </p:nvCxnSpPr>
        <p:spPr>
          <a:xfrm flipV="1">
            <a:off x="8717697" y="2957862"/>
            <a:ext cx="0" cy="69342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 rot="2700000">
            <a:off x="9948292" y="2432095"/>
            <a:ext cx="534208" cy="534208"/>
            <a:chOff x="8272033" y="2081927"/>
            <a:chExt cx="534208" cy="534208"/>
          </a:xfrm>
        </p:grpSpPr>
        <p:sp>
          <p:nvSpPr>
            <p:cNvPr id="53" name="椭圆 52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3" idx="1"/>
              <a:endCxn id="53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3" idx="3"/>
              <a:endCxn id="53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>
            <a:stCxn id="37" idx="6"/>
            <a:endCxn id="53" idx="3"/>
          </p:cNvCxnSpPr>
          <p:nvPr/>
        </p:nvCxnSpPr>
        <p:spPr>
          <a:xfrm>
            <a:off x="8984801" y="2690758"/>
            <a:ext cx="963491" cy="844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0"/>
            <a:endCxn id="53" idx="5"/>
          </p:cNvCxnSpPr>
          <p:nvPr/>
        </p:nvCxnSpPr>
        <p:spPr>
          <a:xfrm flipH="1" flipV="1">
            <a:off x="10215396" y="2966303"/>
            <a:ext cx="6017" cy="183043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951802" y="1239479"/>
            <a:ext cx="2527188" cy="523220"/>
            <a:chOff x="7741624" y="4842121"/>
            <a:chExt cx="2527188" cy="523220"/>
          </a:xfrm>
        </p:grpSpPr>
        <p:sp>
          <p:nvSpPr>
            <p:cNvPr id="68" name="矩形 67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70" name="直接箭头连接符 69"/>
          <p:cNvCxnSpPr>
            <a:stCxn id="53" idx="1"/>
            <a:endCxn id="69" idx="2"/>
          </p:cNvCxnSpPr>
          <p:nvPr/>
        </p:nvCxnSpPr>
        <p:spPr>
          <a:xfrm flipV="1">
            <a:off x="10215396" y="1762699"/>
            <a:ext cx="1428" cy="66939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37322" y="29175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17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 rot="16200000" flipV="1">
            <a:off x="2087168" y="3178235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 flipV="1">
            <a:off x="5130252" y="3178233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0371" y="3757360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context words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84574" y="525682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aspect word</a:t>
            </a:r>
            <a:endParaRPr lang="zh-CN" altLang="en-US" sz="2800" dirty="0"/>
          </a:p>
        </p:txBody>
      </p:sp>
      <p:cxnSp>
        <p:nvCxnSpPr>
          <p:cNvPr id="12" name="肘形连接符 11"/>
          <p:cNvCxnSpPr>
            <a:stCxn id="24" idx="4"/>
            <a:endCxn id="28" idx="2"/>
          </p:cNvCxnSpPr>
          <p:nvPr/>
        </p:nvCxnSpPr>
        <p:spPr>
          <a:xfrm rot="16200000" flipH="1">
            <a:off x="6893928" y="1992475"/>
            <a:ext cx="194470" cy="6460499"/>
          </a:xfrm>
          <a:prstGeom prst="bentConnector3">
            <a:avLst>
              <a:gd name="adj1" fmla="val 35770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003187" y="1544320"/>
            <a:ext cx="5387453" cy="2326640"/>
            <a:chOff x="1003187" y="1544320"/>
            <a:chExt cx="5387453" cy="2326640"/>
          </a:xfrm>
        </p:grpSpPr>
        <p:sp>
          <p:nvSpPr>
            <p:cNvPr id="19" name="矩形 1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43919" y="2389230"/>
              <a:ext cx="4305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Context embedding matrix</a:t>
              </a:r>
              <a:endParaRPr lang="zh-CN" altLang="en-US" sz="2800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56391" y="4796740"/>
            <a:ext cx="2527188" cy="523220"/>
            <a:chOff x="7741624" y="4842121"/>
            <a:chExt cx="2527188" cy="523220"/>
          </a:xfrm>
        </p:grpSpPr>
        <p:sp>
          <p:nvSpPr>
            <p:cNvPr id="27" name="矩形 2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16" name="肘形连接符 15"/>
          <p:cNvCxnSpPr>
            <a:stCxn id="19" idx="3"/>
            <a:endCxn id="23" idx="1"/>
          </p:cNvCxnSpPr>
          <p:nvPr/>
        </p:nvCxnSpPr>
        <p:spPr>
          <a:xfrm>
            <a:off x="6390640" y="2707640"/>
            <a:ext cx="1474203" cy="1164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949836" y="3618817"/>
            <a:ext cx="17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Attention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864843" y="3651283"/>
            <a:ext cx="1705708" cy="44172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28" idx="0"/>
            <a:endCxn id="23" idx="2"/>
          </p:cNvCxnSpPr>
          <p:nvPr/>
        </p:nvCxnSpPr>
        <p:spPr>
          <a:xfrm rot="16200000" flipV="1">
            <a:off x="9117690" y="3693017"/>
            <a:ext cx="703730" cy="15037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8450593" y="2423654"/>
            <a:ext cx="534208" cy="534208"/>
            <a:chOff x="8272033" y="2081927"/>
            <a:chExt cx="534208" cy="534208"/>
          </a:xfrm>
        </p:grpSpPr>
        <p:sp>
          <p:nvSpPr>
            <p:cNvPr id="37" name="椭圆 36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7" idx="1"/>
              <a:endCxn id="37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7" idx="3"/>
              <a:endCxn id="37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>
            <a:stCxn id="19" idx="3"/>
            <a:endCxn id="37" idx="2"/>
          </p:cNvCxnSpPr>
          <p:nvPr/>
        </p:nvCxnSpPr>
        <p:spPr>
          <a:xfrm flipV="1">
            <a:off x="6390640" y="2690758"/>
            <a:ext cx="2059953" cy="1688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3" idx="0"/>
            <a:endCxn id="37" idx="4"/>
          </p:cNvCxnSpPr>
          <p:nvPr/>
        </p:nvCxnSpPr>
        <p:spPr>
          <a:xfrm flipV="1">
            <a:off x="8717697" y="2957862"/>
            <a:ext cx="0" cy="69342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 rot="2700000">
            <a:off x="9948292" y="2432095"/>
            <a:ext cx="534208" cy="534208"/>
            <a:chOff x="8272033" y="2081927"/>
            <a:chExt cx="534208" cy="534208"/>
          </a:xfrm>
        </p:grpSpPr>
        <p:sp>
          <p:nvSpPr>
            <p:cNvPr id="53" name="椭圆 52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3" idx="1"/>
              <a:endCxn id="53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3" idx="3"/>
              <a:endCxn id="53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>
            <a:stCxn id="37" idx="6"/>
            <a:endCxn id="53" idx="3"/>
          </p:cNvCxnSpPr>
          <p:nvPr/>
        </p:nvCxnSpPr>
        <p:spPr>
          <a:xfrm>
            <a:off x="8984801" y="2690758"/>
            <a:ext cx="963491" cy="844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0"/>
            <a:endCxn id="53" idx="5"/>
          </p:cNvCxnSpPr>
          <p:nvPr/>
        </p:nvCxnSpPr>
        <p:spPr>
          <a:xfrm flipH="1" flipV="1">
            <a:off x="10215396" y="2966303"/>
            <a:ext cx="6017" cy="183043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951802" y="1239479"/>
            <a:ext cx="2527188" cy="523220"/>
            <a:chOff x="7741624" y="4842121"/>
            <a:chExt cx="2527188" cy="523220"/>
          </a:xfrm>
        </p:grpSpPr>
        <p:sp>
          <p:nvSpPr>
            <p:cNvPr id="68" name="矩形 67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70" name="直接箭头连接符 69"/>
          <p:cNvCxnSpPr>
            <a:stCxn id="53" idx="1"/>
            <a:endCxn id="69" idx="2"/>
          </p:cNvCxnSpPr>
          <p:nvPr/>
        </p:nvCxnSpPr>
        <p:spPr>
          <a:xfrm flipV="1">
            <a:off x="10215396" y="1762699"/>
            <a:ext cx="1428" cy="66939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60913" y="2930302"/>
                <a:ext cx="2026773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913" y="2930302"/>
                <a:ext cx="2026773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540844" y="318269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Hidden_size</a:t>
            </a:r>
            <a:r>
              <a:rPr lang="en-US" altLang="zh-CN" sz="2400" dirty="0" smtClean="0">
                <a:solidFill>
                  <a:srgbClr val="FF0000"/>
                </a:solidFill>
              </a:rPr>
              <a:t> : d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Context_size</a:t>
            </a:r>
            <a:r>
              <a:rPr lang="en-US" altLang="zh-CN" sz="2400" dirty="0" smtClean="0">
                <a:solidFill>
                  <a:srgbClr val="FF0000"/>
                </a:solidFill>
              </a:rPr>
              <a:t> : k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0298789" y="5302526"/>
                <a:ext cx="1893211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89" y="5302526"/>
                <a:ext cx="1893211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8716999" y="3193300"/>
                <a:ext cx="1907317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999" y="3193300"/>
                <a:ext cx="1907317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963874" y="1903052"/>
                <a:ext cx="18853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874" y="1903052"/>
                <a:ext cx="1885388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053623" y="629622"/>
                <a:ext cx="1893211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23" y="629622"/>
                <a:ext cx="1893211" cy="593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  <a:blipFill>
                <a:blip r:embed="rId3"/>
                <a:stretch>
                  <a:fillRect r="-90040" b="-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/>
          <p:cNvSpPr/>
          <p:nvPr/>
        </p:nvSpPr>
        <p:spPr>
          <a:xfrm rot="16200000" flipV="1">
            <a:off x="1256747" y="2629764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右大括号 48"/>
          <p:cNvSpPr/>
          <p:nvPr/>
        </p:nvSpPr>
        <p:spPr>
          <a:xfrm rot="16200000" flipV="1">
            <a:off x="2775869" y="2629763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517932" y="2918866"/>
            <a:ext cx="633940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context words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253862" y="3667406"/>
            <a:ext cx="561119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aspect word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62" idx="4"/>
            <a:endCxn id="64" idx="2"/>
          </p:cNvCxnSpPr>
          <p:nvPr/>
        </p:nvCxnSpPr>
        <p:spPr>
          <a:xfrm rot="16200000" flipH="1">
            <a:off x="3553579" y="2140553"/>
            <a:ext cx="88378" cy="3010958"/>
          </a:xfrm>
          <a:prstGeom prst="bentConnector3">
            <a:avLst>
              <a:gd name="adj1" fmla="val 358662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15618" y="1814106"/>
            <a:ext cx="2689443" cy="1161470"/>
            <a:chOff x="1003187" y="1544320"/>
            <a:chExt cx="5387453" cy="2326640"/>
          </a:xfrm>
        </p:grpSpPr>
        <p:sp>
          <p:nvSpPr>
            <p:cNvPr id="59" name="矩形 5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43919" y="2389230"/>
              <a:ext cx="2247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Context embedding matrix</a:t>
              </a:r>
              <a:endParaRPr lang="zh-CN" altLang="en-US" sz="1400" dirty="0"/>
            </a:p>
          </p:txBody>
        </p:sp>
      </p:grpSp>
      <p:sp>
        <p:nvSpPr>
          <p:cNvPr id="62" name="椭圆 61"/>
          <p:cNvSpPr/>
          <p:nvPr/>
        </p:nvSpPr>
        <p:spPr>
          <a:xfrm>
            <a:off x="1958949" y="3335164"/>
            <a:ext cx="266679" cy="2666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3" name="组合 62"/>
          <p:cNvGrpSpPr/>
          <p:nvPr/>
        </p:nvGrpSpPr>
        <p:grpSpPr>
          <a:xfrm>
            <a:off x="4472454" y="3453502"/>
            <a:ext cx="1261585" cy="236719"/>
            <a:chOff x="7741624" y="4842121"/>
            <a:chExt cx="2527188" cy="474193"/>
          </a:xfrm>
        </p:grpSpPr>
        <p:sp>
          <p:nvSpPr>
            <p:cNvPr id="64" name="矩形 63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66" name="肘形连接符 65"/>
          <p:cNvCxnSpPr>
            <a:stCxn id="59" idx="3"/>
            <a:endCxn id="72" idx="1"/>
          </p:cNvCxnSpPr>
          <p:nvPr/>
        </p:nvCxnSpPr>
        <p:spPr>
          <a:xfrm>
            <a:off x="3405061" y="2394841"/>
            <a:ext cx="735929" cy="58132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183419" y="2849704"/>
            <a:ext cx="1050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Attention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4140991" y="2865912"/>
            <a:ext cx="851498" cy="2205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3" name="肘形连接符 72"/>
          <p:cNvCxnSpPr>
            <a:stCxn id="64" idx="0"/>
            <a:endCxn id="72" idx="2"/>
          </p:cNvCxnSpPr>
          <p:nvPr/>
        </p:nvCxnSpPr>
        <p:spPr>
          <a:xfrm rot="16200000" flipV="1">
            <a:off x="4643352" y="3009813"/>
            <a:ext cx="383285" cy="536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433400" y="2253074"/>
            <a:ext cx="266679" cy="266679"/>
            <a:chOff x="8272033" y="2081927"/>
            <a:chExt cx="534208" cy="534208"/>
          </a:xfrm>
        </p:grpSpPr>
        <p:sp>
          <p:nvSpPr>
            <p:cNvPr id="75" name="椭圆 74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6" name="直接连接符 75"/>
            <p:cNvCxnSpPr>
              <a:stCxn id="75" idx="1"/>
              <a:endCxn id="75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5" idx="3"/>
              <a:endCxn id="75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>
            <a:stCxn id="59" idx="3"/>
            <a:endCxn id="75" idx="2"/>
          </p:cNvCxnSpPr>
          <p:nvPr/>
        </p:nvCxnSpPr>
        <p:spPr>
          <a:xfrm flipV="1">
            <a:off x="3405061" y="2386413"/>
            <a:ext cx="1028339" cy="84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5" idx="4"/>
          </p:cNvCxnSpPr>
          <p:nvPr/>
        </p:nvCxnSpPr>
        <p:spPr>
          <a:xfrm flipV="1">
            <a:off x="4566740" y="2519753"/>
            <a:ext cx="0" cy="3461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rot="2700000">
            <a:off x="4954767" y="2268046"/>
            <a:ext cx="266679" cy="266679"/>
            <a:chOff x="8272033" y="2081927"/>
            <a:chExt cx="534208" cy="534208"/>
          </a:xfrm>
        </p:grpSpPr>
        <p:sp>
          <p:nvSpPr>
            <p:cNvPr id="81" name="椭圆 80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2" name="直接连接符 81"/>
            <p:cNvCxnSpPr>
              <a:stCxn id="81" idx="1"/>
              <a:endCxn id="81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3"/>
              <a:endCxn id="81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stCxn id="75" idx="6"/>
            <a:endCxn id="81" idx="3"/>
          </p:cNvCxnSpPr>
          <p:nvPr/>
        </p:nvCxnSpPr>
        <p:spPr>
          <a:xfrm>
            <a:off x="4700079" y="2386414"/>
            <a:ext cx="254688" cy="1497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81" idx="5"/>
          </p:cNvCxnSpPr>
          <p:nvPr/>
        </p:nvCxnSpPr>
        <p:spPr>
          <a:xfrm flipH="1" flipV="1">
            <a:off x="5088107" y="2534725"/>
            <a:ext cx="15140" cy="9349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433400" y="1427825"/>
            <a:ext cx="1261585" cy="236719"/>
            <a:chOff x="7741624" y="4842121"/>
            <a:chExt cx="2527188" cy="474193"/>
          </a:xfrm>
        </p:grpSpPr>
        <p:sp>
          <p:nvSpPr>
            <p:cNvPr id="87" name="矩形 8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89" name="直接箭头连接符 88"/>
          <p:cNvCxnSpPr>
            <a:stCxn id="81" idx="1"/>
            <a:endCxn id="87" idx="2"/>
          </p:cNvCxnSpPr>
          <p:nvPr/>
        </p:nvCxnSpPr>
        <p:spPr>
          <a:xfrm flipH="1" flipV="1">
            <a:off x="5064193" y="1664544"/>
            <a:ext cx="23914" cy="60350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1537976" y="2469577"/>
                <a:ext cx="180500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76" y="2469577"/>
                <a:ext cx="1805000" cy="405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5076150" y="3686161"/>
                <a:ext cx="1805000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𝑎𝑠𝑝𝑒𝑐𝑡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50" y="3686161"/>
                <a:ext cx="1805000" cy="436402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  <a:blipFill>
                <a:blip r:embed="rId3"/>
                <a:stretch>
                  <a:fillRect r="-90040" b="-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/>
          <p:cNvSpPr/>
          <p:nvPr/>
        </p:nvSpPr>
        <p:spPr>
          <a:xfrm rot="16200000" flipV="1">
            <a:off x="1256747" y="2629764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右大括号 48"/>
          <p:cNvSpPr/>
          <p:nvPr/>
        </p:nvSpPr>
        <p:spPr>
          <a:xfrm rot="16200000" flipV="1">
            <a:off x="2775869" y="2629763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517932" y="2918866"/>
            <a:ext cx="633940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context words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253862" y="3667406"/>
            <a:ext cx="561119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aspect word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62" idx="4"/>
            <a:endCxn id="64" idx="2"/>
          </p:cNvCxnSpPr>
          <p:nvPr/>
        </p:nvCxnSpPr>
        <p:spPr>
          <a:xfrm rot="16200000" flipH="1">
            <a:off x="3553579" y="2140553"/>
            <a:ext cx="88378" cy="3010958"/>
          </a:xfrm>
          <a:prstGeom prst="bentConnector3">
            <a:avLst>
              <a:gd name="adj1" fmla="val 358662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15618" y="1814106"/>
            <a:ext cx="2689443" cy="1161470"/>
            <a:chOff x="1003187" y="1544320"/>
            <a:chExt cx="5387453" cy="2326640"/>
          </a:xfrm>
        </p:grpSpPr>
        <p:sp>
          <p:nvSpPr>
            <p:cNvPr id="59" name="矩形 5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43919" y="2389230"/>
              <a:ext cx="2247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Context embedding matrix</a:t>
              </a:r>
              <a:endParaRPr lang="zh-CN" altLang="en-US" sz="1400" dirty="0"/>
            </a:p>
          </p:txBody>
        </p:sp>
      </p:grpSp>
      <p:sp>
        <p:nvSpPr>
          <p:cNvPr id="62" name="椭圆 61"/>
          <p:cNvSpPr/>
          <p:nvPr/>
        </p:nvSpPr>
        <p:spPr>
          <a:xfrm>
            <a:off x="1958949" y="3335164"/>
            <a:ext cx="266679" cy="2666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3" name="组合 62"/>
          <p:cNvGrpSpPr/>
          <p:nvPr/>
        </p:nvGrpSpPr>
        <p:grpSpPr>
          <a:xfrm>
            <a:off x="4472454" y="3453502"/>
            <a:ext cx="1261585" cy="236719"/>
            <a:chOff x="7741624" y="4842121"/>
            <a:chExt cx="2527188" cy="474193"/>
          </a:xfrm>
        </p:grpSpPr>
        <p:sp>
          <p:nvSpPr>
            <p:cNvPr id="64" name="矩形 63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66" name="肘形连接符 65"/>
          <p:cNvCxnSpPr>
            <a:stCxn id="59" idx="3"/>
            <a:endCxn id="72" idx="1"/>
          </p:cNvCxnSpPr>
          <p:nvPr/>
        </p:nvCxnSpPr>
        <p:spPr>
          <a:xfrm>
            <a:off x="3405061" y="2394841"/>
            <a:ext cx="735929" cy="58132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183419" y="2849704"/>
            <a:ext cx="1050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Attention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4140991" y="2865912"/>
            <a:ext cx="851498" cy="2205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3" name="肘形连接符 72"/>
          <p:cNvCxnSpPr>
            <a:stCxn id="64" idx="0"/>
            <a:endCxn id="72" idx="2"/>
          </p:cNvCxnSpPr>
          <p:nvPr/>
        </p:nvCxnSpPr>
        <p:spPr>
          <a:xfrm rot="16200000" flipV="1">
            <a:off x="4643352" y="3009813"/>
            <a:ext cx="383285" cy="536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433400" y="2253074"/>
            <a:ext cx="266679" cy="266679"/>
            <a:chOff x="8272033" y="2081927"/>
            <a:chExt cx="534208" cy="534208"/>
          </a:xfrm>
        </p:grpSpPr>
        <p:sp>
          <p:nvSpPr>
            <p:cNvPr id="75" name="椭圆 74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6" name="直接连接符 75"/>
            <p:cNvCxnSpPr>
              <a:stCxn id="75" idx="1"/>
              <a:endCxn id="75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5" idx="3"/>
              <a:endCxn id="75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>
            <a:stCxn id="59" idx="3"/>
            <a:endCxn id="75" idx="2"/>
          </p:cNvCxnSpPr>
          <p:nvPr/>
        </p:nvCxnSpPr>
        <p:spPr>
          <a:xfrm flipV="1">
            <a:off x="3405061" y="2386413"/>
            <a:ext cx="1028339" cy="84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5" idx="4"/>
          </p:cNvCxnSpPr>
          <p:nvPr/>
        </p:nvCxnSpPr>
        <p:spPr>
          <a:xfrm flipV="1">
            <a:off x="4566740" y="2519753"/>
            <a:ext cx="0" cy="3461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rot="2700000">
            <a:off x="4954767" y="2268046"/>
            <a:ext cx="266679" cy="266679"/>
            <a:chOff x="8272033" y="2081927"/>
            <a:chExt cx="534208" cy="534208"/>
          </a:xfrm>
        </p:grpSpPr>
        <p:sp>
          <p:nvSpPr>
            <p:cNvPr id="81" name="椭圆 80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2" name="直接连接符 81"/>
            <p:cNvCxnSpPr>
              <a:stCxn id="81" idx="1"/>
              <a:endCxn id="81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3"/>
              <a:endCxn id="81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stCxn id="75" idx="6"/>
            <a:endCxn id="81" idx="3"/>
          </p:cNvCxnSpPr>
          <p:nvPr/>
        </p:nvCxnSpPr>
        <p:spPr>
          <a:xfrm>
            <a:off x="4700079" y="2386414"/>
            <a:ext cx="254688" cy="1497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81" idx="5"/>
          </p:cNvCxnSpPr>
          <p:nvPr/>
        </p:nvCxnSpPr>
        <p:spPr>
          <a:xfrm flipH="1" flipV="1">
            <a:off x="5088107" y="2534725"/>
            <a:ext cx="15140" cy="9349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433400" y="1427825"/>
            <a:ext cx="1261585" cy="236719"/>
            <a:chOff x="7741624" y="4842121"/>
            <a:chExt cx="2527188" cy="474193"/>
          </a:xfrm>
        </p:grpSpPr>
        <p:sp>
          <p:nvSpPr>
            <p:cNvPr id="87" name="矩形 8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89" name="直接箭头连接符 88"/>
          <p:cNvCxnSpPr>
            <a:stCxn id="81" idx="1"/>
            <a:endCxn id="87" idx="2"/>
          </p:cNvCxnSpPr>
          <p:nvPr/>
        </p:nvCxnSpPr>
        <p:spPr>
          <a:xfrm flipH="1" flipV="1">
            <a:off x="5064193" y="1664544"/>
            <a:ext cx="23914" cy="60350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649955" y="2480698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55" y="2480698"/>
                <a:ext cx="1234010" cy="405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22269" y="2190752"/>
                <a:ext cx="5712461" cy="658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𝑎𝑠𝑝𝑒𝑐𝑡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69" y="2190752"/>
                <a:ext cx="5712461" cy="658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412937" y="2979581"/>
                <a:ext cx="3543149" cy="125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37" y="2979581"/>
                <a:ext cx="3543149" cy="1257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552610" y="2089316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10" y="2089316"/>
                <a:ext cx="1234010" cy="405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184511" y="1993252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11" y="1993252"/>
                <a:ext cx="1234010" cy="4056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089072" y="1995761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72" y="1995761"/>
                <a:ext cx="1234010" cy="405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281866" y="1980789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66" y="1980789"/>
                <a:ext cx="1234010" cy="405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391512" y="3104091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12" y="3104091"/>
                <a:ext cx="1234010" cy="405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8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0" y="1079769"/>
                <a:ext cx="49947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  <a:blipFill>
                <a:blip r:embed="rId3"/>
                <a:stretch>
                  <a:fillRect r="-90040" b="-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/>
          <p:cNvSpPr/>
          <p:nvPr/>
        </p:nvSpPr>
        <p:spPr>
          <a:xfrm rot="16200000" flipV="1">
            <a:off x="1256747" y="2629764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右大括号 48"/>
          <p:cNvSpPr/>
          <p:nvPr/>
        </p:nvSpPr>
        <p:spPr>
          <a:xfrm rot="16200000" flipV="1">
            <a:off x="2775869" y="2629763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517932" y="2918866"/>
            <a:ext cx="633940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context words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253862" y="3667406"/>
            <a:ext cx="561119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aspect word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62" idx="4"/>
            <a:endCxn id="64" idx="2"/>
          </p:cNvCxnSpPr>
          <p:nvPr/>
        </p:nvCxnSpPr>
        <p:spPr>
          <a:xfrm rot="16200000" flipH="1">
            <a:off x="3553579" y="2140553"/>
            <a:ext cx="88378" cy="3010958"/>
          </a:xfrm>
          <a:prstGeom prst="bentConnector3">
            <a:avLst>
              <a:gd name="adj1" fmla="val 358662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15618" y="1814106"/>
            <a:ext cx="2689443" cy="1161470"/>
            <a:chOff x="1003187" y="1544320"/>
            <a:chExt cx="5387453" cy="2326640"/>
          </a:xfrm>
        </p:grpSpPr>
        <p:sp>
          <p:nvSpPr>
            <p:cNvPr id="59" name="矩形 5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43919" y="2389230"/>
              <a:ext cx="2247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Context embedding matrix</a:t>
              </a:r>
              <a:endParaRPr lang="zh-CN" altLang="en-US" sz="1400" dirty="0"/>
            </a:p>
          </p:txBody>
        </p:sp>
      </p:grpSp>
      <p:sp>
        <p:nvSpPr>
          <p:cNvPr id="62" name="椭圆 61"/>
          <p:cNvSpPr/>
          <p:nvPr/>
        </p:nvSpPr>
        <p:spPr>
          <a:xfrm>
            <a:off x="1958949" y="3335164"/>
            <a:ext cx="266679" cy="2666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3" name="组合 62"/>
          <p:cNvGrpSpPr/>
          <p:nvPr/>
        </p:nvGrpSpPr>
        <p:grpSpPr>
          <a:xfrm>
            <a:off x="4472454" y="3453502"/>
            <a:ext cx="1261585" cy="236719"/>
            <a:chOff x="7741624" y="4842121"/>
            <a:chExt cx="2527188" cy="474193"/>
          </a:xfrm>
        </p:grpSpPr>
        <p:sp>
          <p:nvSpPr>
            <p:cNvPr id="64" name="矩形 63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66" name="肘形连接符 65"/>
          <p:cNvCxnSpPr>
            <a:stCxn id="59" idx="3"/>
            <a:endCxn id="72" idx="1"/>
          </p:cNvCxnSpPr>
          <p:nvPr/>
        </p:nvCxnSpPr>
        <p:spPr>
          <a:xfrm>
            <a:off x="3405061" y="2394841"/>
            <a:ext cx="735929" cy="58132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183419" y="2849704"/>
            <a:ext cx="1050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Attention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4140991" y="2865912"/>
            <a:ext cx="851498" cy="2205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3" name="肘形连接符 72"/>
          <p:cNvCxnSpPr>
            <a:stCxn id="64" idx="0"/>
            <a:endCxn id="72" idx="2"/>
          </p:cNvCxnSpPr>
          <p:nvPr/>
        </p:nvCxnSpPr>
        <p:spPr>
          <a:xfrm rot="16200000" flipV="1">
            <a:off x="4643352" y="3009813"/>
            <a:ext cx="383285" cy="536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433400" y="2253074"/>
            <a:ext cx="266679" cy="266679"/>
            <a:chOff x="8272033" y="2081927"/>
            <a:chExt cx="534208" cy="534208"/>
          </a:xfrm>
        </p:grpSpPr>
        <p:sp>
          <p:nvSpPr>
            <p:cNvPr id="75" name="椭圆 74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6" name="直接连接符 75"/>
            <p:cNvCxnSpPr>
              <a:stCxn id="75" idx="1"/>
              <a:endCxn id="75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5" idx="3"/>
              <a:endCxn id="75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>
            <a:stCxn id="59" idx="3"/>
            <a:endCxn id="75" idx="2"/>
          </p:cNvCxnSpPr>
          <p:nvPr/>
        </p:nvCxnSpPr>
        <p:spPr>
          <a:xfrm flipV="1">
            <a:off x="3405061" y="2386413"/>
            <a:ext cx="1028339" cy="84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5" idx="4"/>
          </p:cNvCxnSpPr>
          <p:nvPr/>
        </p:nvCxnSpPr>
        <p:spPr>
          <a:xfrm flipV="1">
            <a:off x="4566740" y="2519753"/>
            <a:ext cx="0" cy="3461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rot="2700000">
            <a:off x="4954767" y="2268046"/>
            <a:ext cx="266679" cy="266679"/>
            <a:chOff x="8272033" y="2081927"/>
            <a:chExt cx="534208" cy="534208"/>
          </a:xfrm>
        </p:grpSpPr>
        <p:sp>
          <p:nvSpPr>
            <p:cNvPr id="81" name="椭圆 80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2" name="直接连接符 81"/>
            <p:cNvCxnSpPr>
              <a:stCxn id="81" idx="1"/>
              <a:endCxn id="81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3"/>
              <a:endCxn id="81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stCxn id="75" idx="6"/>
            <a:endCxn id="81" idx="3"/>
          </p:cNvCxnSpPr>
          <p:nvPr/>
        </p:nvCxnSpPr>
        <p:spPr>
          <a:xfrm>
            <a:off x="4700079" y="2386414"/>
            <a:ext cx="254688" cy="1497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81" idx="5"/>
          </p:cNvCxnSpPr>
          <p:nvPr/>
        </p:nvCxnSpPr>
        <p:spPr>
          <a:xfrm flipH="1" flipV="1">
            <a:off x="5088107" y="2534725"/>
            <a:ext cx="15140" cy="9349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433400" y="1427825"/>
            <a:ext cx="1261585" cy="236719"/>
            <a:chOff x="7741624" y="4842121"/>
            <a:chExt cx="2527188" cy="474193"/>
          </a:xfrm>
        </p:grpSpPr>
        <p:sp>
          <p:nvSpPr>
            <p:cNvPr id="87" name="矩形 8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89" name="直接箭头连接符 88"/>
          <p:cNvCxnSpPr>
            <a:stCxn id="81" idx="1"/>
            <a:endCxn id="87" idx="2"/>
          </p:cNvCxnSpPr>
          <p:nvPr/>
        </p:nvCxnSpPr>
        <p:spPr>
          <a:xfrm flipH="1" flipV="1">
            <a:off x="5064193" y="1664544"/>
            <a:ext cx="23914" cy="60350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226880" y="1893566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80" y="1893566"/>
                <a:ext cx="1234010" cy="405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22269" y="2190752"/>
                <a:ext cx="5712461" cy="658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𝑎𝑠𝑝𝑒𝑐𝑡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69" y="2190752"/>
                <a:ext cx="5712461" cy="658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412937" y="2979581"/>
                <a:ext cx="3543149" cy="125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37" y="2979581"/>
                <a:ext cx="3543149" cy="1257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572717" y="4236656"/>
                <a:ext cx="2528256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7" y="4236656"/>
                <a:ext cx="2528256" cy="14870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7572717" y="4371725"/>
                <a:ext cx="123401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7" y="4371725"/>
                <a:ext cx="1234010" cy="4056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3310658"/>
                <a:ext cx="1525745" cy="153644"/>
              </a:xfrm>
              <a:prstGeom prst="rect">
                <a:avLst/>
              </a:prstGeom>
              <a:blipFill>
                <a:blip r:embed="rId2"/>
                <a:stretch>
                  <a:fillRect r="-90040" b="-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/>
          <p:cNvSpPr/>
          <p:nvPr/>
        </p:nvSpPr>
        <p:spPr>
          <a:xfrm rot="16200000" flipV="1">
            <a:off x="1256747" y="2629764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右大括号 48"/>
          <p:cNvSpPr/>
          <p:nvPr/>
        </p:nvSpPr>
        <p:spPr>
          <a:xfrm rot="16200000" flipV="1">
            <a:off x="2775869" y="2629763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517932" y="2918866"/>
            <a:ext cx="633940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context words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253862" y="3667406"/>
            <a:ext cx="561119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aspect word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62" idx="4"/>
            <a:endCxn id="64" idx="2"/>
          </p:cNvCxnSpPr>
          <p:nvPr/>
        </p:nvCxnSpPr>
        <p:spPr>
          <a:xfrm rot="16200000" flipH="1">
            <a:off x="3553579" y="2140553"/>
            <a:ext cx="88378" cy="3010958"/>
          </a:xfrm>
          <a:prstGeom prst="bentConnector3">
            <a:avLst>
              <a:gd name="adj1" fmla="val 358662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15618" y="1814106"/>
            <a:ext cx="2689443" cy="1161470"/>
            <a:chOff x="1003187" y="1544320"/>
            <a:chExt cx="5387453" cy="2326640"/>
          </a:xfrm>
        </p:grpSpPr>
        <p:sp>
          <p:nvSpPr>
            <p:cNvPr id="59" name="矩形 5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43919" y="2389230"/>
              <a:ext cx="2247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Context embedding matrix</a:t>
              </a:r>
              <a:endParaRPr lang="zh-CN" altLang="en-US" sz="1400" dirty="0"/>
            </a:p>
          </p:txBody>
        </p:sp>
      </p:grpSp>
      <p:sp>
        <p:nvSpPr>
          <p:cNvPr id="62" name="椭圆 61"/>
          <p:cNvSpPr/>
          <p:nvPr/>
        </p:nvSpPr>
        <p:spPr>
          <a:xfrm>
            <a:off x="1958949" y="3335164"/>
            <a:ext cx="266679" cy="2666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3" name="组合 62"/>
          <p:cNvGrpSpPr/>
          <p:nvPr/>
        </p:nvGrpSpPr>
        <p:grpSpPr>
          <a:xfrm>
            <a:off x="4472454" y="3453502"/>
            <a:ext cx="1261585" cy="236719"/>
            <a:chOff x="7741624" y="4842121"/>
            <a:chExt cx="2527188" cy="474193"/>
          </a:xfrm>
        </p:grpSpPr>
        <p:sp>
          <p:nvSpPr>
            <p:cNvPr id="64" name="矩形 63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66" name="肘形连接符 65"/>
          <p:cNvCxnSpPr>
            <a:stCxn id="59" idx="3"/>
            <a:endCxn id="72" idx="1"/>
          </p:cNvCxnSpPr>
          <p:nvPr/>
        </p:nvCxnSpPr>
        <p:spPr>
          <a:xfrm>
            <a:off x="3405061" y="2394841"/>
            <a:ext cx="735929" cy="58132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183419" y="2849704"/>
            <a:ext cx="1050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Attention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4140991" y="2865912"/>
            <a:ext cx="851498" cy="2205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3" name="肘形连接符 72"/>
          <p:cNvCxnSpPr>
            <a:stCxn id="64" idx="0"/>
            <a:endCxn id="72" idx="2"/>
          </p:cNvCxnSpPr>
          <p:nvPr/>
        </p:nvCxnSpPr>
        <p:spPr>
          <a:xfrm rot="16200000" flipV="1">
            <a:off x="4643352" y="3009813"/>
            <a:ext cx="383285" cy="536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433400" y="2253074"/>
            <a:ext cx="266679" cy="266679"/>
            <a:chOff x="8272033" y="2081927"/>
            <a:chExt cx="534208" cy="534208"/>
          </a:xfrm>
        </p:grpSpPr>
        <p:sp>
          <p:nvSpPr>
            <p:cNvPr id="75" name="椭圆 74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6" name="直接连接符 75"/>
            <p:cNvCxnSpPr>
              <a:stCxn id="75" idx="1"/>
              <a:endCxn id="75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5" idx="3"/>
              <a:endCxn id="75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>
            <a:stCxn id="59" idx="3"/>
            <a:endCxn id="75" idx="2"/>
          </p:cNvCxnSpPr>
          <p:nvPr/>
        </p:nvCxnSpPr>
        <p:spPr>
          <a:xfrm flipV="1">
            <a:off x="3405061" y="2386413"/>
            <a:ext cx="1028339" cy="84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5" idx="4"/>
          </p:cNvCxnSpPr>
          <p:nvPr/>
        </p:nvCxnSpPr>
        <p:spPr>
          <a:xfrm flipV="1">
            <a:off x="4566740" y="2519753"/>
            <a:ext cx="0" cy="3461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rot="2700000">
            <a:off x="4954767" y="2268046"/>
            <a:ext cx="266679" cy="266679"/>
            <a:chOff x="8272033" y="2081927"/>
            <a:chExt cx="534208" cy="534208"/>
          </a:xfrm>
        </p:grpSpPr>
        <p:sp>
          <p:nvSpPr>
            <p:cNvPr id="81" name="椭圆 80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2" name="直接连接符 81"/>
            <p:cNvCxnSpPr>
              <a:stCxn id="81" idx="1"/>
              <a:endCxn id="81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3"/>
              <a:endCxn id="81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stCxn id="75" idx="6"/>
            <a:endCxn id="81" idx="3"/>
          </p:cNvCxnSpPr>
          <p:nvPr/>
        </p:nvCxnSpPr>
        <p:spPr>
          <a:xfrm>
            <a:off x="4700079" y="2386414"/>
            <a:ext cx="254688" cy="1497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81" idx="5"/>
          </p:cNvCxnSpPr>
          <p:nvPr/>
        </p:nvCxnSpPr>
        <p:spPr>
          <a:xfrm flipH="1" flipV="1">
            <a:off x="5088107" y="2534725"/>
            <a:ext cx="15140" cy="9349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433400" y="1427825"/>
            <a:ext cx="1261585" cy="236719"/>
            <a:chOff x="7741624" y="4842121"/>
            <a:chExt cx="2527188" cy="474193"/>
          </a:xfrm>
        </p:grpSpPr>
        <p:sp>
          <p:nvSpPr>
            <p:cNvPr id="87" name="矩形 8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89" name="直接箭头连接符 88"/>
          <p:cNvCxnSpPr>
            <a:stCxn id="81" idx="1"/>
            <a:endCxn id="87" idx="2"/>
          </p:cNvCxnSpPr>
          <p:nvPr/>
        </p:nvCxnSpPr>
        <p:spPr>
          <a:xfrm flipH="1" flipV="1">
            <a:off x="5064193" y="1664544"/>
            <a:ext cx="23914" cy="60350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4" y="4445554"/>
            <a:ext cx="10001250" cy="1647825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6973284" y="2253074"/>
            <a:ext cx="1898292" cy="4052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7733115" y="22830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89654" y="3377062"/>
            <a:ext cx="266679" cy="369332"/>
            <a:chOff x="9704845" y="3279636"/>
            <a:chExt cx="266679" cy="369332"/>
          </a:xfrm>
        </p:grpSpPr>
        <p:sp>
          <p:nvSpPr>
            <p:cNvPr id="55" name="椭圆 54"/>
            <p:cNvSpPr/>
            <p:nvPr/>
          </p:nvSpPr>
          <p:spPr>
            <a:xfrm>
              <a:off x="9704845" y="3335164"/>
              <a:ext cx="266679" cy="2666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716997" y="327963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</p:grpSp>
      <p:cxnSp>
        <p:nvCxnSpPr>
          <p:cNvPr id="60" name="肘形连接符 59"/>
          <p:cNvCxnSpPr>
            <a:stCxn id="57" idx="0"/>
            <a:endCxn id="93" idx="2"/>
          </p:cNvCxnSpPr>
          <p:nvPr/>
        </p:nvCxnSpPr>
        <p:spPr>
          <a:xfrm rot="16200000" flipV="1">
            <a:off x="9558910" y="2612979"/>
            <a:ext cx="734611" cy="79355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9349740" y="2273119"/>
            <a:ext cx="359394" cy="369332"/>
            <a:chOff x="9668105" y="3279636"/>
            <a:chExt cx="359394" cy="369332"/>
          </a:xfrm>
        </p:grpSpPr>
        <p:sp>
          <p:nvSpPr>
            <p:cNvPr id="92" name="椭圆 91"/>
            <p:cNvSpPr/>
            <p:nvPr/>
          </p:nvSpPr>
          <p:spPr>
            <a:xfrm>
              <a:off x="9704845" y="3335164"/>
              <a:ext cx="266679" cy="2666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668105" y="327963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cxnSp>
        <p:nvCxnSpPr>
          <p:cNvPr id="94" name="肘形连接符 93"/>
          <p:cNvCxnSpPr>
            <a:stCxn id="53" idx="3"/>
            <a:endCxn id="93" idx="1"/>
          </p:cNvCxnSpPr>
          <p:nvPr/>
        </p:nvCxnSpPr>
        <p:spPr>
          <a:xfrm>
            <a:off x="8871576" y="2455723"/>
            <a:ext cx="478164" cy="206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3"/>
            <a:endCxn id="99" idx="1"/>
          </p:cNvCxnSpPr>
          <p:nvPr/>
        </p:nvCxnSpPr>
        <p:spPr>
          <a:xfrm flipV="1">
            <a:off x="9709134" y="2456789"/>
            <a:ext cx="453324" cy="99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0150306" y="2272123"/>
            <a:ext cx="329868" cy="369332"/>
            <a:chOff x="9704845" y="3279636"/>
            <a:chExt cx="329868" cy="369332"/>
          </a:xfrm>
        </p:grpSpPr>
        <p:sp>
          <p:nvSpPr>
            <p:cNvPr id="98" name="椭圆 97"/>
            <p:cNvSpPr/>
            <p:nvPr/>
          </p:nvSpPr>
          <p:spPr>
            <a:xfrm>
              <a:off x="9704845" y="3335164"/>
              <a:ext cx="266679" cy="2666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9716997" y="32796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</p:grpSp>
      <p:cxnSp>
        <p:nvCxnSpPr>
          <p:cNvPr id="100" name="肘形连接符 99"/>
          <p:cNvCxnSpPr>
            <a:stCxn id="57" idx="0"/>
            <a:endCxn id="99" idx="2"/>
          </p:cNvCxnSpPr>
          <p:nvPr/>
        </p:nvCxnSpPr>
        <p:spPr>
          <a:xfrm rot="16200000" flipV="1">
            <a:off x="9954352" y="3008420"/>
            <a:ext cx="735607" cy="167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7" idx="3"/>
            <a:endCxn id="108" idx="1"/>
          </p:cNvCxnSpPr>
          <p:nvPr/>
        </p:nvCxnSpPr>
        <p:spPr>
          <a:xfrm flipV="1">
            <a:off x="5694985" y="1553440"/>
            <a:ext cx="497139" cy="84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6179972" y="1368774"/>
            <a:ext cx="329868" cy="369332"/>
            <a:chOff x="9704845" y="3279636"/>
            <a:chExt cx="329868" cy="369332"/>
          </a:xfrm>
        </p:grpSpPr>
        <p:sp>
          <p:nvSpPr>
            <p:cNvPr id="107" name="椭圆 106"/>
            <p:cNvSpPr/>
            <p:nvPr/>
          </p:nvSpPr>
          <p:spPr>
            <a:xfrm>
              <a:off x="9704845" y="3335164"/>
              <a:ext cx="266679" cy="2666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716997" y="32796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4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37931" y="3410049"/>
                <a:ext cx="1525745" cy="15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1" y="3410049"/>
                <a:ext cx="1525745" cy="153644"/>
              </a:xfrm>
              <a:prstGeom prst="rect">
                <a:avLst/>
              </a:prstGeom>
              <a:blipFill>
                <a:blip r:embed="rId2"/>
                <a:stretch>
                  <a:fillRect r="-90040" b="-8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/>
          <p:cNvSpPr/>
          <p:nvPr/>
        </p:nvSpPr>
        <p:spPr>
          <a:xfrm rot="16200000" flipV="1">
            <a:off x="879060" y="2729155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右大括号 48"/>
          <p:cNvSpPr/>
          <p:nvPr/>
        </p:nvSpPr>
        <p:spPr>
          <a:xfrm rot="16200000" flipV="1">
            <a:off x="2398182" y="2729154"/>
            <a:ext cx="206150" cy="115563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140245" y="3018257"/>
            <a:ext cx="633940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context words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1876175" y="3766797"/>
            <a:ext cx="561119" cy="153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aspect word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62" idx="4"/>
            <a:endCxn id="64" idx="2"/>
          </p:cNvCxnSpPr>
          <p:nvPr/>
        </p:nvCxnSpPr>
        <p:spPr>
          <a:xfrm rot="16200000" flipH="1">
            <a:off x="3175892" y="2239944"/>
            <a:ext cx="88378" cy="3010958"/>
          </a:xfrm>
          <a:prstGeom prst="bentConnector3">
            <a:avLst>
              <a:gd name="adj1" fmla="val 358662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37931" y="1913497"/>
            <a:ext cx="2689443" cy="1161470"/>
            <a:chOff x="1003187" y="1544320"/>
            <a:chExt cx="5387453" cy="2326640"/>
          </a:xfrm>
        </p:grpSpPr>
        <p:sp>
          <p:nvSpPr>
            <p:cNvPr id="59" name="矩形 5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43919" y="2389230"/>
              <a:ext cx="2247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Context embedding matrix</a:t>
              </a:r>
              <a:endParaRPr lang="zh-CN" altLang="en-US" sz="1400" dirty="0"/>
            </a:p>
          </p:txBody>
        </p:sp>
      </p:grpSp>
      <p:sp>
        <p:nvSpPr>
          <p:cNvPr id="62" name="椭圆 61"/>
          <p:cNvSpPr/>
          <p:nvPr/>
        </p:nvSpPr>
        <p:spPr>
          <a:xfrm>
            <a:off x="1581262" y="3434555"/>
            <a:ext cx="266679" cy="2666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3" name="组合 62"/>
          <p:cNvGrpSpPr/>
          <p:nvPr/>
        </p:nvGrpSpPr>
        <p:grpSpPr>
          <a:xfrm>
            <a:off x="4094767" y="3552893"/>
            <a:ext cx="1261585" cy="236719"/>
            <a:chOff x="7741624" y="4842121"/>
            <a:chExt cx="2527188" cy="474193"/>
          </a:xfrm>
        </p:grpSpPr>
        <p:sp>
          <p:nvSpPr>
            <p:cNvPr id="64" name="矩形 63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66" name="肘形连接符 65"/>
          <p:cNvCxnSpPr>
            <a:stCxn id="59" idx="3"/>
            <a:endCxn id="72" idx="1"/>
          </p:cNvCxnSpPr>
          <p:nvPr/>
        </p:nvCxnSpPr>
        <p:spPr>
          <a:xfrm>
            <a:off x="3027374" y="2494232"/>
            <a:ext cx="735929" cy="581328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805732" y="2949095"/>
            <a:ext cx="1050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Attention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3763304" y="2965303"/>
            <a:ext cx="851498" cy="2205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3" name="肘形连接符 72"/>
          <p:cNvCxnSpPr>
            <a:stCxn id="64" idx="0"/>
            <a:endCxn id="72" idx="2"/>
          </p:cNvCxnSpPr>
          <p:nvPr/>
        </p:nvCxnSpPr>
        <p:spPr>
          <a:xfrm rot="16200000" flipV="1">
            <a:off x="4265665" y="3109204"/>
            <a:ext cx="383285" cy="536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055713" y="2352465"/>
            <a:ext cx="266679" cy="266679"/>
            <a:chOff x="8272033" y="2081927"/>
            <a:chExt cx="534208" cy="534208"/>
          </a:xfrm>
        </p:grpSpPr>
        <p:sp>
          <p:nvSpPr>
            <p:cNvPr id="75" name="椭圆 74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6" name="直接连接符 75"/>
            <p:cNvCxnSpPr>
              <a:stCxn id="75" idx="1"/>
              <a:endCxn id="75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5" idx="3"/>
              <a:endCxn id="75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>
            <a:stCxn id="59" idx="3"/>
            <a:endCxn id="75" idx="2"/>
          </p:cNvCxnSpPr>
          <p:nvPr/>
        </p:nvCxnSpPr>
        <p:spPr>
          <a:xfrm flipV="1">
            <a:off x="3027374" y="2485804"/>
            <a:ext cx="1028339" cy="84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5" idx="4"/>
          </p:cNvCxnSpPr>
          <p:nvPr/>
        </p:nvCxnSpPr>
        <p:spPr>
          <a:xfrm flipV="1">
            <a:off x="4189053" y="2619144"/>
            <a:ext cx="0" cy="3461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rot="2700000">
            <a:off x="4577080" y="2367437"/>
            <a:ext cx="266679" cy="266679"/>
            <a:chOff x="8272033" y="2081927"/>
            <a:chExt cx="534208" cy="534208"/>
          </a:xfrm>
        </p:grpSpPr>
        <p:sp>
          <p:nvSpPr>
            <p:cNvPr id="81" name="椭圆 80"/>
            <p:cNvSpPr/>
            <p:nvPr/>
          </p:nvSpPr>
          <p:spPr>
            <a:xfrm>
              <a:off x="8272033" y="2081927"/>
              <a:ext cx="534208" cy="53420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2" name="直接连接符 81"/>
            <p:cNvCxnSpPr>
              <a:stCxn id="81" idx="1"/>
              <a:endCxn id="81" idx="5"/>
            </p:cNvCxnSpPr>
            <p:nvPr/>
          </p:nvCxnSpPr>
          <p:spPr>
            <a:xfrm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3"/>
              <a:endCxn id="81" idx="7"/>
            </p:cNvCxnSpPr>
            <p:nvPr/>
          </p:nvCxnSpPr>
          <p:spPr>
            <a:xfrm flipV="1">
              <a:off x="8350266" y="2160160"/>
              <a:ext cx="377742" cy="377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stCxn id="75" idx="6"/>
            <a:endCxn id="81" idx="3"/>
          </p:cNvCxnSpPr>
          <p:nvPr/>
        </p:nvCxnSpPr>
        <p:spPr>
          <a:xfrm>
            <a:off x="4322392" y="2485805"/>
            <a:ext cx="254688" cy="1497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4" idx="0"/>
            <a:endCxn id="81" idx="5"/>
          </p:cNvCxnSpPr>
          <p:nvPr/>
        </p:nvCxnSpPr>
        <p:spPr>
          <a:xfrm flipH="1" flipV="1">
            <a:off x="4710420" y="2634116"/>
            <a:ext cx="15140" cy="9349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055713" y="1527216"/>
            <a:ext cx="1261585" cy="236719"/>
            <a:chOff x="7741624" y="4842121"/>
            <a:chExt cx="2527188" cy="474193"/>
          </a:xfrm>
        </p:grpSpPr>
        <p:sp>
          <p:nvSpPr>
            <p:cNvPr id="87" name="矩形 8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867552" y="4842121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Aspect vector</a:t>
              </a:r>
              <a:endParaRPr lang="zh-CN" altLang="en-US" sz="1400" dirty="0"/>
            </a:p>
          </p:txBody>
        </p:sp>
      </p:grpSp>
      <p:cxnSp>
        <p:nvCxnSpPr>
          <p:cNvPr id="89" name="直接箭头连接符 88"/>
          <p:cNvCxnSpPr>
            <a:stCxn id="81" idx="1"/>
            <a:endCxn id="87" idx="2"/>
          </p:cNvCxnSpPr>
          <p:nvPr/>
        </p:nvCxnSpPr>
        <p:spPr>
          <a:xfrm flipH="1" flipV="1">
            <a:off x="4686506" y="1763935"/>
            <a:ext cx="23914" cy="60350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59954" y="4845831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One Hop(Layer)</a:t>
            </a:r>
            <a:endParaRPr lang="zh-CN" altLang="en-US" sz="2800" dirty="0"/>
          </a:p>
        </p:txBody>
      </p:sp>
      <p:sp>
        <p:nvSpPr>
          <p:cNvPr id="97" name="文本框 96"/>
          <p:cNvSpPr txBox="1"/>
          <p:nvPr/>
        </p:nvSpPr>
        <p:spPr>
          <a:xfrm>
            <a:off x="8202606" y="587287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Multi Hop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643141" y="435718"/>
            <a:ext cx="6667483" cy="5165077"/>
            <a:chOff x="5643141" y="435718"/>
            <a:chExt cx="6667483" cy="5165077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41" y="435718"/>
              <a:ext cx="6667483" cy="5165077"/>
            </a:xfrm>
            <a:prstGeom prst="rect">
              <a:avLst/>
            </a:prstGeom>
          </p:spPr>
        </p:pic>
        <p:sp>
          <p:nvSpPr>
            <p:cNvPr id="7" name="弧形 6"/>
            <p:cNvSpPr/>
            <p:nvPr/>
          </p:nvSpPr>
          <p:spPr>
            <a:xfrm rot="20196855">
              <a:off x="9324549" y="2755504"/>
              <a:ext cx="1498659" cy="1039492"/>
            </a:xfrm>
            <a:prstGeom prst="arc">
              <a:avLst>
                <a:gd name="adj1" fmla="val 12788830"/>
                <a:gd name="adj2" fmla="val 21466123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弧形 100"/>
            <p:cNvSpPr/>
            <p:nvPr/>
          </p:nvSpPr>
          <p:spPr>
            <a:xfrm rot="1192177">
              <a:off x="8740332" y="3298021"/>
              <a:ext cx="2156139" cy="1236213"/>
            </a:xfrm>
            <a:prstGeom prst="arc">
              <a:avLst>
                <a:gd name="adj1" fmla="val 13320991"/>
                <a:gd name="adj2" fmla="val 21466123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弧形 101"/>
            <p:cNvSpPr/>
            <p:nvPr/>
          </p:nvSpPr>
          <p:spPr>
            <a:xfrm rot="18718269">
              <a:off x="9231717" y="1781749"/>
              <a:ext cx="2368029" cy="1503018"/>
            </a:xfrm>
            <a:prstGeom prst="arc">
              <a:avLst>
                <a:gd name="adj1" fmla="val 11646011"/>
                <a:gd name="adj2" fmla="val 20984618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47" y="544096"/>
            <a:ext cx="4945809" cy="5471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56" y="1092783"/>
            <a:ext cx="4846740" cy="437425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7322" y="291752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Result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2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37322" y="291752"/>
            <a:ext cx="5620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MemNet</a:t>
            </a:r>
            <a:r>
              <a:rPr lang="zh-CN" altLang="en-US" sz="3200" dirty="0"/>
              <a:t>与其他</a:t>
            </a:r>
            <a:r>
              <a:rPr lang="en-US" altLang="zh-CN" sz="3200" dirty="0"/>
              <a:t>NN</a:t>
            </a:r>
            <a:r>
              <a:rPr lang="zh-CN" altLang="en-US" sz="3200" dirty="0"/>
              <a:t>关系的</a:t>
            </a:r>
            <a:r>
              <a:rPr lang="zh-CN" altLang="en-US" sz="3200" dirty="0" smtClean="0"/>
              <a:t>讨论</a:t>
            </a:r>
            <a:endParaRPr lang="en-US" altLang="zh-CN" sz="32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与前馈网络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与循环网络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FastText</a:t>
            </a:r>
            <a:r>
              <a:rPr lang="zh-CN" altLang="en-US" sz="2800" dirty="0" smtClean="0"/>
              <a:t>为何有效</a:t>
            </a:r>
            <a:endParaRPr lang="zh-CN" altLang="en-US" sz="28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4579654" y="1111578"/>
            <a:ext cx="6667483" cy="5165077"/>
            <a:chOff x="5643141" y="435718"/>
            <a:chExt cx="6667483" cy="5165077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3141" y="435718"/>
              <a:ext cx="6667483" cy="5165077"/>
            </a:xfrm>
            <a:prstGeom prst="rect">
              <a:avLst/>
            </a:prstGeom>
          </p:spPr>
        </p:pic>
        <p:sp>
          <p:nvSpPr>
            <p:cNvPr id="93" name="弧形 92"/>
            <p:cNvSpPr/>
            <p:nvPr/>
          </p:nvSpPr>
          <p:spPr>
            <a:xfrm rot="20196855">
              <a:off x="9324549" y="2755504"/>
              <a:ext cx="1498659" cy="1039492"/>
            </a:xfrm>
            <a:prstGeom prst="arc">
              <a:avLst>
                <a:gd name="adj1" fmla="val 12788830"/>
                <a:gd name="adj2" fmla="val 21466123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弧形 93"/>
            <p:cNvSpPr/>
            <p:nvPr/>
          </p:nvSpPr>
          <p:spPr>
            <a:xfrm rot="1192177">
              <a:off x="8740332" y="3298021"/>
              <a:ext cx="2156139" cy="1236213"/>
            </a:xfrm>
            <a:prstGeom prst="arc">
              <a:avLst>
                <a:gd name="adj1" fmla="val 13320991"/>
                <a:gd name="adj2" fmla="val 21466123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弧形 94"/>
            <p:cNvSpPr/>
            <p:nvPr/>
          </p:nvSpPr>
          <p:spPr>
            <a:xfrm rot="18718269">
              <a:off x="9231717" y="1781749"/>
              <a:ext cx="2368029" cy="1503018"/>
            </a:xfrm>
            <a:prstGeom prst="arc">
              <a:avLst>
                <a:gd name="adj1" fmla="val 11646011"/>
                <a:gd name="adj2" fmla="val 20984618"/>
              </a:avLst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2873" y="1173395"/>
            <a:ext cx="655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5CD9"/>
                </a:solidFill>
                <a:latin typeface="Arial" panose="020B0604020202020204" pitchFamily="34" charset="0"/>
              </a:rPr>
              <a:t>SemEval-2014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5CD9"/>
                </a:solidFill>
                <a:latin typeface="Arial" panose="020B0604020202020204" pitchFamily="34" charset="0"/>
              </a:rPr>
              <a:t>Task4</a:t>
            </a:r>
            <a:r>
              <a:rPr lang="en-US" altLang="zh-CN" sz="2000" dirty="0">
                <a:solidFill>
                  <a:srgbClr val="005CD9"/>
                </a:solidFill>
                <a:latin typeface="Arial" panose="020B0604020202020204" pitchFamily="34" charset="0"/>
              </a:rPr>
              <a:t>: Aspect Based Sentiment Analysis</a:t>
            </a:r>
            <a:endParaRPr lang="zh-CN" altLang="en-US" sz="2000" dirty="0">
              <a:solidFill>
                <a:srgbClr val="005CD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08539" y="1961827"/>
                <a:ext cx="50860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Sentence 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Aspect :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Sentiment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39" y="1961827"/>
                <a:ext cx="5086008" cy="1200329"/>
              </a:xfrm>
              <a:prstGeom prst="rect">
                <a:avLst/>
              </a:prstGeom>
              <a:blipFill>
                <a:blip r:embed="rId2"/>
                <a:stretch>
                  <a:fillRect l="-1918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504692" y="3490962"/>
            <a:ext cx="5585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e.g.1</a:t>
            </a:r>
          </a:p>
          <a:p>
            <a:pPr lvl="1"/>
            <a:r>
              <a:rPr lang="en-US" altLang="zh-CN" sz="2000" dirty="0" smtClean="0"/>
              <a:t>Sentence : But the $T$ was so horrible to us .</a:t>
            </a:r>
          </a:p>
          <a:p>
            <a:pPr lvl="1"/>
            <a:r>
              <a:rPr lang="en-US" altLang="zh-CN" sz="2000" dirty="0" smtClean="0"/>
              <a:t>Aspect : Staff</a:t>
            </a:r>
          </a:p>
          <a:p>
            <a:pPr lvl="1"/>
            <a:r>
              <a:rPr lang="en-US" altLang="zh-CN" sz="2000" dirty="0" smtClean="0"/>
              <a:t>Sentiment : -1</a:t>
            </a:r>
          </a:p>
        </p:txBody>
      </p:sp>
      <p:sp>
        <p:nvSpPr>
          <p:cNvPr id="3" name="矩形 2"/>
          <p:cNvSpPr/>
          <p:nvPr/>
        </p:nvSpPr>
        <p:spPr>
          <a:xfrm>
            <a:off x="932873" y="5192403"/>
            <a:ext cx="6621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5CD9"/>
                </a:solidFill>
                <a:latin typeface="Arial" panose="020B0604020202020204" pitchFamily="34" charset="0"/>
              </a:rPr>
              <a:t>SemEval-2016 Task 5: Aspect Based Sentiment Analysis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7322" y="291752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Problem definition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3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37322" y="291752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NN</a:t>
            </a:r>
            <a:r>
              <a:rPr lang="zh-CN" altLang="en-US" sz="3200" dirty="0" smtClean="0"/>
              <a:t>能否做乘法？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060523" y="17492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异或门的实现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48" y="254567"/>
            <a:ext cx="5466521" cy="6603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" y="2210951"/>
            <a:ext cx="4411127" cy="32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37322" y="291752"/>
            <a:ext cx="88024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NN</a:t>
            </a:r>
            <a:r>
              <a:rPr lang="zh-CN" altLang="en-US" sz="3200" dirty="0" smtClean="0"/>
              <a:t>能否做乘法？</a:t>
            </a:r>
            <a:endParaRPr lang="en-US" altLang="zh-CN" sz="32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仅</a:t>
            </a:r>
            <a:r>
              <a:rPr lang="zh-CN" altLang="en-US" sz="2400" dirty="0"/>
              <a:t>通过全连接神经网络和非线性激活函数能否实现乘法？</a:t>
            </a:r>
          </a:p>
          <a:p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90" y="2088877"/>
            <a:ext cx="7465042" cy="33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781" y="418834"/>
            <a:ext cx="98274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e.g.2</a:t>
            </a:r>
          </a:p>
          <a:p>
            <a:pPr lvl="1"/>
            <a:r>
              <a:rPr lang="zh-CN" altLang="en-US" dirty="0" smtClean="0"/>
              <a:t>I had a terrific $T$ , and our server guided us toward a very nice wine in our price range , instead of allowing us to purchase a similarly priced wine that was n't as good 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</a:t>
            </a:r>
            <a:r>
              <a:rPr lang="zh-CN" altLang="en-US" dirty="0" smtClean="0"/>
              <a:t>eal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I had a terrific meal , and our $T$ guided us toward a very nice wine in our price range , instead of allowing us to purchase a similarly priced wine that was n't as good 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I had a terrific meal , and our server guided us toward a very nice $T$ in our price range , instead of allowing us to purchase a similarly priced wine that was n't as good 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</a:t>
            </a:r>
            <a:r>
              <a:rPr lang="zh-CN" altLang="en-US" dirty="0" smtClean="0"/>
              <a:t>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I had a terrific meal , and our server guided us toward a very nice wine in our price range , instead of allowing us to purchase a similarly priced $T$ that was n't as good 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</a:t>
            </a:r>
            <a:r>
              <a:rPr lang="zh-CN" altLang="en-US" dirty="0" smtClean="0"/>
              <a:t>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-1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I had a terrific meal , and our server guided us toward a very nice wine in our price range , instead of allowing us to purchase a similarly $T$ wine that was n't as good 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riced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338" y="1614708"/>
            <a:ext cx="1002918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altLang="zh-CN" sz="2400" dirty="0" smtClean="0"/>
              <a:t>Majority : </a:t>
            </a:r>
            <a:r>
              <a:rPr lang="zh-CN" altLang="en-US" sz="2400" dirty="0" smtClean="0"/>
              <a:t>在训练集上面向对象训练</a:t>
            </a:r>
            <a:endParaRPr lang="en-US" altLang="zh-CN" sz="2400" dirty="0" smtClean="0"/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altLang="zh-CN" sz="2400" dirty="0" smtClean="0"/>
              <a:t>Feature-based SVM : </a:t>
            </a:r>
            <a:r>
              <a:rPr lang="zh-CN" altLang="en-US" sz="2400" dirty="0" smtClean="0"/>
              <a:t>特征工程，包括</a:t>
            </a:r>
            <a:r>
              <a:rPr lang="en-US" altLang="zh-CN" sz="2400" dirty="0" err="1" smtClean="0"/>
              <a:t>ngram</a:t>
            </a:r>
            <a:r>
              <a:rPr lang="en-US" altLang="zh-CN" sz="2400" dirty="0" smtClean="0"/>
              <a:t> features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parse features and lexicon features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best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altLang="zh-CN" sz="2400" dirty="0" smtClean="0"/>
              <a:t>LSTM -&gt; TDLSTM : Using </a:t>
            </a:r>
            <a:r>
              <a:rPr lang="en-US" altLang="zh-CN" sz="2400" dirty="0"/>
              <a:t>two LSTM networks, a forward one and a backward one, towards the </a:t>
            </a:r>
            <a:r>
              <a:rPr lang="en-US" altLang="zh-CN" sz="2400" dirty="0" smtClean="0"/>
              <a:t>aspect</a:t>
            </a:r>
            <a:endParaRPr lang="en-US" altLang="zh-CN" sz="2400" dirty="0"/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altLang="zh-CN" sz="2400" dirty="0" err="1" smtClean="0"/>
              <a:t>ContextAVG</a:t>
            </a:r>
            <a:r>
              <a:rPr lang="en-US" altLang="zh-CN" sz="2400" dirty="0" smtClean="0"/>
              <a:t> : Context word vectors are averaged and the result is added to the aspect vector</a:t>
            </a:r>
            <a:r>
              <a:rPr lang="en-US" altLang="zh-CN" sz="2400" dirty="0"/>
              <a:t>.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37322" y="291752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Related works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6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5" y="876527"/>
            <a:ext cx="7020905" cy="29436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5" y="4221450"/>
            <a:ext cx="10001250" cy="1647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322" y="291752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Memory Network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99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176619"/>
            <a:ext cx="9361905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7322" y="29175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93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 rot="16200000" flipV="1">
            <a:off x="2087168" y="3178235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 flipV="1">
            <a:off x="5130252" y="3178233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0371" y="3757360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context words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84574" y="525682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aspect word</a:t>
            </a:r>
            <a:endParaRPr lang="zh-CN" altLang="en-US" sz="2800" dirty="0"/>
          </a:p>
        </p:txBody>
      </p:sp>
      <p:cxnSp>
        <p:nvCxnSpPr>
          <p:cNvPr id="12" name="肘形连接符 11"/>
          <p:cNvCxnSpPr>
            <a:stCxn id="24" idx="4"/>
            <a:endCxn id="28" idx="2"/>
          </p:cNvCxnSpPr>
          <p:nvPr/>
        </p:nvCxnSpPr>
        <p:spPr>
          <a:xfrm rot="16200000" flipH="1">
            <a:off x="6893928" y="1992475"/>
            <a:ext cx="194470" cy="6460499"/>
          </a:xfrm>
          <a:prstGeom prst="bentConnector3">
            <a:avLst>
              <a:gd name="adj1" fmla="val 35770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003187" y="1544320"/>
            <a:ext cx="5387453" cy="2326640"/>
            <a:chOff x="1003187" y="1544320"/>
            <a:chExt cx="5387453" cy="2326640"/>
          </a:xfrm>
        </p:grpSpPr>
        <p:sp>
          <p:nvSpPr>
            <p:cNvPr id="19" name="矩形 1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43919" y="2389230"/>
              <a:ext cx="4305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Context embedding matrix</a:t>
              </a:r>
              <a:endParaRPr lang="zh-CN" altLang="en-US" sz="2800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56391" y="4796740"/>
            <a:ext cx="2527188" cy="523220"/>
            <a:chOff x="7741624" y="4842121"/>
            <a:chExt cx="2527188" cy="523220"/>
          </a:xfrm>
        </p:grpSpPr>
        <p:sp>
          <p:nvSpPr>
            <p:cNvPr id="27" name="矩形 2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37322" y="29175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2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" y="4542191"/>
                <a:ext cx="59225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 rot="16200000" flipV="1">
            <a:off x="2087168" y="3178235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 flipV="1">
            <a:off x="5130252" y="3178233"/>
            <a:ext cx="412956" cy="231495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0371" y="3757360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context words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84574" y="525682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aspect word</a:t>
            </a:r>
            <a:endParaRPr lang="zh-CN" altLang="en-US" sz="2800" dirty="0"/>
          </a:p>
        </p:txBody>
      </p:sp>
      <p:cxnSp>
        <p:nvCxnSpPr>
          <p:cNvPr id="12" name="肘形连接符 11"/>
          <p:cNvCxnSpPr>
            <a:stCxn id="24" idx="4"/>
            <a:endCxn id="28" idx="2"/>
          </p:cNvCxnSpPr>
          <p:nvPr/>
        </p:nvCxnSpPr>
        <p:spPr>
          <a:xfrm rot="16200000" flipH="1">
            <a:off x="6893928" y="1992475"/>
            <a:ext cx="194470" cy="6460499"/>
          </a:xfrm>
          <a:prstGeom prst="bentConnector3">
            <a:avLst>
              <a:gd name="adj1" fmla="val 35770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003187" y="1544320"/>
            <a:ext cx="5387453" cy="2326640"/>
            <a:chOff x="1003187" y="1544320"/>
            <a:chExt cx="5387453" cy="2326640"/>
          </a:xfrm>
        </p:grpSpPr>
        <p:sp>
          <p:nvSpPr>
            <p:cNvPr id="19" name="矩形 18"/>
            <p:cNvSpPr/>
            <p:nvPr/>
          </p:nvSpPr>
          <p:spPr>
            <a:xfrm>
              <a:off x="1003187" y="1544320"/>
              <a:ext cx="5387453" cy="232664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43919" y="2389230"/>
              <a:ext cx="4305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Context embedding matrix</a:t>
              </a:r>
              <a:endParaRPr lang="zh-CN" altLang="en-US" sz="2800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3493810" y="4591282"/>
            <a:ext cx="534208" cy="5342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56391" y="4796740"/>
            <a:ext cx="2527188" cy="523220"/>
            <a:chOff x="7741624" y="4842121"/>
            <a:chExt cx="2527188" cy="523220"/>
          </a:xfrm>
        </p:grpSpPr>
        <p:sp>
          <p:nvSpPr>
            <p:cNvPr id="27" name="矩形 26"/>
            <p:cNvSpPr/>
            <p:nvPr/>
          </p:nvSpPr>
          <p:spPr>
            <a:xfrm>
              <a:off x="7741624" y="4874587"/>
              <a:ext cx="2527188" cy="4417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7552" y="4842121"/>
              <a:ext cx="22781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Aspect vector</a:t>
              </a:r>
              <a:endParaRPr lang="zh-CN" altLang="en-US" sz="2800" dirty="0"/>
            </a:p>
          </p:txBody>
        </p:sp>
      </p:grpSp>
      <p:cxnSp>
        <p:nvCxnSpPr>
          <p:cNvPr id="16" name="肘形连接符 15"/>
          <p:cNvCxnSpPr>
            <a:stCxn id="19" idx="3"/>
            <a:endCxn id="23" idx="1"/>
          </p:cNvCxnSpPr>
          <p:nvPr/>
        </p:nvCxnSpPr>
        <p:spPr>
          <a:xfrm>
            <a:off x="6390640" y="2707640"/>
            <a:ext cx="1474203" cy="116450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949836" y="3618817"/>
            <a:ext cx="17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Attention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864843" y="3651283"/>
            <a:ext cx="1705708" cy="44172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28" idx="0"/>
            <a:endCxn id="23" idx="2"/>
          </p:cNvCxnSpPr>
          <p:nvPr/>
        </p:nvCxnSpPr>
        <p:spPr>
          <a:xfrm rot="16200000" flipV="1">
            <a:off x="9117690" y="3693017"/>
            <a:ext cx="703730" cy="15037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7322" y="29175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75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535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Aspect Level Sentiment Classification with Deep Memory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独孤月一</dc:creator>
  <cp:lastModifiedBy>独孤月一</cp:lastModifiedBy>
  <cp:revision>28</cp:revision>
  <dcterms:created xsi:type="dcterms:W3CDTF">2018-04-12T06:16:32Z</dcterms:created>
  <dcterms:modified xsi:type="dcterms:W3CDTF">2018-04-13T03:57:13Z</dcterms:modified>
</cp:coreProperties>
</file>