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6" r:id="rId2"/>
    <p:sldId id="290" r:id="rId3"/>
    <p:sldId id="291" r:id="rId4"/>
    <p:sldId id="288" r:id="rId5"/>
    <p:sldId id="289" r:id="rId6"/>
    <p:sldId id="292" r:id="rId7"/>
    <p:sldId id="276" r:id="rId8"/>
    <p:sldId id="277" r:id="rId9"/>
    <p:sldId id="278" r:id="rId10"/>
    <p:sldId id="265" r:id="rId11"/>
    <p:sldId id="267" r:id="rId12"/>
    <p:sldId id="281" r:id="rId13"/>
    <p:sldId id="280" r:id="rId14"/>
    <p:sldId id="287" r:id="rId15"/>
    <p:sldId id="279" r:id="rId16"/>
    <p:sldId id="266" r:id="rId17"/>
    <p:sldId id="282" r:id="rId18"/>
    <p:sldId id="300" r:id="rId19"/>
    <p:sldId id="268" r:id="rId20"/>
    <p:sldId id="283" r:id="rId21"/>
    <p:sldId id="302" r:id="rId22"/>
    <p:sldId id="303" r:id="rId23"/>
    <p:sldId id="269" r:id="rId24"/>
    <p:sldId id="308" r:id="rId25"/>
    <p:sldId id="294" r:id="rId26"/>
    <p:sldId id="271" r:id="rId27"/>
    <p:sldId id="309" r:id="rId28"/>
    <p:sldId id="286" r:id="rId29"/>
    <p:sldId id="310" r:id="rId30"/>
    <p:sldId id="270" r:id="rId31"/>
    <p:sldId id="299" r:id="rId32"/>
    <p:sldId id="297" r:id="rId33"/>
    <p:sldId id="298" r:id="rId34"/>
    <p:sldId id="305" r:id="rId35"/>
    <p:sldId id="304" r:id="rId36"/>
    <p:sldId id="293" r:id="rId37"/>
    <p:sldId id="272" r:id="rId38"/>
    <p:sldId id="273" r:id="rId39"/>
    <p:sldId id="274" r:id="rId40"/>
    <p:sldId id="275" r:id="rId41"/>
    <p:sldId id="307" r:id="rId42"/>
    <p:sldId id="306" r:id="rId43"/>
    <p:sldId id="258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BF24A-F676-42F8-A84F-4F49FD1AF56A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9057F-2C7C-4571-9F7A-E790DB86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68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057F-2C7C-4571-9F7A-E790DB862F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56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057F-2C7C-4571-9F7A-E790DB862FF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3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Beam search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9057F-2C7C-4571-9F7A-E790DB862FF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8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0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7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2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3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0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3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30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2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7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1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232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25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232.png"/><Relationship Id="rId7" Type="http://schemas.openxmlformats.org/officeDocument/2006/relationships/image" Target="../media/image38.png"/><Relationship Id="rId12" Type="http://schemas.openxmlformats.org/officeDocument/2006/relationships/image" Target="../media/image33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25.png"/><Relationship Id="rId1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40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81.png"/><Relationship Id="rId10" Type="http://schemas.openxmlformats.org/officeDocument/2006/relationships/image" Target="../media/image42.png"/><Relationship Id="rId4" Type="http://schemas.openxmlformats.org/officeDocument/2006/relationships/image" Target="../media/image19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5.png"/><Relationship Id="rId3" Type="http://schemas.openxmlformats.org/officeDocument/2006/relationships/image" Target="../media/image232.png"/><Relationship Id="rId7" Type="http://schemas.openxmlformats.org/officeDocument/2006/relationships/image" Target="../media/image27.png"/><Relationship Id="rId12" Type="http://schemas.openxmlformats.org/officeDocument/2006/relationships/image" Target="../media/image44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25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43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47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81.png"/><Relationship Id="rId10" Type="http://schemas.openxmlformats.org/officeDocument/2006/relationships/image" Target="../media/image42.png"/><Relationship Id="rId4" Type="http://schemas.openxmlformats.org/officeDocument/2006/relationships/image" Target="../media/image19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Relationship Id="rId14" Type="http://schemas.openxmlformats.org/officeDocument/2006/relationships/image" Target="../media/image3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2.png"/><Relationship Id="rId3" Type="http://schemas.openxmlformats.org/officeDocument/2006/relationships/image" Target="../media/image411.png"/><Relationship Id="rId7" Type="http://schemas.openxmlformats.org/officeDocument/2006/relationships/image" Target="../media/image450.png"/><Relationship Id="rId12" Type="http://schemas.openxmlformats.org/officeDocument/2006/relationships/image" Target="../media/image51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11" Type="http://schemas.openxmlformats.org/officeDocument/2006/relationships/image" Target="../media/image50.png"/><Relationship Id="rId5" Type="http://schemas.openxmlformats.org/officeDocument/2006/relationships/image" Target="../media/image431.png"/><Relationship Id="rId10" Type="http://schemas.openxmlformats.org/officeDocument/2006/relationships/image" Target="../media/image480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Relationship Id="rId1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5" Type="http://schemas.openxmlformats.org/officeDocument/2006/relationships/image" Target="../media/image350.png"/><Relationship Id="rId10" Type="http://schemas.openxmlformats.org/officeDocument/2006/relationships/image" Target="../media/image400.png"/><Relationship Id="rId4" Type="http://schemas.openxmlformats.org/officeDocument/2006/relationships/image" Target="../media/image340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Convolutional Sequence to Sequence Learning 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Facebook AI Research </a:t>
            </a:r>
            <a:br>
              <a:rPr lang="en-US" altLang="zh-CN" dirty="0"/>
            </a:br>
            <a:endParaRPr lang="en-US" altLang="zh-CN" dirty="0" smtClean="0"/>
          </a:p>
          <a:p>
            <a:pPr algn="r"/>
            <a:r>
              <a:rPr lang="en-US" altLang="zh-CN" dirty="0" smtClean="0"/>
              <a:t>DaSE </a:t>
            </a:r>
            <a:r>
              <a:rPr lang="zh-CN" altLang="en-US" dirty="0" smtClean="0"/>
              <a:t>崔屹峰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0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Input elements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𝒙</m:t>
                    </m:r>
                    <m:r>
                      <a:rPr lang="en-US" altLang="zh-CN" sz="24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can be embedded in distributional space as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𝒚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CN" altLang="en-US" sz="24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 a column in an embedding matrix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𝐷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 smtClean="0"/>
                  <a:t>     // </a:t>
                </a:r>
                <a:r>
                  <a:rPr lang="zh-CN" altLang="en-US" sz="2000" dirty="0" smtClean="0"/>
                  <a:t>原始表征并非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zh-CN" altLang="en-US" sz="2000" dirty="0" smtClean="0"/>
                  <a:t>，在涉及的相关计算之前使用了线性投影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The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absolute position</a:t>
                </a:r>
                <a:r>
                  <a:rPr lang="en-US" altLang="zh-CN" sz="2400" dirty="0" smtClean="0"/>
                  <a:t> of input elements can be embedded as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𝒑</m:t>
                    </m:r>
                    <m:r>
                      <a:rPr lang="en-US" altLang="zh-CN" sz="24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7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Position </a:t>
            </a:r>
            <a:r>
              <a:rPr lang="en-US" altLang="zh-CN" dirty="0" smtClean="0"/>
              <a:t>Embedding </a:t>
            </a:r>
            <a:r>
              <a:rPr lang="en-US" altLang="zh-CN" i="1" dirty="0" smtClean="0"/>
              <a:t>cont.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Both are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combined</a:t>
                </a:r>
                <a:r>
                  <a:rPr lang="en-US" altLang="zh-CN" sz="2400" dirty="0"/>
                  <a:t> to obtain input element representations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𝒆</m:t>
                    </m:r>
                    <m:r>
                      <a:rPr lang="en-US" altLang="zh-CN" sz="24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</m:t>
                    </m:r>
                    <m:r>
                      <a:rPr lang="en-US" altLang="zh-CN" sz="2400" i="1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  <a:ea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output elements are proceed similarly</a:t>
                </a:r>
                <a:r>
                  <a:rPr lang="en-US" altLang="zh-CN" sz="2400" dirty="0" smtClean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// output elements embedding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𝒈</m:t>
                    </m:r>
                  </m:oMath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Position embeddings give the model a sense of which portion of the sequence in the input or output it is currently dealing with.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Convolutional Architecture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73" y="273050"/>
            <a:ext cx="5015904" cy="585311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CN" sz="18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18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 smtClean="0"/>
                  <a:t>The kernel size of  Conv1D is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/>
                      </a:rPr>
                      <m:t>2</m:t>
                    </m:r>
                    <m:r>
                      <a:rPr lang="en-US" altLang="zh-CN" sz="1800" b="0" i="1" smtClean="0">
                        <a:latin typeface="Cambria Math"/>
                      </a:rPr>
                      <m:t>𝑑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𝑘𝑑</m:t>
                    </m:r>
                  </m:oMath>
                </a14:m>
                <a:r>
                  <a:rPr lang="en-US" altLang="zh-CN" sz="18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8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 smtClean="0"/>
                  <a:t>Corresponding kernel size of Conv2D is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/>
                      </a:rPr>
                      <m:t>2</m:t>
                    </m:r>
                    <m:r>
                      <a:rPr lang="en-US" altLang="zh-CN" sz="1800" b="0" i="1" smtClean="0">
                        <a:latin typeface="Cambria Math"/>
                      </a:rPr>
                      <m:t>𝑑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en-US" altLang="zh-CN" sz="1800" dirty="0" smtClean="0"/>
                  <a:t>.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6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1">
                <a:blip r:embed="rId3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4325707" y="727864"/>
            <a:ext cx="2694565" cy="396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34681" y="6237312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Illustration of batching during training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4211961" y="692696"/>
            <a:ext cx="3947302" cy="1656185"/>
          </a:xfrm>
          <a:prstGeom prst="roundRect">
            <a:avLst>
              <a:gd name="adj" fmla="val 8635"/>
            </a:avLst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86020" y="102402"/>
            <a:ext cx="3571961" cy="6358335"/>
            <a:chOff x="2786020" y="102402"/>
            <a:chExt cx="3571961" cy="63583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2786020" y="102402"/>
              <a:ext cx="3571961" cy="2011078"/>
              <a:chOff x="683241" y="102402"/>
              <a:chExt cx="3571961" cy="2011078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241" y="522555"/>
                <a:ext cx="3571961" cy="159092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83241" y="102402"/>
                    <a:ext cx="3571961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𝑜𝑟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)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𝑤𝑖𝑡h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𝑝𝑎𝑑𝑑𝑖𝑛𝑔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241" y="102402"/>
                    <a:ext cx="3571961" cy="37427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组合 102"/>
            <p:cNvGrpSpPr/>
            <p:nvPr/>
          </p:nvGrpSpPr>
          <p:grpSpPr>
            <a:xfrm>
              <a:off x="3182227" y="518746"/>
              <a:ext cx="2779546" cy="5941991"/>
              <a:chOff x="1079448" y="518746"/>
              <a:chExt cx="2779546" cy="594199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448" y="3284983"/>
                <a:ext cx="2779546" cy="3175754"/>
              </a:xfrm>
              <a:prstGeom prst="rect">
                <a:avLst/>
              </a:prstGeom>
            </p:spPr>
          </p:pic>
          <p:grpSp>
            <p:nvGrpSpPr>
              <p:cNvPr id="8" name="组合 7"/>
              <p:cNvGrpSpPr/>
              <p:nvPr/>
            </p:nvGrpSpPr>
            <p:grpSpPr>
              <a:xfrm>
                <a:off x="1080831" y="518746"/>
                <a:ext cx="1186913" cy="3156439"/>
                <a:chOff x="3025047" y="235614"/>
                <a:chExt cx="1186913" cy="3156439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>
                  <a:off x="3034462" y="235614"/>
                  <a:ext cx="378069" cy="276957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3025047" y="1824252"/>
                  <a:ext cx="369900" cy="1567801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 flipH="1">
                  <a:off x="3799393" y="244406"/>
                  <a:ext cx="395656" cy="2751993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/>
                <p:nvPr/>
              </p:nvCxnSpPr>
              <p:spPr>
                <a:xfrm flipH="1">
                  <a:off x="3834562" y="1824251"/>
                  <a:ext cx="377398" cy="1567802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组合 85"/>
              <p:cNvGrpSpPr/>
              <p:nvPr/>
            </p:nvGrpSpPr>
            <p:grpSpPr>
              <a:xfrm>
                <a:off x="2665007" y="520372"/>
                <a:ext cx="1186913" cy="3156439"/>
                <a:chOff x="3025047" y="235614"/>
                <a:chExt cx="1186913" cy="3156439"/>
              </a:xfrm>
            </p:grpSpPr>
            <p:cxnSp>
              <p:nvCxnSpPr>
                <p:cNvPr id="87" name="直接连接符 86"/>
                <p:cNvCxnSpPr/>
                <p:nvPr/>
              </p:nvCxnSpPr>
              <p:spPr>
                <a:xfrm>
                  <a:off x="3034462" y="235614"/>
                  <a:ext cx="378069" cy="276957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3025047" y="1824252"/>
                  <a:ext cx="369900" cy="1567801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flipH="1">
                  <a:off x="3799393" y="244406"/>
                  <a:ext cx="395656" cy="2751993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11"/>
                <p:cNvCxnSpPr/>
                <p:nvPr/>
              </p:nvCxnSpPr>
              <p:spPr>
                <a:xfrm flipH="1">
                  <a:off x="3834562" y="1824251"/>
                  <a:ext cx="377398" cy="1567802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5364" y="964074"/>
                <a:ext cx="19442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64" y="964074"/>
                <a:ext cx="1944216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 field of Convolution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Each resulting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zh-CN" sz="2400" dirty="0" smtClean="0"/>
                  <a:t> of a single block with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kernel width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contains information over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input elements.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Stacking several blocks</a:t>
                </a:r>
                <a:r>
                  <a:rPr lang="en-US" altLang="zh-CN" sz="2400" dirty="0" smtClean="0"/>
                  <a:t> on top of each other increase the number of input elements represented in a state.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Stacking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blocks with kernel width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results in an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input field</a:t>
                </a:r>
                <a:r>
                  <a:rPr lang="en-US" altLang="zh-CN" sz="240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1+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−1)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 smtClean="0"/>
                  <a:t>elements.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//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𝑘</m:t>
                    </m:r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=1+</m:t>
                    </m:r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𝑘</m:t>
                    </m:r>
                    <m:r>
                      <a:rPr lang="en-US" altLang="zh-CN" sz="2400" b="0" i="1" smtClean="0">
                        <a:latin typeface="Cambria Math"/>
                      </a:rPr>
                      <m:t>−1)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6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Convolutional Architecture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73" y="273050"/>
            <a:ext cx="5015904" cy="5853113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GLU allows the model to select which words or features are relevant for the next prediction.</a:t>
            </a:r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4325707" y="1124744"/>
            <a:ext cx="2694565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34681" y="6237312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Illustration of batching during training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4211961" y="692696"/>
            <a:ext cx="3947302" cy="1656185"/>
          </a:xfrm>
          <a:prstGeom prst="roundRect">
            <a:avLst>
              <a:gd name="adj" fmla="val 8635"/>
            </a:avLst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0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Gated Linear Unit(GLU)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GLU</a:t>
                </a:r>
                <a:r>
                  <a:rPr lang="en-US" altLang="zh-CN" sz="2400" dirty="0" smtClean="0"/>
                  <a:t> implements a simple gating mechanism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over the output of the convolution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𝑌</m:t>
                    </m:r>
                    <m:r>
                      <a:rPr lang="en-US" altLang="zh-CN" sz="2400" b="0" i="1" smtClean="0">
                        <a:latin typeface="Cambria Math"/>
                      </a:rPr>
                      <m:t>=[</m:t>
                    </m:r>
                    <m:r>
                      <a:rPr lang="en-US" altLang="zh-CN" sz="2400" b="0" i="1" smtClean="0">
                        <a:latin typeface="Cambria Math"/>
                      </a:rPr>
                      <m:t>𝐴</m:t>
                    </m:r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</a:rPr>
                      <m:t>𝐵</m:t>
                    </m:r>
                    <m:r>
                      <a:rPr lang="en-US" altLang="zh-CN" sz="2400" b="0" i="1" smtClean="0">
                        <a:latin typeface="Cambria Math"/>
                      </a:rPr>
                      <m:t>]∈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𝐴</m:t>
                      </m:r>
                      <m:r>
                        <a:rPr lang="en-US" altLang="zh-CN" sz="2400" i="1">
                          <a:latin typeface="Cambria Math"/>
                        </a:rPr>
                        <m:t>⊗</m:t>
                      </m:r>
                      <m:r>
                        <a:rPr lang="zh-CN" altLang="en-US" sz="2400" i="1">
                          <a:latin typeface="Cambria Math"/>
                        </a:rPr>
                        <m:t>𝜎</m:t>
                      </m:r>
                      <m:r>
                        <a:rPr lang="en-US" altLang="zh-CN" sz="2400" i="1">
                          <a:latin typeface="Cambria Math"/>
                        </a:rPr>
                        <m:t>(</m:t>
                      </m:r>
                      <m:r>
                        <a:rPr lang="en-US" altLang="zh-CN" sz="2400" i="1">
                          <a:latin typeface="Cambria Math"/>
                        </a:rPr>
                        <m:t>𝐵</m:t>
                      </m:r>
                      <m:r>
                        <a:rPr lang="en-US" altLang="zh-CN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𝐴</m:t>
                    </m:r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</a:rPr>
                      <m:t>𝐵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are the inputs to the non-linearity,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⊗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 the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point-wise multiplication</a:t>
                </a:r>
                <a:r>
                  <a:rPr lang="en-US" altLang="zh-CN" sz="2400" dirty="0" smtClean="0"/>
                  <a:t> and the 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half the size of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The gates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control which inputs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CN" sz="2400" dirty="0" smtClean="0"/>
                  <a:t> of the current context are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relevant</a:t>
                </a:r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r="-370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2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4255202" y="4077398"/>
            <a:ext cx="3954344" cy="1590925"/>
            <a:chOff x="4255202" y="4077398"/>
            <a:chExt cx="3954344" cy="159092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4077398"/>
              <a:ext cx="2773451" cy="1590925"/>
            </a:xfrm>
            <a:prstGeom prst="rect">
              <a:avLst/>
            </a:prstGeom>
          </p:spPr>
        </p:pic>
        <p:sp>
          <p:nvSpPr>
            <p:cNvPr id="92" name="右箭头 91"/>
            <p:cNvSpPr/>
            <p:nvPr/>
          </p:nvSpPr>
          <p:spPr>
            <a:xfrm>
              <a:off x="4255202" y="4620832"/>
              <a:ext cx="792088" cy="50405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GLU</a:t>
              </a:r>
              <a:endParaRPr lang="zh-CN" altLang="en-US" dirty="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83241" y="102402"/>
            <a:ext cx="3571961" cy="2011078"/>
            <a:chOff x="683241" y="102402"/>
            <a:chExt cx="3571961" cy="20110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41" y="522555"/>
              <a:ext cx="3571961" cy="15909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83241" y="102402"/>
                  <a:ext cx="3571961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𝐿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𝑜𝑟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𝐿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) </m:t>
                        </m:r>
                        <m:r>
                          <a:rPr lang="en-US" altLang="zh-CN" i="1">
                            <a:latin typeface="Cambria Math"/>
                          </a:rPr>
                          <m:t>𝑤𝑖𝑡h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𝑝𝑎𝑑𝑑𝑖𝑛𝑔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41" y="102402"/>
                  <a:ext cx="3571961" cy="37427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组合 102"/>
          <p:cNvGrpSpPr/>
          <p:nvPr/>
        </p:nvGrpSpPr>
        <p:grpSpPr>
          <a:xfrm>
            <a:off x="1079448" y="518746"/>
            <a:ext cx="2779546" cy="5941991"/>
            <a:chOff x="1079448" y="518746"/>
            <a:chExt cx="2779546" cy="594199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448" y="3284983"/>
              <a:ext cx="2779546" cy="3175754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1080831" y="518746"/>
              <a:ext cx="1186913" cy="3156439"/>
              <a:chOff x="3025047" y="235614"/>
              <a:chExt cx="1186913" cy="3156439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034462" y="235614"/>
                <a:ext cx="378069" cy="276957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025047" y="1824252"/>
                <a:ext cx="369900" cy="1567801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3799393" y="244406"/>
                <a:ext cx="395656" cy="2751993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>
                <a:off x="3834562" y="1824251"/>
                <a:ext cx="377398" cy="1567802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2665007" y="520372"/>
              <a:ext cx="1186913" cy="3156439"/>
              <a:chOff x="3025047" y="235614"/>
              <a:chExt cx="1186913" cy="3156439"/>
            </a:xfrm>
          </p:grpSpPr>
          <p:cxnSp>
            <p:nvCxnSpPr>
              <p:cNvPr id="87" name="直接连接符 86"/>
              <p:cNvCxnSpPr/>
              <p:nvPr/>
            </p:nvCxnSpPr>
            <p:spPr>
              <a:xfrm>
                <a:off x="3034462" y="235614"/>
                <a:ext cx="378069" cy="276957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025047" y="1824252"/>
                <a:ext cx="369900" cy="1567801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3799393" y="244406"/>
                <a:ext cx="395656" cy="2751993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11"/>
              <p:cNvCxnSpPr/>
              <p:nvPr/>
            </p:nvCxnSpPr>
            <p:spPr>
              <a:xfrm flipH="1">
                <a:off x="3834562" y="1824251"/>
                <a:ext cx="377398" cy="1567802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64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GLU </a:t>
            </a:r>
            <a:r>
              <a:rPr lang="en-US" altLang="zh-CN" i="1" dirty="0" smtClean="0"/>
              <a:t>cont.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The gradient of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gated liner unit</a:t>
                </a:r>
                <a:r>
                  <a:rPr lang="en-US" altLang="zh-CN" sz="2400" dirty="0" smtClean="0"/>
                  <a:t> is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⊗</m:t>
                          </m:r>
                          <m:r>
                            <a:rPr lang="zh-CN" altLang="en-US" sz="2400" i="1">
                              <a:latin typeface="Cambria Math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altLang="zh-CN" sz="2400" i="1">
                          <a:latin typeface="Cambria Math"/>
                        </a:rPr>
                        <m:t>⊗</m:t>
                      </m:r>
                      <m:r>
                        <a:rPr lang="zh-CN" altLang="en-US" sz="2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400" i="1">
                          <a:latin typeface="Cambria Math"/>
                        </a:rPr>
                        <m:t>⊗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40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𝛻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Which has a path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sz="2400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sz="2400" i="1">
                        <a:latin typeface="Cambria Math"/>
                      </a:rPr>
                      <m:t>⊗</m:t>
                    </m:r>
                    <m:r>
                      <a:rPr lang="zh-CN" altLang="en-US" sz="2400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without downscaling</a:t>
                </a:r>
                <a:r>
                  <a:rPr lang="en-US" altLang="zh-CN" sz="2400" dirty="0" smtClean="0"/>
                  <a:t> for the activated gating units in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This can be thought of as a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multiplicative skip connection</a:t>
                </a:r>
                <a:r>
                  <a:rPr lang="en-US" altLang="zh-CN" sz="2400" dirty="0" smtClean="0"/>
                  <a:t> which helps gradients flow through the layers.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6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Residual Connection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To enable deep networks, the model is equipped with residual connections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from the input of each convolution to the output of the block</a:t>
                </a:r>
                <a:r>
                  <a:rPr lang="en-US" altLang="zh-CN" sz="24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i="1" dirty="0" smtClean="0">
                  <a:latin typeface="Cambria Math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𝑙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⋯,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/>
                            </a:rPr>
                            <m:t>]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  <m:sub/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r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2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Note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Convolutional Block Structure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Contrast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Experiments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4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4255202" y="4077398"/>
            <a:ext cx="3954344" cy="1590925"/>
            <a:chOff x="4255202" y="4077398"/>
            <a:chExt cx="3954344" cy="159092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4077398"/>
              <a:ext cx="2773451" cy="1590925"/>
            </a:xfrm>
            <a:prstGeom prst="rect">
              <a:avLst/>
            </a:prstGeom>
          </p:spPr>
        </p:pic>
        <p:sp>
          <p:nvSpPr>
            <p:cNvPr id="92" name="右箭头 91"/>
            <p:cNvSpPr/>
            <p:nvPr/>
          </p:nvSpPr>
          <p:spPr>
            <a:xfrm>
              <a:off x="4255202" y="4620832"/>
              <a:ext cx="792088" cy="50405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GLU</a:t>
              </a:r>
              <a:endParaRPr lang="zh-CN" altLang="en-US" dirty="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83241" y="102402"/>
            <a:ext cx="3571961" cy="2011078"/>
            <a:chOff x="683241" y="102402"/>
            <a:chExt cx="3571961" cy="20110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41" y="522555"/>
              <a:ext cx="3571961" cy="15909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83241" y="102402"/>
                  <a:ext cx="3571961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𝑜𝑟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) </m:t>
                        </m:r>
                        <m:r>
                          <a:rPr lang="en-US" altLang="zh-CN" i="1">
                            <a:latin typeface="Cambria Math"/>
                          </a:rPr>
                          <m:t>𝑤𝑖𝑡h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𝑝𝑎𝑑𝑑𝑖𝑛𝑔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41" y="102402"/>
                  <a:ext cx="3571961" cy="37427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组合 102"/>
          <p:cNvGrpSpPr/>
          <p:nvPr/>
        </p:nvGrpSpPr>
        <p:grpSpPr>
          <a:xfrm>
            <a:off x="1079448" y="518746"/>
            <a:ext cx="2779546" cy="5941991"/>
            <a:chOff x="1079448" y="518746"/>
            <a:chExt cx="2779546" cy="594199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448" y="3284983"/>
              <a:ext cx="2779546" cy="3175754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1080831" y="518746"/>
              <a:ext cx="1186913" cy="3156439"/>
              <a:chOff x="3025047" y="235614"/>
              <a:chExt cx="1186913" cy="3156439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034462" y="235614"/>
                <a:ext cx="378069" cy="276957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025047" y="1824252"/>
                <a:ext cx="369900" cy="1567801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3799393" y="244406"/>
                <a:ext cx="395656" cy="2751993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>
                <a:off x="3834562" y="1824251"/>
                <a:ext cx="377398" cy="1567802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2665007" y="520372"/>
              <a:ext cx="1186913" cy="3156439"/>
              <a:chOff x="3025047" y="235614"/>
              <a:chExt cx="1186913" cy="3156439"/>
            </a:xfrm>
          </p:grpSpPr>
          <p:cxnSp>
            <p:nvCxnSpPr>
              <p:cNvPr id="87" name="直接连接符 86"/>
              <p:cNvCxnSpPr/>
              <p:nvPr/>
            </p:nvCxnSpPr>
            <p:spPr>
              <a:xfrm>
                <a:off x="3034462" y="235614"/>
                <a:ext cx="378069" cy="276957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025047" y="1824252"/>
                <a:ext cx="369900" cy="1567801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3799393" y="244406"/>
                <a:ext cx="395656" cy="2751993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11"/>
              <p:cNvCxnSpPr/>
              <p:nvPr/>
            </p:nvCxnSpPr>
            <p:spPr>
              <a:xfrm flipH="1">
                <a:off x="3834562" y="1824251"/>
                <a:ext cx="377398" cy="1567802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组合 99"/>
          <p:cNvGrpSpPr/>
          <p:nvPr/>
        </p:nvGrpSpPr>
        <p:grpSpPr>
          <a:xfrm>
            <a:off x="4139952" y="102402"/>
            <a:ext cx="4069595" cy="3572783"/>
            <a:chOff x="4139952" y="102402"/>
            <a:chExt cx="4069595" cy="357278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6" y="522555"/>
              <a:ext cx="2773451" cy="1584829"/>
            </a:xfrm>
            <a:prstGeom prst="rect">
              <a:avLst/>
            </a:prstGeom>
          </p:spPr>
        </p:pic>
        <p:sp>
          <p:nvSpPr>
            <p:cNvPr id="93" name="上箭头 92"/>
            <p:cNvSpPr/>
            <p:nvPr/>
          </p:nvSpPr>
          <p:spPr>
            <a:xfrm>
              <a:off x="6534789" y="2595065"/>
              <a:ext cx="576064" cy="1080120"/>
            </a:xfrm>
            <a:prstGeom prst="upArrow">
              <a:avLst>
                <a:gd name="adj1" fmla="val 46947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4139952" y="2628120"/>
              <a:ext cx="2304256" cy="893474"/>
              <a:chOff x="4355976" y="2564903"/>
              <a:chExt cx="2232248" cy="893474"/>
            </a:xfrm>
          </p:grpSpPr>
          <p:sp>
            <p:nvSpPr>
              <p:cNvPr id="95" name="圆角右箭头 94"/>
              <p:cNvSpPr/>
              <p:nvPr/>
            </p:nvSpPr>
            <p:spPr>
              <a:xfrm rot="10800000" flipH="1">
                <a:off x="4355976" y="2564903"/>
                <a:ext cx="2232248" cy="893474"/>
              </a:xfrm>
              <a:prstGeom prst="bentArrow">
                <a:avLst>
                  <a:gd name="adj1" fmla="val 31266"/>
                  <a:gd name="adj2" fmla="val 33885"/>
                  <a:gd name="adj3" fmla="val 33856"/>
                  <a:gd name="adj4" fmla="val 590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355976" y="2978868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Res Conn</a:t>
                </a:r>
                <a:endParaRPr lang="zh-CN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436095" y="102402"/>
                  <a:ext cx="2773452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𝑜𝑟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5" y="102402"/>
                  <a:ext cx="2773452" cy="37427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64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Convolutional Architecture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73" y="273050"/>
            <a:ext cx="5015904" cy="5853113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84021" y="3267400"/>
                <a:ext cx="43204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021" y="3267400"/>
                <a:ext cx="432048" cy="3742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99593" y="231204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593" y="2312040"/>
                <a:ext cx="4320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88224" y="2429272"/>
                <a:ext cx="43204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429272"/>
                <a:ext cx="432048" cy="3742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28384" y="3267400"/>
                <a:ext cx="43204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3267400"/>
                <a:ext cx="432048" cy="3742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96336" y="2397006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p>
                      </m:sSup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397006"/>
                <a:ext cx="86409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10099" y="3784870"/>
                <a:ext cx="43204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099" y="3784870"/>
                <a:ext cx="432048" cy="3742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72400" y="3972005"/>
                <a:ext cx="86409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3972005"/>
                <a:ext cx="864096" cy="3742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圆角矩形 14"/>
          <p:cNvSpPr/>
          <p:nvPr/>
        </p:nvSpPr>
        <p:spPr>
          <a:xfrm>
            <a:off x="3707904" y="2347546"/>
            <a:ext cx="5256584" cy="3313702"/>
          </a:xfrm>
          <a:prstGeom prst="roundRect">
            <a:avLst>
              <a:gd name="adj" fmla="val 8635"/>
            </a:avLst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34681" y="6237312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Illustration of batching during training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27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/>
          <p:cNvGrpSpPr/>
          <p:nvPr/>
        </p:nvGrpSpPr>
        <p:grpSpPr>
          <a:xfrm>
            <a:off x="1547664" y="394525"/>
            <a:ext cx="6486561" cy="5482747"/>
            <a:chOff x="971600" y="404664"/>
            <a:chExt cx="6486561" cy="5482747"/>
          </a:xfrm>
        </p:grpSpPr>
        <p:grpSp>
          <p:nvGrpSpPr>
            <p:cNvPr id="76" name="组合 75"/>
            <p:cNvGrpSpPr/>
            <p:nvPr/>
          </p:nvGrpSpPr>
          <p:grpSpPr>
            <a:xfrm>
              <a:off x="971600" y="404664"/>
              <a:ext cx="6486561" cy="5482747"/>
              <a:chOff x="2379868" y="-25623"/>
              <a:chExt cx="6486561" cy="54827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圆角矩形 4"/>
                  <p:cNvSpPr/>
                  <p:nvPr/>
                </p:nvSpPr>
                <p:spPr>
                  <a:xfrm>
                    <a:off x="3563828" y="4150841"/>
                    <a:ext cx="1224136" cy="432048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𝑅𝑒𝑠𝐵𝑙𝑜𝑐𝑘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" name="圆角矩形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3828" y="4150841"/>
                    <a:ext cx="1224136" cy="432048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直接箭头连接符 7"/>
              <p:cNvCxnSpPr>
                <a:stCxn id="10" idx="0"/>
                <a:endCxn id="5" idx="2"/>
              </p:cNvCxnSpPr>
              <p:nvPr/>
            </p:nvCxnSpPr>
            <p:spPr>
              <a:xfrm flipV="1">
                <a:off x="4175896" y="4582889"/>
                <a:ext cx="0" cy="4999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491820" y="5082854"/>
                    <a:ext cx="1368152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𝒉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820" y="5082854"/>
                    <a:ext cx="1368152" cy="37427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接箭头连接符 11"/>
              <p:cNvCxnSpPr>
                <a:stCxn id="5" idx="0"/>
                <a:endCxn id="14" idx="2"/>
              </p:cNvCxnSpPr>
              <p:nvPr/>
            </p:nvCxnSpPr>
            <p:spPr>
              <a:xfrm flipV="1">
                <a:off x="4175896" y="3733023"/>
                <a:ext cx="0" cy="4178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851860" y="3358753"/>
                    <a:ext cx="648072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𝒉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1860" y="3358753"/>
                    <a:ext cx="648072" cy="37427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直接箭头连接符 15"/>
              <p:cNvCxnSpPr>
                <a:stCxn id="14" idx="0"/>
                <a:endCxn id="18" idx="2"/>
              </p:cNvCxnSpPr>
              <p:nvPr/>
            </p:nvCxnSpPr>
            <p:spPr>
              <a:xfrm flipV="1">
                <a:off x="4175896" y="2828321"/>
                <a:ext cx="0" cy="5304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圆角矩形 17"/>
                  <p:cNvSpPr/>
                  <p:nvPr/>
                </p:nvSpPr>
                <p:spPr>
                  <a:xfrm>
                    <a:off x="3491820" y="2180249"/>
                    <a:ext cx="1368152" cy="648072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𝐿𝑖𝑛𝑒𝑎𝑟</m:t>
                          </m:r>
                        </m:oMath>
                      </m:oMathPara>
                    </a14:m>
                    <a:endParaRPr lang="en-US" altLang="zh-CN" b="0" i="1" dirty="0" smtClean="0">
                      <a:solidFill>
                        <a:schemeClr val="tx1"/>
                      </a:solidFill>
                      <a:latin typeface="Cambria Math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𝑇𝑟𝑎𝑛𝑠𝑓𝑜𝑟𝑚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8" name="圆角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820" y="2180249"/>
                    <a:ext cx="1368152" cy="648072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 b="-454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接箭头连接符 23"/>
              <p:cNvCxnSpPr>
                <a:stCxn id="26" idx="3"/>
                <a:endCxn id="18" idx="1"/>
              </p:cNvCxnSpPr>
              <p:nvPr/>
            </p:nvCxnSpPr>
            <p:spPr>
              <a:xfrm>
                <a:off x="2739908" y="2504285"/>
                <a:ext cx="75191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379868" y="2317150"/>
                    <a:ext cx="360040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9868" y="2317150"/>
                    <a:ext cx="360040" cy="37427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直接箭头连接符 30"/>
              <p:cNvCxnSpPr>
                <a:stCxn id="18" idx="0"/>
                <a:endCxn id="32" idx="2"/>
              </p:cNvCxnSpPr>
              <p:nvPr/>
            </p:nvCxnSpPr>
            <p:spPr>
              <a:xfrm flipV="1">
                <a:off x="4175896" y="1338603"/>
                <a:ext cx="0" cy="8416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923868" y="964333"/>
                    <a:ext cx="504056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𝒅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868" y="964333"/>
                    <a:ext cx="504056" cy="37427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圆角矩形 44"/>
                  <p:cNvSpPr/>
                  <p:nvPr/>
                </p:nvSpPr>
                <p:spPr>
                  <a:xfrm>
                    <a:off x="4859972" y="820205"/>
                    <a:ext cx="1080120" cy="662525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𝐷𝑜𝑡</m:t>
                          </m:r>
                        </m:oMath>
                      </m:oMathPara>
                    </a14:m>
                    <a:endParaRPr lang="en-US" altLang="zh-CN" b="0" i="1" dirty="0" smtClean="0">
                      <a:solidFill>
                        <a:schemeClr val="tx1"/>
                      </a:solidFill>
                      <a:latin typeface="Cambria Math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𝑃𝑟𝑜𝑑𝑢𝑐𝑡𝑠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45" name="圆角矩形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9972" y="820205"/>
                    <a:ext cx="1080120" cy="662525"/>
                  </a:xfrm>
                  <a:prstGeom prst="roundRect">
                    <a:avLst/>
                  </a:prstGeom>
                  <a:blipFill rotWithShape="1">
                    <a:blip r:embed="rId8"/>
                    <a:stretch>
                      <a:fillRect l="-552" r="-5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接箭头连接符 46"/>
              <p:cNvCxnSpPr>
                <a:stCxn id="48" idx="2"/>
                <a:endCxn id="45" idx="0"/>
              </p:cNvCxnSpPr>
              <p:nvPr/>
            </p:nvCxnSpPr>
            <p:spPr>
              <a:xfrm>
                <a:off x="5400032" y="343709"/>
                <a:ext cx="0" cy="4764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148004" y="-25623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/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𝑢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004" y="-25623"/>
                    <a:ext cx="504056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直接箭头连接符 59"/>
              <p:cNvCxnSpPr>
                <a:stCxn id="45" idx="3"/>
                <a:endCxn id="61" idx="1"/>
              </p:cNvCxnSpPr>
              <p:nvPr/>
            </p:nvCxnSpPr>
            <p:spPr>
              <a:xfrm>
                <a:off x="5940092" y="1151468"/>
                <a:ext cx="39604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336136" y="964333"/>
                    <a:ext cx="504056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6136" y="964333"/>
                    <a:ext cx="504056" cy="37427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直接箭头连接符 62"/>
              <p:cNvCxnSpPr>
                <a:stCxn id="61" idx="2"/>
                <a:endCxn id="64" idx="0"/>
              </p:cNvCxnSpPr>
              <p:nvPr/>
            </p:nvCxnSpPr>
            <p:spPr>
              <a:xfrm>
                <a:off x="6588164" y="1338603"/>
                <a:ext cx="0" cy="4673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圆角矩形 63"/>
                  <p:cNvSpPr/>
                  <p:nvPr/>
                </p:nvSpPr>
                <p:spPr>
                  <a:xfrm>
                    <a:off x="5940092" y="1805978"/>
                    <a:ext cx="1296144" cy="374271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𝐴𝑡𝑡𝑒𝑛𝑡𝑖𝑜𝑛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64" name="圆角矩形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0092" y="1805978"/>
                    <a:ext cx="1296144" cy="374271"/>
                  </a:xfrm>
                  <a:prstGeom prst="round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直接箭头连接符 65"/>
              <p:cNvCxnSpPr>
                <a:stCxn id="67" idx="1"/>
                <a:endCxn id="64" idx="3"/>
              </p:cNvCxnSpPr>
              <p:nvPr/>
            </p:nvCxnSpPr>
            <p:spPr>
              <a:xfrm flipH="1" flipV="1">
                <a:off x="7236236" y="1993114"/>
                <a:ext cx="762203" cy="24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998439" y="1810917"/>
                    <a:ext cx="8679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/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8439" y="1810917"/>
                    <a:ext cx="867990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直接箭头连接符 68"/>
              <p:cNvCxnSpPr>
                <a:stCxn id="64" idx="2"/>
                <a:endCxn id="70" idx="0"/>
              </p:cNvCxnSpPr>
              <p:nvPr/>
            </p:nvCxnSpPr>
            <p:spPr>
              <a:xfrm>
                <a:off x="6588164" y="2180249"/>
                <a:ext cx="6181" cy="3845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342317" y="2564828"/>
                    <a:ext cx="504056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317" y="2564828"/>
                    <a:ext cx="504056" cy="37427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直接箭头连接符 71"/>
              <p:cNvCxnSpPr>
                <a:stCxn id="70" idx="2"/>
                <a:endCxn id="73" idx="0"/>
              </p:cNvCxnSpPr>
              <p:nvPr/>
            </p:nvCxnSpPr>
            <p:spPr>
              <a:xfrm flipH="1">
                <a:off x="6591254" y="2939098"/>
                <a:ext cx="3091" cy="3907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圆角矩形 72"/>
                  <p:cNvSpPr/>
                  <p:nvPr/>
                </p:nvSpPr>
                <p:spPr>
                  <a:xfrm>
                    <a:off x="6375230" y="3329864"/>
                    <a:ext cx="432048" cy="432048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+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3" name="圆角矩形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5230" y="3329864"/>
                    <a:ext cx="432048" cy="432048"/>
                  </a:xfrm>
                  <a:prstGeom prst="round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直接箭头连接符 74"/>
              <p:cNvCxnSpPr>
                <a:stCxn id="14" idx="3"/>
                <a:endCxn id="73" idx="1"/>
              </p:cNvCxnSpPr>
              <p:nvPr/>
            </p:nvCxnSpPr>
            <p:spPr>
              <a:xfrm>
                <a:off x="4499932" y="3545888"/>
                <a:ext cx="18752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箭头连接符 86"/>
            <p:cNvCxnSpPr>
              <a:stCxn id="32" idx="3"/>
              <a:endCxn id="45" idx="1"/>
            </p:cNvCxnSpPr>
            <p:nvPr/>
          </p:nvCxnSpPr>
          <p:spPr>
            <a:xfrm>
              <a:off x="3019656" y="1581755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stCxn id="73" idx="2"/>
              <a:endCxn id="155" idx="0"/>
            </p:cNvCxnSpPr>
            <p:nvPr/>
          </p:nvCxnSpPr>
          <p:spPr>
            <a:xfrm>
              <a:off x="5182986" y="4192199"/>
              <a:ext cx="3091" cy="132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4502001" y="5513141"/>
                  <a:ext cx="1368152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zh-CN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𝒉</m:t>
                            </m:r>
                          </m:e>
                          <m:sub/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001" y="5513141"/>
                  <a:ext cx="1368152" cy="37427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圆角矩形 157"/>
            <p:cNvSpPr/>
            <p:nvPr/>
          </p:nvSpPr>
          <p:spPr>
            <a:xfrm>
              <a:off x="1619672" y="980728"/>
              <a:ext cx="4579973" cy="4269151"/>
            </a:xfrm>
            <a:prstGeom prst="roundRect">
              <a:avLst>
                <a:gd name="adj" fmla="val 8635"/>
              </a:avLst>
            </a:prstGeom>
            <a:noFill/>
            <a:ln w="349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1533556" y="6046549"/>
            <a:ext cx="6066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A decoder block with multi-step attention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10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Multi-step Attention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For decoder layer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CN" sz="2000" dirty="0" smtClean="0"/>
                  <a:t>, the attention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 of state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sz="2000" dirty="0" smtClean="0"/>
                  <a:t> and source element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sz="2000" dirty="0" smtClean="0"/>
                  <a:t> is computed as: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𝑙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</a:rPr>
                            <m:t>exp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zh-CN" altLang="zh-CN" sz="20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altLang="zh-CN" sz="20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zh-CN" altLang="zh-CN" sz="20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zh-CN" altLang="zh-CN" sz="20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US" altLang="zh-CN" sz="200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zh-CN" altLang="zh-CN" sz="20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60000"/>
                  </a:lnSpc>
                </a:pPr>
                <a:r>
                  <a:rPr lang="en-US" altLang="zh-CN" sz="2000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is the output of the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last encoder block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zh-CN" sz="20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is the combination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and an embedding of the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previous target element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: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𝑙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𝑙</m:t>
                          </m:r>
                        </m:sup>
                      </m:sSubSup>
                      <m:sSubSup>
                        <m:sSubSupPr>
                          <m:ctrlPr>
                            <a:rPr lang="zh-CN" altLang="zh-CN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𝑙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𝑙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/>
              </a:p>
              <a:p>
                <a:pPr>
                  <a:lnSpc>
                    <a:spcPct val="160000"/>
                  </a:lnSpc>
                </a:pPr>
                <a:r>
                  <a:rPr lang="en-US" altLang="zh-CN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𝒈</m:t>
                    </m:r>
                  </m:oMath>
                </a14:m>
                <a:r>
                  <a:rPr lang="en-US" altLang="zh-CN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𝑖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∈[1,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b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7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/>
          <p:cNvGrpSpPr/>
          <p:nvPr/>
        </p:nvGrpSpPr>
        <p:grpSpPr>
          <a:xfrm>
            <a:off x="1547664" y="394525"/>
            <a:ext cx="6486561" cy="5482747"/>
            <a:chOff x="971600" y="404664"/>
            <a:chExt cx="6486561" cy="5482747"/>
          </a:xfrm>
        </p:grpSpPr>
        <p:grpSp>
          <p:nvGrpSpPr>
            <p:cNvPr id="76" name="组合 75"/>
            <p:cNvGrpSpPr/>
            <p:nvPr/>
          </p:nvGrpSpPr>
          <p:grpSpPr>
            <a:xfrm>
              <a:off x="971600" y="404664"/>
              <a:ext cx="6486561" cy="5482747"/>
              <a:chOff x="2379868" y="-25623"/>
              <a:chExt cx="6486561" cy="54827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圆角矩形 4"/>
                  <p:cNvSpPr/>
                  <p:nvPr/>
                </p:nvSpPr>
                <p:spPr>
                  <a:xfrm>
                    <a:off x="3563828" y="4150841"/>
                    <a:ext cx="1224136" cy="432048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𝑅𝑒𝑠𝐵𝑙𝑜𝑐𝑘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" name="圆角矩形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3828" y="4150841"/>
                    <a:ext cx="1224136" cy="432048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直接箭头连接符 7"/>
              <p:cNvCxnSpPr>
                <a:stCxn id="10" idx="0"/>
                <a:endCxn id="5" idx="2"/>
              </p:cNvCxnSpPr>
              <p:nvPr/>
            </p:nvCxnSpPr>
            <p:spPr>
              <a:xfrm flipV="1">
                <a:off x="4175896" y="4582889"/>
                <a:ext cx="0" cy="4999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491820" y="5082854"/>
                    <a:ext cx="1368152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𝒉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820" y="5082854"/>
                    <a:ext cx="1368152" cy="37427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接箭头连接符 11"/>
              <p:cNvCxnSpPr>
                <a:stCxn id="5" idx="0"/>
                <a:endCxn id="14" idx="2"/>
              </p:cNvCxnSpPr>
              <p:nvPr/>
            </p:nvCxnSpPr>
            <p:spPr>
              <a:xfrm flipV="1">
                <a:off x="4175896" y="3733023"/>
                <a:ext cx="0" cy="4178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851860" y="3358753"/>
                    <a:ext cx="648072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𝒉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1860" y="3358753"/>
                    <a:ext cx="648072" cy="37427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直接箭头连接符 15"/>
              <p:cNvCxnSpPr>
                <a:stCxn id="14" idx="0"/>
                <a:endCxn id="18" idx="2"/>
              </p:cNvCxnSpPr>
              <p:nvPr/>
            </p:nvCxnSpPr>
            <p:spPr>
              <a:xfrm flipV="1">
                <a:off x="4175896" y="2828321"/>
                <a:ext cx="0" cy="5304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圆角矩形 17"/>
                  <p:cNvSpPr/>
                  <p:nvPr/>
                </p:nvSpPr>
                <p:spPr>
                  <a:xfrm>
                    <a:off x="3491820" y="2180249"/>
                    <a:ext cx="1368152" cy="648072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𝐿𝑖𝑛𝑒𝑎𝑟</m:t>
                          </m:r>
                        </m:oMath>
                      </m:oMathPara>
                    </a14:m>
                    <a:endParaRPr lang="en-US" altLang="zh-CN" b="0" i="1" dirty="0" smtClean="0">
                      <a:solidFill>
                        <a:schemeClr val="tx1"/>
                      </a:solidFill>
                      <a:latin typeface="Cambria Math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𝑇𝑟𝑎𝑛𝑠𝑓𝑜𝑟𝑚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8" name="圆角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820" y="2180249"/>
                    <a:ext cx="1368152" cy="648072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 b="-454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接箭头连接符 23"/>
              <p:cNvCxnSpPr>
                <a:stCxn id="26" idx="3"/>
                <a:endCxn id="18" idx="1"/>
              </p:cNvCxnSpPr>
              <p:nvPr/>
            </p:nvCxnSpPr>
            <p:spPr>
              <a:xfrm>
                <a:off x="2739908" y="2504285"/>
                <a:ext cx="75191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379868" y="2317150"/>
                    <a:ext cx="360040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9868" y="2317150"/>
                    <a:ext cx="360040" cy="37427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直接箭头连接符 30"/>
              <p:cNvCxnSpPr>
                <a:stCxn id="18" idx="0"/>
                <a:endCxn id="32" idx="2"/>
              </p:cNvCxnSpPr>
              <p:nvPr/>
            </p:nvCxnSpPr>
            <p:spPr>
              <a:xfrm flipV="1">
                <a:off x="4175896" y="1338603"/>
                <a:ext cx="0" cy="8416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923868" y="964333"/>
                    <a:ext cx="504056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868" y="964333"/>
                    <a:ext cx="504056" cy="37427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圆角矩形 44"/>
                  <p:cNvSpPr/>
                  <p:nvPr/>
                </p:nvSpPr>
                <p:spPr>
                  <a:xfrm>
                    <a:off x="4859972" y="820205"/>
                    <a:ext cx="1080120" cy="662525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𝐷𝑜𝑡</m:t>
                          </m:r>
                        </m:oMath>
                      </m:oMathPara>
                    </a14:m>
                    <a:endParaRPr lang="en-US" altLang="zh-CN" b="0" i="1" dirty="0" smtClean="0">
                      <a:solidFill>
                        <a:schemeClr val="tx1"/>
                      </a:solidFill>
                      <a:latin typeface="Cambria Math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𝑃𝑟𝑜𝑑𝑢𝑐𝑡𝑠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45" name="圆角矩形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9972" y="820205"/>
                    <a:ext cx="1080120" cy="662525"/>
                  </a:xfrm>
                  <a:prstGeom prst="roundRect">
                    <a:avLst/>
                  </a:prstGeom>
                  <a:blipFill rotWithShape="1">
                    <a:blip r:embed="rId8"/>
                    <a:stretch>
                      <a:fillRect l="-552" r="-5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接箭头连接符 46"/>
              <p:cNvCxnSpPr>
                <a:stCxn id="48" idx="2"/>
                <a:endCxn id="45" idx="0"/>
              </p:cNvCxnSpPr>
              <p:nvPr/>
            </p:nvCxnSpPr>
            <p:spPr>
              <a:xfrm>
                <a:off x="5400032" y="343709"/>
                <a:ext cx="0" cy="4764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148004" y="-25623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/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𝑢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004" y="-25623"/>
                    <a:ext cx="504056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直接箭头连接符 59"/>
              <p:cNvCxnSpPr>
                <a:stCxn id="45" idx="3"/>
                <a:endCxn id="61" idx="1"/>
              </p:cNvCxnSpPr>
              <p:nvPr/>
            </p:nvCxnSpPr>
            <p:spPr>
              <a:xfrm>
                <a:off x="5940092" y="1151468"/>
                <a:ext cx="39604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336136" y="964333"/>
                    <a:ext cx="504056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6136" y="964333"/>
                    <a:ext cx="504056" cy="37427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直接箭头连接符 62"/>
              <p:cNvCxnSpPr>
                <a:stCxn id="61" idx="2"/>
                <a:endCxn id="64" idx="0"/>
              </p:cNvCxnSpPr>
              <p:nvPr/>
            </p:nvCxnSpPr>
            <p:spPr>
              <a:xfrm>
                <a:off x="6588164" y="1338603"/>
                <a:ext cx="0" cy="4673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圆角矩形 63"/>
                  <p:cNvSpPr/>
                  <p:nvPr/>
                </p:nvSpPr>
                <p:spPr>
                  <a:xfrm>
                    <a:off x="5940092" y="1805978"/>
                    <a:ext cx="1296144" cy="374271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𝐴𝑡𝑡𝑒𝑛𝑡𝑖𝑜𝑛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64" name="圆角矩形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0092" y="1805978"/>
                    <a:ext cx="1296144" cy="374271"/>
                  </a:xfrm>
                  <a:prstGeom prst="round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直接箭头连接符 65"/>
              <p:cNvCxnSpPr>
                <a:stCxn id="67" idx="1"/>
                <a:endCxn id="64" idx="3"/>
              </p:cNvCxnSpPr>
              <p:nvPr/>
            </p:nvCxnSpPr>
            <p:spPr>
              <a:xfrm flipH="1" flipV="1">
                <a:off x="7236236" y="1993114"/>
                <a:ext cx="762203" cy="24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998439" y="1810917"/>
                    <a:ext cx="8679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/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8439" y="1810917"/>
                    <a:ext cx="867990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直接箭头连接符 68"/>
              <p:cNvCxnSpPr>
                <a:stCxn id="64" idx="2"/>
                <a:endCxn id="70" idx="0"/>
              </p:cNvCxnSpPr>
              <p:nvPr/>
            </p:nvCxnSpPr>
            <p:spPr>
              <a:xfrm>
                <a:off x="6588164" y="2180249"/>
                <a:ext cx="6181" cy="3845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342317" y="2564828"/>
                    <a:ext cx="504056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317" y="2564828"/>
                    <a:ext cx="504056" cy="37427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直接箭头连接符 71"/>
              <p:cNvCxnSpPr>
                <a:stCxn id="70" idx="2"/>
                <a:endCxn id="73" idx="0"/>
              </p:cNvCxnSpPr>
              <p:nvPr/>
            </p:nvCxnSpPr>
            <p:spPr>
              <a:xfrm flipH="1">
                <a:off x="6591254" y="2939098"/>
                <a:ext cx="3091" cy="3907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圆角矩形 72"/>
                  <p:cNvSpPr/>
                  <p:nvPr/>
                </p:nvSpPr>
                <p:spPr>
                  <a:xfrm>
                    <a:off x="6375230" y="3329864"/>
                    <a:ext cx="432048" cy="432048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+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3" name="圆角矩形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5230" y="3329864"/>
                    <a:ext cx="432048" cy="432048"/>
                  </a:xfrm>
                  <a:prstGeom prst="round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直接箭头连接符 74"/>
              <p:cNvCxnSpPr>
                <a:stCxn id="14" idx="3"/>
                <a:endCxn id="73" idx="1"/>
              </p:cNvCxnSpPr>
              <p:nvPr/>
            </p:nvCxnSpPr>
            <p:spPr>
              <a:xfrm>
                <a:off x="4499932" y="3545888"/>
                <a:ext cx="18752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箭头连接符 86"/>
            <p:cNvCxnSpPr>
              <a:stCxn id="32" idx="3"/>
              <a:endCxn id="45" idx="1"/>
            </p:cNvCxnSpPr>
            <p:nvPr/>
          </p:nvCxnSpPr>
          <p:spPr>
            <a:xfrm>
              <a:off x="3019656" y="1581755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stCxn id="73" idx="2"/>
              <a:endCxn id="155" idx="0"/>
            </p:cNvCxnSpPr>
            <p:nvPr/>
          </p:nvCxnSpPr>
          <p:spPr>
            <a:xfrm>
              <a:off x="5182986" y="4192199"/>
              <a:ext cx="3091" cy="132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4502001" y="5513141"/>
                  <a:ext cx="1368152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zh-CN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𝒉</m:t>
                            </m:r>
                          </m:e>
                          <m:sub/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001" y="5513141"/>
                  <a:ext cx="1368152" cy="37427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圆角矩形 157"/>
            <p:cNvSpPr/>
            <p:nvPr/>
          </p:nvSpPr>
          <p:spPr>
            <a:xfrm>
              <a:off x="1619672" y="980728"/>
              <a:ext cx="4579973" cy="4269151"/>
            </a:xfrm>
            <a:prstGeom prst="roundRect">
              <a:avLst>
                <a:gd name="adj" fmla="val 8635"/>
              </a:avLst>
            </a:prstGeom>
            <a:noFill/>
            <a:ln w="349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1533556" y="6046549"/>
            <a:ext cx="6066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A decoder block with multi-step attention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15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Convolutional Architecture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73" y="273050"/>
            <a:ext cx="5015904" cy="585311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 smtClean="0"/>
              </a:p>
              <a:p>
                <a:endParaRPr lang="en-US" altLang="zh-CN" sz="1800" dirty="0"/>
              </a:p>
              <a:p>
                <a:endParaRPr lang="en-US" altLang="zh-CN" sz="1800" dirty="0" smtClean="0"/>
              </a:p>
              <a:p>
                <a:endParaRPr lang="en-US" altLang="zh-CN" sz="1800" dirty="0"/>
              </a:p>
              <a:p>
                <a:endParaRPr lang="en-US" altLang="zh-CN" sz="1800" dirty="0" smtClean="0"/>
              </a:p>
              <a:p>
                <a:endParaRPr lang="en-US" altLang="zh-CN" sz="1800" dirty="0"/>
              </a:p>
              <a:p>
                <a:endParaRPr lang="en-US" altLang="zh-CN" sz="1800" dirty="0" smtClean="0"/>
              </a:p>
              <a:p>
                <a:endParaRPr lang="en-US" altLang="zh-CN" sz="1800" dirty="0"/>
              </a:p>
              <a:p>
                <a:endParaRPr lang="en-US" altLang="zh-CN" sz="1800" dirty="0" smtClean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 smtClean="0"/>
                  <a:t>An embedding of the </a:t>
                </a:r>
                <a:r>
                  <a:rPr lang="en-US" altLang="zh-CN" sz="1800" dirty="0" smtClean="0">
                    <a:solidFill>
                      <a:srgbClr val="FF0000"/>
                    </a:solidFill>
                  </a:rPr>
                  <a:t>previous</a:t>
                </a:r>
                <a:r>
                  <a:rPr lang="en-US" altLang="zh-CN" sz="1800" dirty="0" smtClean="0"/>
                  <a:t> target element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/>
                      </a:rPr>
                      <m:t>𝒈</m:t>
                    </m:r>
                  </m:oMath>
                </a14:m>
                <a:endParaRPr lang="zh-CN" altLang="en-US" sz="1800" b="1" dirty="0"/>
              </a:p>
            </p:txBody>
          </p:sp>
        </mc:Choice>
        <mc:Fallback xmlns="">
          <p:sp>
            <p:nvSpPr>
              <p:cNvPr id="6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1">
                <a:blip r:embed="rId3"/>
                <a:stretch>
                  <a:fillRect l="-1623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3563888" y="5661248"/>
            <a:ext cx="2694565" cy="2471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84021" y="3267400"/>
                <a:ext cx="43204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021" y="3267400"/>
                <a:ext cx="432048" cy="3742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99593" y="231204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593" y="2312040"/>
                <a:ext cx="4320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88224" y="2429272"/>
                <a:ext cx="43204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429272"/>
                <a:ext cx="432048" cy="3742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28384" y="3267400"/>
                <a:ext cx="43204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3267400"/>
                <a:ext cx="432048" cy="3742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96336" y="2397006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p>
                      </m:sSup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397006"/>
                <a:ext cx="86409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934681" y="6237312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Illustration of batching during training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10099" y="3784870"/>
                <a:ext cx="43204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099" y="3784870"/>
                <a:ext cx="432048" cy="3742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172400" y="3972005"/>
                <a:ext cx="86409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3972005"/>
                <a:ext cx="864096" cy="37427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94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Multi-step Attention </a:t>
            </a:r>
            <a:r>
              <a:rPr lang="en-US" altLang="zh-CN" i="1" dirty="0" smtClean="0"/>
              <a:t>cont.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The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conditional input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to the current decoder layer is: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𝑙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zh-CN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zh-CN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 the input element embedding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Once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has been computed, it is simply added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𝑙</m:t>
                        </m:r>
                      </m:sup>
                    </m:sSub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2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/>
          <p:cNvGrpSpPr/>
          <p:nvPr/>
        </p:nvGrpSpPr>
        <p:grpSpPr>
          <a:xfrm>
            <a:off x="1547664" y="394525"/>
            <a:ext cx="6486561" cy="5482747"/>
            <a:chOff x="971600" y="404664"/>
            <a:chExt cx="6486561" cy="5482747"/>
          </a:xfrm>
        </p:grpSpPr>
        <p:grpSp>
          <p:nvGrpSpPr>
            <p:cNvPr id="76" name="组合 75"/>
            <p:cNvGrpSpPr/>
            <p:nvPr/>
          </p:nvGrpSpPr>
          <p:grpSpPr>
            <a:xfrm>
              <a:off x="971600" y="404664"/>
              <a:ext cx="6486561" cy="5482747"/>
              <a:chOff x="2379868" y="-25623"/>
              <a:chExt cx="6486561" cy="54827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圆角矩形 4"/>
                  <p:cNvSpPr/>
                  <p:nvPr/>
                </p:nvSpPr>
                <p:spPr>
                  <a:xfrm>
                    <a:off x="3563828" y="4150841"/>
                    <a:ext cx="1224136" cy="432048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𝑅𝑒𝑠𝐵𝑙𝑜𝑐𝑘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" name="圆角矩形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3828" y="4150841"/>
                    <a:ext cx="1224136" cy="432048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直接箭头连接符 7"/>
              <p:cNvCxnSpPr>
                <a:stCxn id="10" idx="0"/>
                <a:endCxn id="5" idx="2"/>
              </p:cNvCxnSpPr>
              <p:nvPr/>
            </p:nvCxnSpPr>
            <p:spPr>
              <a:xfrm flipV="1">
                <a:off x="4175896" y="4582889"/>
                <a:ext cx="0" cy="4999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491820" y="5082854"/>
                    <a:ext cx="1368152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𝒉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820" y="5082854"/>
                    <a:ext cx="1368152" cy="37427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接箭头连接符 11"/>
              <p:cNvCxnSpPr>
                <a:stCxn id="5" idx="0"/>
                <a:endCxn id="14" idx="2"/>
              </p:cNvCxnSpPr>
              <p:nvPr/>
            </p:nvCxnSpPr>
            <p:spPr>
              <a:xfrm flipV="1">
                <a:off x="4175896" y="3733023"/>
                <a:ext cx="0" cy="4178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851860" y="3358753"/>
                    <a:ext cx="648072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1860" y="3358753"/>
                    <a:ext cx="648072" cy="37427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直接箭头连接符 15"/>
              <p:cNvCxnSpPr>
                <a:stCxn id="14" idx="0"/>
                <a:endCxn id="18" idx="2"/>
              </p:cNvCxnSpPr>
              <p:nvPr/>
            </p:nvCxnSpPr>
            <p:spPr>
              <a:xfrm flipV="1">
                <a:off x="4175896" y="2828321"/>
                <a:ext cx="0" cy="5304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圆角矩形 17"/>
                  <p:cNvSpPr/>
                  <p:nvPr/>
                </p:nvSpPr>
                <p:spPr>
                  <a:xfrm>
                    <a:off x="3491820" y="2180249"/>
                    <a:ext cx="1368152" cy="648072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𝐿𝑖𝑛𝑒𝑎𝑟</m:t>
                          </m:r>
                        </m:oMath>
                      </m:oMathPara>
                    </a14:m>
                    <a:endParaRPr lang="en-US" altLang="zh-CN" b="0" i="1" dirty="0" smtClean="0">
                      <a:solidFill>
                        <a:schemeClr val="tx1"/>
                      </a:solidFill>
                      <a:latin typeface="Cambria Math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𝑇𝑟𝑎𝑛𝑠𝑓𝑜𝑟𝑚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8" name="圆角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820" y="2180249"/>
                    <a:ext cx="1368152" cy="648072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 b="-454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接箭头连接符 23"/>
              <p:cNvCxnSpPr>
                <a:stCxn id="26" idx="3"/>
                <a:endCxn id="18" idx="1"/>
              </p:cNvCxnSpPr>
              <p:nvPr/>
            </p:nvCxnSpPr>
            <p:spPr>
              <a:xfrm>
                <a:off x="2739908" y="2504285"/>
                <a:ext cx="75191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379868" y="2317150"/>
                    <a:ext cx="360040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9868" y="2317150"/>
                    <a:ext cx="360040" cy="37427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直接箭头连接符 30"/>
              <p:cNvCxnSpPr>
                <a:stCxn id="18" idx="0"/>
                <a:endCxn id="32" idx="2"/>
              </p:cNvCxnSpPr>
              <p:nvPr/>
            </p:nvCxnSpPr>
            <p:spPr>
              <a:xfrm flipV="1">
                <a:off x="4175896" y="1338603"/>
                <a:ext cx="0" cy="8416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923868" y="964333"/>
                    <a:ext cx="504056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𝒅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868" y="964333"/>
                    <a:ext cx="504056" cy="37427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圆角矩形 44"/>
                  <p:cNvSpPr/>
                  <p:nvPr/>
                </p:nvSpPr>
                <p:spPr>
                  <a:xfrm>
                    <a:off x="4859972" y="820205"/>
                    <a:ext cx="1080120" cy="662525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𝐷𝑜𝑡</m:t>
                          </m:r>
                        </m:oMath>
                      </m:oMathPara>
                    </a14:m>
                    <a:endParaRPr lang="en-US" altLang="zh-CN" b="0" i="1" dirty="0" smtClean="0">
                      <a:solidFill>
                        <a:schemeClr val="tx1"/>
                      </a:solidFill>
                      <a:latin typeface="Cambria Math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𝑃𝑟𝑜𝑑𝑢𝑐𝑡𝑠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45" name="圆角矩形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9972" y="820205"/>
                    <a:ext cx="1080120" cy="662525"/>
                  </a:xfrm>
                  <a:prstGeom prst="roundRect">
                    <a:avLst/>
                  </a:prstGeom>
                  <a:blipFill rotWithShape="1">
                    <a:blip r:embed="rId8"/>
                    <a:stretch>
                      <a:fillRect l="-552" r="-5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接箭头连接符 46"/>
              <p:cNvCxnSpPr>
                <a:stCxn id="48" idx="2"/>
                <a:endCxn id="45" idx="0"/>
              </p:cNvCxnSpPr>
              <p:nvPr/>
            </p:nvCxnSpPr>
            <p:spPr>
              <a:xfrm>
                <a:off x="5400032" y="343709"/>
                <a:ext cx="0" cy="4764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148004" y="-25623"/>
                    <a:ext cx="504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/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𝑢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004" y="-25623"/>
                    <a:ext cx="504056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直接箭头连接符 59"/>
              <p:cNvCxnSpPr>
                <a:stCxn id="45" idx="3"/>
                <a:endCxn id="61" idx="1"/>
              </p:cNvCxnSpPr>
              <p:nvPr/>
            </p:nvCxnSpPr>
            <p:spPr>
              <a:xfrm>
                <a:off x="5940092" y="1151468"/>
                <a:ext cx="39604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336136" y="964333"/>
                    <a:ext cx="504056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6136" y="964333"/>
                    <a:ext cx="504056" cy="37427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直接箭头连接符 62"/>
              <p:cNvCxnSpPr>
                <a:stCxn id="61" idx="2"/>
                <a:endCxn id="64" idx="0"/>
              </p:cNvCxnSpPr>
              <p:nvPr/>
            </p:nvCxnSpPr>
            <p:spPr>
              <a:xfrm>
                <a:off x="6588164" y="1338603"/>
                <a:ext cx="0" cy="4673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圆角矩形 63"/>
                  <p:cNvSpPr/>
                  <p:nvPr/>
                </p:nvSpPr>
                <p:spPr>
                  <a:xfrm>
                    <a:off x="5940092" y="1805978"/>
                    <a:ext cx="1296144" cy="374271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𝐴𝑡𝑡𝑒𝑛𝑡𝑖𝑜𝑛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64" name="圆角矩形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0092" y="1805978"/>
                    <a:ext cx="1296144" cy="374271"/>
                  </a:xfrm>
                  <a:prstGeom prst="round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直接箭头连接符 65"/>
              <p:cNvCxnSpPr>
                <a:stCxn id="67" idx="1"/>
                <a:endCxn id="64" idx="3"/>
              </p:cNvCxnSpPr>
              <p:nvPr/>
            </p:nvCxnSpPr>
            <p:spPr>
              <a:xfrm flipH="1" flipV="1">
                <a:off x="7236236" y="1993114"/>
                <a:ext cx="762203" cy="24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998439" y="1810917"/>
                    <a:ext cx="8679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/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𝒆</m:t>
                          </m:r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8439" y="1810917"/>
                    <a:ext cx="867990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直接箭头连接符 68"/>
              <p:cNvCxnSpPr>
                <a:stCxn id="64" idx="2"/>
                <a:endCxn id="70" idx="0"/>
              </p:cNvCxnSpPr>
              <p:nvPr/>
            </p:nvCxnSpPr>
            <p:spPr>
              <a:xfrm>
                <a:off x="6588164" y="2180249"/>
                <a:ext cx="6181" cy="3845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342317" y="2564828"/>
                    <a:ext cx="504056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317" y="2564828"/>
                    <a:ext cx="504056" cy="37427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直接箭头连接符 71"/>
              <p:cNvCxnSpPr>
                <a:stCxn id="70" idx="2"/>
                <a:endCxn id="73" idx="0"/>
              </p:cNvCxnSpPr>
              <p:nvPr/>
            </p:nvCxnSpPr>
            <p:spPr>
              <a:xfrm flipH="1">
                <a:off x="6591254" y="2939098"/>
                <a:ext cx="3091" cy="3907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圆角矩形 72"/>
                  <p:cNvSpPr/>
                  <p:nvPr/>
                </p:nvSpPr>
                <p:spPr>
                  <a:xfrm>
                    <a:off x="6375230" y="3329864"/>
                    <a:ext cx="432048" cy="432048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+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3" name="圆角矩形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5230" y="3329864"/>
                    <a:ext cx="432048" cy="432048"/>
                  </a:xfrm>
                  <a:prstGeom prst="round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直接箭头连接符 74"/>
              <p:cNvCxnSpPr>
                <a:stCxn id="14" idx="3"/>
                <a:endCxn id="73" idx="1"/>
              </p:cNvCxnSpPr>
              <p:nvPr/>
            </p:nvCxnSpPr>
            <p:spPr>
              <a:xfrm>
                <a:off x="4499932" y="3545888"/>
                <a:ext cx="18752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箭头连接符 86"/>
            <p:cNvCxnSpPr>
              <a:stCxn id="32" idx="3"/>
              <a:endCxn id="45" idx="1"/>
            </p:cNvCxnSpPr>
            <p:nvPr/>
          </p:nvCxnSpPr>
          <p:spPr>
            <a:xfrm>
              <a:off x="3019656" y="1581755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stCxn id="73" idx="2"/>
              <a:endCxn id="155" idx="0"/>
            </p:cNvCxnSpPr>
            <p:nvPr/>
          </p:nvCxnSpPr>
          <p:spPr>
            <a:xfrm>
              <a:off x="5182986" y="4192199"/>
              <a:ext cx="3091" cy="132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4502001" y="5513141"/>
                  <a:ext cx="1368152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zh-CN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𝒉</m:t>
                            </m:r>
                          </m:e>
                          <m:sub/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001" y="5513141"/>
                  <a:ext cx="1368152" cy="37427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圆角矩形 157"/>
            <p:cNvSpPr/>
            <p:nvPr/>
          </p:nvSpPr>
          <p:spPr>
            <a:xfrm>
              <a:off x="1619672" y="980728"/>
              <a:ext cx="4579973" cy="4269151"/>
            </a:xfrm>
            <a:prstGeom prst="roundRect">
              <a:avLst>
                <a:gd name="adj" fmla="val 8635"/>
              </a:avLst>
            </a:prstGeom>
            <a:noFill/>
            <a:ln w="349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1533556" y="6046549"/>
            <a:ext cx="6066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A decoder block with multi-step attention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16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Multi-step Attention </a:t>
            </a:r>
            <a:r>
              <a:rPr lang="en-US" altLang="zh-CN" i="1" dirty="0"/>
              <a:t>cont.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The decoder has immediate access to the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attention history of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previous time steps</a:t>
                </a:r>
                <a:r>
                  <a:rPr lang="en-US" altLang="zh-CN" sz="2400" dirty="0" smtClean="0"/>
                  <a:t> because the conditional inputs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⋯,</m:t>
                    </m:r>
                    <m:sSubSup>
                      <m:sSub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are part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altLang="zh-CN" sz="2400" i="1">
                        <a:latin typeface="Cambria Math"/>
                      </a:rPr>
                      <m:t>,</m:t>
                    </m:r>
                    <m:r>
                      <a:rPr lang="en-US" altLang="zh-CN" sz="2400" i="1">
                        <a:latin typeface="Cambria Math"/>
                        <a:ea typeface="Cambria Math"/>
                      </a:rPr>
                      <m:t>⋯,</m:t>
                    </m:r>
                    <m:sSubSup>
                      <m:sSub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which are input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𝑙</m:t>
                        </m:r>
                      </m:sup>
                    </m:sSubSup>
                  </m:oMath>
                </a14:m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For </a:t>
                </a:r>
                <a:r>
                  <a:rPr lang="en-US" altLang="zh-CN" sz="2400" dirty="0"/>
                  <a:t>decoder networks we </a:t>
                </a:r>
                <a:r>
                  <a:rPr lang="en-US" altLang="zh-CN" sz="2400" dirty="0" smtClean="0"/>
                  <a:t>have to </a:t>
                </a:r>
                <a:r>
                  <a:rPr lang="en-US" altLang="zh-CN" sz="2400" dirty="0"/>
                  <a:t>take care that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no future information</a:t>
                </a:r>
                <a:r>
                  <a:rPr lang="en-US" altLang="zh-CN" sz="2400" dirty="0"/>
                  <a:t> is available to the </a:t>
                </a:r>
                <a:r>
                  <a:rPr lang="en-US" altLang="zh-CN" sz="2400" dirty="0" smtClean="0"/>
                  <a:t>decoder(during training).</a:t>
                </a:r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 smtClean="0"/>
                  <a:t>     // </a:t>
                </a:r>
                <a:r>
                  <a:rPr lang="en-US" altLang="zh-CN" sz="2000" dirty="0" smtClean="0"/>
                  <a:t>padding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𝑘</m:t>
                    </m:r>
                    <m:r>
                      <a:rPr lang="en-US" altLang="zh-CN" sz="2000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1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Convolutional Architecture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73" y="273050"/>
            <a:ext cx="5015904" cy="585311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60000"/>
                  </a:lnSpc>
                </a:pPr>
                <a:endParaRPr lang="en-US" altLang="zh-CN" sz="1800" dirty="0" smtClean="0"/>
              </a:p>
              <a:p>
                <a:pPr>
                  <a:lnSpc>
                    <a:spcPct val="160000"/>
                  </a:lnSpc>
                </a:pPr>
                <a:endParaRPr lang="en-US" altLang="zh-CN" sz="1800" dirty="0"/>
              </a:p>
              <a:p>
                <a:pPr>
                  <a:lnSpc>
                    <a:spcPct val="160000"/>
                  </a:lnSpc>
                </a:pPr>
                <a:endParaRPr lang="en-US" altLang="zh-CN" sz="1800" dirty="0" smtClean="0"/>
              </a:p>
              <a:p>
                <a:pPr>
                  <a:lnSpc>
                    <a:spcPct val="160000"/>
                  </a:lnSpc>
                </a:pPr>
                <a:endParaRPr lang="en-US" altLang="zh-CN" sz="1800" dirty="0"/>
              </a:p>
              <a:p>
                <a:pPr>
                  <a:lnSpc>
                    <a:spcPct val="160000"/>
                  </a:lnSpc>
                </a:pPr>
                <a:endParaRPr lang="en-US" altLang="zh-CN" sz="1800" dirty="0" smtClean="0"/>
              </a:p>
              <a:p>
                <a:pPr>
                  <a:lnSpc>
                    <a:spcPct val="160000"/>
                  </a:lnSpc>
                </a:pPr>
                <a:endParaRPr lang="en-US" altLang="zh-CN" sz="1800" dirty="0"/>
              </a:p>
              <a:p>
                <a:pPr>
                  <a:lnSpc>
                    <a:spcPct val="160000"/>
                  </a:lnSpc>
                </a:pPr>
                <a:endParaRPr lang="en-US" altLang="zh-CN" sz="1800" dirty="0" smtClean="0"/>
              </a:p>
              <a:p>
                <a:pPr>
                  <a:lnSpc>
                    <a:spcPct val="160000"/>
                  </a:lnSpc>
                </a:pPr>
                <a:r>
                  <a:rPr lang="en-US" altLang="zh-CN" sz="1800" dirty="0" smtClean="0"/>
                  <a:t>Padding the input by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CN" sz="1800" dirty="0" smtClean="0"/>
                  <a:t> elements on the left.  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zh-CN" sz="1800" dirty="0" smtClean="0"/>
                  <a:t>//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/>
                      </a:rPr>
                      <m:t>𝑘</m:t>
                    </m:r>
                    <m:r>
                      <a:rPr lang="en-US" altLang="zh-CN" sz="1800" b="0" i="1" smtClean="0">
                        <a:latin typeface="Cambria Math"/>
                      </a:rPr>
                      <m:t>=3</m:t>
                    </m:r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6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1">
                <a:blip r:embed="rId3"/>
                <a:stretch>
                  <a:fillRect l="-1623" b="-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3675185" y="5661248"/>
            <a:ext cx="861646" cy="4494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84021" y="3267400"/>
                <a:ext cx="43204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021" y="3267400"/>
                <a:ext cx="432048" cy="3742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99593" y="231204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593" y="2312040"/>
                <a:ext cx="4320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88224" y="2429272"/>
                <a:ext cx="43204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429272"/>
                <a:ext cx="432048" cy="3742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28384" y="3267400"/>
                <a:ext cx="43204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3267400"/>
                <a:ext cx="432048" cy="3742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96336" y="2397006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p>
                      </m:sSup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397006"/>
                <a:ext cx="86409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934681" y="6237312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Illustration of batching during training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10099" y="3784870"/>
                <a:ext cx="43204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099" y="3784870"/>
                <a:ext cx="432048" cy="3742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172400" y="3972005"/>
                <a:ext cx="86409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3972005"/>
                <a:ext cx="864096" cy="37427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15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Note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Convolutional Block Structure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9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 Distribution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A distribution over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possible next target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can be computed by transforming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the top decoder</a:t>
                </a:r>
                <a:r>
                  <a:rPr lang="en-US" altLang="zh-CN" sz="2400" dirty="0" smtClean="0"/>
                  <a:t> output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via a linear layer with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and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𝑠𝑜𝑓𝑡𝑚𝑎𝑥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𝐿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 smtClean="0"/>
                  <a:t>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// How to solve the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length difference</a:t>
                </a:r>
                <a:r>
                  <a:rPr lang="en-US" altLang="zh-CN" sz="2400" dirty="0" smtClean="0"/>
                  <a:t> between the source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sentence and the target sentence?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1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Note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Convolutional Block Structure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Contrast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Recurrent Networks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691748" y="1700808"/>
            <a:ext cx="5760504" cy="4248472"/>
            <a:chOff x="1655744" y="1628800"/>
            <a:chExt cx="5760504" cy="4248472"/>
          </a:xfrm>
        </p:grpSpPr>
        <p:grpSp>
          <p:nvGrpSpPr>
            <p:cNvPr id="34" name="组合 33"/>
            <p:cNvGrpSpPr/>
            <p:nvPr/>
          </p:nvGrpSpPr>
          <p:grpSpPr>
            <a:xfrm>
              <a:off x="1655744" y="2132856"/>
              <a:ext cx="5760504" cy="3744416"/>
              <a:chOff x="1655744" y="1556792"/>
              <a:chExt cx="5760504" cy="3744416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2267744" y="1556792"/>
                <a:ext cx="4536504" cy="3744416"/>
                <a:chOff x="2267744" y="1556792"/>
                <a:chExt cx="4536504" cy="3744416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032000" y="1556792"/>
                  <a:ext cx="1080000" cy="3744416"/>
                  <a:chOff x="4032000" y="1628800"/>
                  <a:chExt cx="1080000" cy="374441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圆角矩形 55"/>
                      <p:cNvSpPr/>
                      <p:nvPr/>
                    </p:nvSpPr>
                    <p:spPr>
                      <a:xfrm>
                        <a:off x="4032000" y="3111088"/>
                        <a:ext cx="1080000" cy="810000"/>
                      </a:xfrm>
                      <a:prstGeom prst="round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 anchorCtr="1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56" name="圆角矩形 5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2000" y="3111088"/>
                        <a:ext cx="1080000" cy="810000"/>
                      </a:xfrm>
                      <a:prstGeom prst="roundRect">
                        <a:avLst/>
                      </a:prstGeom>
                      <a:blipFill rotWithShape="1">
                        <a:blip r:embed="rId2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椭圆 56"/>
                      <p:cNvSpPr/>
                      <p:nvPr/>
                    </p:nvSpPr>
                    <p:spPr>
                      <a:xfrm>
                        <a:off x="4122000" y="1628800"/>
                        <a:ext cx="900000" cy="900000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 anchorCtr="1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7" name="椭圆 5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2000" y="1628800"/>
                        <a:ext cx="900000" cy="900000"/>
                      </a:xfrm>
                      <a:prstGeom prst="ellipse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椭圆 57"/>
                      <p:cNvSpPr/>
                      <p:nvPr/>
                    </p:nvSpPr>
                    <p:spPr>
                      <a:xfrm>
                        <a:off x="4122000" y="4473216"/>
                        <a:ext cx="900000" cy="9000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i="1" dirty="0">
                          <a:solidFill>
                            <a:schemeClr val="tx1"/>
                          </a:solidFill>
                          <a:latin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8" name="椭圆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2000" y="4473216"/>
                        <a:ext cx="900000" cy="900000"/>
                      </a:xfrm>
                      <a:prstGeom prst="ellipse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" name="直接箭头连接符 58"/>
                  <p:cNvCxnSpPr>
                    <a:stCxn id="58" idx="0"/>
                    <a:endCxn id="56" idx="2"/>
                  </p:cNvCxnSpPr>
                  <p:nvPr/>
                </p:nvCxnSpPr>
                <p:spPr>
                  <a:xfrm flipV="1">
                    <a:off x="4572000" y="3921088"/>
                    <a:ext cx="0" cy="55212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箭头连接符 59"/>
                  <p:cNvCxnSpPr>
                    <a:stCxn id="56" idx="0"/>
                    <a:endCxn id="57" idx="4"/>
                  </p:cNvCxnSpPr>
                  <p:nvPr/>
                </p:nvCxnSpPr>
                <p:spPr>
                  <a:xfrm flipV="1">
                    <a:off x="4572000" y="2528800"/>
                    <a:ext cx="0" cy="58228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2267744" y="1556792"/>
                  <a:ext cx="1080000" cy="3744416"/>
                  <a:chOff x="4032000" y="1628800"/>
                  <a:chExt cx="1080000" cy="374441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圆角矩形 50"/>
                      <p:cNvSpPr/>
                      <p:nvPr/>
                    </p:nvSpPr>
                    <p:spPr>
                      <a:xfrm>
                        <a:off x="4032000" y="3111088"/>
                        <a:ext cx="1080000" cy="810000"/>
                      </a:xfrm>
                      <a:prstGeom prst="round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 anchorCtr="1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51" name="圆角矩形 5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2000" y="3111088"/>
                        <a:ext cx="1080000" cy="810000"/>
                      </a:xfrm>
                      <a:prstGeom prst="round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椭圆 51"/>
                      <p:cNvSpPr/>
                      <p:nvPr/>
                    </p:nvSpPr>
                    <p:spPr>
                      <a:xfrm>
                        <a:off x="4122000" y="1628800"/>
                        <a:ext cx="900000" cy="900000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 anchorCtr="1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椭圆 5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2000" y="1628800"/>
                        <a:ext cx="900000" cy="900000"/>
                      </a:xfrm>
                      <a:prstGeom prst="ellipse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椭圆 52"/>
                      <p:cNvSpPr/>
                      <p:nvPr/>
                    </p:nvSpPr>
                    <p:spPr>
                      <a:xfrm>
                        <a:off x="4122000" y="4473216"/>
                        <a:ext cx="900000" cy="9000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i="1" dirty="0">
                          <a:solidFill>
                            <a:schemeClr val="tx1"/>
                          </a:solidFill>
                          <a:latin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3" name="椭圆 5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2000" y="4473216"/>
                        <a:ext cx="900000" cy="900000"/>
                      </a:xfrm>
                      <a:prstGeom prst="ellipse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4" name="直接箭头连接符 53"/>
                  <p:cNvCxnSpPr>
                    <a:stCxn id="53" idx="0"/>
                    <a:endCxn id="51" idx="2"/>
                  </p:cNvCxnSpPr>
                  <p:nvPr/>
                </p:nvCxnSpPr>
                <p:spPr>
                  <a:xfrm flipV="1">
                    <a:off x="4572000" y="3921088"/>
                    <a:ext cx="0" cy="55212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箭头连接符 54"/>
                  <p:cNvCxnSpPr>
                    <a:stCxn id="51" idx="0"/>
                    <a:endCxn id="52" idx="4"/>
                  </p:cNvCxnSpPr>
                  <p:nvPr/>
                </p:nvCxnSpPr>
                <p:spPr>
                  <a:xfrm flipV="1">
                    <a:off x="4572000" y="2528800"/>
                    <a:ext cx="0" cy="58228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5724248" y="1556792"/>
                  <a:ext cx="1080000" cy="3744416"/>
                  <a:chOff x="4032000" y="1628800"/>
                  <a:chExt cx="1080000" cy="374441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圆角矩形 45"/>
                      <p:cNvSpPr/>
                      <p:nvPr/>
                    </p:nvSpPr>
                    <p:spPr>
                      <a:xfrm>
                        <a:off x="4032000" y="3111088"/>
                        <a:ext cx="1080000" cy="810000"/>
                      </a:xfrm>
                      <a:prstGeom prst="round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 anchorCtr="1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46" name="圆角矩形 4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2000" y="3111088"/>
                        <a:ext cx="1080000" cy="810000"/>
                      </a:xfrm>
                      <a:prstGeom prst="round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椭圆 46"/>
                      <p:cNvSpPr/>
                      <p:nvPr/>
                    </p:nvSpPr>
                    <p:spPr>
                      <a:xfrm>
                        <a:off x="4122000" y="1628800"/>
                        <a:ext cx="900000" cy="900000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 anchorCtr="1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椭圆 4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2000" y="1628800"/>
                        <a:ext cx="900000" cy="900000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椭圆 47"/>
                      <p:cNvSpPr/>
                      <p:nvPr/>
                    </p:nvSpPr>
                    <p:spPr>
                      <a:xfrm>
                        <a:off x="4122000" y="4473216"/>
                        <a:ext cx="900000" cy="9000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i="1" dirty="0">
                          <a:solidFill>
                            <a:schemeClr val="tx1"/>
                          </a:solidFill>
                          <a:latin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8" name="椭圆 4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2000" y="4473216"/>
                        <a:ext cx="900000" cy="900000"/>
                      </a:xfrm>
                      <a:prstGeom prst="ellipse">
                        <a:avLst/>
                      </a:prstGeom>
                      <a:blipFill rotWithShape="1">
                        <a:blip r:embed="rId10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9" name="直接箭头连接符 48"/>
                  <p:cNvCxnSpPr>
                    <a:stCxn id="48" idx="0"/>
                    <a:endCxn id="46" idx="2"/>
                  </p:cNvCxnSpPr>
                  <p:nvPr/>
                </p:nvCxnSpPr>
                <p:spPr>
                  <a:xfrm flipV="1">
                    <a:off x="4572000" y="3921088"/>
                    <a:ext cx="0" cy="55212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箭头连接符 49"/>
                  <p:cNvCxnSpPr>
                    <a:stCxn id="46" idx="0"/>
                    <a:endCxn id="47" idx="4"/>
                  </p:cNvCxnSpPr>
                  <p:nvPr/>
                </p:nvCxnSpPr>
                <p:spPr>
                  <a:xfrm flipV="1">
                    <a:off x="4572000" y="2528800"/>
                    <a:ext cx="0" cy="58228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接箭头连接符 43"/>
                <p:cNvCxnSpPr>
                  <a:stCxn id="51" idx="3"/>
                  <a:endCxn id="56" idx="1"/>
                </p:cNvCxnSpPr>
                <p:nvPr/>
              </p:nvCxnSpPr>
              <p:spPr>
                <a:xfrm>
                  <a:off x="3347744" y="3444080"/>
                  <a:ext cx="68425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/>
                <p:cNvCxnSpPr>
                  <a:stCxn id="56" idx="3"/>
                  <a:endCxn id="46" idx="1"/>
                </p:cNvCxnSpPr>
                <p:nvPr/>
              </p:nvCxnSpPr>
              <p:spPr>
                <a:xfrm>
                  <a:off x="5112000" y="3444080"/>
                  <a:ext cx="61224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直接箭头连接符 38"/>
              <p:cNvCxnSpPr>
                <a:stCxn id="46" idx="3"/>
              </p:cNvCxnSpPr>
              <p:nvPr/>
            </p:nvCxnSpPr>
            <p:spPr>
              <a:xfrm>
                <a:off x="6804248" y="3444080"/>
                <a:ext cx="61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>
                <a:off x="1655744" y="3446585"/>
                <a:ext cx="61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943680" y="1628800"/>
                  <a:ext cx="1728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time step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</a:rPr>
                        <m:t>−1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3680" y="1628800"/>
                  <a:ext cx="1728128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707936" y="1628800"/>
                  <a:ext cx="1728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time step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𝑡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36" y="1628800"/>
                  <a:ext cx="1728128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400184" y="1628800"/>
                  <a:ext cx="1728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time step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</a:rPr>
                        <m:t>+1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184" y="1628800"/>
                  <a:ext cx="172812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691748" y="6081530"/>
                <a:ext cx="5760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The inference of a sample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 RNNs.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∈[1,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748" y="6081530"/>
                <a:ext cx="576050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1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ConvSeq2Seq Networks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39871" y="6081530"/>
                <a:ext cx="6064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The inferences of a sample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 ConvS2S during training.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71" y="6081530"/>
                <a:ext cx="6064258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403649" y="1268760"/>
            <a:ext cx="5582454" cy="4680520"/>
            <a:chOff x="1403649" y="1268760"/>
            <a:chExt cx="5582454" cy="4680520"/>
          </a:xfrm>
        </p:grpSpPr>
        <p:grpSp>
          <p:nvGrpSpPr>
            <p:cNvPr id="31" name="组合 30"/>
            <p:cNvGrpSpPr/>
            <p:nvPr/>
          </p:nvGrpSpPr>
          <p:grpSpPr>
            <a:xfrm>
              <a:off x="2015717" y="1988840"/>
              <a:ext cx="4970386" cy="3960440"/>
              <a:chOff x="1833862" y="1844824"/>
              <a:chExt cx="4970386" cy="3960440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833862" y="1844824"/>
                <a:ext cx="4970386" cy="3960440"/>
                <a:chOff x="1833862" y="1340768"/>
                <a:chExt cx="4970386" cy="3960440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2267744" y="1556792"/>
                  <a:ext cx="4536504" cy="3744416"/>
                  <a:chOff x="2267744" y="1556792"/>
                  <a:chExt cx="4536504" cy="3744416"/>
                </a:xfrm>
              </p:grpSpPr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4032000" y="1556792"/>
                    <a:ext cx="1080000" cy="3744416"/>
                    <a:chOff x="4032000" y="1628800"/>
                    <a:chExt cx="1080000" cy="374441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圆角矩形 54"/>
                        <p:cNvSpPr/>
                        <p:nvPr/>
                      </p:nvSpPr>
                      <p:spPr>
                        <a:xfrm>
                          <a:off x="4032000" y="3111088"/>
                          <a:ext cx="1080000" cy="810000"/>
                        </a:xfrm>
                        <a:prstGeom prst="round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 anchorCtr="1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圆角矩形 5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2000" y="3111088"/>
                          <a:ext cx="1080000" cy="810000"/>
                        </a:xfrm>
                        <a:prstGeom prst="round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6" name="椭圆 55"/>
                        <p:cNvSpPr/>
                        <p:nvPr/>
                      </p:nvSpPr>
                      <p:spPr>
                        <a:xfrm>
                          <a:off x="4122000" y="1628800"/>
                          <a:ext cx="900000" cy="900000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 anchorCtr="1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6" name="椭圆 5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22000" y="1628800"/>
                          <a:ext cx="900000" cy="900000"/>
                        </a:xfrm>
                        <a:prstGeom prst="ellipse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椭圆 56"/>
                        <p:cNvSpPr/>
                        <p:nvPr/>
                      </p:nvSpPr>
                      <p:spPr>
                        <a:xfrm>
                          <a:off x="4122000" y="4473216"/>
                          <a:ext cx="900000" cy="900000"/>
                        </a:xfrm>
                        <a:prstGeom prst="ellipse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i="1" dirty="0">
                            <a:solidFill>
                              <a:schemeClr val="tx1"/>
                            </a:solidFill>
                            <a:latin typeface="Cambria Math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7" name="椭圆 5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22000" y="4473216"/>
                          <a:ext cx="900000" cy="900000"/>
                        </a:xfrm>
                        <a:prstGeom prst="ellipse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8" name="直接箭头连接符 57"/>
                    <p:cNvCxnSpPr>
                      <a:stCxn id="57" idx="0"/>
                      <a:endCxn id="55" idx="2"/>
                    </p:cNvCxnSpPr>
                    <p:nvPr/>
                  </p:nvCxnSpPr>
                  <p:spPr>
                    <a:xfrm flipV="1">
                      <a:off x="4572000" y="3921088"/>
                      <a:ext cx="0" cy="55212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接箭头连接符 58"/>
                    <p:cNvCxnSpPr>
                      <a:stCxn id="55" idx="0"/>
                      <a:endCxn id="56" idx="4"/>
                    </p:cNvCxnSpPr>
                    <p:nvPr/>
                  </p:nvCxnSpPr>
                  <p:spPr>
                    <a:xfrm flipV="1">
                      <a:off x="4572000" y="2528800"/>
                      <a:ext cx="0" cy="58228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2267744" y="1556792"/>
                    <a:ext cx="1080000" cy="3744416"/>
                    <a:chOff x="4032000" y="1628800"/>
                    <a:chExt cx="1080000" cy="374441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圆角矩形 49"/>
                        <p:cNvSpPr/>
                        <p:nvPr/>
                      </p:nvSpPr>
                      <p:spPr>
                        <a:xfrm>
                          <a:off x="4032000" y="3111088"/>
                          <a:ext cx="1080000" cy="810000"/>
                        </a:xfrm>
                        <a:prstGeom prst="round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 anchorCtr="1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圆角矩形 4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2000" y="3111088"/>
                          <a:ext cx="1080000" cy="810000"/>
                        </a:xfrm>
                        <a:prstGeom prst="round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椭圆 50"/>
                        <p:cNvSpPr/>
                        <p:nvPr/>
                      </p:nvSpPr>
                      <p:spPr>
                        <a:xfrm>
                          <a:off x="4122000" y="1628800"/>
                          <a:ext cx="900000" cy="900000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 anchorCtr="1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椭圆 5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22000" y="1628800"/>
                          <a:ext cx="900000" cy="900000"/>
                        </a:xfrm>
                        <a:prstGeom prst="ellipse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椭圆 51"/>
                        <p:cNvSpPr/>
                        <p:nvPr/>
                      </p:nvSpPr>
                      <p:spPr>
                        <a:xfrm>
                          <a:off x="4122000" y="4473216"/>
                          <a:ext cx="900000" cy="900000"/>
                        </a:xfrm>
                        <a:prstGeom prst="ellipse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i="1" dirty="0">
                            <a:solidFill>
                              <a:schemeClr val="tx1"/>
                            </a:solidFill>
                            <a:latin typeface="Cambria Math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2" name="椭圆 5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22000" y="4473216"/>
                          <a:ext cx="900000" cy="900000"/>
                        </a:xfrm>
                        <a:prstGeom prst="ellipse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3" name="直接箭头连接符 52"/>
                    <p:cNvCxnSpPr>
                      <a:stCxn id="52" idx="0"/>
                      <a:endCxn id="50" idx="2"/>
                    </p:cNvCxnSpPr>
                    <p:nvPr/>
                  </p:nvCxnSpPr>
                  <p:spPr>
                    <a:xfrm flipV="1">
                      <a:off x="4572000" y="3921088"/>
                      <a:ext cx="0" cy="55212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接箭头连接符 53"/>
                    <p:cNvCxnSpPr>
                      <a:stCxn id="50" idx="0"/>
                      <a:endCxn id="51" idx="4"/>
                    </p:cNvCxnSpPr>
                    <p:nvPr/>
                  </p:nvCxnSpPr>
                  <p:spPr>
                    <a:xfrm flipV="1">
                      <a:off x="4572000" y="2528800"/>
                      <a:ext cx="0" cy="58228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5724248" y="1556792"/>
                    <a:ext cx="1080000" cy="3744416"/>
                    <a:chOff x="4032000" y="1628800"/>
                    <a:chExt cx="1080000" cy="374441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圆角矩形 44"/>
                        <p:cNvSpPr/>
                        <p:nvPr/>
                      </p:nvSpPr>
                      <p:spPr>
                        <a:xfrm>
                          <a:off x="4032000" y="3111088"/>
                          <a:ext cx="1080000" cy="810000"/>
                        </a:xfrm>
                        <a:prstGeom prst="round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 anchorCtr="1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45" name="圆角矩形 4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2000" y="3111088"/>
                          <a:ext cx="1080000" cy="810000"/>
                        </a:xfrm>
                        <a:prstGeom prst="roundRect">
                          <a:avLst/>
                        </a:prstGeom>
                        <a:blipFill rotWithShape="1">
                          <a:blip r:embed="rId9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椭圆 45"/>
                        <p:cNvSpPr/>
                        <p:nvPr/>
                      </p:nvSpPr>
                      <p:spPr>
                        <a:xfrm>
                          <a:off x="4122000" y="1628800"/>
                          <a:ext cx="900000" cy="900000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 anchorCtr="1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椭圆 4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22000" y="1628800"/>
                          <a:ext cx="900000" cy="900000"/>
                        </a:xfrm>
                        <a:prstGeom prst="ellipse">
                          <a:avLst/>
                        </a:prstGeom>
                        <a:blipFill rotWithShape="1">
                          <a:blip r:embed="rId10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椭圆 46"/>
                        <p:cNvSpPr/>
                        <p:nvPr/>
                      </p:nvSpPr>
                      <p:spPr>
                        <a:xfrm>
                          <a:off x="4122000" y="4473216"/>
                          <a:ext cx="900000" cy="900000"/>
                        </a:xfrm>
                        <a:prstGeom prst="ellipse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i="1" dirty="0">
                            <a:solidFill>
                              <a:schemeClr val="tx1"/>
                            </a:solidFill>
                            <a:latin typeface="Cambria Math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7" name="椭圆 4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22000" y="4473216"/>
                          <a:ext cx="900000" cy="900000"/>
                        </a:xfrm>
                        <a:prstGeom prst="ellipse">
                          <a:avLst/>
                        </a:prstGeom>
                        <a:blipFill rotWithShape="1">
                          <a:blip r:embed="rId11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直接箭头连接符 47"/>
                    <p:cNvCxnSpPr>
                      <a:stCxn id="47" idx="0"/>
                      <a:endCxn id="45" idx="2"/>
                    </p:cNvCxnSpPr>
                    <p:nvPr/>
                  </p:nvCxnSpPr>
                  <p:spPr>
                    <a:xfrm flipV="1">
                      <a:off x="4572000" y="3921088"/>
                      <a:ext cx="0" cy="55212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箭头连接符 48"/>
                    <p:cNvCxnSpPr>
                      <a:stCxn id="45" idx="0"/>
                      <a:endCxn id="46" idx="4"/>
                    </p:cNvCxnSpPr>
                    <p:nvPr/>
                  </p:nvCxnSpPr>
                  <p:spPr>
                    <a:xfrm flipV="1">
                      <a:off x="4572000" y="2528800"/>
                      <a:ext cx="0" cy="58228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1" name="直接箭头连接符 40"/>
                <p:cNvCxnSpPr>
                  <a:stCxn id="61" idx="4"/>
                  <a:endCxn id="50" idx="1"/>
                </p:cNvCxnSpPr>
                <p:nvPr/>
              </p:nvCxnSpPr>
              <p:spPr>
                <a:xfrm>
                  <a:off x="1833862" y="1340768"/>
                  <a:ext cx="433882" cy="21033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箭头连接符 32"/>
              <p:cNvCxnSpPr>
                <a:stCxn id="63" idx="4"/>
                <a:endCxn id="45" idx="1"/>
              </p:cNvCxnSpPr>
              <p:nvPr/>
            </p:nvCxnSpPr>
            <p:spPr>
              <a:xfrm>
                <a:off x="5362254" y="1844824"/>
                <a:ext cx="361994" cy="21033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60" idx="4"/>
                <a:endCxn id="55" idx="1"/>
              </p:cNvCxnSpPr>
              <p:nvPr/>
            </p:nvCxnSpPr>
            <p:spPr>
              <a:xfrm>
                <a:off x="3706070" y="1844824"/>
                <a:ext cx="325930" cy="21033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椭圆 59"/>
                <p:cNvSpPr/>
                <p:nvPr/>
              </p:nvSpPr>
              <p:spPr>
                <a:xfrm>
                  <a:off x="3275857" y="1268760"/>
                  <a:ext cx="1224135" cy="72008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𝒈𝒕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椭圆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7" y="1268760"/>
                  <a:ext cx="1224135" cy="720080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椭圆 60"/>
                <p:cNvSpPr/>
                <p:nvPr/>
              </p:nvSpPr>
              <p:spPr>
                <a:xfrm>
                  <a:off x="1403649" y="1268760"/>
                  <a:ext cx="1224135" cy="72008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𝒈𝒕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椭圆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649" y="1268760"/>
                  <a:ext cx="1224135" cy="720080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椭圆 62"/>
                <p:cNvSpPr/>
                <p:nvPr/>
              </p:nvSpPr>
              <p:spPr>
                <a:xfrm>
                  <a:off x="4932041" y="1268760"/>
                  <a:ext cx="1224135" cy="72008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𝒈𝒕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椭圆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1" y="1268760"/>
                  <a:ext cx="1224135" cy="72008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99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ConvSeq2Seq </a:t>
            </a:r>
            <a:r>
              <a:rPr lang="en-US" altLang="zh-CN" dirty="0" smtClean="0"/>
              <a:t>Networks </a:t>
            </a:r>
            <a:r>
              <a:rPr lang="en-US" altLang="zh-CN" i="1" dirty="0" smtClean="0"/>
              <a:t>cont.</a:t>
            </a:r>
            <a:endParaRPr lang="zh-CN" altLang="en-US" i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844824"/>
            <a:ext cx="6000750" cy="36290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39871" y="6081530"/>
                <a:ext cx="6064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The inferences of a sample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 ConvS2S during test.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71" y="6081530"/>
                <a:ext cx="606425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5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AllParallelConvSeq2Seq Networks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39871" y="6081530"/>
                <a:ext cx="6064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The inferences of a sample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 AP-ConvS2S during each epoch.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71" y="6081530"/>
                <a:ext cx="606425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08" t="-8333" r="-231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1539871" y="1700808"/>
            <a:ext cx="6064258" cy="4248472"/>
            <a:chOff x="1358016" y="1556792"/>
            <a:chExt cx="6064258" cy="4248472"/>
          </a:xfrm>
        </p:grpSpPr>
        <p:cxnSp>
          <p:nvCxnSpPr>
            <p:cNvPr id="32" name="直接箭头连接符 31"/>
            <p:cNvCxnSpPr>
              <a:stCxn id="51" idx="5"/>
              <a:endCxn id="55" idx="1"/>
            </p:cNvCxnSpPr>
            <p:nvPr/>
          </p:nvCxnSpPr>
          <p:spPr>
            <a:xfrm>
              <a:off x="3125942" y="2829046"/>
              <a:ext cx="906058" cy="1119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56" idx="5"/>
              <a:endCxn id="45" idx="1"/>
            </p:cNvCxnSpPr>
            <p:nvPr/>
          </p:nvCxnSpPr>
          <p:spPr>
            <a:xfrm>
              <a:off x="4890198" y="2829046"/>
              <a:ext cx="834050" cy="1119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1358016" y="1556792"/>
              <a:ext cx="6064258" cy="4248472"/>
              <a:chOff x="1358016" y="1916832"/>
              <a:chExt cx="6064258" cy="4248472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358016" y="2420888"/>
                <a:ext cx="6064258" cy="3744416"/>
                <a:chOff x="1358016" y="1556792"/>
                <a:chExt cx="6064258" cy="3744416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2267744" y="1556792"/>
                  <a:ext cx="4536504" cy="3744416"/>
                  <a:chOff x="2267744" y="1556792"/>
                  <a:chExt cx="4536504" cy="3744416"/>
                </a:xfrm>
              </p:grpSpPr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4032000" y="1556792"/>
                    <a:ext cx="1080000" cy="3744416"/>
                    <a:chOff x="4032000" y="1628800"/>
                    <a:chExt cx="1080000" cy="374441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圆角矩形 54"/>
                        <p:cNvSpPr/>
                        <p:nvPr/>
                      </p:nvSpPr>
                      <p:spPr>
                        <a:xfrm>
                          <a:off x="4032000" y="3111088"/>
                          <a:ext cx="1080000" cy="810000"/>
                        </a:xfrm>
                        <a:prstGeom prst="round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 anchorCtr="1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1: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圆角矩形 5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2000" y="3111088"/>
                          <a:ext cx="1080000" cy="810000"/>
                        </a:xfrm>
                        <a:prstGeom prst="round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6" name="椭圆 55"/>
                        <p:cNvSpPr/>
                        <p:nvPr/>
                      </p:nvSpPr>
                      <p:spPr>
                        <a:xfrm>
                          <a:off x="4122000" y="1628800"/>
                          <a:ext cx="900000" cy="900000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 anchorCtr="1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1: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6" name="椭圆 5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22000" y="1628800"/>
                          <a:ext cx="900000" cy="900000"/>
                        </a:xfrm>
                        <a:prstGeom prst="ellipse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椭圆 56"/>
                        <p:cNvSpPr/>
                        <p:nvPr/>
                      </p:nvSpPr>
                      <p:spPr>
                        <a:xfrm>
                          <a:off x="4122000" y="4473216"/>
                          <a:ext cx="900000" cy="900000"/>
                        </a:xfrm>
                        <a:prstGeom prst="ellipse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1: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i="1" dirty="0">
                            <a:solidFill>
                              <a:schemeClr val="tx1"/>
                            </a:solidFill>
                            <a:latin typeface="Cambria Math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7" name="椭圆 5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22000" y="4473216"/>
                          <a:ext cx="900000" cy="900000"/>
                        </a:xfrm>
                        <a:prstGeom prst="ellipse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8" name="直接箭头连接符 57"/>
                    <p:cNvCxnSpPr>
                      <a:stCxn id="57" idx="0"/>
                      <a:endCxn id="55" idx="2"/>
                    </p:cNvCxnSpPr>
                    <p:nvPr/>
                  </p:nvCxnSpPr>
                  <p:spPr>
                    <a:xfrm flipV="1">
                      <a:off x="4572000" y="3921088"/>
                      <a:ext cx="0" cy="55212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接箭头连接符 58"/>
                    <p:cNvCxnSpPr>
                      <a:stCxn id="55" idx="0"/>
                      <a:endCxn id="56" idx="4"/>
                    </p:cNvCxnSpPr>
                    <p:nvPr/>
                  </p:nvCxnSpPr>
                  <p:spPr>
                    <a:xfrm flipV="1">
                      <a:off x="4572000" y="2528800"/>
                      <a:ext cx="0" cy="58228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2267744" y="1556792"/>
                    <a:ext cx="1080000" cy="3744416"/>
                    <a:chOff x="4032000" y="1628800"/>
                    <a:chExt cx="1080000" cy="374441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圆角矩形 49"/>
                        <p:cNvSpPr/>
                        <p:nvPr/>
                      </p:nvSpPr>
                      <p:spPr>
                        <a:xfrm>
                          <a:off x="4032000" y="3111088"/>
                          <a:ext cx="1080000" cy="810000"/>
                        </a:xfrm>
                        <a:prstGeom prst="round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 anchorCtr="1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1: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圆角矩形 4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2000" y="3111088"/>
                          <a:ext cx="1080000" cy="810000"/>
                        </a:xfrm>
                        <a:prstGeom prst="round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椭圆 50"/>
                        <p:cNvSpPr/>
                        <p:nvPr/>
                      </p:nvSpPr>
                      <p:spPr>
                        <a:xfrm>
                          <a:off x="4122000" y="1628800"/>
                          <a:ext cx="900000" cy="900000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 anchorCtr="1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1: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椭圆 5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22000" y="1628800"/>
                          <a:ext cx="900000" cy="900000"/>
                        </a:xfrm>
                        <a:prstGeom prst="ellipse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椭圆 51"/>
                        <p:cNvSpPr/>
                        <p:nvPr/>
                      </p:nvSpPr>
                      <p:spPr>
                        <a:xfrm>
                          <a:off x="4122000" y="4473216"/>
                          <a:ext cx="900000" cy="900000"/>
                        </a:xfrm>
                        <a:prstGeom prst="ellipse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1: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i="1" dirty="0">
                            <a:solidFill>
                              <a:schemeClr val="tx1"/>
                            </a:solidFill>
                            <a:latin typeface="Cambria Math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2" name="椭圆 5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22000" y="4473216"/>
                          <a:ext cx="900000" cy="900000"/>
                        </a:xfrm>
                        <a:prstGeom prst="ellipse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3" name="直接箭头连接符 52"/>
                    <p:cNvCxnSpPr>
                      <a:stCxn id="52" idx="0"/>
                      <a:endCxn id="50" idx="2"/>
                    </p:cNvCxnSpPr>
                    <p:nvPr/>
                  </p:nvCxnSpPr>
                  <p:spPr>
                    <a:xfrm flipV="1">
                      <a:off x="4572000" y="3921088"/>
                      <a:ext cx="0" cy="55212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接箭头连接符 53"/>
                    <p:cNvCxnSpPr>
                      <a:stCxn id="50" idx="0"/>
                      <a:endCxn id="51" idx="4"/>
                    </p:cNvCxnSpPr>
                    <p:nvPr/>
                  </p:nvCxnSpPr>
                  <p:spPr>
                    <a:xfrm flipV="1">
                      <a:off x="4572000" y="2528800"/>
                      <a:ext cx="0" cy="58228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5724248" y="1556792"/>
                    <a:ext cx="1080000" cy="3744416"/>
                    <a:chOff x="4032000" y="1628800"/>
                    <a:chExt cx="1080000" cy="374441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圆角矩形 44"/>
                        <p:cNvSpPr/>
                        <p:nvPr/>
                      </p:nvSpPr>
                      <p:spPr>
                        <a:xfrm>
                          <a:off x="4032000" y="3111088"/>
                          <a:ext cx="1080000" cy="810000"/>
                        </a:xfrm>
                        <a:prstGeom prst="round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 anchorCtr="1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1: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45" name="圆角矩形 4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2000" y="3111088"/>
                          <a:ext cx="1080000" cy="810000"/>
                        </a:xfrm>
                        <a:prstGeom prst="roundRect">
                          <a:avLst/>
                        </a:prstGeom>
                        <a:blipFill rotWithShape="1">
                          <a:blip r:embed="rId9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椭圆 45"/>
                        <p:cNvSpPr/>
                        <p:nvPr/>
                      </p:nvSpPr>
                      <p:spPr>
                        <a:xfrm>
                          <a:off x="4122000" y="1628800"/>
                          <a:ext cx="900000" cy="900000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 anchorCtr="1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1: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椭圆 4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22000" y="1628800"/>
                          <a:ext cx="900000" cy="900000"/>
                        </a:xfrm>
                        <a:prstGeom prst="ellipse">
                          <a:avLst/>
                        </a:prstGeom>
                        <a:blipFill rotWithShape="1">
                          <a:blip r:embed="rId10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椭圆 46"/>
                        <p:cNvSpPr/>
                        <p:nvPr/>
                      </p:nvSpPr>
                      <p:spPr>
                        <a:xfrm>
                          <a:off x="4122000" y="4473216"/>
                          <a:ext cx="900000" cy="900000"/>
                        </a:xfrm>
                        <a:prstGeom prst="ellipse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1: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i="1" dirty="0">
                            <a:solidFill>
                              <a:schemeClr val="tx1"/>
                            </a:solidFill>
                            <a:latin typeface="Cambria Math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7" name="椭圆 4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22000" y="4473216"/>
                          <a:ext cx="900000" cy="900000"/>
                        </a:xfrm>
                        <a:prstGeom prst="ellipse">
                          <a:avLst/>
                        </a:prstGeom>
                        <a:blipFill rotWithShape="1">
                          <a:blip r:embed="rId11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直接箭头连接符 47"/>
                    <p:cNvCxnSpPr>
                      <a:stCxn id="47" idx="0"/>
                      <a:endCxn id="45" idx="2"/>
                    </p:cNvCxnSpPr>
                    <p:nvPr/>
                  </p:nvCxnSpPr>
                  <p:spPr>
                    <a:xfrm flipV="1">
                      <a:off x="4572000" y="3921088"/>
                      <a:ext cx="0" cy="55212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箭头连接符 48"/>
                    <p:cNvCxnSpPr>
                      <a:stCxn id="45" idx="0"/>
                      <a:endCxn id="46" idx="4"/>
                    </p:cNvCxnSpPr>
                    <p:nvPr/>
                  </p:nvCxnSpPr>
                  <p:spPr>
                    <a:xfrm flipV="1">
                      <a:off x="4572000" y="2528800"/>
                      <a:ext cx="0" cy="58228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0" name="直接箭头连接符 39"/>
                <p:cNvCxnSpPr/>
                <p:nvPr/>
              </p:nvCxnSpPr>
              <p:spPr>
                <a:xfrm>
                  <a:off x="6588224" y="2324990"/>
                  <a:ext cx="834050" cy="111909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/>
                <p:cNvCxnSpPr/>
                <p:nvPr/>
              </p:nvCxnSpPr>
              <p:spPr>
                <a:xfrm>
                  <a:off x="1358016" y="2324990"/>
                  <a:ext cx="906058" cy="111909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116126" y="1916832"/>
                    <a:ext cx="13832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epoch 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6126" y="1916832"/>
                    <a:ext cx="138323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2643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880381" y="1916832"/>
                    <a:ext cx="13832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epoch 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0381" y="1916832"/>
                    <a:ext cx="138323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572630" y="1916832"/>
                    <a:ext cx="13832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epoch 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2630" y="1916832"/>
                    <a:ext cx="1383235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2643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306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Note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Convolutional Block Structure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Experiments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9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Recurrent vs. </a:t>
            </a:r>
            <a:r>
              <a:rPr lang="en-US" altLang="zh-CN" sz="4000" dirty="0" smtClean="0"/>
              <a:t>Convolutional Models 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17" y="1556792"/>
            <a:ext cx="3965165" cy="4525963"/>
          </a:xfrm>
        </p:spPr>
      </p:pic>
      <p:sp>
        <p:nvSpPr>
          <p:cNvPr id="3" name="TextBox 2"/>
          <p:cNvSpPr txBox="1"/>
          <p:nvPr/>
        </p:nvSpPr>
        <p:spPr>
          <a:xfrm>
            <a:off x="2555776" y="6165304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Accuracy on WMT tasks </a:t>
            </a:r>
            <a:r>
              <a:rPr lang="en-US" altLang="zh-CN" sz="1400" dirty="0" smtClean="0"/>
              <a:t>compared </a:t>
            </a:r>
            <a:r>
              <a:rPr lang="en-US" altLang="zh-CN" sz="1400" dirty="0"/>
              <a:t>to previous work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40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Generation Speed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628800"/>
            <a:ext cx="5981700" cy="4114800"/>
          </a:xfrm>
        </p:spPr>
      </p:pic>
      <p:sp>
        <p:nvSpPr>
          <p:cNvPr id="3" name="TextBox 2"/>
          <p:cNvSpPr txBox="1"/>
          <p:nvPr/>
        </p:nvSpPr>
        <p:spPr>
          <a:xfrm>
            <a:off x="1619672" y="5877272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CPU and GPU generation speed in seconds on the </a:t>
            </a:r>
            <a:r>
              <a:rPr lang="en-US" altLang="zh-CN" sz="1400" dirty="0" smtClean="0"/>
              <a:t>development set </a:t>
            </a:r>
            <a:r>
              <a:rPr lang="en-US" altLang="zh-CN" sz="1400" dirty="0"/>
              <a:t>of WMT’14 English-French</a:t>
            </a:r>
            <a:endParaRPr lang="zh-CN" altLang="en-US" sz="1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652120" y="2420888"/>
            <a:ext cx="1872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652120" y="4031441"/>
            <a:ext cx="1872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Position Embedding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7" y="2986881"/>
            <a:ext cx="4429125" cy="1752600"/>
          </a:xfrm>
        </p:spPr>
      </p:pic>
      <p:sp>
        <p:nvSpPr>
          <p:cNvPr id="3" name="TextBox 2"/>
          <p:cNvSpPr txBox="1"/>
          <p:nvPr/>
        </p:nvSpPr>
        <p:spPr>
          <a:xfrm>
            <a:off x="2411760" y="4869160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Effect of removing position </a:t>
            </a:r>
            <a:r>
              <a:rPr lang="en-US" altLang="zh-CN" sz="1400" dirty="0" smtClean="0"/>
              <a:t>embedding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96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input </a:t>
                </a:r>
                <a:r>
                  <a:rPr lang="en-US" altLang="zh-CN" sz="2000" dirty="0"/>
                  <a:t>elements</a:t>
                </a:r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/>
                        </a:rPr>
                        <m:t>𝒙</m:t>
                      </m:r>
                      <m:r>
                        <a:rPr lang="en-US" altLang="zh-CN" sz="2000" i="1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,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⋯,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distributional representation of input elements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/>
                        </a:rPr>
                        <m:t>𝒚</m:t>
                      </m:r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distributional </a:t>
                </a:r>
                <a:r>
                  <a:rPr lang="en-US" altLang="zh-CN" sz="2000" dirty="0" smtClean="0"/>
                  <a:t>representation of absolute position of input elements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/>
                        </a:rPr>
                        <m:t>𝒑</m:t>
                      </m:r>
                      <m:r>
                        <a:rPr lang="en-US" altLang="zh-CN" sz="2000" i="1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,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⋯,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Combination of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/>
                      </a:rPr>
                      <m:t>𝒑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/>
                        </a:rPr>
                        <m:t>𝒆</m:t>
                      </m:r>
                      <m:r>
                        <a:rPr lang="en-US" altLang="zh-CN" sz="2000" i="1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,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⋯,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2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Multi-step Attention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1844824"/>
            <a:ext cx="3267075" cy="3609975"/>
          </a:xfrm>
        </p:spPr>
      </p:pic>
      <p:sp>
        <p:nvSpPr>
          <p:cNvPr id="3" name="TextBox 2"/>
          <p:cNvSpPr txBox="1"/>
          <p:nvPr/>
        </p:nvSpPr>
        <p:spPr>
          <a:xfrm>
            <a:off x="2987824" y="5661248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Multi-step attention in all five decoder layers or </a:t>
            </a:r>
            <a:r>
              <a:rPr lang="en-US" altLang="zh-CN" sz="1400" dirty="0" smtClean="0"/>
              <a:t>fewer layers </a:t>
            </a:r>
            <a:r>
              <a:rPr lang="en-US" altLang="zh-CN" sz="1400" dirty="0"/>
              <a:t>in terms of validation perplexity (PPL) and test BLEU</a:t>
            </a:r>
            <a:endParaRPr lang="zh-CN" altLang="en-US" sz="14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608839" y="2628120"/>
            <a:ext cx="15121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607524" y="3501008"/>
            <a:ext cx="15121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9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Note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Convolutional Block Structure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4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ConvS2S is the first </a:t>
            </a:r>
            <a:r>
              <a:rPr lang="en-US" altLang="zh-CN" sz="2400" dirty="0" smtClean="0">
                <a:solidFill>
                  <a:srgbClr val="FF0000"/>
                </a:solidFill>
              </a:rPr>
              <a:t>fully convolutional</a:t>
            </a:r>
            <a:r>
              <a:rPr lang="en-US" altLang="zh-CN" sz="2400" dirty="0" smtClean="0"/>
              <a:t> model for sequence to sequence learning that outperforms strong recurrent models on very large benchmark datasets </a:t>
            </a:r>
            <a:r>
              <a:rPr lang="en-US" altLang="zh-CN" sz="2400" dirty="0" smtClean="0">
                <a:solidFill>
                  <a:srgbClr val="FF0000"/>
                </a:solidFill>
              </a:rPr>
              <a:t>at an order of magnitude faster speed</a:t>
            </a:r>
            <a:r>
              <a:rPr lang="en-US" altLang="zh-CN" sz="2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Computations over all elements can be </a:t>
            </a:r>
            <a:r>
              <a:rPr lang="en-US" altLang="zh-CN" sz="2400" dirty="0" smtClean="0">
                <a:solidFill>
                  <a:srgbClr val="FF0000"/>
                </a:solidFill>
              </a:rPr>
              <a:t>fully parallelized during training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8914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Any question?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 </a:t>
            </a:r>
            <a:r>
              <a:rPr lang="en-US" altLang="zh-CN" i="1" dirty="0" smtClean="0"/>
              <a:t>cont.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combinatorial representation of output elements generated by decoder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𝒈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⋯,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output of the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CN" sz="2000" dirty="0"/>
                  <a:t>-th block for encoder network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𝒛</m:t>
                          </m:r>
                        </m:e>
                        <m:sub/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𝑙</m:t>
                          </m:r>
                        </m:sup>
                      </m:sSubSup>
                      <m:r>
                        <a:rPr lang="en-US" altLang="zh-CN" sz="2000" i="1">
                          <a:latin typeface="Cambria Math"/>
                        </a:rPr>
                        <m:t>=(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𝑙</m:t>
                          </m:r>
                        </m:sup>
                      </m:sSubSup>
                      <m:r>
                        <a:rPr lang="en-US" altLang="zh-CN" sz="2000" i="1">
                          <a:latin typeface="Cambria Math"/>
                        </a:rPr>
                        <m:t>,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⋯,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𝑙</m:t>
                          </m:r>
                        </m:sup>
                      </m:sSubSup>
                      <m:r>
                        <a:rPr lang="en-US" altLang="zh-CN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the output of the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CN" sz="2000" dirty="0"/>
                  <a:t>-th block for decoder network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𝒉</m:t>
                          </m:r>
                        </m:e>
                        <m:sub/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𝑙</m:t>
                          </m:r>
                        </m:sup>
                      </m:sSubSup>
                      <m:r>
                        <a:rPr lang="en-US" altLang="zh-CN" sz="2000" i="1">
                          <a:latin typeface="Cambria Math"/>
                        </a:rPr>
                        <m:t>=(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𝑙</m:t>
                          </m:r>
                        </m:sup>
                      </m:sSubSup>
                      <m:r>
                        <a:rPr lang="en-US" altLang="zh-CN" sz="2000" i="1">
                          <a:latin typeface="Cambria Math"/>
                        </a:rPr>
                        <m:t>,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⋯,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𝑙</m:t>
                          </m:r>
                        </m:sup>
                      </m:sSubSup>
                      <m:r>
                        <a:rPr lang="en-US" altLang="zh-CN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0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Note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Convolutional Block Structure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9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Convolutional Architecture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73" y="273050"/>
            <a:ext cx="5015904" cy="5853113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34681" y="6237312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Illustration of batching during training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63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Convolutional Architecture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73" y="273050"/>
            <a:ext cx="5015904" cy="5853113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23468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/>
              <a:t>The </a:t>
            </a:r>
            <a:r>
              <a:rPr lang="en-US" altLang="zh-CN" sz="1800" dirty="0" smtClean="0">
                <a:solidFill>
                  <a:srgbClr val="FF0000"/>
                </a:solidFill>
              </a:rPr>
              <a:t>encoder</a:t>
            </a:r>
            <a:r>
              <a:rPr lang="en-US" altLang="zh-CN" sz="1800" dirty="0" smtClean="0"/>
              <a:t> contains a series of convolutional blocks which consist of </a:t>
            </a:r>
            <a:r>
              <a:rPr lang="en-US" altLang="zh-CN" sz="1800" dirty="0" smtClean="0">
                <a:solidFill>
                  <a:srgbClr val="FF0000"/>
                </a:solidFill>
              </a:rPr>
              <a:t>Conv1D</a:t>
            </a:r>
            <a:r>
              <a:rPr lang="en-US" altLang="zh-CN" sz="1800" dirty="0" smtClean="0"/>
              <a:t>, </a:t>
            </a:r>
            <a:r>
              <a:rPr lang="en-US" altLang="zh-CN" sz="1800" dirty="0" smtClean="0">
                <a:solidFill>
                  <a:srgbClr val="FF0000"/>
                </a:solidFill>
              </a:rPr>
              <a:t>GLU</a:t>
            </a:r>
            <a:r>
              <a:rPr lang="en-US" altLang="zh-CN" sz="1800" dirty="0" smtClean="0"/>
              <a:t> and </a:t>
            </a:r>
            <a:r>
              <a:rPr lang="en-US" altLang="zh-CN" sz="1800" dirty="0" smtClean="0">
                <a:solidFill>
                  <a:srgbClr val="FF0000"/>
                </a:solidFill>
              </a:rPr>
              <a:t>residual connection</a:t>
            </a:r>
            <a:r>
              <a:rPr lang="en-US" altLang="zh-CN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zh-CN" sz="1800" dirty="0"/>
          </a:p>
        </p:txBody>
      </p:sp>
      <p:sp>
        <p:nvSpPr>
          <p:cNvPr id="2" name="圆角矩形 1"/>
          <p:cNvSpPr/>
          <p:nvPr/>
        </p:nvSpPr>
        <p:spPr>
          <a:xfrm>
            <a:off x="5231423" y="260648"/>
            <a:ext cx="2868969" cy="2245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635896" y="2584938"/>
            <a:ext cx="4896544" cy="3652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457200" y="3781931"/>
            <a:ext cx="3008313" cy="2345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 smtClean="0"/>
              <a:t>The main architecture of the </a:t>
            </a:r>
            <a:r>
              <a:rPr lang="en-US" altLang="zh-CN" sz="1800" dirty="0" smtClean="0">
                <a:solidFill>
                  <a:srgbClr val="FF0000"/>
                </a:solidFill>
              </a:rPr>
              <a:t>decoder</a:t>
            </a:r>
            <a:r>
              <a:rPr lang="en-US" altLang="zh-CN" sz="1800" dirty="0" smtClean="0"/>
              <a:t> is similar to the encoder’s.</a:t>
            </a:r>
            <a:endParaRPr lang="zh-CN" altLang="en-US" sz="1800" dirty="0" smtClean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34681" y="6237312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Illustration of batching during training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415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8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73" y="273050"/>
            <a:ext cx="5015904" cy="5853113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Convolutional Architecture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1800" dirty="0" smtClean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Word embedding + 	Position embedding</a:t>
            </a:r>
            <a:endParaRPr lang="zh-CN" altLang="en-US" sz="1800" dirty="0"/>
          </a:p>
        </p:txBody>
      </p:sp>
      <p:sp>
        <p:nvSpPr>
          <p:cNvPr id="5" name="圆角矩形 4"/>
          <p:cNvSpPr/>
          <p:nvPr/>
        </p:nvSpPr>
        <p:spPr>
          <a:xfrm>
            <a:off x="4355977" y="260648"/>
            <a:ext cx="3744416" cy="4779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635896" y="5679830"/>
            <a:ext cx="2553889" cy="4593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172400" y="31493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314935"/>
                <a:ext cx="4320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33756" y="572482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756" y="5724825"/>
                <a:ext cx="43204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934681" y="6237312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Illustration of batching during training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761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8" grpId="0" animBg="1"/>
      <p:bldP spid="2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</TotalTime>
  <Words>2202</Words>
  <Application>Microsoft Office PowerPoint</Application>
  <PresentationFormat>全屏显示(4:3)</PresentationFormat>
  <Paragraphs>310</Paragraphs>
  <Slides>43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主题​​</vt:lpstr>
      <vt:lpstr>Convolutional Sequence to Sequence Learning </vt:lpstr>
      <vt:lpstr>Overview</vt:lpstr>
      <vt:lpstr>Overview</vt:lpstr>
      <vt:lpstr>Note</vt:lpstr>
      <vt:lpstr>Note cont.</vt:lpstr>
      <vt:lpstr>Overview</vt:lpstr>
      <vt:lpstr>A Convolutional Architecture</vt:lpstr>
      <vt:lpstr>A Convolutional Architecture</vt:lpstr>
      <vt:lpstr>A Convolutional Architecture</vt:lpstr>
      <vt:lpstr>Position Embedding</vt:lpstr>
      <vt:lpstr>Position Embedding cont.</vt:lpstr>
      <vt:lpstr>A Convolutional Architecture</vt:lpstr>
      <vt:lpstr>PowerPoint 演示文稿</vt:lpstr>
      <vt:lpstr>Input field of Convolution</vt:lpstr>
      <vt:lpstr>A Convolutional Architecture</vt:lpstr>
      <vt:lpstr>Gated Linear Unit(GLU)</vt:lpstr>
      <vt:lpstr>PowerPoint 演示文稿</vt:lpstr>
      <vt:lpstr>GLU cont.</vt:lpstr>
      <vt:lpstr>Residual Connection</vt:lpstr>
      <vt:lpstr>PowerPoint 演示文稿</vt:lpstr>
      <vt:lpstr>A Convolutional Architecture</vt:lpstr>
      <vt:lpstr>PowerPoint 演示文稿</vt:lpstr>
      <vt:lpstr>Multi-step Attention</vt:lpstr>
      <vt:lpstr>PowerPoint 演示文稿</vt:lpstr>
      <vt:lpstr>A Convolutional Architecture</vt:lpstr>
      <vt:lpstr>Multi-step Attention cont.</vt:lpstr>
      <vt:lpstr>PowerPoint 演示文稿</vt:lpstr>
      <vt:lpstr>Multi-step Attention cont.</vt:lpstr>
      <vt:lpstr>A Convolutional Architecture</vt:lpstr>
      <vt:lpstr>Output Distribution</vt:lpstr>
      <vt:lpstr>Overview</vt:lpstr>
      <vt:lpstr>Recurrent Networks</vt:lpstr>
      <vt:lpstr>ConvSeq2Seq Networks</vt:lpstr>
      <vt:lpstr>ConvSeq2Seq Networks cont.</vt:lpstr>
      <vt:lpstr>AllParallelConvSeq2Seq Networks</vt:lpstr>
      <vt:lpstr>Overview</vt:lpstr>
      <vt:lpstr>Recurrent vs. Convolutional Models </vt:lpstr>
      <vt:lpstr>Generation Speed</vt:lpstr>
      <vt:lpstr>Position Embedding</vt:lpstr>
      <vt:lpstr>Multi-step Attention</vt:lpstr>
      <vt:lpstr>Overview</vt:lpstr>
      <vt:lpstr>Conclusion</vt:lpstr>
      <vt:lpstr>Any 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Sequence to Sequence Learning</dc:title>
  <dc:creator>Faith</dc:creator>
  <cp:lastModifiedBy>Faith_Cyf</cp:lastModifiedBy>
  <cp:revision>125</cp:revision>
  <dcterms:created xsi:type="dcterms:W3CDTF">2018-03-26T16:58:26Z</dcterms:created>
  <dcterms:modified xsi:type="dcterms:W3CDTF">2018-04-13T09:15:24Z</dcterms:modified>
</cp:coreProperties>
</file>