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7" r:id="rId4"/>
    <p:sldId id="283" r:id="rId5"/>
    <p:sldId id="284" r:id="rId6"/>
    <p:sldId id="285" r:id="rId7"/>
    <p:sldId id="286" r:id="rId8"/>
    <p:sldId id="288" r:id="rId9"/>
    <p:sldId id="289" r:id="rId10"/>
    <p:sldId id="291" r:id="rId11"/>
    <p:sldId id="290" r:id="rId12"/>
    <p:sldId id="292" r:id="rId13"/>
    <p:sldId id="293" r:id="rId14"/>
    <p:sldId id="294" r:id="rId15"/>
    <p:sldId id="295" r:id="rId16"/>
    <p:sldId id="296" r:id="rId17"/>
    <p:sldId id="298" r:id="rId18"/>
    <p:sldId id="297" r:id="rId19"/>
    <p:sldId id="299" r:id="rId20"/>
    <p:sldId id="300" r:id="rId21"/>
    <p:sldId id="301" r:id="rId22"/>
    <p:sldId id="302" r:id="rId23"/>
    <p:sldId id="303" r:id="rId24"/>
    <p:sldId id="305" r:id="rId25"/>
    <p:sldId id="304" r:id="rId26"/>
    <p:sldId id="280" r:id="rId27"/>
  </p:sldIdLst>
  <p:sldSz cx="9144000" cy="5715000" type="screen16x10"/>
  <p:notesSz cx="9144000" cy="5715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405"/>
    <a:srgbClr val="0E233E"/>
    <a:srgbClr val="3888B6"/>
    <a:srgbClr val="DE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014" y="108"/>
      </p:cViewPr>
      <p:guideLst>
        <p:guide orient="horz" pos="648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76440-EBBF-4233-8839-15787FBD4F1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714375"/>
            <a:ext cx="3086100" cy="1928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751138"/>
            <a:ext cx="7315200" cy="2249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542925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542925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F4B56-2E1E-41F4-9BC7-D80DD478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0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4B56-2E1E-41F4-9BC7-D80DD47832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77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4B56-2E1E-41F4-9BC7-D80DD478326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978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4B56-2E1E-41F4-9BC7-D80DD478326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73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4B56-2E1E-41F4-9BC7-D80DD478326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479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4B56-2E1E-41F4-9BC7-D80DD478326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2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4B56-2E1E-41F4-9BC7-D80DD478326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22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4B56-2E1E-41F4-9BC7-D80DD47832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67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4B56-2E1E-41F4-9BC7-D80DD47832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04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4B56-2E1E-41F4-9BC7-D80DD47832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28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4B56-2E1E-41F4-9BC7-D80DD47832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1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4B56-2E1E-41F4-9BC7-D80DD47832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50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4B56-2E1E-41F4-9BC7-D80DD47832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307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4B56-2E1E-41F4-9BC7-D80DD47832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03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4B56-2E1E-41F4-9BC7-D80DD478326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1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771650"/>
            <a:ext cx="7772400" cy="120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200400"/>
            <a:ext cx="640080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3E52F-4D2D-4527-A69C-67D0B4B1884E}" type="datetime1">
              <a:rPr lang="en-US" altLang="zh-CN" smtClean="0"/>
              <a:t>4/13/2018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2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0FCCE-450E-4FAD-907C-6656DF8BD3E0}" type="datetime1">
              <a:rPr lang="en-US" altLang="zh-CN" smtClean="0"/>
              <a:t>4/13/2018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2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938DE-EF8C-4DE8-91EB-86C726AE1FE4}" type="datetime1">
              <a:rPr lang="en-US" altLang="zh-CN" smtClean="0"/>
              <a:t>4/13/2018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2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67856-C0B4-4F63-A2C4-BE465D2E4FF6}" type="datetime1">
              <a:rPr lang="en-US" altLang="zh-CN" smtClean="0"/>
              <a:t>4/13/2018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2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DAB72-07AD-4F1B-8298-D25227A6B520}" type="datetime1">
              <a:rPr lang="en-US" altLang="zh-CN" smtClean="0"/>
              <a:t>4/13/2018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2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9973" y="1865503"/>
            <a:ext cx="8544052" cy="2475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314950"/>
            <a:ext cx="292608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FBAF-7C66-4F07-9E3D-C49B419AD711}" type="datetime1">
              <a:rPr lang="en-US" altLang="zh-CN" smtClean="0"/>
              <a:t>4/13/2018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236" y="5384850"/>
            <a:ext cx="19113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2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42.png"/><Relationship Id="rId5" Type="http://schemas.openxmlformats.org/officeDocument/2006/relationships/image" Target="../media/image3.png"/><Relationship Id="rId10" Type="http://schemas.openxmlformats.org/officeDocument/2006/relationships/image" Target="../media/image41.png"/><Relationship Id="rId4" Type="http://schemas.openxmlformats.org/officeDocument/2006/relationships/image" Target="../media/image6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810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7711"/>
            <a:ext cx="8915400" cy="1016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3631"/>
            <a:ext cx="8839200" cy="914400"/>
          </a:xfrm>
          <a:custGeom>
            <a:avLst/>
            <a:gdLst/>
            <a:ahLst/>
            <a:cxnLst/>
            <a:rect l="l" t="t" r="r" b="b"/>
            <a:pathLst>
              <a:path w="8839200" h="914400">
                <a:moveTo>
                  <a:pt x="8339328" y="0"/>
                </a:moveTo>
                <a:lnTo>
                  <a:pt x="6588252" y="1015"/>
                </a:lnTo>
                <a:lnTo>
                  <a:pt x="6588331" y="48656"/>
                </a:lnTo>
                <a:lnTo>
                  <a:pt x="6587537" y="166608"/>
                </a:lnTo>
                <a:lnTo>
                  <a:pt x="6587617" y="214248"/>
                </a:lnTo>
                <a:lnTo>
                  <a:pt x="0" y="215002"/>
                </a:lnTo>
                <a:lnTo>
                  <a:pt x="0" y="912008"/>
                </a:lnTo>
                <a:lnTo>
                  <a:pt x="8339328" y="914400"/>
                </a:lnTo>
                <a:lnTo>
                  <a:pt x="8839200" y="457200"/>
                </a:lnTo>
                <a:lnTo>
                  <a:pt x="8339328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06368" y="1203072"/>
            <a:ext cx="184327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b="1" dirty="0" err="1" smtClean="0">
                <a:solidFill>
                  <a:srgbClr val="DEB405"/>
                </a:solidFill>
                <a:latin typeface="Arial"/>
                <a:cs typeface="Arial"/>
              </a:rPr>
              <a:t>DeepFM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1858579"/>
            <a:ext cx="9144000" cy="1011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9975" marR="5080" indent="-1057910" algn="ctr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dirty="0">
                <a:solidFill>
                  <a:srgbClr val="DEB405"/>
                </a:solidFill>
              </a:rPr>
              <a:t>A Factorization-Machine based Neural Network for </a:t>
            </a:r>
            <a:endParaRPr lang="en-US" altLang="zh-CN" sz="3200" dirty="0" smtClean="0">
              <a:solidFill>
                <a:srgbClr val="DEB405"/>
              </a:solidFill>
            </a:endParaRPr>
          </a:p>
          <a:p>
            <a:pPr marL="1069975" marR="5080" indent="-1057910" algn="ctr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dirty="0">
                <a:solidFill>
                  <a:srgbClr val="DEB405"/>
                </a:solidFill>
              </a:rPr>
              <a:t>CTR </a:t>
            </a:r>
            <a:r>
              <a:rPr lang="en-US" altLang="zh-CN" sz="3200" b="1" dirty="0" smtClean="0">
                <a:solidFill>
                  <a:srgbClr val="DEB405"/>
                </a:solidFill>
              </a:rPr>
              <a:t>Prediction</a:t>
            </a:r>
            <a:endParaRPr sz="3200" b="1" dirty="0">
              <a:solidFill>
                <a:srgbClr val="DEB405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800" y="3139378"/>
            <a:ext cx="4098797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b="1" spc="-5" dirty="0">
                <a:solidFill>
                  <a:srgbClr val="FFFFFF"/>
                </a:solidFill>
                <a:latin typeface="Arial"/>
                <a:cs typeface="Arial"/>
              </a:rPr>
              <a:t>Shenzhen Graduate School</a:t>
            </a:r>
            <a:r>
              <a:rPr lang="en-US" altLang="zh-CN" b="1" spc="-5" dirty="0" smtClean="0">
                <a:solidFill>
                  <a:srgbClr val="FFFFFF"/>
                </a:solidFill>
                <a:latin typeface="Arial"/>
                <a:cs typeface="Arial"/>
              </a:rPr>
              <a:t>,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b="1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CN" b="1" spc="-5" dirty="0">
                <a:solidFill>
                  <a:srgbClr val="FFFFFF"/>
                </a:solidFill>
                <a:latin typeface="Arial"/>
                <a:cs typeface="Arial"/>
              </a:rPr>
              <a:t>Harbin Institute of Technology, China </a:t>
            </a:r>
            <a:endParaRPr b="1"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71770" y="3133668"/>
            <a:ext cx="2576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b="1" spc="-5" dirty="0">
                <a:solidFill>
                  <a:srgbClr val="FFFFFF"/>
                </a:solidFill>
                <a:latin typeface="Arial"/>
                <a:cs typeface="Arial"/>
              </a:rPr>
              <a:t>Noah’s Ark Research Lab, Huawei, China </a:t>
            </a:r>
            <a:endParaRPr b="1"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6" name="object 13"/>
          <p:cNvSpPr txBox="1"/>
          <p:nvPr/>
        </p:nvSpPr>
        <p:spPr>
          <a:xfrm>
            <a:off x="5927597" y="4914900"/>
            <a:ext cx="245973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 dirty="0" smtClean="0">
                <a:solidFill>
                  <a:schemeClr val="bg1"/>
                </a:solidFill>
                <a:latin typeface="Arial"/>
                <a:cs typeface="Arial"/>
              </a:rPr>
              <a:t>Presenter: Leihui Chen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81589" y="383893"/>
            <a:ext cx="2115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E233E"/>
                </a:solidFill>
              </a:rPr>
              <a:t>@</a:t>
            </a:r>
            <a:r>
              <a:rPr lang="en-US" altLang="zh-CN" sz="3200" b="1" i="1" dirty="0" smtClean="0">
                <a:solidFill>
                  <a:srgbClr val="0E233E"/>
                </a:solidFill>
              </a:rPr>
              <a:t>IJCAI-17</a:t>
            </a:r>
            <a:endParaRPr lang="zh-CN" altLang="en-US" sz="2400" b="1" i="1" dirty="0">
              <a:solidFill>
                <a:srgbClr val="0E233E"/>
              </a:solidFill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1</a:t>
            </a:fld>
            <a:endParaRPr lang="en-US" altLang="zh-CN"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(Deep Learning)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8686800" cy="1479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PNN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Product Operations as Feature Interactions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乘法：“且”关系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加法：“或关系”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CTR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中：青少年且是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男生才有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更大的可能去点击荒野行动、绝地求生的广告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“且”比“或”更能严格区分目标变量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以后的工作着重是对乘法关系建模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3071" t="827" r="7470"/>
          <a:stretch/>
        </p:blipFill>
        <p:spPr>
          <a:xfrm>
            <a:off x="2438400" y="2499801"/>
            <a:ext cx="4648200" cy="2796099"/>
          </a:xfrm>
          <a:prstGeom prst="rect">
            <a:avLst/>
          </a:prstGeom>
        </p:spPr>
      </p:pic>
      <p:sp>
        <p:nvSpPr>
          <p:cNvPr id="14" name="object 16"/>
          <p:cNvSpPr txBox="1"/>
          <p:nvPr/>
        </p:nvSpPr>
        <p:spPr>
          <a:xfrm>
            <a:off x="569468" y="5344769"/>
            <a:ext cx="71177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000" dirty="0" err="1"/>
              <a:t>Yanru</a:t>
            </a:r>
            <a:r>
              <a:rPr lang="en-US" altLang="zh-CN" sz="1000" dirty="0"/>
              <a:t> </a:t>
            </a:r>
            <a:r>
              <a:rPr lang="en-US" altLang="zh-CN" sz="1000" dirty="0" err="1"/>
              <a:t>Qu</a:t>
            </a:r>
            <a:r>
              <a:rPr lang="en-US" altLang="zh-CN" sz="1000" dirty="0"/>
              <a:t> et al. Product-based Neural Networks for User Response Prediction. Paper in submission 2016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10</a:t>
            </a:fld>
            <a:endParaRPr lang="en-US" altLang="zh-CN" spc="10" dirty="0"/>
          </a:p>
        </p:txBody>
      </p:sp>
    </p:spTree>
    <p:extLst>
      <p:ext uri="{BB962C8B-B14F-4D97-AF65-F5344CB8AC3E}">
        <p14:creationId xmlns:p14="http://schemas.microsoft.com/office/powerpoint/2010/main" val="323036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(Deep Learning)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7467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PNN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Product Operations as Feature Interactions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415996"/>
            <a:ext cx="6200775" cy="38136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1482430"/>
            <a:ext cx="1638300" cy="3940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575" y="2008682"/>
            <a:ext cx="1914525" cy="3661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0903" y="2406726"/>
            <a:ext cx="2290197" cy="35506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600" y="2245322"/>
            <a:ext cx="900112" cy="625610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5029200" y="2870932"/>
            <a:ext cx="457200" cy="45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3079" y="3204174"/>
            <a:ext cx="1123950" cy="6572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2270" y="2831264"/>
            <a:ext cx="2833687" cy="40723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92270" y="3323744"/>
            <a:ext cx="2805112" cy="46818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8400" y="4127819"/>
            <a:ext cx="2003650" cy="3016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2038" y="4145250"/>
            <a:ext cx="2572769" cy="1107981"/>
          </a:xfrm>
          <a:prstGeom prst="rect">
            <a:avLst/>
          </a:prstGeom>
        </p:spPr>
      </p:pic>
      <p:sp>
        <p:nvSpPr>
          <p:cNvPr id="23" name="object 16"/>
          <p:cNvSpPr txBox="1"/>
          <p:nvPr/>
        </p:nvSpPr>
        <p:spPr>
          <a:xfrm>
            <a:off x="569468" y="5344769"/>
            <a:ext cx="71177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000" dirty="0" err="1"/>
              <a:t>Yanru</a:t>
            </a:r>
            <a:r>
              <a:rPr lang="en-US" altLang="zh-CN" sz="1000" dirty="0"/>
              <a:t> </a:t>
            </a:r>
            <a:r>
              <a:rPr lang="en-US" altLang="zh-CN" sz="1000" dirty="0" err="1"/>
              <a:t>Qu</a:t>
            </a:r>
            <a:r>
              <a:rPr lang="en-US" altLang="zh-CN" sz="1000" dirty="0"/>
              <a:t> et al. Product-based Neural Networks for User Response Prediction. Paper in submission 2016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11</a:t>
            </a:fld>
            <a:endParaRPr lang="en-US" altLang="zh-CN" spc="10" dirty="0"/>
          </a:p>
        </p:txBody>
      </p:sp>
    </p:spTree>
    <p:extLst>
      <p:ext uri="{BB962C8B-B14F-4D97-AF65-F5344CB8AC3E}">
        <p14:creationId xmlns:p14="http://schemas.microsoft.com/office/powerpoint/2010/main" val="37015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(Deep Learning)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7467600" cy="18492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WDL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Wide &amp; Deep Learning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Google 2016 </a:t>
            </a: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app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推荐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能够高效的解决那些输入数据巨大且稀疏的分类或回归问题，如推荐、搜索和排序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079" y="3204174"/>
            <a:ext cx="1123950" cy="657225"/>
          </a:xfrm>
          <a:prstGeom prst="rect">
            <a:avLst/>
          </a:prstGeom>
        </p:spPr>
      </p:pic>
      <p:sp>
        <p:nvSpPr>
          <p:cNvPr id="23" name="object 16"/>
          <p:cNvSpPr txBox="1"/>
          <p:nvPr/>
        </p:nvSpPr>
        <p:spPr>
          <a:xfrm>
            <a:off x="569468" y="5344769"/>
            <a:ext cx="71177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000" dirty="0"/>
              <a:t>Cheng H T, </a:t>
            </a:r>
            <a:r>
              <a:rPr lang="en-US" altLang="zh-CN" sz="1000" dirty="0" err="1"/>
              <a:t>Koc</a:t>
            </a:r>
            <a:r>
              <a:rPr lang="en-US" altLang="zh-CN" sz="1000" dirty="0"/>
              <a:t> L, </a:t>
            </a:r>
            <a:r>
              <a:rPr lang="en-US" altLang="zh-CN" sz="1000" dirty="0" err="1"/>
              <a:t>Harmsen</a:t>
            </a:r>
            <a:r>
              <a:rPr lang="en-US" altLang="zh-CN" sz="1000" dirty="0"/>
              <a:t> J, et al. Wide &amp; Deep Learning for Recommender Systems[J]. 2016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56" y="2697762"/>
            <a:ext cx="8662404" cy="1912338"/>
          </a:xfrm>
          <a:prstGeom prst="rect">
            <a:avLst/>
          </a:prstGeom>
        </p:spPr>
      </p:pic>
      <p:sp>
        <p:nvSpPr>
          <p:cNvPr id="16" name="灯片编号占位符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12</a:t>
            </a:fld>
            <a:endParaRPr lang="en-US" altLang="zh-CN" spc="10" dirty="0"/>
          </a:p>
        </p:txBody>
      </p:sp>
    </p:spTree>
    <p:extLst>
      <p:ext uri="{BB962C8B-B14F-4D97-AF65-F5344CB8AC3E}">
        <p14:creationId xmlns:p14="http://schemas.microsoft.com/office/powerpoint/2010/main" val="39908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028700"/>
            <a:ext cx="5089670" cy="14195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69664" y="2460585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AND(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query=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炸鸡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,item=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鸡排饭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1539" y="2448226"/>
            <a:ext cx="2273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AND(query=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炸鸡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,item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啤酒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(Deep Learning)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7467600" cy="1267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WDL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Wide &amp; Deep Learning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Wide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：记忆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 </a:t>
            </a: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Deep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：泛化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079" y="3204174"/>
            <a:ext cx="1123950" cy="657225"/>
          </a:xfrm>
          <a:prstGeom prst="rect">
            <a:avLst/>
          </a:prstGeom>
        </p:spPr>
      </p:pic>
      <p:sp>
        <p:nvSpPr>
          <p:cNvPr id="23" name="object 16"/>
          <p:cNvSpPr txBox="1"/>
          <p:nvPr/>
        </p:nvSpPr>
        <p:spPr>
          <a:xfrm>
            <a:off x="569468" y="5344769"/>
            <a:ext cx="71177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000" dirty="0"/>
              <a:t>Cheng H T, </a:t>
            </a:r>
            <a:r>
              <a:rPr lang="en-US" altLang="zh-CN" sz="1000" dirty="0" err="1"/>
              <a:t>Koc</a:t>
            </a:r>
            <a:r>
              <a:rPr lang="en-US" altLang="zh-CN" sz="1000" dirty="0"/>
              <a:t> L, </a:t>
            </a:r>
            <a:r>
              <a:rPr lang="en-US" altLang="zh-CN" sz="1000" dirty="0" err="1"/>
              <a:t>Harmsen</a:t>
            </a:r>
            <a:r>
              <a:rPr lang="en-US" altLang="zh-CN" sz="1000" dirty="0"/>
              <a:t> J, et al. Wide &amp; Deep Learning for Recommender Systems[J]. 2016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388" y="2875155"/>
            <a:ext cx="5510212" cy="234876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064" y="4768087"/>
            <a:ext cx="2578736" cy="4558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52013" y="4768087"/>
            <a:ext cx="10329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query=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炸鸡</a:t>
            </a:r>
          </a:p>
        </p:txBody>
      </p:sp>
      <p:sp>
        <p:nvSpPr>
          <p:cNvPr id="17" name="矩形 16"/>
          <p:cNvSpPr/>
          <p:nvPr/>
        </p:nvSpPr>
        <p:spPr>
          <a:xfrm>
            <a:off x="2209800" y="4768087"/>
            <a:ext cx="935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item=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啤酒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8200" y="3543300"/>
            <a:ext cx="914400" cy="38829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4247" y="3689626"/>
            <a:ext cx="161925" cy="1905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2215" y="3510871"/>
            <a:ext cx="914400" cy="19414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9193" y="3448050"/>
            <a:ext cx="161925" cy="1905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1772" y="4405593"/>
            <a:ext cx="968828" cy="1941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9200" y="4152900"/>
            <a:ext cx="609600" cy="38829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5940" y="4183467"/>
            <a:ext cx="45719" cy="4953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0170" y="4152900"/>
            <a:ext cx="76200" cy="4953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4459" y="4535706"/>
            <a:ext cx="434341" cy="388296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4346256" y="450266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啤酒</a:t>
            </a:r>
          </a:p>
        </p:txBody>
      </p:sp>
      <p:sp>
        <p:nvSpPr>
          <p:cNvPr id="28" name="矩形 27"/>
          <p:cNvSpPr/>
          <p:nvPr/>
        </p:nvSpPr>
        <p:spPr>
          <a:xfrm>
            <a:off x="5169216" y="459572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橙汁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29200" y="422956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炸鸡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451829" y="349036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鸡排饭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4565662" y="377589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猪排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饭</a:t>
            </a:r>
            <a:endParaRPr lang="zh-CN" altLang="en-US" sz="1200" dirty="0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13</a:t>
            </a:fld>
            <a:endParaRPr lang="en-US" altLang="zh-CN" spc="10" dirty="0"/>
          </a:p>
        </p:txBody>
      </p:sp>
    </p:spTree>
    <p:extLst>
      <p:ext uri="{BB962C8B-B14F-4D97-AF65-F5344CB8AC3E}">
        <p14:creationId xmlns:p14="http://schemas.microsoft.com/office/powerpoint/2010/main" val="9878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(Deep Learning)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7467600" cy="1938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总结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关键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如何对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特征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之间的交互进行建模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Linear =&gt; Pairwise feature =&gt; High order feature</a:t>
            </a: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Low \ High order feature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同样重要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383665" marR="146685" lvl="2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Order 2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AND(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午餐时间，饭店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) </a:t>
            </a:r>
          </a:p>
          <a:p>
            <a:pPr marL="1383665" marR="146685" lvl="2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Order 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AND(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青少年，男，射击类游戏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)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14</a:t>
            </a:fld>
            <a:endParaRPr lang="en-US" altLang="zh-CN" spc="10" dirty="0"/>
          </a:p>
        </p:txBody>
      </p:sp>
      <p:sp>
        <p:nvSpPr>
          <p:cNvPr id="32" name="object 6"/>
          <p:cNvSpPr txBox="1"/>
          <p:nvPr/>
        </p:nvSpPr>
        <p:spPr>
          <a:xfrm>
            <a:off x="463453" y="3487358"/>
            <a:ext cx="7467600" cy="1267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前面方法存在的问题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FM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可以去对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high-order feature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交互进行建模，但复杂度高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FNN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PNN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对忽略了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low-order feature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的建模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WDL wide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部分依赖于人工构造的特征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52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7467600" cy="59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DeepMF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Wide &amp; deep =&gt; FM &amp; DNN +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共享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embedding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15</a:t>
            </a:fld>
            <a:endParaRPr lang="en-US" altLang="zh-CN" spc="1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1714500"/>
            <a:ext cx="4514850" cy="2343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4152900"/>
            <a:ext cx="3924300" cy="4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7467600" cy="59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DeepMF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Wide &amp; deep =&gt; FM &amp; DNN +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共享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embedding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16</a:t>
            </a:fld>
            <a:endParaRPr lang="en-US" altLang="zh-CN" spc="1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67" y="1714938"/>
            <a:ext cx="4105632" cy="24886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1714938"/>
            <a:ext cx="3833812" cy="25198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4533900"/>
            <a:ext cx="2990850" cy="6187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9131" y="4244086"/>
            <a:ext cx="3709987" cy="14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7467600" cy="59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DeepMF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Wide &amp; deep =&gt; FM &amp; DNN +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共享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embedding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17</a:t>
            </a:fld>
            <a:endParaRPr lang="en-US" altLang="zh-CN" spc="1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714938"/>
            <a:ext cx="3833812" cy="25198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131" y="4244086"/>
            <a:ext cx="3709987" cy="1410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3489" y="3328886"/>
            <a:ext cx="1570093" cy="3216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9860" y="2843502"/>
            <a:ext cx="2143805" cy="2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8686800" cy="2521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实验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数据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集：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383665" marR="146685" lvl="2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Criteo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45 million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users’click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recoreds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13 continuous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feature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26 categorical 90%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vs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 10%</a:t>
            </a:r>
          </a:p>
          <a:p>
            <a:pPr marL="1383665" marR="146685" lvl="2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Company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*：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7 days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1billion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users’click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recoreds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6 VS 1</a:t>
            </a: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评测指标：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383665" marR="146685" lvl="2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AUC</a:t>
            </a:r>
          </a:p>
          <a:p>
            <a:pPr marL="1383665" marR="146685" lvl="2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logloss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18</a:t>
            </a:fld>
            <a:endParaRPr lang="en-US" altLang="zh-CN" spc="10" dirty="0"/>
          </a:p>
        </p:txBody>
      </p:sp>
    </p:spTree>
    <p:extLst>
      <p:ext uri="{BB962C8B-B14F-4D97-AF65-F5344CB8AC3E}">
        <p14:creationId xmlns:p14="http://schemas.microsoft.com/office/powerpoint/2010/main" val="9583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8686800" cy="268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实验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效率比较：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19</a:t>
            </a:fld>
            <a:endParaRPr lang="en-US" altLang="zh-CN" spc="1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586" y="2922258"/>
            <a:ext cx="6580825" cy="18312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0" y="2044249"/>
            <a:ext cx="4740739" cy="6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/>
          <a:srcRect t="1677"/>
          <a:stretch/>
        </p:blipFill>
        <p:spPr>
          <a:xfrm>
            <a:off x="1195387" y="800100"/>
            <a:ext cx="6753225" cy="2790825"/>
          </a:xfrm>
          <a:prstGeom prst="rect">
            <a:avLst/>
          </a:prstGeom>
        </p:spPr>
      </p:pic>
      <p:sp>
        <p:nvSpPr>
          <p:cNvPr id="22" name="灯片编号占位符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2</a:t>
            </a:fld>
            <a:endParaRPr lang="en-US" altLang="zh-CN"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8686800" cy="268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实验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性能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比较：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20</a:t>
            </a:fld>
            <a:endParaRPr lang="en-US" altLang="zh-CN" spc="1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714500"/>
            <a:ext cx="5772150" cy="32489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00200" y="4000500"/>
            <a:ext cx="6477000" cy="533400"/>
          </a:xfrm>
          <a:prstGeom prst="rect">
            <a:avLst/>
          </a:prstGeom>
          <a:noFill/>
          <a:ln>
            <a:solidFill>
              <a:srgbClr val="DEB4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8686800" cy="2946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实验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超参设置：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383665" marR="146685" lvl="2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Activation Function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21</a:t>
            </a:fld>
            <a:endParaRPr lang="en-US" altLang="zh-CN" spc="1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2135580"/>
            <a:ext cx="6457950" cy="24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8686800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实验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超参设置：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383665" marR="146685" lvl="2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dropout</a:t>
            </a: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22</a:t>
            </a:fld>
            <a:endParaRPr lang="en-US" altLang="zh-CN" spc="1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111" y="1943100"/>
            <a:ext cx="6581775" cy="26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8686800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实验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超参设置：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383665" marR="146685" lvl="2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Number of Neurons per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Layer</a:t>
            </a: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23</a:t>
            </a:fld>
            <a:endParaRPr lang="en-US" altLang="zh-CN" spc="1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121666"/>
            <a:ext cx="6319837" cy="233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86868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实验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超参设置：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383665" marR="146685" lvl="2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Number of Hidden Layers</a:t>
            </a: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24</a:t>
            </a:fld>
            <a:endParaRPr lang="en-US" altLang="zh-CN" spc="1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530" y="2171700"/>
            <a:ext cx="5976937" cy="23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86868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实验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超参设置：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383665" marR="146685" lvl="2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Network Shape</a:t>
            </a: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25</a:t>
            </a:fld>
            <a:endParaRPr lang="en-US" altLang="zh-CN" spc="1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701" y="2007804"/>
            <a:ext cx="6800850" cy="24610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768" y="1944350"/>
            <a:ext cx="2527016" cy="276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0285" y="0"/>
            <a:ext cx="30448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Thank</a:t>
            </a:r>
            <a:r>
              <a:rPr sz="4800" spc="-45" dirty="0"/>
              <a:t> </a:t>
            </a:r>
            <a:r>
              <a:rPr sz="4800" dirty="0"/>
              <a:t>you!</a:t>
            </a:r>
            <a:endParaRPr sz="48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20"/>
              </a:lnSpc>
            </a:pPr>
            <a:r>
              <a:rPr spc="10" dirty="0"/>
              <a:t>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endParaRPr lang="zh-CN" altLang="en-US" dirty="0"/>
          </a:p>
        </p:txBody>
      </p:sp>
      <p:sp>
        <p:nvSpPr>
          <p:cNvPr id="9" name="object 6"/>
          <p:cNvSpPr txBox="1"/>
          <p:nvPr/>
        </p:nvSpPr>
        <p:spPr>
          <a:xfrm>
            <a:off x="457200" y="1049508"/>
            <a:ext cx="39776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预估例子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" y="1424476"/>
            <a:ext cx="7429500" cy="3902048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3</a:t>
            </a:fld>
            <a:endParaRPr lang="en-US" altLang="zh-CN" spc="10" dirty="0"/>
          </a:p>
        </p:txBody>
      </p:sp>
    </p:spTree>
    <p:extLst>
      <p:ext uri="{BB962C8B-B14F-4D97-AF65-F5344CB8AC3E}">
        <p14:creationId xmlns:p14="http://schemas.microsoft.com/office/powerpoint/2010/main" val="3755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与挑战</a:t>
            </a: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3977640" cy="1941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海量数据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用户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商品的特征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特征往往包含多个信息源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图片、文字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如何依据特征信息反映出用户兴趣的多样多变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3358396"/>
            <a:ext cx="397764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传统解决方案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广义线性模型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LR+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优点：容易并行化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缺点：线性模型学习能力有限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9160" y="1310938"/>
            <a:ext cx="397764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Kernel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优点：拟合非线性关系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复杂度太高，不易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分片线性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MLR</a:t>
            </a:r>
          </a:p>
          <a:p>
            <a:pPr>
              <a:spcAft>
                <a:spcPts val="600"/>
              </a:spcAf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Tree-based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优点：解决特征组合的问题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缺点：仅仅是对历史的记忆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优点：自动完成交叉特征的建模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缺点：通常只能完成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阶关系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4</a:t>
            </a:fld>
            <a:endParaRPr lang="en-US" altLang="zh-CN" spc="1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999" y="339566"/>
            <a:ext cx="3183001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(Deep Learning)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4419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Deep Learning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在广告领域遭遇的挑战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68" y="1562100"/>
            <a:ext cx="5153025" cy="15812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590963"/>
            <a:ext cx="4876800" cy="118017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14400" y="142981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62400" y="142981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语音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4400" y="47625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962400" y="47625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9718" y="1737591"/>
            <a:ext cx="2819400" cy="85351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010400" y="142981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33400" y="3162300"/>
            <a:ext cx="21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具有类似网格结构的数据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6307" y="3200101"/>
            <a:ext cx="176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序列结构的数据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05600" y="3162299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大规模稀疏离散数据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8343" y="3670819"/>
            <a:ext cx="1897043" cy="139945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029" y="359198"/>
            <a:ext cx="2926207" cy="861453"/>
          </a:xfrm>
          <a:prstGeom prst="rect">
            <a:avLst/>
          </a:prstGeom>
        </p:spPr>
      </p:pic>
      <p:sp>
        <p:nvSpPr>
          <p:cNvPr id="32" name="灯片编号占位符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5</a:t>
            </a:fld>
            <a:endParaRPr lang="en-US" altLang="zh-CN" spc="10" dirty="0"/>
          </a:p>
        </p:txBody>
      </p:sp>
    </p:spTree>
    <p:extLst>
      <p:ext uri="{BB962C8B-B14F-4D97-AF65-F5344CB8AC3E}">
        <p14:creationId xmlns:p14="http://schemas.microsoft.com/office/powerpoint/2010/main" val="698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(Deep Learning)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3977640" cy="11746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混合逻辑斯特回归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MLR</a:t>
            </a: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2012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年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阿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里自主研发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大规模稀疏数据上的非线性拟合能力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稀疏正则：自动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特征选择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2721388"/>
            <a:ext cx="39776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265" marR="146685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分片线性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+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分而治之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>
              <a:spcAft>
                <a:spcPts val="600"/>
              </a:spcAft>
            </a:pP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96" y="3080336"/>
            <a:ext cx="3005138" cy="1343337"/>
          </a:xfrm>
          <a:prstGeom prst="rect">
            <a:avLst/>
          </a:prstGeom>
        </p:spPr>
      </p:pic>
      <p:sp>
        <p:nvSpPr>
          <p:cNvPr id="14" name="object 16"/>
          <p:cNvSpPr txBox="1"/>
          <p:nvPr/>
        </p:nvSpPr>
        <p:spPr>
          <a:xfrm>
            <a:off x="569468" y="5344769"/>
            <a:ext cx="71177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000" dirty="0" err="1"/>
              <a:t>Gai</a:t>
            </a:r>
            <a:r>
              <a:rPr lang="en-US" altLang="zh-CN" sz="1000" dirty="0"/>
              <a:t> et al, “Learning Piece-wise Linear Models from Large Scale Data for Ad Click Prediction</a:t>
            </a:r>
            <a:r>
              <a:rPr lang="en-US" altLang="zh-CN" sz="1000" dirty="0" smtClean="0"/>
              <a:t>” 2017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/>
          <a:srcRect l="2493" r="2803"/>
          <a:stretch/>
        </p:blipFill>
        <p:spPr>
          <a:xfrm>
            <a:off x="4267200" y="1043706"/>
            <a:ext cx="4805345" cy="1541188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6</a:t>
            </a:fld>
            <a:endParaRPr lang="en-US" altLang="zh-CN" spc="1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853" y="3721643"/>
            <a:ext cx="2800934" cy="625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0513" y="2898070"/>
            <a:ext cx="4764503" cy="19869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0513" y="2721388"/>
            <a:ext cx="4814887" cy="23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6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(Deep Learning)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746760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FM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（因子分解机）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将每一维特征映射为一个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维的低维空间（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维度向量）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基于向量内积来探测二阶特征（一种与关系）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569468" y="5358429"/>
            <a:ext cx="71177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000" dirty="0" err="1"/>
              <a:t>Gai</a:t>
            </a:r>
            <a:r>
              <a:rPr lang="en-US" altLang="zh-CN" sz="1000" dirty="0"/>
              <a:t> et al, “Learning Piece-wise Linear Models from Large Scale Data for Ad Click Prediction</a:t>
            </a:r>
            <a:r>
              <a:rPr lang="en-US" altLang="zh-CN" sz="1000" dirty="0" smtClean="0"/>
              <a:t>” 2017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4735"/>
          <a:stretch/>
        </p:blipFill>
        <p:spPr>
          <a:xfrm>
            <a:off x="914400" y="2352974"/>
            <a:ext cx="7276891" cy="1571326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7</a:t>
            </a:fld>
            <a:endParaRPr lang="en-US" altLang="zh-CN" spc="10" dirty="0"/>
          </a:p>
        </p:txBody>
      </p:sp>
    </p:spTree>
    <p:extLst>
      <p:ext uri="{BB962C8B-B14F-4D97-AF65-F5344CB8AC3E}">
        <p14:creationId xmlns:p14="http://schemas.microsoft.com/office/powerpoint/2010/main" val="1020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(Deep Learning)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746760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FM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（因子分解机）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本质上可以近似成一个三层网络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其连接边上没有参数需要学习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1802" t="4735" r="2698"/>
          <a:stretch/>
        </p:blipFill>
        <p:spPr>
          <a:xfrm>
            <a:off x="90714" y="2357322"/>
            <a:ext cx="4038600" cy="913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608" y="2075405"/>
            <a:ext cx="4774392" cy="25505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04110" y="2075405"/>
            <a:ext cx="4763690" cy="1696495"/>
          </a:xfrm>
          <a:prstGeom prst="rect">
            <a:avLst/>
          </a:prstGeom>
          <a:noFill/>
          <a:ln>
            <a:solidFill>
              <a:srgbClr val="DEB4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bject 6"/>
          <p:cNvSpPr txBox="1"/>
          <p:nvPr/>
        </p:nvSpPr>
        <p:spPr>
          <a:xfrm>
            <a:off x="457200" y="3771900"/>
            <a:ext cx="746760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想法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400" dirty="0"/>
              <a:t>用</a:t>
            </a:r>
            <a:r>
              <a:rPr lang="en-US" altLang="zh-CN" sz="1400" dirty="0"/>
              <a:t>FM</a:t>
            </a:r>
            <a:r>
              <a:rPr lang="zh-CN" altLang="en-US" sz="1400" dirty="0"/>
              <a:t>算法对底层</a:t>
            </a:r>
            <a:r>
              <a:rPr lang="en-US" altLang="zh-CN" sz="1400" dirty="0"/>
              <a:t>field</a:t>
            </a:r>
            <a:r>
              <a:rPr lang="zh-CN" altLang="en-US" sz="1400" dirty="0"/>
              <a:t>进行</a:t>
            </a:r>
            <a:r>
              <a:rPr lang="en-US" altLang="zh-CN" sz="1400" dirty="0" smtClean="0"/>
              <a:t>embedding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400" dirty="0" smtClean="0"/>
              <a:t>在此</a:t>
            </a:r>
            <a:r>
              <a:rPr lang="zh-CN" altLang="en-US" sz="1400" dirty="0"/>
              <a:t>基础上面建模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8</a:t>
            </a:fld>
            <a:endParaRPr lang="en-US" altLang="zh-CN" spc="1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/>
          <a:srcRect b="14646"/>
          <a:stretch/>
        </p:blipFill>
        <p:spPr>
          <a:xfrm>
            <a:off x="4953000" y="746646"/>
            <a:ext cx="3709987" cy="120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231"/>
            <a:ext cx="481596" cy="396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6567"/>
            <a:ext cx="394970" cy="294640"/>
          </a:xfrm>
          <a:custGeom>
            <a:avLst/>
            <a:gdLst/>
            <a:ahLst/>
            <a:cxnLst/>
            <a:rect l="l" t="t" r="r" b="b"/>
            <a:pathLst>
              <a:path w="394970" h="294639">
                <a:moveTo>
                  <a:pt x="288823" y="0"/>
                </a:moveTo>
                <a:lnTo>
                  <a:pt x="0" y="0"/>
                </a:lnTo>
                <a:lnTo>
                  <a:pt x="0" y="294131"/>
                </a:lnTo>
                <a:lnTo>
                  <a:pt x="288823" y="294131"/>
                </a:lnTo>
                <a:lnTo>
                  <a:pt x="394716" y="147065"/>
                </a:lnTo>
                <a:lnTo>
                  <a:pt x="288823" y="0"/>
                </a:lnTo>
                <a:close/>
              </a:path>
            </a:pathLst>
          </a:custGeom>
          <a:solidFill>
            <a:srgbClr val="DEB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7538" y="93345"/>
            <a:ext cx="8808923" cy="49244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(Deep Learning)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" y="1049508"/>
            <a:ext cx="7467600" cy="564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marR="146685" indent="-4572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FNN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Factorization-machine supported Neural Networks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926465" marR="146685" lvl="1" indent="-457200">
              <a:spcBef>
                <a:spcPts val="100"/>
              </a:spcBef>
              <a:spcAft>
                <a:spcPts val="600"/>
              </a:spcAft>
              <a:buClr>
                <a:srgbClr val="DEB405"/>
              </a:buClr>
              <a:buFont typeface="Wingdings" panose="05000000000000000000" pitchFamily="2" charset="2"/>
              <a:buChar char="Ø"/>
              <a:tabLst>
                <a:tab pos="469265" algn="l"/>
              </a:tabLs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FM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算法对底层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field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进行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embedding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，在此基础上面建模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65687"/>
            <a:ext cx="7339011" cy="34959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t="8719"/>
          <a:stretch/>
        </p:blipFill>
        <p:spPr>
          <a:xfrm>
            <a:off x="6172200" y="4838700"/>
            <a:ext cx="2666415" cy="284821"/>
          </a:xfrm>
          <a:prstGeom prst="rect">
            <a:avLst/>
          </a:prstGeom>
        </p:spPr>
      </p:pic>
      <p:sp>
        <p:nvSpPr>
          <p:cNvPr id="17" name="object 16"/>
          <p:cNvSpPr txBox="1"/>
          <p:nvPr/>
        </p:nvSpPr>
        <p:spPr>
          <a:xfrm>
            <a:off x="569468" y="5344769"/>
            <a:ext cx="71177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000" dirty="0" err="1"/>
              <a:t>Weinan</a:t>
            </a:r>
            <a:r>
              <a:rPr lang="en-US" altLang="zh-CN" sz="1000" dirty="0"/>
              <a:t> Zhang et al. Deep Learning over Multi-Field Categorical Data: A Case Study on User Response Prediction. ECIR </a:t>
            </a:r>
            <a:r>
              <a:rPr lang="en-US" altLang="zh-CN" sz="1000" dirty="0" smtClean="0"/>
              <a:t>2016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120"/>
              </a:lnSpc>
            </a:pPr>
            <a:fld id="{81D60167-4931-47E6-BA6A-407CBD079E47}" type="slidenum">
              <a:rPr lang="en-US" altLang="zh-CN" spc="10" smtClean="0"/>
              <a:t>9</a:t>
            </a:fld>
            <a:endParaRPr lang="en-US" altLang="zh-CN" spc="10" dirty="0"/>
          </a:p>
        </p:txBody>
      </p:sp>
    </p:spTree>
    <p:extLst>
      <p:ext uri="{BB962C8B-B14F-4D97-AF65-F5344CB8AC3E}">
        <p14:creationId xmlns:p14="http://schemas.microsoft.com/office/powerpoint/2010/main" val="16055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Words>905</Words>
  <Application>Microsoft Office PowerPoint</Application>
  <PresentationFormat>全屏显示(16:10)</PresentationFormat>
  <Paragraphs>212</Paragraphs>
  <Slides>26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Times New Roman</vt:lpstr>
      <vt:lpstr>Wingdings</vt:lpstr>
      <vt:lpstr>Office Theme</vt:lpstr>
      <vt:lpstr>DeepFM</vt:lpstr>
      <vt:lpstr>PowerPoint 演示文稿</vt:lpstr>
      <vt:lpstr>CTR预估</vt:lpstr>
      <vt:lpstr>CTR预估-特点与挑战</vt:lpstr>
      <vt:lpstr>CTR预估-探索(Deep Learning)</vt:lpstr>
      <vt:lpstr>CTR预估-探索(Deep Learning)</vt:lpstr>
      <vt:lpstr>CTR预估-探索(Deep Learning)</vt:lpstr>
      <vt:lpstr>CTR预估-探索(Deep Learning)</vt:lpstr>
      <vt:lpstr>CTR预估-探索(Deep Learning)</vt:lpstr>
      <vt:lpstr>CTR预估-探索(Deep Learning)</vt:lpstr>
      <vt:lpstr>CTR预估-探索(Deep Learning)</vt:lpstr>
      <vt:lpstr>CTR预估-探索(Deep Learning)</vt:lpstr>
      <vt:lpstr>CTR预估-探索(Deep Learning)</vt:lpstr>
      <vt:lpstr>CTR预估-探索(Deep Learning)</vt:lpstr>
      <vt:lpstr>CTR预估- DeepFM</vt:lpstr>
      <vt:lpstr>CTR预估- DeepFM</vt:lpstr>
      <vt:lpstr>CTR预估- DeepFM</vt:lpstr>
      <vt:lpstr>CTR预估- DeepFM</vt:lpstr>
      <vt:lpstr>CTR预估- DeepFM</vt:lpstr>
      <vt:lpstr>CTR预估- DeepFM</vt:lpstr>
      <vt:lpstr>CTR预估- DeepFM</vt:lpstr>
      <vt:lpstr>CTR预估- DeepFM</vt:lpstr>
      <vt:lpstr>CTR预估- DeepFM</vt:lpstr>
      <vt:lpstr>CTR预估- DeepFM</vt:lpstr>
      <vt:lpstr>CTR预估- DeepFM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Yuxiao Dong</dc:creator>
  <cp:lastModifiedBy>Leihui Chen</cp:lastModifiedBy>
  <cp:revision>100</cp:revision>
  <dcterms:created xsi:type="dcterms:W3CDTF">2017-12-17T05:33:56Z</dcterms:created>
  <dcterms:modified xsi:type="dcterms:W3CDTF">2018-04-13T05:25:45Z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2017-12-17T00:00:00Z</vt:filetime>
  </property>
</Properties>
</file>