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notesMasterIdLst>
    <p:notesMasterId r:id="rId25"/>
  </p:notesMasterIdLst>
  <p:sldIdLst>
    <p:sldId id="256" r:id="rId2"/>
    <p:sldId id="257" r:id="rId3"/>
    <p:sldId id="277" r:id="rId4"/>
    <p:sldId id="258" r:id="rId5"/>
    <p:sldId id="275" r:id="rId6"/>
    <p:sldId id="276" r:id="rId7"/>
    <p:sldId id="259" r:id="rId8"/>
    <p:sldId id="260" r:id="rId9"/>
    <p:sldId id="278" r:id="rId10"/>
    <p:sldId id="261" r:id="rId11"/>
    <p:sldId id="262" r:id="rId12"/>
    <p:sldId id="263" r:id="rId13"/>
    <p:sldId id="264" r:id="rId14"/>
    <p:sldId id="265" r:id="rId15"/>
    <p:sldId id="267" r:id="rId16"/>
    <p:sldId id="279" r:id="rId17"/>
    <p:sldId id="268" r:id="rId18"/>
    <p:sldId id="271" r:id="rId19"/>
    <p:sldId id="272" r:id="rId20"/>
    <p:sldId id="273" r:id="rId21"/>
    <p:sldId id="282" r:id="rId22"/>
    <p:sldId id="281"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4078" autoAdjust="0"/>
  </p:normalViewPr>
  <p:slideViewPr>
    <p:cSldViewPr snapToGrid="0">
      <p:cViewPr varScale="1">
        <p:scale>
          <a:sx n="86" d="100"/>
          <a:sy n="86" d="100"/>
        </p:scale>
        <p:origin x="14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B6B83-63B2-48CC-9B86-3EC428C2181F}" type="datetimeFigureOut">
              <a:rPr lang="zh-CN" altLang="en-US" smtClean="0"/>
              <a:t>2018/4/14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D7A33-8804-4A86-A8E5-6F367EB42AC0}" type="slidenum">
              <a:rPr lang="zh-CN" altLang="en-US" smtClean="0"/>
              <a:t>‹#›</a:t>
            </a:fld>
            <a:endParaRPr lang="zh-CN" altLang="en-US"/>
          </a:p>
        </p:txBody>
      </p:sp>
    </p:spTree>
    <p:extLst>
      <p:ext uri="{BB962C8B-B14F-4D97-AF65-F5344CB8AC3E}">
        <p14:creationId xmlns:p14="http://schemas.microsoft.com/office/powerpoint/2010/main" val="41311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text classification depends heavily on the learned representation, and is widely applied in sentiment analysis ,question classification and language</a:t>
            </a:r>
            <a:r>
              <a:rPr lang="en-US" altLang="zh-CN" baseline="0" dirty="0" smtClean="0"/>
              <a:t>  </a:t>
            </a:r>
            <a:r>
              <a:rPr lang="en-US" altLang="zh-CN" dirty="0" smtClean="0"/>
              <a:t>inference.</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如果做一个句子分类，首先要给句子做一个表示 ，经过</a:t>
            </a:r>
            <a:r>
              <a:rPr lang="en-US" altLang="zh-CN" sz="1200" b="0" i="0" kern="1200" dirty="0" smtClean="0">
                <a:solidFill>
                  <a:schemeClr val="tx1"/>
                </a:solidFill>
                <a:effectLst/>
                <a:latin typeface="+mn-lt"/>
                <a:ea typeface="+mn-ea"/>
                <a:cs typeface="+mn-cs"/>
              </a:rPr>
              <a:t>sentence representation</a:t>
            </a:r>
            <a:r>
              <a:rPr lang="zh-CN" altLang="en-US" sz="1200" b="0" i="0" kern="1200" dirty="0" smtClean="0">
                <a:solidFill>
                  <a:schemeClr val="tx1"/>
                </a:solidFill>
                <a:effectLst/>
                <a:latin typeface="+mn-lt"/>
                <a:ea typeface="+mn-ea"/>
                <a:cs typeface="+mn-cs"/>
              </a:rPr>
              <a:t>得到句子表示，把“表示”输入分类器中，最终就会得到这个句子属于哪一类。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以上几种方法有一个共同的不足之处，完全没有考虑句子的结构信息。只有 </a:t>
            </a:r>
            <a:r>
              <a:rPr lang="en-US" altLang="zh-CN" sz="1200" b="0" i="0" kern="1200" dirty="0" smtClean="0">
                <a:solidFill>
                  <a:schemeClr val="tx1"/>
                </a:solidFill>
                <a:effectLst/>
                <a:latin typeface="+mn-lt"/>
                <a:ea typeface="+mn-ea"/>
                <a:cs typeface="+mn-cs"/>
              </a:rPr>
              <a:t>tree-structured LSTM </a:t>
            </a:r>
            <a:r>
              <a:rPr lang="zh-CN" altLang="en-US" sz="1200" b="0" i="0" kern="1200" dirty="0" smtClean="0">
                <a:solidFill>
                  <a:schemeClr val="tx1"/>
                </a:solidFill>
                <a:effectLst/>
                <a:latin typeface="+mn-lt"/>
                <a:ea typeface="+mn-ea"/>
                <a:cs typeface="+mn-cs"/>
              </a:rPr>
              <a:t>有结构信息，但她是使用预先指定的解析树来构建结构化表示。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并且在不同的任务中可能都是同样的结构，因为语法都是一样的。</a:t>
            </a:r>
          </a:p>
          <a:p>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2</a:t>
            </a:fld>
            <a:endParaRPr lang="zh-CN" altLang="en-US"/>
          </a:p>
        </p:txBody>
      </p:sp>
    </p:spTree>
    <p:extLst>
      <p:ext uri="{BB962C8B-B14F-4D97-AF65-F5344CB8AC3E}">
        <p14:creationId xmlns:p14="http://schemas.microsoft.com/office/powerpoint/2010/main" val="100435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3</a:t>
            </a:fld>
            <a:endParaRPr lang="zh-CN" altLang="en-US"/>
          </a:p>
        </p:txBody>
      </p:sp>
    </p:spTree>
    <p:extLst>
      <p:ext uri="{BB962C8B-B14F-4D97-AF65-F5344CB8AC3E}">
        <p14:creationId xmlns:p14="http://schemas.microsoft.com/office/powerpoint/2010/main" val="242800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所以我们希望能够学到和任务相关的结构，并且基于学到的结构给句子做表示，从而希望能得到更好的分类结构。但面临的挑战是我们并不知道什么样的结构对于这个任务是好的，我们并没有一个结构标注能够指导我们去学这个结构。但我们可以根据新的结构做出的分类结果好不好从而判断这个结构好不好。</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这个任务同样可以建模为强化学习问题，用强化学习的思想来解。同样的，在这个任务中的</a:t>
            </a:r>
            <a:r>
              <a:rPr lang="en-US" altLang="zh-CN" sz="1200" b="0" i="0" kern="1200" dirty="0" smtClean="0">
                <a:solidFill>
                  <a:schemeClr val="tx1"/>
                </a:solidFill>
                <a:effectLst/>
                <a:latin typeface="+mn-lt"/>
                <a:ea typeface="+mn-ea"/>
                <a:cs typeface="+mn-cs"/>
              </a:rPr>
              <a:t>reward</a:t>
            </a:r>
            <a:r>
              <a:rPr lang="zh-CN" altLang="en-US" sz="1200" b="0" i="0" kern="1200" dirty="0" smtClean="0">
                <a:solidFill>
                  <a:schemeClr val="tx1"/>
                </a:solidFill>
                <a:effectLst/>
                <a:latin typeface="+mn-lt"/>
                <a:ea typeface="+mn-ea"/>
                <a:cs typeface="+mn-cs"/>
              </a:rPr>
              <a:t>也是有延迟的，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因为需要把整个结构都学到后，才能得到句子的表示，才能用句子的表示做分类，中间的过程是不知道这个结构是好的还是不好的。</a:t>
            </a:r>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4</a:t>
            </a:fld>
            <a:endParaRPr lang="zh-CN" altLang="en-US"/>
          </a:p>
        </p:txBody>
      </p:sp>
    </p:spTree>
    <p:extLst>
      <p:ext uri="{BB962C8B-B14F-4D97-AF65-F5344CB8AC3E}">
        <p14:creationId xmlns:p14="http://schemas.microsoft.com/office/powerpoint/2010/main" val="138180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状态，是</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从环境中得到的动作；</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，是基于它得到的当前状态后做出相应的动作。</a:t>
            </a:r>
            <a:r>
              <a:rPr lang="en-US" altLang="zh-CN" sz="1200" b="0" i="0" kern="1200" dirty="0" smtClean="0">
                <a:solidFill>
                  <a:schemeClr val="tx1"/>
                </a:solidFill>
                <a:effectLst/>
                <a:latin typeface="+mn-lt"/>
                <a:ea typeface="+mn-ea"/>
                <a:cs typeface="+mn-cs"/>
              </a:rPr>
              <a:t>reward </a:t>
            </a:r>
            <a:r>
              <a:rPr lang="zh-CN" altLang="en-US" sz="1200" b="0" i="0" kern="1200" dirty="0" smtClean="0">
                <a:solidFill>
                  <a:schemeClr val="tx1"/>
                </a:solidFill>
                <a:effectLst/>
                <a:latin typeface="+mn-lt"/>
                <a:ea typeface="+mn-ea"/>
                <a:cs typeface="+mn-cs"/>
              </a:rPr>
              <a:t>，是环境给</a:t>
            </a:r>
            <a:r>
              <a:rPr lang="en-US" altLang="zh-CN" sz="1200" b="0" i="0" kern="1200" dirty="0" smtClean="0">
                <a:solidFill>
                  <a:schemeClr val="tx1"/>
                </a:solidFill>
                <a:effectLst/>
                <a:latin typeface="+mn-lt"/>
                <a:ea typeface="+mn-ea"/>
                <a:cs typeface="+mn-cs"/>
              </a:rPr>
              <a:t>agent </a:t>
            </a:r>
            <a:r>
              <a:rPr lang="zh-CN" altLang="en-US" sz="1200" b="0" i="0" kern="1200" dirty="0" smtClean="0">
                <a:solidFill>
                  <a:schemeClr val="tx1"/>
                </a:solidFill>
                <a:effectLst/>
                <a:latin typeface="+mn-lt"/>
                <a:ea typeface="+mn-ea"/>
                <a:cs typeface="+mn-cs"/>
              </a:rPr>
              <a:t>的一个反馈，收到这个</a:t>
            </a:r>
            <a:r>
              <a:rPr lang="en-US" altLang="zh-CN" sz="1200" b="0" i="0" kern="1200" dirty="0" smtClean="0">
                <a:solidFill>
                  <a:schemeClr val="tx1"/>
                </a:solidFill>
                <a:effectLst/>
                <a:latin typeface="+mn-lt"/>
                <a:ea typeface="+mn-ea"/>
                <a:cs typeface="+mn-cs"/>
              </a:rPr>
              <a:t>reward</a:t>
            </a:r>
            <a:r>
              <a:rPr lang="zh-CN" altLang="en-US" sz="1200" b="0" i="0" kern="1200" dirty="0" smtClean="0">
                <a:solidFill>
                  <a:schemeClr val="tx1"/>
                </a:solidFill>
                <a:effectLst/>
                <a:latin typeface="+mn-lt"/>
                <a:ea typeface="+mn-ea"/>
                <a:cs typeface="+mn-cs"/>
              </a:rPr>
              <a:t>就知道做的这个动作是好还是不好。</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agent </a:t>
            </a:r>
            <a:r>
              <a:rPr lang="zh-CN" altLang="en-US" sz="1200" b="0" i="0" kern="1200" dirty="0" smtClean="0">
                <a:solidFill>
                  <a:schemeClr val="tx1"/>
                </a:solidFill>
                <a:effectLst/>
                <a:latin typeface="+mn-lt"/>
                <a:ea typeface="+mn-ea"/>
                <a:cs typeface="+mn-cs"/>
              </a:rPr>
              <a:t>的目标就是选动作，将全部</a:t>
            </a:r>
            <a:r>
              <a:rPr lang="en-US" altLang="zh-CN" sz="1200" b="0" i="0" kern="1200" dirty="0" smtClean="0">
                <a:solidFill>
                  <a:schemeClr val="tx1"/>
                </a:solidFill>
                <a:effectLst/>
                <a:latin typeface="+mn-lt"/>
                <a:ea typeface="+mn-ea"/>
                <a:cs typeface="+mn-cs"/>
              </a:rPr>
              <a:t>reward</a:t>
            </a:r>
            <a:r>
              <a:rPr lang="zh-CN" altLang="en-US" sz="1200" b="0" i="0" kern="1200" dirty="0" smtClean="0">
                <a:solidFill>
                  <a:schemeClr val="tx1"/>
                </a:solidFill>
                <a:effectLst/>
                <a:latin typeface="+mn-lt"/>
                <a:ea typeface="+mn-ea"/>
                <a:cs typeface="+mn-cs"/>
              </a:rPr>
              <a:t>最大化。</a:t>
            </a:r>
          </a:p>
          <a:p>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会和环境做很多的交互，环境每次做的动作可能会有一个长期的影响，而不仅仅是影响当前的</a:t>
            </a:r>
            <a:r>
              <a:rPr lang="en-US" altLang="zh-CN" sz="1200" b="0" i="0" kern="1200" dirty="0" smtClean="0">
                <a:solidFill>
                  <a:schemeClr val="tx1"/>
                </a:solidFill>
                <a:effectLst/>
                <a:latin typeface="+mn-lt"/>
                <a:ea typeface="+mn-ea"/>
                <a:cs typeface="+mn-cs"/>
              </a:rPr>
              <a:t>reward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reward </a:t>
            </a:r>
            <a:r>
              <a:rPr lang="zh-CN" altLang="en-US" sz="1200" b="0" i="0" kern="1200" dirty="0" smtClean="0">
                <a:solidFill>
                  <a:schemeClr val="tx1"/>
                </a:solidFill>
                <a:effectLst/>
                <a:latin typeface="+mn-lt"/>
                <a:ea typeface="+mn-ea"/>
                <a:cs typeface="+mn-cs"/>
              </a:rPr>
              <a:t>也有可能延迟。在这里简单介绍一下</a:t>
            </a:r>
            <a:r>
              <a:rPr lang="en-US" altLang="zh-CN" sz="1200" b="0" i="0" kern="1200" dirty="0" smtClean="0">
                <a:solidFill>
                  <a:schemeClr val="tx1"/>
                </a:solidFill>
                <a:effectLst/>
                <a:latin typeface="+mn-lt"/>
                <a:ea typeface="+mn-ea"/>
                <a:cs typeface="+mn-cs"/>
              </a:rPr>
              <a:t>policy</a:t>
            </a:r>
            <a:r>
              <a:rPr lang="zh-CN" altLang="en-US" sz="1200" b="0" i="0" kern="1200" dirty="0" smtClean="0">
                <a:solidFill>
                  <a:schemeClr val="tx1"/>
                </a:solidFill>
                <a:effectLst/>
                <a:latin typeface="+mn-lt"/>
                <a:ea typeface="+mn-ea"/>
                <a:cs typeface="+mn-cs"/>
              </a:rPr>
              <a:t>的概念。</a:t>
            </a:r>
            <a:r>
              <a:rPr lang="en-US" altLang="zh-CN" sz="1200" b="0" i="0" kern="1200" dirty="0" smtClean="0">
                <a:solidFill>
                  <a:schemeClr val="tx1"/>
                </a:solidFill>
                <a:effectLst/>
                <a:latin typeface="+mn-lt"/>
                <a:ea typeface="+mn-ea"/>
                <a:cs typeface="+mn-cs"/>
              </a:rPr>
              <a:t>policy</a:t>
            </a:r>
            <a:r>
              <a:rPr lang="zh-CN" altLang="en-US" sz="1200" b="0" i="0" kern="1200" dirty="0" smtClean="0">
                <a:solidFill>
                  <a:schemeClr val="tx1"/>
                </a:solidFill>
                <a:effectLst/>
                <a:latin typeface="+mn-lt"/>
                <a:ea typeface="+mn-ea"/>
                <a:cs typeface="+mn-cs"/>
              </a:rPr>
              <a:t>是决定一个</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的动作的一个函数。</a:t>
            </a:r>
          </a:p>
          <a:p>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5</a:t>
            </a:fld>
            <a:endParaRPr lang="zh-CN" altLang="en-US"/>
          </a:p>
        </p:txBody>
      </p:sp>
    </p:spTree>
    <p:extLst>
      <p:ext uri="{BB962C8B-B14F-4D97-AF65-F5344CB8AC3E}">
        <p14:creationId xmlns:p14="http://schemas.microsoft.com/office/powerpoint/2010/main" val="123398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policy</a:t>
            </a:r>
            <a:r>
              <a:rPr lang="zh-CN" altLang="en-US" sz="1200" b="0" i="0" kern="1200" dirty="0" smtClean="0">
                <a:solidFill>
                  <a:schemeClr val="tx1"/>
                </a:solidFill>
                <a:effectLst/>
                <a:latin typeface="+mn-lt"/>
                <a:ea typeface="+mn-ea"/>
                <a:cs typeface="+mn-cs"/>
              </a:rPr>
              <a:t>是决定一个</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的动作的一个函数。</a:t>
            </a:r>
          </a:p>
          <a:p>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6</a:t>
            </a:fld>
            <a:endParaRPr lang="zh-CN" altLang="en-US"/>
          </a:p>
        </p:txBody>
      </p:sp>
    </p:spTree>
    <p:extLst>
      <p:ext uri="{BB962C8B-B14F-4D97-AF65-F5344CB8AC3E}">
        <p14:creationId xmlns:p14="http://schemas.microsoft.com/office/powerpoint/2010/main" val="176708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13</a:t>
            </a:fld>
            <a:endParaRPr lang="zh-CN" altLang="en-US"/>
          </a:p>
        </p:txBody>
      </p:sp>
    </p:spTree>
    <p:extLst>
      <p:ext uri="{BB962C8B-B14F-4D97-AF65-F5344CB8AC3E}">
        <p14:creationId xmlns:p14="http://schemas.microsoft.com/office/powerpoint/2010/main" val="261647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在这个工作中，我们学习了跟任务相关的句子结构，基于句子机构得到了不同的句子表示，并且得到个更好的文本分类方法。我们提出两种不同的表示方法，</a:t>
            </a:r>
            <a:r>
              <a:rPr lang="en-US" altLang="zh-CN" sz="1200" b="0" i="0" kern="1200" dirty="0" smtClean="0">
                <a:solidFill>
                  <a:schemeClr val="tx1"/>
                </a:solidFill>
                <a:effectLst/>
                <a:latin typeface="+mn-lt"/>
                <a:ea typeface="+mn-ea"/>
                <a:cs typeface="+mn-cs"/>
              </a:rPr>
              <a:t>ID-LSTM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HS-LSTM</a:t>
            </a:r>
            <a:r>
              <a:rPr lang="zh-CN" altLang="en-US" sz="1200" b="0" i="0" kern="1200" dirty="0" smtClean="0">
                <a:solidFill>
                  <a:schemeClr val="tx1"/>
                </a:solidFill>
                <a:effectLst/>
                <a:latin typeface="+mn-lt"/>
                <a:ea typeface="+mn-ea"/>
                <a:cs typeface="+mn-cs"/>
              </a:rPr>
              <a:t>。这两个表示也得到了很好的分类结果，得到了非常有意思的和任务相关的表示 。</a:t>
            </a:r>
            <a:endParaRPr lang="zh-CN" altLang="en-US" dirty="0"/>
          </a:p>
        </p:txBody>
      </p:sp>
      <p:sp>
        <p:nvSpPr>
          <p:cNvPr id="4" name="灯片编号占位符 3"/>
          <p:cNvSpPr>
            <a:spLocks noGrp="1"/>
          </p:cNvSpPr>
          <p:nvPr>
            <p:ph type="sldNum" sz="quarter" idx="10"/>
          </p:nvPr>
        </p:nvSpPr>
        <p:spPr/>
        <p:txBody>
          <a:bodyPr/>
          <a:lstStyle/>
          <a:p>
            <a:fld id="{26ED7A33-8804-4A86-A8E5-6F367EB42AC0}" type="slidenum">
              <a:rPr lang="zh-CN" altLang="en-US" smtClean="0"/>
              <a:t>23</a:t>
            </a:fld>
            <a:endParaRPr lang="zh-CN" altLang="en-US"/>
          </a:p>
        </p:txBody>
      </p:sp>
    </p:spTree>
    <p:extLst>
      <p:ext uri="{BB962C8B-B14F-4D97-AF65-F5344CB8AC3E}">
        <p14:creationId xmlns:p14="http://schemas.microsoft.com/office/powerpoint/2010/main" val="26178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6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4218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6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692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44961B7-6B89-48AB-966F-622E2788EECC}" type="datetimeFigureOut">
              <a:rPr lang="en-US" smtClean="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6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979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4/14/2018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720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4/14/2018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51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7002E4-6836-46D1-9DBB-3C27C0DD3A89}" type="datetimeFigureOut">
              <a:rPr lang="en-US" smtClean="0"/>
              <a:t>4/14/2018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967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F131DD-A141-4471-BCF9-C6073EDD7E20}" type="datetimeFigureOut">
              <a:rPr lang="en-US" smtClean="0"/>
              <a:t>4/14/2018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226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334A90-EB03-42F3-8859-2C2B2724C058}" type="datetimeFigureOut">
              <a:rPr lang="en-US" smtClean="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49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C48EC7-AF6A-48D3-8284-14BACBEBDD84}" type="datetimeFigureOut">
              <a:rPr lang="en-US" smtClean="0"/>
              <a:t>4/14/2018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54226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456" y="1226371"/>
            <a:ext cx="12790842" cy="1446550"/>
          </a:xfrm>
          <a:prstGeom prst="rect">
            <a:avLst/>
          </a:prstGeom>
        </p:spPr>
        <p:txBody>
          <a:bodyPr wrap="square">
            <a:spAutoFit/>
          </a:bodyPr>
          <a:lstStyle/>
          <a:p>
            <a:pPr algn="ctr"/>
            <a:r>
              <a:rPr lang="zh-CN" altLang="en-US" sz="4400" dirty="0" smtClean="0"/>
              <a:t>Learning </a:t>
            </a:r>
            <a:r>
              <a:rPr lang="zh-CN" altLang="en-US" sz="4400" dirty="0"/>
              <a:t>Structured Representation for Text</a:t>
            </a:r>
          </a:p>
          <a:p>
            <a:pPr algn="ctr"/>
            <a:r>
              <a:rPr lang="zh-CN" altLang="en-US" sz="4400" dirty="0" smtClean="0"/>
              <a:t>Classification   via </a:t>
            </a:r>
            <a:r>
              <a:rPr lang="zh-CN" altLang="en-US" sz="4400" dirty="0"/>
              <a:t>Reinforcement Learning</a:t>
            </a:r>
          </a:p>
        </p:txBody>
      </p:sp>
      <p:sp>
        <p:nvSpPr>
          <p:cNvPr id="5" name="矩形 4"/>
          <p:cNvSpPr/>
          <p:nvPr/>
        </p:nvSpPr>
        <p:spPr>
          <a:xfrm>
            <a:off x="3877957" y="3244334"/>
            <a:ext cx="4000069" cy="369332"/>
          </a:xfrm>
          <a:prstGeom prst="rect">
            <a:avLst/>
          </a:prstGeom>
        </p:spPr>
        <p:txBody>
          <a:bodyPr wrap="none">
            <a:spAutoFit/>
          </a:bodyPr>
          <a:lstStyle/>
          <a:p>
            <a:r>
              <a:rPr lang="zh-CN" altLang="en-US" dirty="0"/>
              <a:t>Tianyang Zhang </a:t>
            </a:r>
            <a:r>
              <a:rPr lang="zh-CN" altLang="en-US" dirty="0" smtClean="0"/>
              <a:t>, </a:t>
            </a:r>
            <a:r>
              <a:rPr lang="zh-CN" altLang="en-US" dirty="0"/>
              <a:t>Minlie Huang </a:t>
            </a:r>
            <a:r>
              <a:rPr lang="zh-CN" altLang="en-US" dirty="0" smtClean="0"/>
              <a:t>, </a:t>
            </a:r>
            <a:r>
              <a:rPr lang="zh-CN" altLang="en-US" dirty="0"/>
              <a:t>Li Zhao </a:t>
            </a:r>
          </a:p>
        </p:txBody>
      </p:sp>
    </p:spTree>
    <p:extLst>
      <p:ext uri="{BB962C8B-B14F-4D97-AF65-F5344CB8AC3E}">
        <p14:creationId xmlns:p14="http://schemas.microsoft.com/office/powerpoint/2010/main" val="4181774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3321" y="245650"/>
            <a:ext cx="6362191" cy="923330"/>
          </a:xfrm>
          <a:prstGeom prst="rect">
            <a:avLst/>
          </a:prstGeom>
          <a:noFill/>
        </p:spPr>
        <p:txBody>
          <a:bodyPr wrap="none" lIns="91440" tIns="45720" rIns="91440" bIns="45720">
            <a:spAutoFit/>
          </a:bodyPr>
          <a:lstStyle/>
          <a:p>
            <a:r>
              <a:rPr lang="zh-CN" altLang="en-US" sz="5400" dirty="0"/>
              <a:t>Policy Network (PNet</a:t>
            </a:r>
            <a:r>
              <a:rPr lang="zh-CN" altLang="en-US" sz="5400" dirty="0" smtClean="0"/>
              <a:t>)</a:t>
            </a:r>
            <a:endParaRPr lang="zh-CN" altLang="en-US" sz="5400" dirty="0"/>
          </a:p>
        </p:txBody>
      </p:sp>
      <p:sp>
        <p:nvSpPr>
          <p:cNvPr id="3" name="矩形 2"/>
          <p:cNvSpPr/>
          <p:nvPr/>
        </p:nvSpPr>
        <p:spPr>
          <a:xfrm>
            <a:off x="963165" y="1554603"/>
            <a:ext cx="5890139" cy="584775"/>
          </a:xfrm>
          <a:prstGeom prst="rect">
            <a:avLst/>
          </a:prstGeom>
        </p:spPr>
        <p:txBody>
          <a:bodyPr wrap="none">
            <a:spAutoFit/>
          </a:bodyPr>
          <a:lstStyle/>
          <a:p>
            <a:pPr marL="457200" indent="-457200">
              <a:buFont typeface="Arial" panose="020B0604020202020204" pitchFamily="34" charset="0"/>
              <a:buChar char="•"/>
            </a:pPr>
            <a:r>
              <a:rPr lang="en-US" altLang="zh-CN" sz="3200" dirty="0"/>
              <a:t>Maximize the expected reward:</a:t>
            </a:r>
            <a:endParaRPr lang="zh-CN" altLang="en-US" sz="3200" dirty="0"/>
          </a:p>
        </p:txBody>
      </p:sp>
      <p:pic>
        <p:nvPicPr>
          <p:cNvPr id="4" name="图片 3"/>
          <p:cNvPicPr>
            <a:picLocks noChangeAspect="1"/>
          </p:cNvPicPr>
          <p:nvPr/>
        </p:nvPicPr>
        <p:blipFill>
          <a:blip r:embed="rId2"/>
          <a:stretch>
            <a:fillRect/>
          </a:stretch>
        </p:blipFill>
        <p:spPr>
          <a:xfrm>
            <a:off x="2072221" y="2309545"/>
            <a:ext cx="5876925" cy="2409825"/>
          </a:xfrm>
          <a:prstGeom prst="rect">
            <a:avLst/>
          </a:prstGeom>
        </p:spPr>
      </p:pic>
      <p:sp>
        <p:nvSpPr>
          <p:cNvPr id="5" name="矩形 4"/>
          <p:cNvSpPr/>
          <p:nvPr/>
        </p:nvSpPr>
        <p:spPr>
          <a:xfrm>
            <a:off x="963165" y="4676152"/>
            <a:ext cx="7509685" cy="584775"/>
          </a:xfrm>
          <a:prstGeom prst="rect">
            <a:avLst/>
          </a:prstGeom>
        </p:spPr>
        <p:txBody>
          <a:bodyPr wrap="none">
            <a:spAutoFit/>
          </a:bodyPr>
          <a:lstStyle/>
          <a:p>
            <a:pPr marL="457200" indent="-457200">
              <a:buFont typeface="Arial" panose="020B0604020202020204" pitchFamily="34" charset="0"/>
              <a:buChar char="•"/>
            </a:pPr>
            <a:r>
              <a:rPr lang="zh-CN" altLang="en-US" sz="3200" dirty="0"/>
              <a:t>Update the policy network with gradient:</a:t>
            </a:r>
          </a:p>
        </p:txBody>
      </p:sp>
      <p:pic>
        <p:nvPicPr>
          <p:cNvPr id="7" name="图片 6"/>
          <p:cNvPicPr>
            <a:picLocks noChangeAspect="1"/>
          </p:cNvPicPr>
          <p:nvPr/>
        </p:nvPicPr>
        <p:blipFill>
          <a:blip r:embed="rId3"/>
          <a:stretch>
            <a:fillRect/>
          </a:stretch>
        </p:blipFill>
        <p:spPr>
          <a:xfrm>
            <a:off x="2072221" y="5260927"/>
            <a:ext cx="4772025" cy="1038225"/>
          </a:xfrm>
          <a:prstGeom prst="rect">
            <a:avLst/>
          </a:prstGeom>
        </p:spPr>
      </p:pic>
    </p:spTree>
    <p:extLst>
      <p:ext uri="{BB962C8B-B14F-4D97-AF65-F5344CB8AC3E}">
        <p14:creationId xmlns:p14="http://schemas.microsoft.com/office/powerpoint/2010/main" val="1544107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8402878" cy="923330"/>
          </a:xfrm>
          <a:prstGeom prst="rect">
            <a:avLst/>
          </a:prstGeom>
          <a:noFill/>
        </p:spPr>
        <p:txBody>
          <a:bodyPr wrap="none" lIns="91440" tIns="45720" rIns="91440" bIns="45720">
            <a:spAutoFit/>
          </a:bodyPr>
          <a:lstStyle/>
          <a:p>
            <a:r>
              <a:rPr lang="zh-CN" altLang="en-US" sz="5400" dirty="0"/>
              <a:t>Classification Network (CNet</a:t>
            </a:r>
            <a:r>
              <a:rPr lang="zh-CN" altLang="en-US" sz="5400" dirty="0" smtClean="0"/>
              <a:t>)</a:t>
            </a:r>
            <a:endParaRPr lang="zh-CN" altLang="en-US" sz="5400" dirty="0"/>
          </a:p>
        </p:txBody>
      </p:sp>
      <p:sp>
        <p:nvSpPr>
          <p:cNvPr id="4" name="矩形 3"/>
          <p:cNvSpPr/>
          <p:nvPr/>
        </p:nvSpPr>
        <p:spPr>
          <a:xfrm>
            <a:off x="734939" y="1456496"/>
            <a:ext cx="10477144" cy="1077218"/>
          </a:xfrm>
          <a:prstGeom prst="rect">
            <a:avLst/>
          </a:prstGeom>
        </p:spPr>
        <p:txBody>
          <a:bodyPr wrap="square">
            <a:spAutoFit/>
          </a:bodyPr>
          <a:lstStyle/>
          <a:p>
            <a:pPr marL="457200" indent="-457200">
              <a:buFont typeface="Arial" panose="020B0604020202020204" pitchFamily="34" charset="0"/>
              <a:buChar char="•"/>
            </a:pPr>
            <a:r>
              <a:rPr lang="zh-CN" altLang="en-US" sz="3200" dirty="0"/>
              <a:t>In order to train CNet, we adopt cross entropy as </a:t>
            </a:r>
            <a:r>
              <a:rPr lang="zh-CN" altLang="en-US" sz="3200" dirty="0" smtClean="0"/>
              <a:t>loss function</a:t>
            </a:r>
            <a:r>
              <a:rPr lang="zh-CN" altLang="en-US" sz="3200" dirty="0"/>
              <a:t>:</a:t>
            </a:r>
          </a:p>
        </p:txBody>
      </p:sp>
      <p:pic>
        <p:nvPicPr>
          <p:cNvPr id="5" name="图片 4"/>
          <p:cNvPicPr>
            <a:picLocks noChangeAspect="1"/>
          </p:cNvPicPr>
          <p:nvPr/>
        </p:nvPicPr>
        <p:blipFill>
          <a:blip r:embed="rId2"/>
          <a:stretch>
            <a:fillRect/>
          </a:stretch>
        </p:blipFill>
        <p:spPr>
          <a:xfrm>
            <a:off x="2458786" y="2966509"/>
            <a:ext cx="7029450" cy="2657475"/>
          </a:xfrm>
          <a:prstGeom prst="rect">
            <a:avLst/>
          </a:prstGeom>
        </p:spPr>
      </p:pic>
    </p:spTree>
    <p:extLst>
      <p:ext uri="{BB962C8B-B14F-4D97-AF65-F5344CB8AC3E}">
        <p14:creationId xmlns:p14="http://schemas.microsoft.com/office/powerpoint/2010/main" val="1115089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zh-CN" altLang="en-US" sz="5400" dirty="0"/>
              <a:t>Information </a:t>
            </a:r>
            <a:r>
              <a:rPr lang="zh-CN" altLang="en-US" sz="5400" dirty="0" smtClean="0"/>
              <a:t>Distilled LSTM </a:t>
            </a:r>
            <a:r>
              <a:rPr lang="zh-CN" altLang="en-US" sz="5400" dirty="0"/>
              <a:t>(ID-LSTM)</a:t>
            </a:r>
            <a:endParaRPr lang="zh-CN" altLang="en-US" sz="5400" dirty="0"/>
          </a:p>
        </p:txBody>
      </p:sp>
      <p:sp>
        <p:nvSpPr>
          <p:cNvPr id="4" name="矩形 3"/>
          <p:cNvSpPr/>
          <p:nvPr/>
        </p:nvSpPr>
        <p:spPr>
          <a:xfrm>
            <a:off x="526990" y="1627412"/>
            <a:ext cx="10856008" cy="1569660"/>
          </a:xfrm>
          <a:prstGeom prst="rect">
            <a:avLst/>
          </a:prstGeom>
        </p:spPr>
        <p:txBody>
          <a:bodyPr wrap="square">
            <a:spAutoFit/>
          </a:bodyPr>
          <a:lstStyle/>
          <a:p>
            <a:pPr marL="457200" indent="-457200">
              <a:buFont typeface="Arial" panose="020B0604020202020204" pitchFamily="34" charset="0"/>
              <a:buChar char="•"/>
            </a:pPr>
            <a:r>
              <a:rPr lang="zh-CN" altLang="en-US" sz="3200" dirty="0"/>
              <a:t>Distill the most important words and remove </a:t>
            </a:r>
            <a:r>
              <a:rPr lang="zh-CN" altLang="en-US" sz="3200" dirty="0" smtClean="0"/>
              <a:t>irrelevant words</a:t>
            </a:r>
            <a:endParaRPr lang="en-US" altLang="zh-CN" sz="3200" dirty="0" smtClean="0"/>
          </a:p>
          <a:p>
            <a:pPr marL="457200" indent="-457200">
              <a:buFont typeface="Arial" panose="020B0604020202020204" pitchFamily="34" charset="0"/>
              <a:buChar char="•"/>
            </a:pPr>
            <a:endParaRPr lang="en-US" altLang="zh-CN" sz="3200" dirty="0" smtClean="0"/>
          </a:p>
          <a:p>
            <a:pPr marL="457200" indent="-457200">
              <a:buFont typeface="Arial" panose="020B0604020202020204" pitchFamily="34" charset="0"/>
              <a:buChar char="•"/>
            </a:pPr>
            <a:r>
              <a:rPr lang="en-US" altLang="zh-CN" sz="3200" dirty="0"/>
              <a:t>Sentence Representation: the last hidden state of </a:t>
            </a:r>
            <a:r>
              <a:rPr lang="en-US" altLang="zh-CN" sz="3200" dirty="0" smtClean="0"/>
              <a:t>ID-LSTM</a:t>
            </a:r>
            <a:endParaRPr lang="zh-CN" altLang="en-US" sz="3200" dirty="0"/>
          </a:p>
        </p:txBody>
      </p:sp>
      <p:pic>
        <p:nvPicPr>
          <p:cNvPr id="5" name="图片 4"/>
          <p:cNvPicPr>
            <a:picLocks noChangeAspect="1"/>
          </p:cNvPicPr>
          <p:nvPr/>
        </p:nvPicPr>
        <p:blipFill>
          <a:blip r:embed="rId2"/>
          <a:stretch>
            <a:fillRect/>
          </a:stretch>
        </p:blipFill>
        <p:spPr>
          <a:xfrm>
            <a:off x="3611844" y="3288791"/>
            <a:ext cx="4686300" cy="733425"/>
          </a:xfrm>
          <a:prstGeom prst="rect">
            <a:avLst/>
          </a:prstGeom>
        </p:spPr>
      </p:pic>
      <p:pic>
        <p:nvPicPr>
          <p:cNvPr id="6" name="图片 5"/>
          <p:cNvPicPr>
            <a:picLocks noChangeAspect="1"/>
          </p:cNvPicPr>
          <p:nvPr/>
        </p:nvPicPr>
        <p:blipFill>
          <a:blip r:embed="rId3"/>
          <a:stretch>
            <a:fillRect/>
          </a:stretch>
        </p:blipFill>
        <p:spPr>
          <a:xfrm>
            <a:off x="1383884" y="4171659"/>
            <a:ext cx="8877300" cy="1762125"/>
          </a:xfrm>
          <a:prstGeom prst="rect">
            <a:avLst/>
          </a:prstGeom>
        </p:spPr>
      </p:pic>
    </p:spTree>
    <p:extLst>
      <p:ext uri="{BB962C8B-B14F-4D97-AF65-F5344CB8AC3E}">
        <p14:creationId xmlns:p14="http://schemas.microsoft.com/office/powerpoint/2010/main" val="4035124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zh-CN" altLang="en-US" sz="5400" dirty="0"/>
              <a:t>Information </a:t>
            </a:r>
            <a:r>
              <a:rPr lang="zh-CN" altLang="en-US" sz="5400" dirty="0" smtClean="0"/>
              <a:t>Distilled LSTM </a:t>
            </a:r>
            <a:r>
              <a:rPr lang="zh-CN" altLang="en-US" sz="5400" dirty="0"/>
              <a:t>(ID-LSTM)</a:t>
            </a:r>
            <a:endParaRPr lang="zh-CN" altLang="en-US" sz="5400" dirty="0"/>
          </a:p>
        </p:txBody>
      </p:sp>
      <p:sp>
        <p:nvSpPr>
          <p:cNvPr id="4" name="矩形 3"/>
          <p:cNvSpPr/>
          <p:nvPr/>
        </p:nvSpPr>
        <p:spPr>
          <a:xfrm>
            <a:off x="526990" y="1627412"/>
            <a:ext cx="10856008" cy="1077218"/>
          </a:xfrm>
          <a:prstGeom prst="rect">
            <a:avLst/>
          </a:prstGeom>
        </p:spPr>
        <p:txBody>
          <a:bodyPr wrap="square">
            <a:spAutoFit/>
          </a:bodyPr>
          <a:lstStyle/>
          <a:p>
            <a:pPr marL="457200" indent="-457200">
              <a:buFont typeface="Arial" panose="020B0604020202020204" pitchFamily="34" charset="0"/>
              <a:buChar char="•"/>
            </a:pPr>
            <a:r>
              <a:rPr lang="en-US" altLang="zh-CN" sz="3200" dirty="0"/>
              <a:t>Action: {Retain, Delete}</a:t>
            </a:r>
            <a:endParaRPr lang="en-US" altLang="zh-CN" sz="3200" dirty="0" smtClean="0"/>
          </a:p>
          <a:p>
            <a:pPr marL="457200" indent="-457200">
              <a:buFont typeface="Arial" panose="020B0604020202020204" pitchFamily="34" charset="0"/>
              <a:buChar char="•"/>
            </a:pPr>
            <a:r>
              <a:rPr lang="en-US" altLang="zh-CN" sz="3200" dirty="0"/>
              <a:t>States:</a:t>
            </a:r>
            <a:endParaRPr lang="zh-CN" altLang="en-US" sz="3200" dirty="0"/>
          </a:p>
        </p:txBody>
      </p:sp>
      <p:pic>
        <p:nvPicPr>
          <p:cNvPr id="5" name="图片 4"/>
          <p:cNvPicPr>
            <a:picLocks noChangeAspect="1"/>
          </p:cNvPicPr>
          <p:nvPr/>
        </p:nvPicPr>
        <p:blipFill>
          <a:blip r:embed="rId3"/>
          <a:stretch>
            <a:fillRect/>
          </a:stretch>
        </p:blipFill>
        <p:spPr>
          <a:xfrm>
            <a:off x="3611844" y="3288791"/>
            <a:ext cx="4686300" cy="733425"/>
          </a:xfrm>
          <a:prstGeom prst="rect">
            <a:avLst/>
          </a:prstGeom>
        </p:spPr>
      </p:pic>
      <p:pic>
        <p:nvPicPr>
          <p:cNvPr id="2" name="图片 1"/>
          <p:cNvPicPr>
            <a:picLocks noChangeAspect="1"/>
          </p:cNvPicPr>
          <p:nvPr/>
        </p:nvPicPr>
        <p:blipFill>
          <a:blip r:embed="rId4"/>
          <a:stretch>
            <a:fillRect/>
          </a:stretch>
        </p:blipFill>
        <p:spPr>
          <a:xfrm>
            <a:off x="2945316" y="2334693"/>
            <a:ext cx="6181725" cy="1504950"/>
          </a:xfrm>
          <a:prstGeom prst="rect">
            <a:avLst/>
          </a:prstGeom>
        </p:spPr>
      </p:pic>
      <p:sp>
        <p:nvSpPr>
          <p:cNvPr id="7" name="矩形 6"/>
          <p:cNvSpPr/>
          <p:nvPr/>
        </p:nvSpPr>
        <p:spPr>
          <a:xfrm>
            <a:off x="526990" y="4022216"/>
            <a:ext cx="2173737" cy="584775"/>
          </a:xfrm>
          <a:prstGeom prst="rect">
            <a:avLst/>
          </a:prstGeom>
        </p:spPr>
        <p:txBody>
          <a:bodyPr wrap="none">
            <a:spAutoFit/>
          </a:bodyPr>
          <a:lstStyle/>
          <a:p>
            <a:pPr marL="457200" indent="-457200">
              <a:buFont typeface="Arial" panose="020B0604020202020204" pitchFamily="34" charset="0"/>
              <a:buChar char="•"/>
            </a:pPr>
            <a:r>
              <a:rPr lang="zh-CN" altLang="en-US" sz="3200" dirty="0"/>
              <a:t>Rewards:</a:t>
            </a:r>
          </a:p>
        </p:txBody>
      </p:sp>
      <p:pic>
        <p:nvPicPr>
          <p:cNvPr id="8" name="图片 7"/>
          <p:cNvPicPr>
            <a:picLocks noChangeAspect="1"/>
          </p:cNvPicPr>
          <p:nvPr/>
        </p:nvPicPr>
        <p:blipFill>
          <a:blip r:embed="rId5"/>
          <a:stretch>
            <a:fillRect/>
          </a:stretch>
        </p:blipFill>
        <p:spPr>
          <a:xfrm>
            <a:off x="2945316" y="4314603"/>
            <a:ext cx="5715000" cy="1933575"/>
          </a:xfrm>
          <a:prstGeom prst="rect">
            <a:avLst/>
          </a:prstGeom>
        </p:spPr>
      </p:pic>
    </p:spTree>
    <p:extLst>
      <p:ext uri="{BB962C8B-B14F-4D97-AF65-F5344CB8AC3E}">
        <p14:creationId xmlns:p14="http://schemas.microsoft.com/office/powerpoint/2010/main" val="4005619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500" y="229122"/>
            <a:ext cx="12263360" cy="923330"/>
          </a:xfrm>
          <a:prstGeom prst="rect">
            <a:avLst/>
          </a:prstGeom>
          <a:noFill/>
        </p:spPr>
        <p:txBody>
          <a:bodyPr wrap="square" lIns="91440" tIns="45720" rIns="91440" bIns="45720">
            <a:spAutoFit/>
          </a:bodyPr>
          <a:lstStyle/>
          <a:p>
            <a:r>
              <a:rPr lang="en-US" altLang="zh-CN" sz="5400" dirty="0"/>
              <a:t>Hierarchically Structured</a:t>
            </a:r>
            <a:r>
              <a:rPr lang="zh-CN" altLang="en-US" sz="5400" dirty="0" smtClean="0"/>
              <a:t> LSTM (</a:t>
            </a:r>
            <a:r>
              <a:rPr lang="en-US" altLang="zh-CN" sz="5400" dirty="0" smtClean="0"/>
              <a:t>HS</a:t>
            </a:r>
            <a:r>
              <a:rPr lang="zh-CN" altLang="en-US" sz="5400" dirty="0" smtClean="0"/>
              <a:t>-</a:t>
            </a:r>
            <a:r>
              <a:rPr lang="zh-CN" altLang="en-US" sz="5400" dirty="0"/>
              <a:t>LSTM)</a:t>
            </a:r>
            <a:endParaRPr lang="zh-CN" altLang="en-US" sz="5400" dirty="0"/>
          </a:p>
        </p:txBody>
      </p:sp>
      <p:sp>
        <p:nvSpPr>
          <p:cNvPr id="4" name="矩形 3"/>
          <p:cNvSpPr/>
          <p:nvPr/>
        </p:nvSpPr>
        <p:spPr>
          <a:xfrm>
            <a:off x="408773" y="1321124"/>
            <a:ext cx="11092441" cy="1569660"/>
          </a:xfrm>
          <a:prstGeom prst="rect">
            <a:avLst/>
          </a:prstGeom>
        </p:spPr>
        <p:txBody>
          <a:bodyPr wrap="square">
            <a:spAutoFit/>
          </a:bodyPr>
          <a:lstStyle/>
          <a:p>
            <a:pPr marL="457200" indent="-457200">
              <a:buFont typeface="Arial" panose="020B0604020202020204" pitchFamily="34" charset="0"/>
              <a:buChar char="•"/>
            </a:pPr>
            <a:r>
              <a:rPr lang="en-US" altLang="zh-CN" sz="3200" dirty="0"/>
              <a:t>Build a structured representation by </a:t>
            </a:r>
            <a:r>
              <a:rPr lang="en-US" altLang="zh-CN" sz="3200" dirty="0" smtClean="0"/>
              <a:t>discovering hierarchical </a:t>
            </a:r>
            <a:r>
              <a:rPr lang="en-US" altLang="zh-CN" sz="3200" dirty="0"/>
              <a:t>structures in a </a:t>
            </a:r>
            <a:r>
              <a:rPr lang="en-US" altLang="zh-CN" sz="3200" dirty="0" smtClean="0"/>
              <a:t>sentence</a:t>
            </a:r>
          </a:p>
          <a:p>
            <a:pPr marL="457200" indent="-457200">
              <a:buFont typeface="Arial" panose="020B0604020202020204" pitchFamily="34" charset="0"/>
              <a:buChar char="•"/>
            </a:pPr>
            <a:r>
              <a:rPr lang="en-US" altLang="zh-CN" sz="3200" dirty="0"/>
              <a:t>Two-level structure</a:t>
            </a:r>
            <a:r>
              <a:rPr lang="en-US" altLang="zh-CN" sz="3200" dirty="0" smtClean="0"/>
              <a:t>:</a:t>
            </a:r>
          </a:p>
        </p:txBody>
      </p:sp>
      <p:sp>
        <p:nvSpPr>
          <p:cNvPr id="6" name="矩形 5"/>
          <p:cNvSpPr/>
          <p:nvPr/>
        </p:nvSpPr>
        <p:spPr>
          <a:xfrm>
            <a:off x="2069410" y="2956362"/>
            <a:ext cx="9826335" cy="830997"/>
          </a:xfrm>
          <a:prstGeom prst="rect">
            <a:avLst/>
          </a:prstGeom>
        </p:spPr>
        <p:txBody>
          <a:bodyPr wrap="square">
            <a:spAutoFit/>
          </a:bodyPr>
          <a:lstStyle/>
          <a:p>
            <a:pPr marL="457200" indent="-457200">
              <a:buFont typeface="Wingdings" panose="05000000000000000000" pitchFamily="2" charset="2"/>
              <a:buChar char="Ø"/>
            </a:pPr>
            <a:r>
              <a:rPr lang="en-US" altLang="zh-CN" sz="2400" dirty="0"/>
              <a:t>word-level LSTM + phrase-level </a:t>
            </a:r>
            <a:r>
              <a:rPr lang="en-US" altLang="zh-CN" sz="2400" dirty="0" smtClean="0"/>
              <a:t>LSTM</a:t>
            </a:r>
          </a:p>
          <a:p>
            <a:pPr marL="457200" indent="-457200">
              <a:buFont typeface="Wingdings" panose="05000000000000000000" pitchFamily="2" charset="2"/>
              <a:buChar char="Ø"/>
            </a:pPr>
            <a:r>
              <a:rPr lang="en-US" altLang="zh-CN" sz="2400" dirty="0"/>
              <a:t>Sentence </a:t>
            </a:r>
            <a:r>
              <a:rPr lang="en-US" altLang="zh-CN" sz="2400" dirty="0" err="1"/>
              <a:t>Representation:the</a:t>
            </a:r>
            <a:r>
              <a:rPr lang="en-US" altLang="zh-CN" sz="2400" dirty="0"/>
              <a:t> last hidden state of </a:t>
            </a:r>
            <a:r>
              <a:rPr lang="en-US" altLang="zh-CN" sz="2400" dirty="0" smtClean="0"/>
              <a:t>phrase-level LSTM</a:t>
            </a:r>
            <a:endParaRPr lang="zh-CN" altLang="en-US" sz="2400" dirty="0"/>
          </a:p>
        </p:txBody>
      </p:sp>
      <p:pic>
        <p:nvPicPr>
          <p:cNvPr id="9" name="图片 8"/>
          <p:cNvPicPr>
            <a:picLocks noChangeAspect="1"/>
          </p:cNvPicPr>
          <p:nvPr/>
        </p:nvPicPr>
        <p:blipFill>
          <a:blip r:embed="rId2"/>
          <a:stretch>
            <a:fillRect/>
          </a:stretch>
        </p:blipFill>
        <p:spPr>
          <a:xfrm>
            <a:off x="1872641" y="4004239"/>
            <a:ext cx="8429625" cy="1943100"/>
          </a:xfrm>
          <a:prstGeom prst="rect">
            <a:avLst/>
          </a:prstGeom>
        </p:spPr>
      </p:pic>
    </p:spTree>
    <p:extLst>
      <p:ext uri="{BB962C8B-B14F-4D97-AF65-F5344CB8AC3E}">
        <p14:creationId xmlns:p14="http://schemas.microsoft.com/office/powerpoint/2010/main" val="292229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Hierarchically Structured</a:t>
            </a:r>
            <a:r>
              <a:rPr lang="zh-CN" altLang="en-US" sz="5400" dirty="0"/>
              <a:t> </a:t>
            </a:r>
            <a:r>
              <a:rPr lang="zh-CN" altLang="en-US" sz="5400" dirty="0" smtClean="0"/>
              <a:t>LSTM (</a:t>
            </a:r>
            <a:r>
              <a:rPr lang="en-US" altLang="zh-CN" sz="5400" dirty="0" smtClean="0"/>
              <a:t>HS</a:t>
            </a:r>
            <a:r>
              <a:rPr lang="zh-CN" altLang="en-US" sz="5400" dirty="0" smtClean="0"/>
              <a:t>-</a:t>
            </a:r>
            <a:r>
              <a:rPr lang="zh-CN" altLang="en-US" sz="5400" dirty="0"/>
              <a:t>LSTM)</a:t>
            </a:r>
            <a:endParaRPr lang="zh-CN" altLang="en-US" sz="5400" dirty="0"/>
          </a:p>
        </p:txBody>
      </p:sp>
      <p:sp>
        <p:nvSpPr>
          <p:cNvPr id="4" name="矩形 3"/>
          <p:cNvSpPr/>
          <p:nvPr/>
        </p:nvSpPr>
        <p:spPr>
          <a:xfrm>
            <a:off x="526990" y="1627412"/>
            <a:ext cx="10856008" cy="1077218"/>
          </a:xfrm>
          <a:prstGeom prst="rect">
            <a:avLst/>
          </a:prstGeom>
        </p:spPr>
        <p:txBody>
          <a:bodyPr wrap="square">
            <a:spAutoFit/>
          </a:bodyPr>
          <a:lstStyle/>
          <a:p>
            <a:pPr marL="457200" indent="-457200">
              <a:buFont typeface="Arial" panose="020B0604020202020204" pitchFamily="34" charset="0"/>
              <a:buChar char="•"/>
            </a:pPr>
            <a:r>
              <a:rPr lang="en-US" altLang="zh-CN" sz="3200" dirty="0"/>
              <a:t>Action: {Inside, End}</a:t>
            </a:r>
            <a:endParaRPr lang="en-US" altLang="zh-CN" sz="3200" dirty="0" smtClean="0"/>
          </a:p>
          <a:p>
            <a:pPr marL="457200" indent="-457200">
              <a:buFont typeface="Arial" panose="020B0604020202020204" pitchFamily="34" charset="0"/>
              <a:buChar char="•"/>
            </a:pPr>
            <a:r>
              <a:rPr lang="en-US" altLang="zh-CN" sz="3200" dirty="0"/>
              <a:t>States:</a:t>
            </a:r>
            <a:endParaRPr lang="zh-CN" altLang="en-US" sz="3200" dirty="0"/>
          </a:p>
        </p:txBody>
      </p:sp>
      <p:sp>
        <p:nvSpPr>
          <p:cNvPr id="7" name="矩形 6"/>
          <p:cNvSpPr/>
          <p:nvPr/>
        </p:nvSpPr>
        <p:spPr>
          <a:xfrm>
            <a:off x="526990" y="4569147"/>
            <a:ext cx="2173737" cy="584775"/>
          </a:xfrm>
          <a:prstGeom prst="rect">
            <a:avLst/>
          </a:prstGeom>
        </p:spPr>
        <p:txBody>
          <a:bodyPr wrap="none">
            <a:spAutoFit/>
          </a:bodyPr>
          <a:lstStyle/>
          <a:p>
            <a:pPr marL="457200" indent="-457200">
              <a:buFont typeface="Arial" panose="020B0604020202020204" pitchFamily="34" charset="0"/>
              <a:buChar char="•"/>
            </a:pPr>
            <a:r>
              <a:rPr lang="zh-CN" altLang="en-US" sz="3200" dirty="0"/>
              <a:t>Rewards:</a:t>
            </a:r>
          </a:p>
        </p:txBody>
      </p:sp>
      <p:pic>
        <p:nvPicPr>
          <p:cNvPr id="6" name="图片 5"/>
          <p:cNvPicPr>
            <a:picLocks noChangeAspect="1"/>
          </p:cNvPicPr>
          <p:nvPr/>
        </p:nvPicPr>
        <p:blipFill>
          <a:blip r:embed="rId2"/>
          <a:stretch>
            <a:fillRect/>
          </a:stretch>
        </p:blipFill>
        <p:spPr>
          <a:xfrm>
            <a:off x="2700727" y="2307899"/>
            <a:ext cx="3590925" cy="361950"/>
          </a:xfrm>
          <a:prstGeom prst="rect">
            <a:avLst/>
          </a:prstGeom>
        </p:spPr>
      </p:pic>
      <p:sp>
        <p:nvSpPr>
          <p:cNvPr id="9" name="矩形 8"/>
          <p:cNvSpPr/>
          <p:nvPr/>
        </p:nvSpPr>
        <p:spPr>
          <a:xfrm>
            <a:off x="1225489" y="2809425"/>
            <a:ext cx="1773049" cy="369332"/>
          </a:xfrm>
          <a:prstGeom prst="rect">
            <a:avLst/>
          </a:prstGeom>
        </p:spPr>
        <p:txBody>
          <a:bodyPr wrap="none">
            <a:spAutoFit/>
          </a:bodyPr>
          <a:lstStyle/>
          <a:p>
            <a:r>
              <a:rPr lang="zh-CN" altLang="en-US" dirty="0"/>
              <a:t>Word-level LSTM</a:t>
            </a:r>
          </a:p>
        </p:txBody>
      </p:sp>
      <p:pic>
        <p:nvPicPr>
          <p:cNvPr id="10" name="图片 9"/>
          <p:cNvPicPr>
            <a:picLocks noChangeAspect="1"/>
          </p:cNvPicPr>
          <p:nvPr/>
        </p:nvPicPr>
        <p:blipFill>
          <a:blip r:embed="rId3"/>
          <a:stretch>
            <a:fillRect/>
          </a:stretch>
        </p:blipFill>
        <p:spPr>
          <a:xfrm>
            <a:off x="3582512" y="2861916"/>
            <a:ext cx="4924425" cy="647700"/>
          </a:xfrm>
          <a:prstGeom prst="rect">
            <a:avLst/>
          </a:prstGeom>
        </p:spPr>
      </p:pic>
      <p:sp>
        <p:nvSpPr>
          <p:cNvPr id="11" name="矩形 10"/>
          <p:cNvSpPr/>
          <p:nvPr/>
        </p:nvSpPr>
        <p:spPr>
          <a:xfrm>
            <a:off x="1225489" y="3655810"/>
            <a:ext cx="1888530" cy="369332"/>
          </a:xfrm>
          <a:prstGeom prst="rect">
            <a:avLst/>
          </a:prstGeom>
        </p:spPr>
        <p:txBody>
          <a:bodyPr wrap="none">
            <a:spAutoFit/>
          </a:bodyPr>
          <a:lstStyle/>
          <a:p>
            <a:r>
              <a:rPr lang="zh-CN" altLang="en-US" dirty="0"/>
              <a:t>Phrase-level LSTM</a:t>
            </a:r>
          </a:p>
        </p:txBody>
      </p:sp>
      <p:pic>
        <p:nvPicPr>
          <p:cNvPr id="12" name="图片 11"/>
          <p:cNvPicPr>
            <a:picLocks noChangeAspect="1"/>
          </p:cNvPicPr>
          <p:nvPr/>
        </p:nvPicPr>
        <p:blipFill>
          <a:blip r:embed="rId4"/>
          <a:stretch>
            <a:fillRect/>
          </a:stretch>
        </p:blipFill>
        <p:spPr>
          <a:xfrm>
            <a:off x="3582512" y="3597295"/>
            <a:ext cx="5067300" cy="704850"/>
          </a:xfrm>
          <a:prstGeom prst="rect">
            <a:avLst/>
          </a:prstGeom>
        </p:spPr>
      </p:pic>
      <p:pic>
        <p:nvPicPr>
          <p:cNvPr id="13" name="图片 12"/>
          <p:cNvPicPr>
            <a:picLocks noChangeAspect="1"/>
          </p:cNvPicPr>
          <p:nvPr/>
        </p:nvPicPr>
        <p:blipFill>
          <a:blip r:embed="rId5"/>
          <a:stretch>
            <a:fillRect/>
          </a:stretch>
        </p:blipFill>
        <p:spPr>
          <a:xfrm>
            <a:off x="3039587" y="4569147"/>
            <a:ext cx="5467350" cy="504825"/>
          </a:xfrm>
          <a:prstGeom prst="rect">
            <a:avLst/>
          </a:prstGeom>
        </p:spPr>
      </p:pic>
      <p:pic>
        <p:nvPicPr>
          <p:cNvPr id="14" name="图片 13"/>
          <p:cNvPicPr>
            <a:picLocks noChangeAspect="1"/>
          </p:cNvPicPr>
          <p:nvPr/>
        </p:nvPicPr>
        <p:blipFill>
          <a:blip r:embed="rId6"/>
          <a:stretch>
            <a:fillRect/>
          </a:stretch>
        </p:blipFill>
        <p:spPr>
          <a:xfrm>
            <a:off x="2146964" y="5043274"/>
            <a:ext cx="6162675" cy="1057275"/>
          </a:xfrm>
          <a:prstGeom prst="rect">
            <a:avLst/>
          </a:prstGeom>
        </p:spPr>
      </p:pic>
    </p:spTree>
    <p:extLst>
      <p:ext uri="{BB962C8B-B14F-4D97-AF65-F5344CB8AC3E}">
        <p14:creationId xmlns:p14="http://schemas.microsoft.com/office/powerpoint/2010/main" val="1830125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83818" y="2044041"/>
            <a:ext cx="5915398" cy="2806739"/>
          </a:xfrm>
          <a:prstGeom prst="rect">
            <a:avLst/>
          </a:prstGeom>
        </p:spPr>
      </p:pic>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smtClean="0"/>
              <a:t>Training</a:t>
            </a:r>
            <a:endParaRPr lang="zh-CN" altLang="en-US" sz="5400" dirty="0"/>
          </a:p>
        </p:txBody>
      </p:sp>
    </p:spTree>
    <p:extLst>
      <p:ext uri="{BB962C8B-B14F-4D97-AF65-F5344CB8AC3E}">
        <p14:creationId xmlns:p14="http://schemas.microsoft.com/office/powerpoint/2010/main" val="2163880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Experiment</a:t>
            </a:r>
            <a:endParaRPr lang="zh-CN" altLang="en-US" sz="5400" dirty="0"/>
          </a:p>
        </p:txBody>
      </p:sp>
      <p:sp>
        <p:nvSpPr>
          <p:cNvPr id="4" name="矩形 3"/>
          <p:cNvSpPr/>
          <p:nvPr/>
        </p:nvSpPr>
        <p:spPr>
          <a:xfrm>
            <a:off x="526990" y="1627412"/>
            <a:ext cx="10856008" cy="584775"/>
          </a:xfrm>
          <a:prstGeom prst="rect">
            <a:avLst/>
          </a:prstGeom>
        </p:spPr>
        <p:txBody>
          <a:bodyPr wrap="square">
            <a:spAutoFit/>
          </a:bodyPr>
          <a:lstStyle/>
          <a:p>
            <a:pPr marL="457200" indent="-457200">
              <a:buFont typeface="Arial" panose="020B0604020202020204" pitchFamily="34" charset="0"/>
              <a:buChar char="•"/>
            </a:pPr>
            <a:r>
              <a:rPr lang="en-US" altLang="zh-CN" sz="3200" dirty="0"/>
              <a:t>Classification Results :</a:t>
            </a:r>
            <a:endParaRPr lang="zh-CN" altLang="en-US" sz="3200" dirty="0"/>
          </a:p>
        </p:txBody>
      </p:sp>
      <p:pic>
        <p:nvPicPr>
          <p:cNvPr id="2" name="图片 1"/>
          <p:cNvPicPr>
            <a:picLocks noChangeAspect="1"/>
          </p:cNvPicPr>
          <p:nvPr/>
        </p:nvPicPr>
        <p:blipFill>
          <a:blip r:embed="rId2"/>
          <a:stretch>
            <a:fillRect/>
          </a:stretch>
        </p:blipFill>
        <p:spPr>
          <a:xfrm>
            <a:off x="2604998" y="2670619"/>
            <a:ext cx="5819775" cy="2952750"/>
          </a:xfrm>
          <a:prstGeom prst="rect">
            <a:avLst/>
          </a:prstGeom>
        </p:spPr>
      </p:pic>
    </p:spTree>
    <p:extLst>
      <p:ext uri="{BB962C8B-B14F-4D97-AF65-F5344CB8AC3E}">
        <p14:creationId xmlns:p14="http://schemas.microsoft.com/office/powerpoint/2010/main" val="683884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Examples</a:t>
            </a:r>
            <a:endParaRPr lang="zh-CN" altLang="en-US" sz="5400" dirty="0"/>
          </a:p>
        </p:txBody>
      </p:sp>
      <p:pic>
        <p:nvPicPr>
          <p:cNvPr id="5" name="图片 4"/>
          <p:cNvPicPr>
            <a:picLocks noChangeAspect="1"/>
          </p:cNvPicPr>
          <p:nvPr/>
        </p:nvPicPr>
        <p:blipFill>
          <a:blip r:embed="rId2"/>
          <a:stretch>
            <a:fillRect/>
          </a:stretch>
        </p:blipFill>
        <p:spPr>
          <a:xfrm>
            <a:off x="1778505" y="1998691"/>
            <a:ext cx="8515350" cy="2638425"/>
          </a:xfrm>
          <a:prstGeom prst="rect">
            <a:avLst/>
          </a:prstGeom>
        </p:spPr>
      </p:pic>
    </p:spTree>
    <p:extLst>
      <p:ext uri="{BB962C8B-B14F-4D97-AF65-F5344CB8AC3E}">
        <p14:creationId xmlns:p14="http://schemas.microsoft.com/office/powerpoint/2010/main" val="2932402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Analyze ID-LSTM</a:t>
            </a:r>
            <a:endParaRPr lang="zh-CN" altLang="en-US" sz="5400" dirty="0"/>
          </a:p>
        </p:txBody>
      </p:sp>
      <p:pic>
        <p:nvPicPr>
          <p:cNvPr id="2" name="图片 1"/>
          <p:cNvPicPr>
            <a:picLocks noChangeAspect="1"/>
          </p:cNvPicPr>
          <p:nvPr/>
        </p:nvPicPr>
        <p:blipFill>
          <a:blip r:embed="rId2"/>
          <a:stretch>
            <a:fillRect/>
          </a:stretch>
        </p:blipFill>
        <p:spPr>
          <a:xfrm>
            <a:off x="273320" y="1970134"/>
            <a:ext cx="5803611" cy="2437346"/>
          </a:xfrm>
          <a:prstGeom prst="rect">
            <a:avLst/>
          </a:prstGeom>
        </p:spPr>
      </p:pic>
      <p:pic>
        <p:nvPicPr>
          <p:cNvPr id="6" name="图片 5"/>
          <p:cNvPicPr>
            <a:picLocks noChangeAspect="1"/>
          </p:cNvPicPr>
          <p:nvPr/>
        </p:nvPicPr>
        <p:blipFill>
          <a:blip r:embed="rId3"/>
          <a:stretch>
            <a:fillRect/>
          </a:stretch>
        </p:blipFill>
        <p:spPr>
          <a:xfrm>
            <a:off x="6394613" y="1672107"/>
            <a:ext cx="5159852" cy="3019535"/>
          </a:xfrm>
          <a:prstGeom prst="rect">
            <a:avLst/>
          </a:prstGeom>
        </p:spPr>
      </p:pic>
    </p:spTree>
    <p:extLst>
      <p:ext uri="{BB962C8B-B14F-4D97-AF65-F5344CB8AC3E}">
        <p14:creationId xmlns:p14="http://schemas.microsoft.com/office/powerpoint/2010/main" val="71405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3514167" cy="923330"/>
          </a:xfrm>
          <a:prstGeom prst="rect">
            <a:avLst/>
          </a:prstGeom>
          <a:noFill/>
        </p:spPr>
        <p:txBody>
          <a:bodyPr wrap="none" lIns="91440" tIns="45720" rIns="91440" bIns="45720">
            <a:spAutoFit/>
          </a:bodyPr>
          <a:lstStyle/>
          <a:p>
            <a:r>
              <a:rPr lang="zh-CN" altLang="en-US" sz="5400" dirty="0"/>
              <a:t>Background</a:t>
            </a:r>
            <a:endParaRPr lang="zh-CN" altLang="en-US" sz="5400" dirty="0"/>
          </a:p>
        </p:txBody>
      </p:sp>
      <p:pic>
        <p:nvPicPr>
          <p:cNvPr id="4" name="图片 3"/>
          <p:cNvPicPr>
            <a:picLocks noChangeAspect="1"/>
          </p:cNvPicPr>
          <p:nvPr/>
        </p:nvPicPr>
        <p:blipFill>
          <a:blip r:embed="rId3"/>
          <a:stretch>
            <a:fillRect/>
          </a:stretch>
        </p:blipFill>
        <p:spPr>
          <a:xfrm>
            <a:off x="671680" y="1839837"/>
            <a:ext cx="3619500" cy="3952875"/>
          </a:xfrm>
          <a:prstGeom prst="rect">
            <a:avLst/>
          </a:prstGeom>
        </p:spPr>
      </p:pic>
      <p:sp>
        <p:nvSpPr>
          <p:cNvPr id="5" name="矩形 4"/>
          <p:cNvSpPr/>
          <p:nvPr/>
        </p:nvSpPr>
        <p:spPr>
          <a:xfrm>
            <a:off x="5649212" y="1255062"/>
            <a:ext cx="4357540" cy="584775"/>
          </a:xfrm>
          <a:prstGeom prst="rect">
            <a:avLst/>
          </a:prstGeom>
        </p:spPr>
        <p:txBody>
          <a:bodyPr wrap="none">
            <a:spAutoFit/>
          </a:bodyPr>
          <a:lstStyle/>
          <a:p>
            <a:r>
              <a:rPr lang="zh-CN" altLang="en-US" sz="3200" dirty="0"/>
              <a:t>Sentence Representation</a:t>
            </a:r>
          </a:p>
        </p:txBody>
      </p:sp>
      <p:sp>
        <p:nvSpPr>
          <p:cNvPr id="7" name="矩形 6"/>
          <p:cNvSpPr/>
          <p:nvPr/>
        </p:nvSpPr>
        <p:spPr>
          <a:xfrm>
            <a:off x="5649212" y="2396016"/>
            <a:ext cx="6096000" cy="2554545"/>
          </a:xfrm>
          <a:prstGeom prst="rect">
            <a:avLst/>
          </a:prstGeom>
        </p:spPr>
        <p:txBody>
          <a:bodyPr>
            <a:spAutoFit/>
          </a:bodyPr>
          <a:lstStyle/>
          <a:p>
            <a:r>
              <a:rPr lang="en-US" altLang="zh-CN" sz="3200" dirty="0"/>
              <a:t>• Bag-of-words</a:t>
            </a:r>
          </a:p>
          <a:p>
            <a:r>
              <a:rPr lang="en-US" altLang="zh-CN" sz="3200" dirty="0"/>
              <a:t>• Convolutional neural network</a:t>
            </a:r>
          </a:p>
          <a:p>
            <a:r>
              <a:rPr lang="en-US" altLang="zh-CN" sz="3200" dirty="0"/>
              <a:t>• Recurrent neural network</a:t>
            </a:r>
          </a:p>
          <a:p>
            <a:r>
              <a:rPr lang="en-US" altLang="zh-CN" sz="3200" dirty="0"/>
              <a:t>• Attention-based methods</a:t>
            </a:r>
          </a:p>
          <a:p>
            <a:r>
              <a:rPr lang="en-US" altLang="zh-CN" sz="3200" dirty="0"/>
              <a:t>• Tree-structured LSTM</a:t>
            </a:r>
            <a:endParaRPr lang="zh-CN" altLang="en-US" sz="3200" dirty="0"/>
          </a:p>
        </p:txBody>
      </p:sp>
      <p:sp>
        <p:nvSpPr>
          <p:cNvPr id="8" name="矩形 7"/>
          <p:cNvSpPr/>
          <p:nvPr/>
        </p:nvSpPr>
        <p:spPr>
          <a:xfrm>
            <a:off x="5056095" y="5088367"/>
            <a:ext cx="6569225" cy="584775"/>
          </a:xfrm>
          <a:prstGeom prst="rect">
            <a:avLst/>
          </a:prstGeom>
        </p:spPr>
        <p:txBody>
          <a:bodyPr wrap="square">
            <a:spAutoFit/>
          </a:bodyPr>
          <a:lstStyle/>
          <a:p>
            <a:r>
              <a:rPr lang="zh-CN" altLang="en-US" sz="3200" dirty="0">
                <a:solidFill>
                  <a:srgbClr val="FF0000"/>
                </a:solidFill>
              </a:rPr>
              <a:t>No structure / Using given structure</a:t>
            </a:r>
          </a:p>
        </p:txBody>
      </p:sp>
    </p:spTree>
    <p:extLst>
      <p:ext uri="{BB962C8B-B14F-4D97-AF65-F5344CB8AC3E}">
        <p14:creationId xmlns:p14="http://schemas.microsoft.com/office/powerpoint/2010/main" val="518114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Analyze HS-LSTM</a:t>
            </a:r>
            <a:endParaRPr lang="zh-CN" altLang="en-US" sz="5400" dirty="0"/>
          </a:p>
        </p:txBody>
      </p:sp>
      <p:pic>
        <p:nvPicPr>
          <p:cNvPr id="7" name="图片 6"/>
          <p:cNvPicPr>
            <a:picLocks noChangeAspect="1"/>
          </p:cNvPicPr>
          <p:nvPr/>
        </p:nvPicPr>
        <p:blipFill>
          <a:blip r:embed="rId2"/>
          <a:stretch>
            <a:fillRect/>
          </a:stretch>
        </p:blipFill>
        <p:spPr>
          <a:xfrm>
            <a:off x="931475" y="1993048"/>
            <a:ext cx="10106025" cy="2381250"/>
          </a:xfrm>
          <a:prstGeom prst="rect">
            <a:avLst/>
          </a:prstGeom>
        </p:spPr>
      </p:pic>
    </p:spTree>
    <p:extLst>
      <p:ext uri="{BB962C8B-B14F-4D97-AF65-F5344CB8AC3E}">
        <p14:creationId xmlns:p14="http://schemas.microsoft.com/office/powerpoint/2010/main" val="1643605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Analyze HS-LSTM</a:t>
            </a:r>
            <a:endParaRPr lang="zh-CN" altLang="en-US" sz="5400" dirty="0"/>
          </a:p>
        </p:txBody>
      </p:sp>
      <p:pic>
        <p:nvPicPr>
          <p:cNvPr id="2" name="图片 1"/>
          <p:cNvPicPr>
            <a:picLocks noChangeAspect="1"/>
          </p:cNvPicPr>
          <p:nvPr/>
        </p:nvPicPr>
        <p:blipFill>
          <a:blip r:embed="rId2"/>
          <a:stretch>
            <a:fillRect/>
          </a:stretch>
        </p:blipFill>
        <p:spPr>
          <a:xfrm>
            <a:off x="2847395" y="1465920"/>
            <a:ext cx="5449113" cy="4263482"/>
          </a:xfrm>
          <a:prstGeom prst="rect">
            <a:avLst/>
          </a:prstGeom>
        </p:spPr>
      </p:pic>
    </p:spTree>
    <p:extLst>
      <p:ext uri="{BB962C8B-B14F-4D97-AF65-F5344CB8AC3E}">
        <p14:creationId xmlns:p14="http://schemas.microsoft.com/office/powerpoint/2010/main" val="1030540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Analyze HS-LSTM</a:t>
            </a:r>
            <a:endParaRPr lang="zh-CN" altLang="en-US" sz="5400" dirty="0"/>
          </a:p>
        </p:txBody>
      </p:sp>
      <p:pic>
        <p:nvPicPr>
          <p:cNvPr id="5" name="图片 4"/>
          <p:cNvPicPr>
            <a:picLocks noChangeAspect="1"/>
          </p:cNvPicPr>
          <p:nvPr/>
        </p:nvPicPr>
        <p:blipFill>
          <a:blip r:embed="rId2"/>
          <a:stretch>
            <a:fillRect/>
          </a:stretch>
        </p:blipFill>
        <p:spPr>
          <a:xfrm>
            <a:off x="478653" y="1691755"/>
            <a:ext cx="5426490" cy="2790825"/>
          </a:xfrm>
          <a:prstGeom prst="rect">
            <a:avLst/>
          </a:prstGeom>
        </p:spPr>
      </p:pic>
      <p:pic>
        <p:nvPicPr>
          <p:cNvPr id="6" name="图片 5"/>
          <p:cNvPicPr>
            <a:picLocks noChangeAspect="1"/>
          </p:cNvPicPr>
          <p:nvPr/>
        </p:nvPicPr>
        <p:blipFill>
          <a:blip r:embed="rId3"/>
          <a:stretch>
            <a:fillRect/>
          </a:stretch>
        </p:blipFill>
        <p:spPr>
          <a:xfrm>
            <a:off x="6555070" y="1963217"/>
            <a:ext cx="5200650" cy="2247900"/>
          </a:xfrm>
          <a:prstGeom prst="rect">
            <a:avLst/>
          </a:prstGeom>
        </p:spPr>
      </p:pic>
    </p:spTree>
    <p:extLst>
      <p:ext uri="{BB962C8B-B14F-4D97-AF65-F5344CB8AC3E}">
        <p14:creationId xmlns:p14="http://schemas.microsoft.com/office/powerpoint/2010/main" val="2684690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0" y="245650"/>
            <a:ext cx="12263360" cy="923330"/>
          </a:xfrm>
          <a:prstGeom prst="rect">
            <a:avLst/>
          </a:prstGeom>
          <a:noFill/>
        </p:spPr>
        <p:txBody>
          <a:bodyPr wrap="square" lIns="91440" tIns="45720" rIns="91440" bIns="45720">
            <a:spAutoFit/>
          </a:bodyPr>
          <a:lstStyle/>
          <a:p>
            <a:r>
              <a:rPr lang="en-US" altLang="zh-CN" sz="5400" dirty="0"/>
              <a:t>Conclusion</a:t>
            </a:r>
            <a:endParaRPr lang="zh-CN" altLang="en-US" sz="5400" dirty="0"/>
          </a:p>
        </p:txBody>
      </p:sp>
      <p:sp>
        <p:nvSpPr>
          <p:cNvPr id="2" name="矩形 1"/>
          <p:cNvSpPr/>
          <p:nvPr/>
        </p:nvSpPr>
        <p:spPr>
          <a:xfrm>
            <a:off x="1269084" y="1620633"/>
            <a:ext cx="10737757" cy="2677656"/>
          </a:xfrm>
          <a:prstGeom prst="rect">
            <a:avLst/>
          </a:prstGeom>
        </p:spPr>
        <p:txBody>
          <a:bodyPr wrap="square">
            <a:spAutoFit/>
          </a:bodyPr>
          <a:lstStyle/>
          <a:p>
            <a:pPr marL="342900" indent="-342900">
              <a:buFont typeface="Arial" panose="020B0604020202020204" pitchFamily="34" charset="0"/>
              <a:buChar char="•"/>
            </a:pPr>
            <a:r>
              <a:rPr lang="en-US" altLang="zh-CN" sz="2400" dirty="0"/>
              <a:t>A reinforcement learning method which learns </a:t>
            </a:r>
            <a:r>
              <a:rPr lang="en-US" altLang="zh-CN" sz="2400" dirty="0" smtClean="0"/>
              <a:t>sentence  representation </a:t>
            </a:r>
            <a:r>
              <a:rPr lang="en-US" altLang="zh-CN" sz="2400" dirty="0"/>
              <a:t>by discovering task-relevant structure</a:t>
            </a:r>
            <a:r>
              <a:rPr lang="en-US" altLang="zh-CN" sz="2400" dirty="0" smtClean="0"/>
              <a:t>.</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Two representation models: ID-LSTM and </a:t>
            </a:r>
            <a:r>
              <a:rPr lang="en-US" altLang="zh-CN" sz="2400" dirty="0" smtClean="0"/>
              <a:t>HS-LSTM</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en-US" altLang="zh-CN" sz="2400" dirty="0"/>
              <a:t>state-of-the-art performance &amp; interesting </a:t>
            </a:r>
            <a:r>
              <a:rPr lang="en-US" altLang="zh-CN" sz="2400" dirty="0" smtClean="0"/>
              <a:t>task-relevant structures</a:t>
            </a:r>
            <a:endParaRPr lang="zh-CN" altLang="en-US" sz="2400" dirty="0"/>
          </a:p>
        </p:txBody>
      </p:sp>
    </p:spTree>
    <p:extLst>
      <p:ext uri="{BB962C8B-B14F-4D97-AF65-F5344CB8AC3E}">
        <p14:creationId xmlns:p14="http://schemas.microsoft.com/office/powerpoint/2010/main" val="179691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3514167" cy="923330"/>
          </a:xfrm>
          <a:prstGeom prst="rect">
            <a:avLst/>
          </a:prstGeom>
          <a:noFill/>
        </p:spPr>
        <p:txBody>
          <a:bodyPr wrap="none" lIns="91440" tIns="45720" rIns="91440" bIns="45720">
            <a:spAutoFit/>
          </a:bodyPr>
          <a:lstStyle/>
          <a:p>
            <a:r>
              <a:rPr lang="zh-CN" altLang="en-US" sz="5400" dirty="0"/>
              <a:t>Background</a:t>
            </a:r>
            <a:endParaRPr lang="zh-CN" altLang="en-US" sz="5400" dirty="0"/>
          </a:p>
        </p:txBody>
      </p:sp>
      <p:pic>
        <p:nvPicPr>
          <p:cNvPr id="2" name="图片 1"/>
          <p:cNvPicPr>
            <a:picLocks noChangeAspect="1"/>
          </p:cNvPicPr>
          <p:nvPr/>
        </p:nvPicPr>
        <p:blipFill>
          <a:blip r:embed="rId3"/>
          <a:stretch>
            <a:fillRect/>
          </a:stretch>
        </p:blipFill>
        <p:spPr>
          <a:xfrm>
            <a:off x="502153" y="1670634"/>
            <a:ext cx="4432106" cy="3704253"/>
          </a:xfrm>
          <a:prstGeom prst="rect">
            <a:avLst/>
          </a:prstGeom>
        </p:spPr>
      </p:pic>
      <p:sp>
        <p:nvSpPr>
          <p:cNvPr id="6" name="矩形 5"/>
          <p:cNvSpPr/>
          <p:nvPr/>
        </p:nvSpPr>
        <p:spPr>
          <a:xfrm>
            <a:off x="4214214" y="510141"/>
            <a:ext cx="5933396" cy="523220"/>
          </a:xfrm>
          <a:prstGeom prst="rect">
            <a:avLst/>
          </a:prstGeom>
        </p:spPr>
        <p:txBody>
          <a:bodyPr wrap="square">
            <a:spAutoFit/>
          </a:bodyPr>
          <a:lstStyle/>
          <a:p>
            <a:r>
              <a:rPr lang="en-US" altLang="zh-CN" sz="2800" dirty="0"/>
              <a:t>Tree-structured LSTM</a:t>
            </a:r>
            <a:endParaRPr lang="zh-CN" altLang="en-US" sz="2800" dirty="0"/>
          </a:p>
        </p:txBody>
      </p:sp>
      <p:sp>
        <p:nvSpPr>
          <p:cNvPr id="9" name="矩形 8"/>
          <p:cNvSpPr/>
          <p:nvPr/>
        </p:nvSpPr>
        <p:spPr>
          <a:xfrm>
            <a:off x="5696589" y="2781645"/>
            <a:ext cx="6096000" cy="646331"/>
          </a:xfrm>
          <a:prstGeom prst="rect">
            <a:avLst/>
          </a:prstGeom>
        </p:spPr>
        <p:txBody>
          <a:bodyPr>
            <a:spAutoFit/>
          </a:bodyPr>
          <a:lstStyle/>
          <a:p>
            <a:r>
              <a:rPr lang="en-US" altLang="zh-CN" dirty="0" smtClean="0"/>
              <a:t>There </a:t>
            </a:r>
            <a:r>
              <a:rPr lang="zh-CN" altLang="en-US" dirty="0" smtClean="0"/>
              <a:t>has few </a:t>
            </a:r>
            <a:r>
              <a:rPr lang="zh-CN" altLang="en-US" dirty="0"/>
              <a:t>studies on learning representations with automatically optimized structures.</a:t>
            </a:r>
          </a:p>
        </p:txBody>
      </p:sp>
    </p:spTree>
    <p:extLst>
      <p:ext uri="{BB962C8B-B14F-4D97-AF65-F5344CB8AC3E}">
        <p14:creationId xmlns:p14="http://schemas.microsoft.com/office/powerpoint/2010/main" val="245069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707" y="393558"/>
            <a:ext cx="2448684" cy="707886"/>
          </a:xfrm>
          <a:prstGeom prst="rect">
            <a:avLst/>
          </a:prstGeom>
        </p:spPr>
        <p:txBody>
          <a:bodyPr wrap="none">
            <a:spAutoFit/>
          </a:bodyPr>
          <a:lstStyle/>
          <a:p>
            <a:r>
              <a:rPr lang="en-US" altLang="zh-CN" sz="4000" dirty="0"/>
              <a:t>motivation</a:t>
            </a:r>
            <a:endParaRPr lang="zh-CN" altLang="en-US" sz="4000" dirty="0"/>
          </a:p>
        </p:txBody>
      </p:sp>
      <p:sp>
        <p:nvSpPr>
          <p:cNvPr id="3" name="矩形 2"/>
          <p:cNvSpPr/>
          <p:nvPr/>
        </p:nvSpPr>
        <p:spPr>
          <a:xfrm>
            <a:off x="531707" y="1646844"/>
            <a:ext cx="7042674" cy="1938992"/>
          </a:xfrm>
          <a:prstGeom prst="rect">
            <a:avLst/>
          </a:prstGeom>
        </p:spPr>
        <p:txBody>
          <a:bodyPr wrap="square">
            <a:spAutoFit/>
          </a:bodyPr>
          <a:lstStyle/>
          <a:p>
            <a:pPr marL="285750" indent="-285750">
              <a:buFont typeface="Arial" panose="020B0604020202020204" pitchFamily="34" charset="0"/>
              <a:buChar char="•"/>
            </a:pPr>
            <a:r>
              <a:rPr lang="zh-CN" altLang="en-US" sz="2000" dirty="0"/>
              <a:t>Identify task-relevant </a:t>
            </a:r>
            <a:r>
              <a:rPr lang="zh-CN" altLang="en-US" sz="2000" dirty="0" smtClean="0"/>
              <a:t>structures</a:t>
            </a:r>
            <a:endParaRPr lang="en-US" altLang="zh-CN" sz="2000" dirty="0" smtClean="0"/>
          </a:p>
          <a:p>
            <a:pPr marL="285750" indent="-285750">
              <a:buFont typeface="Arial" panose="020B0604020202020204" pitchFamily="34" charset="0"/>
              <a:buChar char="•"/>
            </a:pPr>
            <a:endParaRPr lang="zh-CN" altLang="en-US" sz="2000" dirty="0"/>
          </a:p>
          <a:p>
            <a:pPr marL="285750" indent="-285750">
              <a:buFont typeface="Arial" panose="020B0604020202020204" pitchFamily="34" charset="0"/>
              <a:buChar char="•"/>
            </a:pPr>
            <a:r>
              <a:rPr lang="en-US" altLang="zh-CN" sz="2000" dirty="0" smtClean="0"/>
              <a:t>Build </a:t>
            </a:r>
            <a:r>
              <a:rPr lang="zh-CN" altLang="en-US" sz="2000" dirty="0" smtClean="0"/>
              <a:t>structured </a:t>
            </a:r>
            <a:r>
              <a:rPr lang="zh-CN" altLang="en-US" sz="2000" dirty="0"/>
              <a:t>sentence representations over </a:t>
            </a:r>
            <a:r>
              <a:rPr lang="zh-CN" altLang="en-US" sz="2000" dirty="0" smtClean="0"/>
              <a:t>the </a:t>
            </a:r>
            <a:r>
              <a:rPr lang="en-US" altLang="zh-CN" sz="2000" dirty="0" smtClean="0"/>
              <a:t>S</a:t>
            </a:r>
            <a:r>
              <a:rPr lang="zh-CN" altLang="en-US" sz="2000" dirty="0" smtClean="0"/>
              <a:t>tructures</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en-US" altLang="zh-CN" sz="2000" dirty="0" smtClean="0"/>
              <a:t>Challenges</a:t>
            </a:r>
            <a:endParaRPr lang="zh-CN" altLang="en-US" sz="2000" dirty="0"/>
          </a:p>
          <a:p>
            <a:r>
              <a:rPr lang="zh-CN" altLang="en-US" sz="2000" dirty="0" smtClean="0"/>
              <a:t>     Do </a:t>
            </a:r>
            <a:r>
              <a:rPr lang="zh-CN" altLang="en-US" sz="2000" dirty="0"/>
              <a:t>not have explicit structure annotations</a:t>
            </a:r>
          </a:p>
        </p:txBody>
      </p:sp>
      <p:pic>
        <p:nvPicPr>
          <p:cNvPr id="4" name="图片 3"/>
          <p:cNvPicPr>
            <a:picLocks noChangeAspect="1"/>
          </p:cNvPicPr>
          <p:nvPr/>
        </p:nvPicPr>
        <p:blipFill>
          <a:blip r:embed="rId3"/>
          <a:stretch>
            <a:fillRect/>
          </a:stretch>
        </p:blipFill>
        <p:spPr>
          <a:xfrm>
            <a:off x="886709" y="4220192"/>
            <a:ext cx="7515225" cy="1171575"/>
          </a:xfrm>
          <a:prstGeom prst="rect">
            <a:avLst/>
          </a:prstGeom>
        </p:spPr>
      </p:pic>
    </p:spTree>
    <p:extLst>
      <p:ext uri="{BB962C8B-B14F-4D97-AF65-F5344CB8AC3E}">
        <p14:creationId xmlns:p14="http://schemas.microsoft.com/office/powerpoint/2010/main" val="2844208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46806" y="1352383"/>
            <a:ext cx="3513507" cy="4310803"/>
          </a:xfrm>
          <a:prstGeom prst="rect">
            <a:avLst/>
          </a:prstGeom>
        </p:spPr>
      </p:pic>
      <p:pic>
        <p:nvPicPr>
          <p:cNvPr id="4" name="图片 3"/>
          <p:cNvPicPr>
            <a:picLocks noChangeAspect="1"/>
          </p:cNvPicPr>
          <p:nvPr/>
        </p:nvPicPr>
        <p:blipFill>
          <a:blip r:embed="rId4"/>
          <a:stretch>
            <a:fillRect/>
          </a:stretch>
        </p:blipFill>
        <p:spPr>
          <a:xfrm>
            <a:off x="5466652" y="2339084"/>
            <a:ext cx="3766557" cy="2337402"/>
          </a:xfrm>
          <a:prstGeom prst="rect">
            <a:avLst/>
          </a:prstGeom>
        </p:spPr>
      </p:pic>
      <p:sp>
        <p:nvSpPr>
          <p:cNvPr id="5" name="矩形 4"/>
          <p:cNvSpPr/>
          <p:nvPr/>
        </p:nvSpPr>
        <p:spPr>
          <a:xfrm>
            <a:off x="531707" y="393558"/>
            <a:ext cx="3940118" cy="707886"/>
          </a:xfrm>
          <a:prstGeom prst="rect">
            <a:avLst/>
          </a:prstGeom>
        </p:spPr>
        <p:txBody>
          <a:bodyPr wrap="none">
            <a:spAutoFit/>
          </a:bodyPr>
          <a:lstStyle/>
          <a:p>
            <a:r>
              <a:rPr lang="en-US" altLang="zh-CN" sz="4000" dirty="0" smtClean="0"/>
              <a:t>Introduction to RL</a:t>
            </a:r>
            <a:endParaRPr lang="zh-CN" altLang="en-US" sz="4000" dirty="0"/>
          </a:p>
        </p:txBody>
      </p:sp>
    </p:spTree>
    <p:extLst>
      <p:ext uri="{BB962C8B-B14F-4D97-AF65-F5344CB8AC3E}">
        <p14:creationId xmlns:p14="http://schemas.microsoft.com/office/powerpoint/2010/main" val="3529573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531707" y="393558"/>
            <a:ext cx="3940118" cy="707886"/>
          </a:xfrm>
          <a:prstGeom prst="rect">
            <a:avLst/>
          </a:prstGeom>
        </p:spPr>
        <p:txBody>
          <a:bodyPr wrap="none">
            <a:spAutoFit/>
          </a:bodyPr>
          <a:lstStyle/>
          <a:p>
            <a:r>
              <a:rPr lang="en-US" altLang="zh-CN" sz="4000" dirty="0" smtClean="0"/>
              <a:t>Introduction to RL</a:t>
            </a:r>
            <a:endParaRPr lang="zh-CN" altLang="en-US" sz="4000" dirty="0"/>
          </a:p>
        </p:txBody>
      </p:sp>
      <p:pic>
        <p:nvPicPr>
          <p:cNvPr id="2" name="图片 1"/>
          <p:cNvPicPr>
            <a:picLocks noChangeAspect="1"/>
          </p:cNvPicPr>
          <p:nvPr/>
        </p:nvPicPr>
        <p:blipFill>
          <a:blip r:embed="rId3"/>
          <a:stretch>
            <a:fillRect/>
          </a:stretch>
        </p:blipFill>
        <p:spPr>
          <a:xfrm>
            <a:off x="2255333" y="1931715"/>
            <a:ext cx="5785837" cy="2394957"/>
          </a:xfrm>
          <a:prstGeom prst="rect">
            <a:avLst/>
          </a:prstGeom>
        </p:spPr>
      </p:pic>
      <p:pic>
        <p:nvPicPr>
          <p:cNvPr id="6" name="图片 5"/>
          <p:cNvPicPr>
            <a:picLocks noChangeAspect="1"/>
          </p:cNvPicPr>
          <p:nvPr/>
        </p:nvPicPr>
        <p:blipFill>
          <a:blip r:embed="rId4"/>
          <a:stretch>
            <a:fillRect/>
          </a:stretch>
        </p:blipFill>
        <p:spPr>
          <a:xfrm>
            <a:off x="531707" y="4326672"/>
            <a:ext cx="3857625" cy="1466850"/>
          </a:xfrm>
          <a:prstGeom prst="rect">
            <a:avLst/>
          </a:prstGeom>
        </p:spPr>
      </p:pic>
      <p:pic>
        <p:nvPicPr>
          <p:cNvPr id="7" name="图片 6"/>
          <p:cNvPicPr>
            <a:picLocks noChangeAspect="1"/>
          </p:cNvPicPr>
          <p:nvPr/>
        </p:nvPicPr>
        <p:blipFill>
          <a:blip r:embed="rId5"/>
          <a:stretch>
            <a:fillRect/>
          </a:stretch>
        </p:blipFill>
        <p:spPr>
          <a:xfrm>
            <a:off x="6650424" y="4326672"/>
            <a:ext cx="3686175" cy="1352550"/>
          </a:xfrm>
          <a:prstGeom prst="rect">
            <a:avLst/>
          </a:prstGeom>
        </p:spPr>
      </p:pic>
    </p:spTree>
    <p:extLst>
      <p:ext uri="{BB962C8B-B14F-4D97-AF65-F5344CB8AC3E}">
        <p14:creationId xmlns:p14="http://schemas.microsoft.com/office/powerpoint/2010/main" val="220259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2008883" cy="923330"/>
          </a:xfrm>
          <a:prstGeom prst="rect">
            <a:avLst/>
          </a:prstGeom>
          <a:noFill/>
        </p:spPr>
        <p:txBody>
          <a:bodyPr wrap="none" lIns="91440" tIns="45720" rIns="91440" bIns="45720">
            <a:spAutoFit/>
          </a:bodyPr>
          <a:lstStyle/>
          <a:p>
            <a:r>
              <a:rPr lang="zh-CN" altLang="en-US" sz="5400" dirty="0"/>
              <a:t>Model</a:t>
            </a:r>
            <a:endParaRPr lang="zh-CN" altLang="en-US" sz="5400" dirty="0"/>
          </a:p>
        </p:txBody>
      </p:sp>
      <p:pic>
        <p:nvPicPr>
          <p:cNvPr id="4" name="图片 3"/>
          <p:cNvPicPr>
            <a:picLocks noChangeAspect="1"/>
          </p:cNvPicPr>
          <p:nvPr/>
        </p:nvPicPr>
        <p:blipFill>
          <a:blip r:embed="rId2"/>
          <a:stretch>
            <a:fillRect/>
          </a:stretch>
        </p:blipFill>
        <p:spPr>
          <a:xfrm>
            <a:off x="2837204" y="536591"/>
            <a:ext cx="7299118" cy="1910195"/>
          </a:xfrm>
          <a:prstGeom prst="rect">
            <a:avLst/>
          </a:prstGeom>
        </p:spPr>
      </p:pic>
      <p:sp>
        <p:nvSpPr>
          <p:cNvPr id="5" name="矩形 4"/>
          <p:cNvSpPr/>
          <p:nvPr/>
        </p:nvSpPr>
        <p:spPr>
          <a:xfrm>
            <a:off x="432377" y="2515603"/>
            <a:ext cx="3256276" cy="584775"/>
          </a:xfrm>
          <a:prstGeom prst="rect">
            <a:avLst/>
          </a:prstGeom>
        </p:spPr>
        <p:txBody>
          <a:bodyPr wrap="none">
            <a:spAutoFit/>
          </a:bodyPr>
          <a:lstStyle/>
          <a:p>
            <a:pPr marL="457200" indent="-457200">
              <a:buFont typeface="Arial" panose="020B0604020202020204" pitchFamily="34" charset="0"/>
              <a:buChar char="•"/>
            </a:pPr>
            <a:r>
              <a:rPr lang="zh-CN" altLang="en-US" sz="3200" dirty="0"/>
              <a:t>Policy Network</a:t>
            </a:r>
            <a:r>
              <a:rPr lang="zh-CN" altLang="en-US" sz="3200" dirty="0" smtClean="0"/>
              <a:t>:</a:t>
            </a:r>
            <a:endParaRPr lang="zh-CN" altLang="en-US" sz="3200" dirty="0"/>
          </a:p>
        </p:txBody>
      </p:sp>
      <p:sp>
        <p:nvSpPr>
          <p:cNvPr id="6" name="矩形 5"/>
          <p:cNvSpPr/>
          <p:nvPr/>
        </p:nvSpPr>
        <p:spPr>
          <a:xfrm>
            <a:off x="1277762" y="3337053"/>
            <a:ext cx="9843314" cy="830997"/>
          </a:xfrm>
          <a:prstGeom prst="rect">
            <a:avLst/>
          </a:prstGeom>
        </p:spPr>
        <p:txBody>
          <a:bodyPr wrap="square">
            <a:spAutoFit/>
          </a:bodyPr>
          <a:lstStyle/>
          <a:p>
            <a:pPr marL="285750" indent="-285750">
              <a:buFont typeface="Wingdings" panose="05000000000000000000" pitchFamily="2" charset="2"/>
              <a:buChar char="u"/>
            </a:pPr>
            <a:r>
              <a:rPr lang="zh-CN" altLang="en-US" sz="2400" dirty="0"/>
              <a:t>samples an action at each </a:t>
            </a:r>
            <a:r>
              <a:rPr lang="zh-CN" altLang="en-US" sz="2400" dirty="0" smtClean="0"/>
              <a:t>state</a:t>
            </a:r>
            <a:endParaRPr lang="en-US" altLang="zh-CN" sz="2400" dirty="0" smtClean="0"/>
          </a:p>
          <a:p>
            <a:pPr marL="285750" indent="-285750">
              <a:buFont typeface="Wingdings" panose="05000000000000000000" pitchFamily="2" charset="2"/>
              <a:buChar char="u"/>
            </a:pPr>
            <a:r>
              <a:rPr lang="en-US" altLang="zh-CN" sz="2400" dirty="0"/>
              <a:t>Two models:  Information Distilled  LSTM,  Hierarchically </a:t>
            </a:r>
            <a:r>
              <a:rPr lang="en-US" altLang="zh-CN" sz="2400" dirty="0" smtClean="0"/>
              <a:t>Structured  LSTM</a:t>
            </a:r>
            <a:endParaRPr lang="zh-CN" altLang="en-US" sz="2400" dirty="0"/>
          </a:p>
        </p:txBody>
      </p:sp>
      <p:sp>
        <p:nvSpPr>
          <p:cNvPr id="7" name="矩形 6"/>
          <p:cNvSpPr/>
          <p:nvPr/>
        </p:nvSpPr>
        <p:spPr>
          <a:xfrm>
            <a:off x="396516" y="4621105"/>
            <a:ext cx="11657952" cy="1508105"/>
          </a:xfrm>
          <a:prstGeom prst="rect">
            <a:avLst/>
          </a:prstGeom>
        </p:spPr>
        <p:txBody>
          <a:bodyPr wrap="square">
            <a:spAutoFit/>
          </a:bodyPr>
          <a:lstStyle/>
          <a:p>
            <a:pPr marL="285750" indent="-285750">
              <a:buFont typeface="Arial" panose="020B0604020202020204" pitchFamily="34" charset="0"/>
              <a:buChar char="•"/>
            </a:pPr>
            <a:r>
              <a:rPr lang="zh-CN" altLang="en-US" sz="3200" dirty="0"/>
              <a:t>Structured Representation Model</a:t>
            </a:r>
            <a:r>
              <a:rPr lang="zh-CN" altLang="en-US" sz="2800" dirty="0"/>
              <a:t>: </a:t>
            </a:r>
            <a:r>
              <a:rPr lang="en-US" altLang="zh-CN" sz="2800" dirty="0" err="1" smtClean="0"/>
              <a:t>translatethe</a:t>
            </a:r>
            <a:r>
              <a:rPr lang="en-US" altLang="zh-CN" sz="2800" dirty="0" smtClean="0"/>
              <a:t> </a:t>
            </a:r>
            <a:r>
              <a:rPr lang="en-US" altLang="zh-CN" sz="2800" dirty="0"/>
              <a:t>actions into a structured  </a:t>
            </a:r>
            <a:r>
              <a:rPr lang="en-US" altLang="zh-CN" sz="2800" dirty="0" smtClean="0"/>
              <a:t>      		representation</a:t>
            </a:r>
          </a:p>
          <a:p>
            <a:pPr marL="285750" indent="-285750">
              <a:buFont typeface="Arial" panose="020B0604020202020204" pitchFamily="34" charset="0"/>
              <a:buChar char="•"/>
            </a:pPr>
            <a:r>
              <a:rPr lang="en-US" altLang="zh-CN" sz="3200" dirty="0" smtClean="0"/>
              <a:t>Classification </a:t>
            </a:r>
            <a:r>
              <a:rPr lang="en-US" altLang="zh-CN" sz="3200" dirty="0"/>
              <a:t>Network: </a:t>
            </a:r>
            <a:r>
              <a:rPr lang="en-US" altLang="zh-CN" sz="2800" dirty="0"/>
              <a:t>performs text classification, provide reward</a:t>
            </a:r>
            <a:endParaRPr lang="zh-CN" altLang="en-US" sz="2800" dirty="0"/>
          </a:p>
        </p:txBody>
      </p:sp>
    </p:spTree>
    <p:extLst>
      <p:ext uri="{BB962C8B-B14F-4D97-AF65-F5344CB8AC3E}">
        <p14:creationId xmlns:p14="http://schemas.microsoft.com/office/powerpoint/2010/main" val="2027500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6362191" cy="923330"/>
          </a:xfrm>
          <a:prstGeom prst="rect">
            <a:avLst/>
          </a:prstGeom>
          <a:noFill/>
        </p:spPr>
        <p:txBody>
          <a:bodyPr wrap="none" lIns="91440" tIns="45720" rIns="91440" bIns="45720">
            <a:spAutoFit/>
          </a:bodyPr>
          <a:lstStyle/>
          <a:p>
            <a:r>
              <a:rPr lang="zh-CN" altLang="en-US" sz="5400" dirty="0"/>
              <a:t>Policy Network (PNet</a:t>
            </a:r>
            <a:r>
              <a:rPr lang="zh-CN" altLang="en-US" sz="5400" dirty="0" smtClean="0"/>
              <a:t>)</a:t>
            </a:r>
            <a:endParaRPr lang="zh-CN" altLang="en-US" sz="5400" dirty="0"/>
          </a:p>
        </p:txBody>
      </p:sp>
      <p:sp>
        <p:nvSpPr>
          <p:cNvPr id="4" name="矩形 3"/>
          <p:cNvSpPr/>
          <p:nvPr/>
        </p:nvSpPr>
        <p:spPr>
          <a:xfrm>
            <a:off x="995653" y="1925826"/>
            <a:ext cx="1918730" cy="584775"/>
          </a:xfrm>
          <a:prstGeom prst="rect">
            <a:avLst/>
          </a:prstGeom>
        </p:spPr>
        <p:txBody>
          <a:bodyPr wrap="none">
            <a:spAutoFit/>
          </a:bodyPr>
          <a:lstStyle/>
          <a:p>
            <a:pPr marL="457200" indent="-457200">
              <a:buFont typeface="Arial" panose="020B0604020202020204" pitchFamily="34" charset="0"/>
              <a:buChar char="•"/>
            </a:pPr>
            <a:r>
              <a:rPr lang="zh-CN" altLang="en-US" sz="3200" dirty="0"/>
              <a:t>State </a:t>
            </a:r>
            <a:r>
              <a:rPr lang="en-US" altLang="zh-CN" sz="3200" dirty="0" smtClean="0"/>
              <a:t>S</a:t>
            </a:r>
            <a:r>
              <a:rPr lang="en-US" altLang="zh-CN" sz="2000" dirty="0" smtClean="0"/>
              <a:t>t</a:t>
            </a:r>
            <a:endParaRPr lang="zh-CN" altLang="en-US" sz="2000" dirty="0"/>
          </a:p>
        </p:txBody>
      </p:sp>
      <p:sp>
        <p:nvSpPr>
          <p:cNvPr id="5" name="矩形 4"/>
          <p:cNvSpPr/>
          <p:nvPr/>
        </p:nvSpPr>
        <p:spPr>
          <a:xfrm>
            <a:off x="2304245" y="2670993"/>
            <a:ext cx="5016438" cy="646331"/>
          </a:xfrm>
          <a:prstGeom prst="rect">
            <a:avLst/>
          </a:prstGeom>
        </p:spPr>
        <p:txBody>
          <a:bodyPr wrap="none">
            <a:spAutoFit/>
          </a:bodyPr>
          <a:lstStyle/>
          <a:p>
            <a:pPr marL="285750" indent="-285750">
              <a:buFont typeface="Wingdings" panose="05000000000000000000" pitchFamily="2" charset="2"/>
              <a:buChar char="Ø"/>
            </a:pPr>
            <a:r>
              <a:rPr lang="zh-CN" altLang="en-US" dirty="0"/>
              <a:t>Encodes the current input and previous </a:t>
            </a:r>
            <a:r>
              <a:rPr lang="zh-CN" altLang="en-US" dirty="0" smtClean="0"/>
              <a:t>contexts</a:t>
            </a:r>
            <a:endParaRPr lang="en-US" altLang="zh-CN" dirty="0" smtClean="0"/>
          </a:p>
          <a:p>
            <a:pPr marL="285750" indent="-285750">
              <a:buFont typeface="Wingdings" panose="05000000000000000000" pitchFamily="2" charset="2"/>
              <a:buChar char="Ø"/>
            </a:pPr>
            <a:r>
              <a:rPr lang="en-US" altLang="zh-CN" dirty="0"/>
              <a:t>Provided by different representation models</a:t>
            </a:r>
            <a:endParaRPr lang="zh-CN" altLang="en-US" dirty="0"/>
          </a:p>
        </p:txBody>
      </p:sp>
      <p:sp>
        <p:nvSpPr>
          <p:cNvPr id="7" name="矩形 6"/>
          <p:cNvSpPr/>
          <p:nvPr/>
        </p:nvSpPr>
        <p:spPr>
          <a:xfrm>
            <a:off x="995653" y="4074171"/>
            <a:ext cx="2146165" cy="584775"/>
          </a:xfrm>
          <a:prstGeom prst="rect">
            <a:avLst/>
          </a:prstGeom>
        </p:spPr>
        <p:txBody>
          <a:bodyPr wrap="none">
            <a:spAutoFit/>
          </a:bodyPr>
          <a:lstStyle/>
          <a:p>
            <a:pPr marL="457200" indent="-457200">
              <a:buFont typeface="Arial" panose="020B0604020202020204" pitchFamily="34" charset="0"/>
              <a:buChar char="•"/>
            </a:pPr>
            <a:r>
              <a:rPr lang="zh-CN" altLang="en-US" sz="3200" dirty="0" smtClean="0"/>
              <a:t>Action </a:t>
            </a:r>
            <a:r>
              <a:rPr lang="en-US" altLang="zh-CN" sz="3200" dirty="0"/>
              <a:t>a</a:t>
            </a:r>
            <a:r>
              <a:rPr lang="en-US" altLang="zh-CN" sz="2000" dirty="0" smtClean="0"/>
              <a:t>t</a:t>
            </a:r>
            <a:endParaRPr lang="zh-CN" altLang="en-US" sz="2000" dirty="0"/>
          </a:p>
        </p:txBody>
      </p:sp>
      <p:sp>
        <p:nvSpPr>
          <p:cNvPr id="8" name="矩形 7"/>
          <p:cNvSpPr/>
          <p:nvPr/>
        </p:nvSpPr>
        <p:spPr>
          <a:xfrm>
            <a:off x="2249375" y="4755390"/>
            <a:ext cx="4959756" cy="646331"/>
          </a:xfrm>
          <a:prstGeom prst="rect">
            <a:avLst/>
          </a:prstGeom>
        </p:spPr>
        <p:txBody>
          <a:bodyPr wrap="none">
            <a:spAutoFit/>
          </a:bodyPr>
          <a:lstStyle/>
          <a:p>
            <a:pPr marL="285750" indent="-285750">
              <a:buFont typeface="Wingdings" panose="05000000000000000000" pitchFamily="2" charset="2"/>
              <a:buChar char="Ø"/>
            </a:pPr>
            <a:r>
              <a:rPr lang="zh-CN" altLang="en-US" dirty="0"/>
              <a:t>{Retain, Delete} in   </a:t>
            </a:r>
            <a:r>
              <a:rPr lang="en-US" altLang="zh-CN" dirty="0" smtClean="0"/>
              <a:t>Information Distilled LSTM</a:t>
            </a:r>
          </a:p>
          <a:p>
            <a:pPr marL="285750" indent="-285750">
              <a:buFont typeface="Wingdings" panose="05000000000000000000" pitchFamily="2" charset="2"/>
              <a:buChar char="Ø"/>
            </a:pPr>
            <a:r>
              <a:rPr lang="en-US" altLang="zh-CN" dirty="0"/>
              <a:t>{Inside, End} in </a:t>
            </a:r>
            <a:r>
              <a:rPr lang="en-US" altLang="zh-CN" dirty="0" smtClean="0"/>
              <a:t>  Hierarchically Structured LSTM</a:t>
            </a:r>
            <a:r>
              <a:rPr lang="zh-CN" altLang="en-US" dirty="0" smtClean="0"/>
              <a:t> </a:t>
            </a:r>
            <a:endParaRPr lang="zh-CN" altLang="en-US" dirty="0"/>
          </a:p>
        </p:txBody>
      </p:sp>
    </p:spTree>
    <p:extLst>
      <p:ext uri="{BB962C8B-B14F-4D97-AF65-F5344CB8AC3E}">
        <p14:creationId xmlns:p14="http://schemas.microsoft.com/office/powerpoint/2010/main" val="98917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3321" y="245650"/>
            <a:ext cx="6362191" cy="923330"/>
          </a:xfrm>
          <a:prstGeom prst="rect">
            <a:avLst/>
          </a:prstGeom>
          <a:noFill/>
        </p:spPr>
        <p:txBody>
          <a:bodyPr wrap="none" lIns="91440" tIns="45720" rIns="91440" bIns="45720">
            <a:spAutoFit/>
          </a:bodyPr>
          <a:lstStyle/>
          <a:p>
            <a:r>
              <a:rPr lang="zh-CN" altLang="en-US" sz="5400" dirty="0"/>
              <a:t>Policy Network (PNet</a:t>
            </a:r>
            <a:r>
              <a:rPr lang="zh-CN" altLang="en-US" sz="5400" dirty="0" smtClean="0"/>
              <a:t>)</a:t>
            </a:r>
            <a:endParaRPr lang="zh-CN" altLang="en-US" sz="5400" dirty="0"/>
          </a:p>
        </p:txBody>
      </p:sp>
      <p:sp>
        <p:nvSpPr>
          <p:cNvPr id="4" name="矩形 3"/>
          <p:cNvSpPr/>
          <p:nvPr/>
        </p:nvSpPr>
        <p:spPr>
          <a:xfrm>
            <a:off x="995653" y="1637725"/>
            <a:ext cx="1627369"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policy</a:t>
            </a:r>
            <a:endParaRPr lang="zh-CN" altLang="en-US" sz="2000" dirty="0"/>
          </a:p>
        </p:txBody>
      </p:sp>
      <p:sp>
        <p:nvSpPr>
          <p:cNvPr id="5" name="矩形 4"/>
          <p:cNvSpPr/>
          <p:nvPr/>
        </p:nvSpPr>
        <p:spPr>
          <a:xfrm>
            <a:off x="2304245" y="2382892"/>
            <a:ext cx="2774734" cy="369332"/>
          </a:xfrm>
          <a:prstGeom prst="rect">
            <a:avLst/>
          </a:prstGeom>
        </p:spPr>
        <p:txBody>
          <a:bodyPr wrap="none">
            <a:spAutoFit/>
          </a:bodyPr>
          <a:lstStyle/>
          <a:p>
            <a:pPr marL="285750" indent="-285750">
              <a:buFont typeface="Wingdings" panose="05000000000000000000" pitchFamily="2" charset="2"/>
              <a:buChar char="Ø"/>
            </a:pPr>
            <a:r>
              <a:rPr lang="en-US" altLang="zh-CN" dirty="0"/>
              <a:t>adopt a stochastic </a:t>
            </a:r>
            <a:r>
              <a:rPr lang="en-US" altLang="zh-CN" dirty="0" smtClean="0"/>
              <a:t>policy</a:t>
            </a:r>
            <a:endParaRPr lang="zh-CN" altLang="en-US" dirty="0"/>
          </a:p>
        </p:txBody>
      </p:sp>
      <p:sp>
        <p:nvSpPr>
          <p:cNvPr id="10" name="矩形 9"/>
          <p:cNvSpPr/>
          <p:nvPr/>
        </p:nvSpPr>
        <p:spPr>
          <a:xfrm>
            <a:off x="871844" y="4157709"/>
            <a:ext cx="2225033" cy="584775"/>
          </a:xfrm>
          <a:prstGeom prst="rect">
            <a:avLst/>
          </a:prstGeom>
        </p:spPr>
        <p:txBody>
          <a:bodyPr wrap="none">
            <a:spAutoFit/>
          </a:bodyPr>
          <a:lstStyle/>
          <a:p>
            <a:pPr marL="457200" indent="-457200">
              <a:buFont typeface="Arial" panose="020B0604020202020204" pitchFamily="34" charset="0"/>
              <a:buChar char="•"/>
            </a:pPr>
            <a:r>
              <a:rPr lang="zh-CN" altLang="en-US" sz="3200" dirty="0"/>
              <a:t>Reward</a:t>
            </a:r>
            <a:r>
              <a:rPr lang="zh-CN" altLang="en-US" sz="3200" dirty="0" smtClean="0"/>
              <a:t> </a:t>
            </a:r>
            <a:r>
              <a:rPr lang="en-US" altLang="zh-CN" sz="3200" dirty="0" err="1" smtClean="0"/>
              <a:t>r</a:t>
            </a:r>
            <a:r>
              <a:rPr lang="en-US" altLang="zh-CN" sz="2000" dirty="0" err="1" smtClean="0"/>
              <a:t>t</a:t>
            </a:r>
            <a:endParaRPr lang="zh-CN" altLang="en-US" sz="2000" dirty="0"/>
          </a:p>
        </p:txBody>
      </p:sp>
      <p:sp>
        <p:nvSpPr>
          <p:cNvPr id="11" name="矩形 10"/>
          <p:cNvSpPr/>
          <p:nvPr/>
        </p:nvSpPr>
        <p:spPr>
          <a:xfrm>
            <a:off x="2096057" y="4877485"/>
            <a:ext cx="5690276" cy="646331"/>
          </a:xfrm>
          <a:prstGeom prst="rect">
            <a:avLst/>
          </a:prstGeom>
        </p:spPr>
        <p:txBody>
          <a:bodyPr wrap="none">
            <a:spAutoFit/>
          </a:bodyPr>
          <a:lstStyle/>
          <a:p>
            <a:pPr marL="285750" indent="-285750">
              <a:buFont typeface="Wingdings" panose="05000000000000000000" pitchFamily="2" charset="2"/>
              <a:buChar char="Ø"/>
            </a:pPr>
            <a:r>
              <a:rPr lang="zh-CN" altLang="en-US" dirty="0"/>
              <a:t>Be calculated from the classification </a:t>
            </a:r>
            <a:r>
              <a:rPr lang="zh-CN" altLang="en-US" dirty="0" smtClean="0"/>
              <a:t>network</a:t>
            </a:r>
            <a:endParaRPr lang="en-US" altLang="zh-CN" dirty="0" smtClean="0"/>
          </a:p>
          <a:p>
            <a:pPr marL="285750" indent="-285750">
              <a:buFont typeface="Wingdings" panose="05000000000000000000" pitchFamily="2" charset="2"/>
              <a:buChar char="Ø"/>
            </a:pPr>
            <a:r>
              <a:rPr lang="en-US" altLang="zh-CN" dirty="0"/>
              <a:t>A factor considering the tendency of structure selection</a:t>
            </a:r>
            <a:endParaRPr lang="zh-CN" altLang="en-US" dirty="0"/>
          </a:p>
        </p:txBody>
      </p:sp>
      <p:pic>
        <p:nvPicPr>
          <p:cNvPr id="9" name="图片 8"/>
          <p:cNvPicPr>
            <a:picLocks noChangeAspect="1"/>
          </p:cNvPicPr>
          <p:nvPr/>
        </p:nvPicPr>
        <p:blipFill>
          <a:blip r:embed="rId2"/>
          <a:stretch>
            <a:fillRect/>
          </a:stretch>
        </p:blipFill>
        <p:spPr>
          <a:xfrm>
            <a:off x="2850530" y="2963406"/>
            <a:ext cx="4801988" cy="664891"/>
          </a:xfrm>
          <a:prstGeom prst="rect">
            <a:avLst/>
          </a:prstGeom>
        </p:spPr>
      </p:pic>
    </p:spTree>
    <p:extLst>
      <p:ext uri="{BB962C8B-B14F-4D97-AF65-F5344CB8AC3E}">
        <p14:creationId xmlns:p14="http://schemas.microsoft.com/office/powerpoint/2010/main" val="3779607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8487</TotalTime>
  <Words>847</Words>
  <Application>Microsoft Office PowerPoint</Application>
  <PresentationFormat>宽屏</PresentationFormat>
  <Paragraphs>106</Paragraphs>
  <Slides>23</Slides>
  <Notes>7</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宋体</vt:lpstr>
      <vt:lpstr>Arial</vt:lpstr>
      <vt:lpstr>Calibri</vt:lpstr>
      <vt:lpstr>Calibri Light</vt:lpstr>
      <vt:lpstr>Wingdings</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Lcj</dc:creator>
  <cp:lastModifiedBy>Lcj</cp:lastModifiedBy>
  <cp:revision>30</cp:revision>
  <dcterms:created xsi:type="dcterms:W3CDTF">2018-04-14T08:20:52Z</dcterms:created>
  <dcterms:modified xsi:type="dcterms:W3CDTF">2018-04-20T05:48:37Z</dcterms:modified>
</cp:coreProperties>
</file>