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6"/>
  </p:notesMasterIdLst>
  <p:sldIdLst>
    <p:sldId id="256" r:id="rId2"/>
    <p:sldId id="281" r:id="rId3"/>
    <p:sldId id="282" r:id="rId4"/>
    <p:sldId id="283" r:id="rId5"/>
    <p:sldId id="284" r:id="rId6"/>
    <p:sldId id="285" r:id="rId7"/>
    <p:sldId id="286" r:id="rId8"/>
    <p:sldId id="287" r:id="rId9"/>
    <p:sldId id="289" r:id="rId10"/>
    <p:sldId id="288" r:id="rId11"/>
    <p:sldId id="290" r:id="rId12"/>
    <p:sldId id="295" r:id="rId13"/>
    <p:sldId id="296" r:id="rId14"/>
    <p:sldId id="297" r:id="rId15"/>
    <p:sldId id="291" r:id="rId16"/>
    <p:sldId id="292" r:id="rId17"/>
    <p:sldId id="293" r:id="rId18"/>
    <p:sldId id="294" r:id="rId19"/>
    <p:sldId id="300" r:id="rId20"/>
    <p:sldId id="298" r:id="rId21"/>
    <p:sldId id="299" r:id="rId22"/>
    <p:sldId id="302" r:id="rId23"/>
    <p:sldId id="303" r:id="rId24"/>
    <p:sldId id="27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8"/>
    <p:restoredTop sz="76236"/>
  </p:normalViewPr>
  <p:slideViewPr>
    <p:cSldViewPr snapToGrid="0" snapToObjects="1">
      <p:cViewPr varScale="1">
        <p:scale>
          <a:sx n="95" d="100"/>
          <a:sy n="95"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E9237-D52C-7A4C-B7A2-A9FA0589523A}" type="datetimeFigureOut">
              <a:rPr kumimoji="1" lang="zh-CN" altLang="en-US" smtClean="0"/>
              <a:t>2018/5/18</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05BDB-150B-8747-A48B-E3F734825571}" type="slidenum">
              <a:rPr kumimoji="1" lang="zh-CN" altLang="en-US" smtClean="0"/>
              <a:t>‹#›</a:t>
            </a:fld>
            <a:endParaRPr kumimoji="1" lang="zh-CN" altLang="en-US"/>
          </a:p>
        </p:txBody>
      </p:sp>
    </p:spTree>
    <p:extLst>
      <p:ext uri="{BB962C8B-B14F-4D97-AF65-F5344CB8AC3E}">
        <p14:creationId xmlns:p14="http://schemas.microsoft.com/office/powerpoint/2010/main" val="217472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F7805BDB-150B-8747-A48B-E3F734825571}" type="slidenum">
              <a:rPr kumimoji="1" lang="zh-CN" altLang="en-US" smtClean="0"/>
              <a:t>1</a:t>
            </a:fld>
            <a:endParaRPr kumimoji="1" lang="zh-CN" altLang="en-US"/>
          </a:p>
        </p:txBody>
      </p:sp>
    </p:spTree>
    <p:extLst>
      <p:ext uri="{BB962C8B-B14F-4D97-AF65-F5344CB8AC3E}">
        <p14:creationId xmlns:p14="http://schemas.microsoft.com/office/powerpoint/2010/main" val="1790372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中间的矩阵是要训练的权重矩阵</a:t>
            </a:r>
            <a:endParaRPr kumimoji="1" lang="en-US" altLang="zh-CN" dirty="0"/>
          </a:p>
          <a:p>
            <a:r>
              <a:rPr kumimoji="1" lang="zh-CN" altLang="en-US" dirty="0"/>
              <a:t>将</a:t>
            </a:r>
            <a:r>
              <a:rPr kumimoji="1" lang="en-US" altLang="zh-CN" dirty="0" err="1"/>
              <a:t>vc</a:t>
            </a:r>
            <a:r>
              <a:rPr kumimoji="1" lang="zh-CN" altLang="en-US" dirty="0"/>
              <a:t>和</a:t>
            </a:r>
            <a:r>
              <a:rPr kumimoji="1" lang="en-US" altLang="zh-CN" dirty="0" err="1"/>
              <a:t>vm</a:t>
            </a:r>
            <a:r>
              <a:rPr kumimoji="1" lang="zh-CN" altLang="en-US" dirty="0"/>
              <a:t>先串联拼接起来</a:t>
            </a:r>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10</a:t>
            </a:fld>
            <a:endParaRPr kumimoji="1" lang="zh-CN" altLang="en-US"/>
          </a:p>
        </p:txBody>
      </p:sp>
    </p:spTree>
    <p:extLst>
      <p:ext uri="{BB962C8B-B14F-4D97-AF65-F5344CB8AC3E}">
        <p14:creationId xmlns:p14="http://schemas.microsoft.com/office/powerpoint/2010/main" val="1745999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图中的</a:t>
            </a:r>
            <a:r>
              <a:rPr kumimoji="1" lang="en-US" altLang="zh-CN" dirty="0"/>
              <a:t>rank</a:t>
            </a:r>
            <a:r>
              <a:rPr kumimoji="1" lang="zh-CN" altLang="en-US" dirty="0"/>
              <a:t>取值为</a:t>
            </a:r>
            <a:r>
              <a:rPr kumimoji="1" lang="en-US" altLang="zh-CN" dirty="0"/>
              <a:t>2</a:t>
            </a:r>
          </a:p>
          <a:p>
            <a:endParaRPr kumimoji="1" lang="en-US" altLang="zh-CN" dirty="0"/>
          </a:p>
          <a:p>
            <a:r>
              <a:rPr kumimoji="1" lang="zh-CN" altLang="en-US" dirty="0"/>
              <a:t>用这种方式训练网络 效果好</a:t>
            </a:r>
            <a:endParaRPr kumimoji="1" lang="en-US" altLang="zh-CN" dirty="0"/>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11</a:t>
            </a:fld>
            <a:endParaRPr kumimoji="1" lang="zh-CN" altLang="en-US"/>
          </a:p>
        </p:txBody>
      </p:sp>
    </p:spTree>
    <p:extLst>
      <p:ext uri="{BB962C8B-B14F-4D97-AF65-F5344CB8AC3E}">
        <p14:creationId xmlns:p14="http://schemas.microsoft.com/office/powerpoint/2010/main" val="277009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12</a:t>
            </a:fld>
            <a:endParaRPr kumimoji="1" lang="zh-CN" altLang="en-US"/>
          </a:p>
        </p:txBody>
      </p:sp>
    </p:spTree>
    <p:extLst>
      <p:ext uri="{BB962C8B-B14F-4D97-AF65-F5344CB8AC3E}">
        <p14:creationId xmlns:p14="http://schemas.microsoft.com/office/powerpoint/2010/main" val="3822416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kern="1200" dirty="0">
                <a:solidFill>
                  <a:schemeClr val="tx1"/>
                </a:solidFill>
                <a:effectLst/>
                <a:latin typeface="+mn-lt"/>
                <a:ea typeface="+mn-ea"/>
                <a:cs typeface="+mn-cs"/>
              </a:rPr>
              <a:t>LOW-RANK PLUS DIAGONAL ADAPTATION FOR DEEP NEURAL NETWORKS </a:t>
            </a:r>
            <a:endParaRPr lang="en"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LOW-RANK PASSTHROUGH NEURAL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200" kern="1200" dirty="0">
                <a:solidFill>
                  <a:schemeClr val="tx1"/>
                </a:solidFill>
                <a:effectLst/>
                <a:latin typeface="+mn-lt"/>
                <a:ea typeface="+mn-ea"/>
                <a:cs typeface="+mn-cs"/>
              </a:rPr>
              <a:t>右侧</a:t>
            </a:r>
            <a:r>
              <a:rPr lang="en-US" altLang="zh-CN" sz="1200" kern="1200" dirty="0" err="1">
                <a:solidFill>
                  <a:schemeClr val="tx1"/>
                </a:solidFill>
                <a:effectLst/>
                <a:latin typeface="+mn-lt"/>
                <a:ea typeface="+mn-ea"/>
                <a:cs typeface="+mn-cs"/>
              </a:rPr>
              <a:t>Avg</a:t>
            </a:r>
            <a:r>
              <a:rPr lang="zh-CN" altLang="en-US" sz="1200" kern="1200" dirty="0">
                <a:solidFill>
                  <a:schemeClr val="tx1"/>
                </a:solidFill>
                <a:effectLst/>
                <a:latin typeface="+mn-lt"/>
                <a:ea typeface="+mn-ea"/>
                <a:cs typeface="+mn-cs"/>
              </a:rPr>
              <a:t>越小越好</a:t>
            </a:r>
            <a:endParaRPr lang="en" altLang="zh-CN" dirty="0"/>
          </a:p>
          <a:p>
            <a:endParaRPr kumimoji="1" lang="zh-CN" altLang="en-US" dirty="0"/>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13</a:t>
            </a:fld>
            <a:endParaRPr kumimoji="1" lang="zh-CN" altLang="en-US"/>
          </a:p>
        </p:txBody>
      </p:sp>
    </p:spTree>
    <p:extLst>
      <p:ext uri="{BB962C8B-B14F-4D97-AF65-F5344CB8AC3E}">
        <p14:creationId xmlns:p14="http://schemas.microsoft.com/office/powerpoint/2010/main" val="666535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单元个数 </a:t>
            </a:r>
            <a:r>
              <a:rPr kumimoji="1" lang="en-US" altLang="zh-CN" dirty="0"/>
              <a:t>rank</a:t>
            </a:r>
            <a:r>
              <a:rPr kumimoji="1" lang="zh-CN" altLang="en-US" dirty="0"/>
              <a:t>值  参数个数  验证集准确率 测试集准确率</a:t>
            </a:r>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14</a:t>
            </a:fld>
            <a:endParaRPr kumimoji="1" lang="zh-CN" altLang="en-US"/>
          </a:p>
        </p:txBody>
      </p:sp>
    </p:spTree>
    <p:extLst>
      <p:ext uri="{BB962C8B-B14F-4D97-AF65-F5344CB8AC3E}">
        <p14:creationId xmlns:p14="http://schemas.microsoft.com/office/powerpoint/2010/main" val="276911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注意这里的</a:t>
            </a:r>
            <a:r>
              <a:rPr kumimoji="1" lang="en-US" altLang="zh-CN" dirty="0"/>
              <a:t>NTN</a:t>
            </a:r>
            <a:r>
              <a:rPr kumimoji="1" lang="zh-CN" altLang="en-US" dirty="0"/>
              <a:t>也进行了低秩近似分解</a:t>
            </a:r>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16</a:t>
            </a:fld>
            <a:endParaRPr kumimoji="1" lang="zh-CN" altLang="en-US"/>
          </a:p>
        </p:txBody>
      </p:sp>
    </p:spTree>
    <p:extLst>
      <p:ext uri="{BB962C8B-B14F-4D97-AF65-F5344CB8AC3E}">
        <p14:creationId xmlns:p14="http://schemas.microsoft.com/office/powerpoint/2010/main" val="1975971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每一次计算损失时，需要遍历训练集中所有的表述及其上下文，对于每个表述再从其候选实体中进行随机采样得到</a:t>
            </a:r>
            <a:r>
              <a:rPr kumimoji="1" lang="en-US" altLang="zh-CN" dirty="0"/>
              <a:t>e’</a:t>
            </a:r>
            <a:r>
              <a:rPr kumimoji="1" lang="zh-CN" altLang="en-US" dirty="0"/>
              <a:t> </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e</a:t>
            </a:r>
            <a:r>
              <a:rPr kumimoji="1" lang="zh-CN" altLang="en-US" dirty="0"/>
              <a:t>是该表述真实对应的实体</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算完</a:t>
            </a:r>
            <a:r>
              <a:rPr kumimoji="1" lang="en-US" altLang="zh-CN" dirty="0"/>
              <a:t>loss</a:t>
            </a:r>
            <a:r>
              <a:rPr kumimoji="1" lang="zh-CN" altLang="en-US" dirty="0"/>
              <a:t>后，再进行反向传播更新网络</a:t>
            </a:r>
            <a:endParaRPr kumimoji="1" lang="en-US" altLang="zh-CN" dirty="0"/>
          </a:p>
          <a:p>
            <a:endParaRPr kumimoji="1" lang="zh-CN" altLang="en-US" dirty="0"/>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18</a:t>
            </a:fld>
            <a:endParaRPr kumimoji="1" lang="zh-CN" altLang="en-US"/>
          </a:p>
        </p:txBody>
      </p:sp>
    </p:spTree>
    <p:extLst>
      <p:ext uri="{BB962C8B-B14F-4D97-AF65-F5344CB8AC3E}">
        <p14:creationId xmlns:p14="http://schemas.microsoft.com/office/powerpoint/2010/main" val="2390019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word</a:t>
            </a:r>
            <a:r>
              <a:rPr kumimoji="1" lang="zh-CN" altLang="en-US" dirty="0"/>
              <a:t> </a:t>
            </a:r>
            <a:r>
              <a:rPr kumimoji="1" lang="en-US" altLang="zh-CN" dirty="0"/>
              <a:t>embedding</a:t>
            </a:r>
            <a:r>
              <a:rPr kumimoji="1" lang="zh-CN" altLang="en-US" dirty="0"/>
              <a:t> </a:t>
            </a:r>
            <a:r>
              <a:rPr kumimoji="1" lang="en-US" altLang="zh-CN" dirty="0"/>
              <a:t>window</a:t>
            </a:r>
            <a:r>
              <a:rPr kumimoji="1" lang="zh-CN" altLang="en-US" dirty="0"/>
              <a:t> </a:t>
            </a:r>
            <a:r>
              <a:rPr kumimoji="1" lang="en-US" altLang="zh-CN" dirty="0"/>
              <a:t>size</a:t>
            </a:r>
            <a:r>
              <a:rPr kumimoji="1" lang="zh-CN" altLang="en-US" dirty="0"/>
              <a:t> 就是指</a:t>
            </a:r>
            <a:r>
              <a:rPr kumimoji="1" lang="en-US" altLang="zh-CN" dirty="0"/>
              <a:t>skip-gram</a:t>
            </a:r>
            <a:r>
              <a:rPr kumimoji="1" lang="zh-CN" altLang="en-US" dirty="0"/>
              <a:t>时每次看多少上下文</a:t>
            </a:r>
            <a:endParaRPr kumimoji="1" lang="en-US" altLang="zh-CN" dirty="0"/>
          </a:p>
          <a:p>
            <a:r>
              <a:rPr kumimoji="1" lang="en-US" altLang="zh-CN" dirty="0"/>
              <a:t>Uniform</a:t>
            </a:r>
            <a:r>
              <a:rPr kumimoji="1" lang="zh-CN" altLang="en-US" dirty="0"/>
              <a:t> </a:t>
            </a:r>
            <a:r>
              <a:rPr kumimoji="1" lang="en-US" altLang="zh-CN" dirty="0"/>
              <a:t>distribution</a:t>
            </a:r>
            <a:r>
              <a:rPr kumimoji="1" lang="zh-CN" altLang="en-US" dirty="0"/>
              <a:t>： 均匀分布</a:t>
            </a:r>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20</a:t>
            </a:fld>
            <a:endParaRPr kumimoji="1" lang="zh-CN" altLang="en-US"/>
          </a:p>
        </p:txBody>
      </p:sp>
    </p:spTree>
    <p:extLst>
      <p:ext uri="{BB962C8B-B14F-4D97-AF65-F5344CB8AC3E}">
        <p14:creationId xmlns:p14="http://schemas.microsoft.com/office/powerpoint/2010/main" val="1690705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本文的</a:t>
            </a:r>
            <a:r>
              <a:rPr kumimoji="1" lang="en-US" altLang="zh-CN" dirty="0"/>
              <a:t>Position</a:t>
            </a:r>
            <a:r>
              <a:rPr kumimoji="1" lang="zh-CN" altLang="en-US" dirty="0"/>
              <a:t> </a:t>
            </a:r>
            <a:r>
              <a:rPr kumimoji="1" lang="en-US" altLang="zh-CN" dirty="0"/>
              <a:t>Embedding</a:t>
            </a:r>
            <a:r>
              <a:rPr kumimoji="1" lang="zh-CN" altLang="en-US" dirty="0"/>
              <a:t>采用</a:t>
            </a:r>
            <a:r>
              <a:rPr kumimoji="1" lang="en-US" altLang="zh-CN" dirty="0"/>
              <a:t>7</a:t>
            </a:r>
            <a:r>
              <a:rPr kumimoji="1" lang="zh-CN" altLang="en-US" dirty="0"/>
              <a:t>维</a:t>
            </a:r>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22</a:t>
            </a:fld>
            <a:endParaRPr kumimoji="1" lang="zh-CN" altLang="en-US"/>
          </a:p>
        </p:txBody>
      </p:sp>
    </p:spTree>
    <p:extLst>
      <p:ext uri="{BB962C8B-B14F-4D97-AF65-F5344CB8AC3E}">
        <p14:creationId xmlns:p14="http://schemas.microsoft.com/office/powerpoint/2010/main" val="224845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olidFill>
                  <a:schemeClr val="tx2"/>
                </a:solidFill>
              </a:rPr>
              <a:t>因为训练时间和参数个数呈正比，而参数个数为</a:t>
            </a:r>
            <a:r>
              <a:rPr kumimoji="1" lang="en-US" altLang="zh-CN" dirty="0">
                <a:solidFill>
                  <a:schemeClr val="tx2"/>
                </a:solidFill>
              </a:rPr>
              <a:t>(2</a:t>
            </a:r>
            <a:r>
              <a:rPr kumimoji="1" lang="zh-CN" altLang="en-US" dirty="0">
                <a:solidFill>
                  <a:schemeClr val="tx2"/>
                </a:solidFill>
              </a:rPr>
              <a:t>*</a:t>
            </a:r>
            <a:r>
              <a:rPr kumimoji="1" lang="en-US" altLang="zh-CN" dirty="0">
                <a:solidFill>
                  <a:schemeClr val="tx2"/>
                </a:solidFill>
              </a:rPr>
              <a:t>r+1)</a:t>
            </a:r>
            <a:r>
              <a:rPr kumimoji="1" lang="zh-CN" altLang="en-US" dirty="0">
                <a:solidFill>
                  <a:schemeClr val="tx2"/>
                </a:solidFill>
              </a:rPr>
              <a:t>*</a:t>
            </a:r>
            <a:r>
              <a:rPr kumimoji="1" lang="en-US" altLang="zh-CN" dirty="0">
                <a:solidFill>
                  <a:schemeClr val="tx2"/>
                </a:solidFill>
              </a:rPr>
              <a:t>n</a:t>
            </a:r>
            <a:r>
              <a:rPr kumimoji="1" lang="zh-CN" altLang="en-US" dirty="0">
                <a:solidFill>
                  <a:schemeClr val="tx2"/>
                </a:solidFill>
              </a:rPr>
              <a:t>，与</a:t>
            </a:r>
            <a:r>
              <a:rPr kumimoji="1" lang="en-US" altLang="zh-CN" dirty="0">
                <a:solidFill>
                  <a:schemeClr val="tx2"/>
                </a:solidFill>
              </a:rPr>
              <a:t>r</a:t>
            </a:r>
            <a:r>
              <a:rPr kumimoji="1" lang="zh-CN" altLang="en-US">
                <a:solidFill>
                  <a:schemeClr val="tx2"/>
                </a:solidFill>
              </a:rPr>
              <a:t>呈正比</a:t>
            </a:r>
            <a:endParaRPr kumimoji="1" lang="zh-CN" altLang="en-US" dirty="0"/>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23</a:t>
            </a:fld>
            <a:endParaRPr kumimoji="1" lang="zh-CN" altLang="en-US"/>
          </a:p>
        </p:txBody>
      </p:sp>
    </p:spTree>
    <p:extLst>
      <p:ext uri="{BB962C8B-B14F-4D97-AF65-F5344CB8AC3E}">
        <p14:creationId xmlns:p14="http://schemas.microsoft.com/office/powerpoint/2010/main" val="405245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2</a:t>
            </a:fld>
            <a:endParaRPr kumimoji="1" lang="zh-CN" altLang="en-US"/>
          </a:p>
        </p:txBody>
      </p:sp>
    </p:spTree>
    <p:extLst>
      <p:ext uri="{BB962C8B-B14F-4D97-AF65-F5344CB8AC3E}">
        <p14:creationId xmlns:p14="http://schemas.microsoft.com/office/powerpoint/2010/main" val="1817628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表述一般用</a:t>
            </a:r>
            <a:r>
              <a:rPr kumimoji="1" lang="en-US" altLang="zh-CN" dirty="0"/>
              <a:t>span</a:t>
            </a:r>
            <a:r>
              <a:rPr kumimoji="1" lang="zh-CN" altLang="en-US" dirty="0"/>
              <a:t>表述</a:t>
            </a:r>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3</a:t>
            </a:fld>
            <a:endParaRPr kumimoji="1" lang="zh-CN" altLang="en-US"/>
          </a:p>
        </p:txBody>
      </p:sp>
    </p:spTree>
    <p:extLst>
      <p:ext uri="{BB962C8B-B14F-4D97-AF65-F5344CB8AC3E}">
        <p14:creationId xmlns:p14="http://schemas.microsoft.com/office/powerpoint/2010/main" val="69321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表述一般用</a:t>
            </a:r>
            <a:r>
              <a:rPr kumimoji="1" lang="en-US" altLang="zh-CN" dirty="0"/>
              <a:t>span</a:t>
            </a:r>
            <a:r>
              <a:rPr kumimoji="1" lang="zh-CN" altLang="en-US" dirty="0"/>
              <a:t>表述</a:t>
            </a:r>
            <a:endParaRPr kumimoji="1" lang="en-US" altLang="zh-CN" dirty="0"/>
          </a:p>
          <a:p>
            <a:endParaRPr kumimoji="1" lang="en-US" altLang="zh-CN" dirty="0"/>
          </a:p>
          <a:p>
            <a:r>
              <a:rPr kumimoji="1" lang="zh-CN" altLang="en-US" b="1" dirty="0">
                <a:solidFill>
                  <a:srgbClr val="FF0000"/>
                </a:solidFill>
              </a:rPr>
              <a:t>低秩的神经张量网络</a:t>
            </a:r>
            <a:endParaRPr kumimoji="1" lang="zh-CN" altLang="en-US" dirty="0"/>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4</a:t>
            </a:fld>
            <a:endParaRPr kumimoji="1" lang="zh-CN" altLang="en-US"/>
          </a:p>
        </p:txBody>
      </p:sp>
    </p:spTree>
    <p:extLst>
      <p:ext uri="{BB962C8B-B14F-4D97-AF65-F5344CB8AC3E}">
        <p14:creationId xmlns:p14="http://schemas.microsoft.com/office/powerpoint/2010/main" val="1025600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在竞选医疗改革承诺后，奥巴马总统于</a:t>
            </a:r>
            <a:r>
              <a:rPr lang="en-US" altLang="zh-CN" sz="1200" kern="1200" dirty="0">
                <a:solidFill>
                  <a:schemeClr val="tx1"/>
                </a:solidFill>
                <a:effectLst/>
                <a:latin typeface="+mn-lt"/>
                <a:ea typeface="+mn-ea"/>
                <a:cs typeface="+mn-cs"/>
              </a:rPr>
              <a:t>2010</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月在宾夕法尼亚州发表了演讲</a:t>
            </a:r>
            <a:endParaRPr kumimoji="1" lang="en-US" altLang="zh-CN" dirty="0"/>
          </a:p>
          <a:p>
            <a:endParaRPr kumimoji="1" lang="en-US" altLang="zh-CN" dirty="0"/>
          </a:p>
          <a:p>
            <a:r>
              <a:rPr kumimoji="1" lang="zh-CN" altLang="en-US" dirty="0"/>
              <a:t>输入：表述的上下文，表述，实体</a:t>
            </a:r>
            <a:endParaRPr kumimoji="1" lang="en-US" altLang="zh-CN" dirty="0"/>
          </a:p>
          <a:p>
            <a:endParaRPr kumimoji="1" lang="en-US" altLang="zh-CN" dirty="0"/>
          </a:p>
          <a:p>
            <a:r>
              <a:rPr kumimoji="1" lang="zh-CN" altLang="en-US" dirty="0"/>
              <a:t>输出：在该上下文中的表述 与 实体 的相似度</a:t>
            </a:r>
            <a:endParaRPr kumimoji="1" lang="en-US" altLang="zh-CN" dirty="0"/>
          </a:p>
          <a:p>
            <a:endParaRPr kumimoji="1" lang="en-US" altLang="zh-CN" dirty="0"/>
          </a:p>
          <a:p>
            <a:r>
              <a:rPr kumimoji="1" lang="zh-CN" altLang="en-US" dirty="0"/>
              <a:t>该模型的目的就是为了衡量在某段上下文中的表述和各个实体的相似度，并且认为该表述指向相似度最高的那个实体</a:t>
            </a:r>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5</a:t>
            </a:fld>
            <a:endParaRPr kumimoji="1" lang="zh-CN" altLang="en-US"/>
          </a:p>
        </p:txBody>
      </p:sp>
    </p:spTree>
    <p:extLst>
      <p:ext uri="{BB962C8B-B14F-4D97-AF65-F5344CB8AC3E}">
        <p14:creationId xmlns:p14="http://schemas.microsoft.com/office/powerpoint/2010/main" val="298753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Word</a:t>
            </a:r>
            <a:r>
              <a:rPr kumimoji="1" lang="zh-CN" altLang="en-US" dirty="0"/>
              <a:t> </a:t>
            </a:r>
            <a:r>
              <a:rPr kumimoji="1" lang="en-US" altLang="zh-CN" dirty="0"/>
              <a:t>Embedding</a:t>
            </a:r>
            <a:r>
              <a:rPr kumimoji="1" lang="zh-CN" altLang="en-US" dirty="0"/>
              <a:t>  和 </a:t>
            </a:r>
            <a:r>
              <a:rPr kumimoji="1" lang="en-US" altLang="zh-CN" dirty="0"/>
              <a:t>Position</a:t>
            </a:r>
            <a:r>
              <a:rPr kumimoji="1" lang="zh-CN" altLang="en-US" dirty="0"/>
              <a:t> </a:t>
            </a:r>
            <a:r>
              <a:rPr kumimoji="1" lang="en-US" altLang="zh-CN" dirty="0"/>
              <a:t>Embedding</a:t>
            </a:r>
            <a:r>
              <a:rPr kumimoji="1" lang="zh-CN" altLang="en-US" dirty="0"/>
              <a:t> 都是预训练好的  （</a:t>
            </a:r>
            <a:r>
              <a:rPr kumimoji="1" lang="en-US" altLang="zh-CN" dirty="0"/>
              <a:t>position</a:t>
            </a:r>
            <a:r>
              <a:rPr kumimoji="1" lang="zh-CN" altLang="en-US" dirty="0"/>
              <a:t> </a:t>
            </a:r>
            <a:r>
              <a:rPr kumimoji="1" lang="en-US" altLang="zh-CN" dirty="0"/>
              <a:t>embedding</a:t>
            </a:r>
            <a:r>
              <a:rPr kumimoji="1" lang="zh-CN" altLang="en-US" dirty="0"/>
              <a:t> 也是将位置信息</a:t>
            </a:r>
            <a:r>
              <a:rPr kumimoji="1" lang="en-US" altLang="zh-CN" dirty="0"/>
              <a:t>-2</a:t>
            </a:r>
            <a:r>
              <a:rPr kumimoji="1" lang="zh-CN" altLang="en-US" dirty="0"/>
              <a:t>，</a:t>
            </a:r>
            <a:r>
              <a:rPr kumimoji="1" lang="en-US" altLang="zh-CN" dirty="0"/>
              <a:t>-1</a:t>
            </a:r>
            <a:r>
              <a:rPr kumimoji="1" lang="zh-CN" altLang="en-US" dirty="0"/>
              <a:t>，</a:t>
            </a:r>
            <a:r>
              <a:rPr kumimoji="1" lang="en-US" altLang="zh-CN" dirty="0"/>
              <a:t>1</a:t>
            </a:r>
            <a:r>
              <a:rPr kumimoji="1" lang="zh-CN" altLang="en-US" dirty="0"/>
              <a:t>，</a:t>
            </a:r>
            <a:r>
              <a:rPr kumimoji="1" lang="en-US" altLang="zh-CN" dirty="0"/>
              <a:t>2</a:t>
            </a:r>
            <a:r>
              <a:rPr kumimoji="1" lang="zh-CN" altLang="en-US" dirty="0"/>
              <a:t>这些稀疏的</a:t>
            </a:r>
            <a:r>
              <a:rPr kumimoji="1" lang="en-US" altLang="zh-CN" dirty="0"/>
              <a:t>one-hot</a:t>
            </a:r>
            <a:r>
              <a:rPr kumimoji="1" lang="zh-CN" altLang="en-US" dirty="0"/>
              <a:t>编码转化为稠密的低维向量）</a:t>
            </a:r>
            <a:endParaRPr kumimoji="1" lang="en-US" altLang="zh-CN" dirty="0"/>
          </a:p>
          <a:p>
            <a:r>
              <a:rPr kumimoji="1" lang="zh-CN" altLang="en-US" dirty="0"/>
              <a:t>每个词的 词向量和位置向量进行串联拼接</a:t>
            </a:r>
            <a:endParaRPr kumimoji="1" lang="en-US" altLang="zh-CN" dirty="0"/>
          </a:p>
          <a:p>
            <a:endParaRPr kumimoji="1" lang="en-US" altLang="zh-CN" dirty="0"/>
          </a:p>
          <a:p>
            <a:r>
              <a:rPr kumimoji="1" lang="zh-CN" altLang="en-US" dirty="0"/>
              <a:t>可以上黑板画一下矩阵乘法示意图</a:t>
            </a:r>
            <a:endParaRPr kumimoji="1" lang="en-US" altLang="zh-CN" dirty="0"/>
          </a:p>
          <a:p>
            <a:endParaRPr kumimoji="1" lang="en-US" altLang="zh-CN" dirty="0"/>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6</a:t>
            </a:fld>
            <a:endParaRPr kumimoji="1" lang="zh-CN" altLang="en-US"/>
          </a:p>
        </p:txBody>
      </p:sp>
    </p:spTree>
    <p:extLst>
      <p:ext uri="{BB962C8B-B14F-4D97-AF65-F5344CB8AC3E}">
        <p14:creationId xmlns:p14="http://schemas.microsoft.com/office/powerpoint/2010/main" val="309236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本处采用</a:t>
            </a:r>
            <a:r>
              <a:rPr kumimoji="1" lang="en-US" altLang="zh-CN" dirty="0"/>
              <a:t>average</a:t>
            </a:r>
            <a:r>
              <a:rPr kumimoji="1" lang="zh-CN" altLang="en-US" dirty="0"/>
              <a:t> </a:t>
            </a:r>
            <a:r>
              <a:rPr kumimoji="1" lang="en-US" altLang="zh-CN" dirty="0"/>
              <a:t>pooling</a:t>
            </a:r>
            <a:endParaRPr kumimoji="1" lang="zh-CN" altLang="en-US" dirty="0"/>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7</a:t>
            </a:fld>
            <a:endParaRPr kumimoji="1" lang="zh-CN" altLang="en-US"/>
          </a:p>
        </p:txBody>
      </p:sp>
    </p:spTree>
    <p:extLst>
      <p:ext uri="{BB962C8B-B14F-4D97-AF65-F5344CB8AC3E}">
        <p14:creationId xmlns:p14="http://schemas.microsoft.com/office/powerpoint/2010/main" val="166598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图上画的不好  </a:t>
            </a:r>
            <a:r>
              <a:rPr kumimoji="1" lang="en-US" altLang="zh-CN" dirty="0" err="1"/>
              <a:t>vm</a:t>
            </a:r>
            <a:r>
              <a:rPr kumimoji="1" lang="zh-CN" altLang="en-US" dirty="0"/>
              <a:t>的维数应该和</a:t>
            </a:r>
            <a:r>
              <a:rPr kumimoji="1" lang="en-US" altLang="zh-CN" dirty="0"/>
              <a:t>word</a:t>
            </a:r>
            <a:r>
              <a:rPr kumimoji="1" lang="zh-CN" altLang="en-US" dirty="0"/>
              <a:t> </a:t>
            </a:r>
            <a:r>
              <a:rPr kumimoji="1" lang="en-US" altLang="zh-CN" dirty="0"/>
              <a:t>Embedding</a:t>
            </a:r>
            <a:r>
              <a:rPr kumimoji="1" lang="zh-CN" altLang="en-US" dirty="0"/>
              <a:t> 维数相同</a:t>
            </a:r>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8</a:t>
            </a:fld>
            <a:endParaRPr kumimoji="1" lang="zh-CN" altLang="en-US"/>
          </a:p>
        </p:txBody>
      </p:sp>
    </p:spTree>
    <p:extLst>
      <p:ext uri="{BB962C8B-B14F-4D97-AF65-F5344CB8AC3E}">
        <p14:creationId xmlns:p14="http://schemas.microsoft.com/office/powerpoint/2010/main" val="419159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右图的情感树中，两个子节点的</a:t>
            </a:r>
            <a:r>
              <a:rPr kumimoji="1" lang="en-US" altLang="zh-CN" dirty="0"/>
              <a:t>embedding</a:t>
            </a:r>
            <a:r>
              <a:rPr kumimoji="1" lang="zh-CN" altLang="en-US" dirty="0"/>
              <a:t> 合并成父节点的</a:t>
            </a:r>
            <a:r>
              <a:rPr kumimoji="1" lang="en-US" altLang="zh-CN" dirty="0"/>
              <a:t>embedding</a:t>
            </a:r>
            <a:r>
              <a:rPr kumimoji="1" lang="zh-CN" altLang="en-US" dirty="0"/>
              <a:t> 就是采用该技术</a:t>
            </a:r>
          </a:p>
        </p:txBody>
      </p:sp>
      <p:sp>
        <p:nvSpPr>
          <p:cNvPr id="4" name="灯片编号占位符 3"/>
          <p:cNvSpPr>
            <a:spLocks noGrp="1"/>
          </p:cNvSpPr>
          <p:nvPr>
            <p:ph type="sldNum" sz="quarter" idx="10"/>
          </p:nvPr>
        </p:nvSpPr>
        <p:spPr/>
        <p:txBody>
          <a:bodyPr/>
          <a:lstStyle/>
          <a:p>
            <a:fld id="{F7805BDB-150B-8747-A48B-E3F734825571}" type="slidenum">
              <a:rPr kumimoji="1" lang="zh-CN" altLang="en-US" smtClean="0"/>
              <a:t>9</a:t>
            </a:fld>
            <a:endParaRPr kumimoji="1" lang="zh-CN" altLang="en-US"/>
          </a:p>
        </p:txBody>
      </p:sp>
    </p:spTree>
    <p:extLst>
      <p:ext uri="{BB962C8B-B14F-4D97-AF65-F5344CB8AC3E}">
        <p14:creationId xmlns:p14="http://schemas.microsoft.com/office/powerpoint/2010/main" val="2977533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2361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416289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8695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1020772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321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2275253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1259591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81306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353357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113261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27993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426779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232974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276028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248028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DDFC1ED-281D-D843-ACEC-35DDE11E866E}" type="datetimeFigureOut">
              <a:rPr kumimoji="1" lang="zh-CN" altLang="en-US" smtClean="0"/>
              <a:t>2018/5/18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108379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DFC1ED-281D-D843-ACEC-35DDE11E866E}" type="datetimeFigureOut">
              <a:rPr kumimoji="1" lang="zh-CN" altLang="en-US" smtClean="0"/>
              <a:t>2018/5/18</a:t>
            </a:fld>
            <a:endParaRPr kumimoji="1"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827DC7-D9A2-1149-ACFD-2658EF463AC0}" type="slidenum">
              <a:rPr kumimoji="1" lang="zh-CN" altLang="en-US" smtClean="0"/>
              <a:t>‹#›</a:t>
            </a:fld>
            <a:endParaRPr kumimoji="1" lang="zh-CN" altLang="en-US"/>
          </a:p>
        </p:txBody>
      </p:sp>
    </p:spTree>
    <p:extLst>
      <p:ext uri="{BB962C8B-B14F-4D97-AF65-F5344CB8AC3E}">
        <p14:creationId xmlns:p14="http://schemas.microsoft.com/office/powerpoint/2010/main" val="5307768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uyantech.com/api/entitylink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91E8A-98CB-844E-914F-799D73774140}"/>
              </a:ext>
            </a:extLst>
          </p:cNvPr>
          <p:cNvSpPr>
            <a:spLocks noGrp="1"/>
          </p:cNvSpPr>
          <p:nvPr>
            <p:ph type="ctrTitle"/>
          </p:nvPr>
        </p:nvSpPr>
        <p:spPr>
          <a:xfrm>
            <a:off x="416859" y="2404534"/>
            <a:ext cx="8857144" cy="1646302"/>
          </a:xfrm>
        </p:spPr>
        <p:txBody>
          <a:bodyPr/>
          <a:lstStyle/>
          <a:p>
            <a:r>
              <a:rPr kumimoji="1" lang="en-US" altLang="zh-CN" sz="3200" dirty="0"/>
              <a:t>Modeling</a:t>
            </a:r>
            <a:r>
              <a:rPr kumimoji="1" lang="zh-CN" altLang="en-US" sz="3200" dirty="0"/>
              <a:t> </a:t>
            </a:r>
            <a:r>
              <a:rPr kumimoji="1" lang="en-US" altLang="zh-CN" sz="3200" dirty="0"/>
              <a:t>Mention,</a:t>
            </a:r>
            <a:r>
              <a:rPr kumimoji="1" lang="zh-CN" altLang="en-US" sz="3200" dirty="0"/>
              <a:t> </a:t>
            </a:r>
            <a:r>
              <a:rPr kumimoji="1" lang="en-US" altLang="zh-CN" sz="3200" dirty="0"/>
              <a:t>Context</a:t>
            </a:r>
            <a:r>
              <a:rPr kumimoji="1" lang="zh-CN" altLang="en-US" sz="3200" dirty="0"/>
              <a:t> </a:t>
            </a:r>
            <a:r>
              <a:rPr kumimoji="1" lang="en-US" altLang="zh-CN" sz="3200" dirty="0"/>
              <a:t>and</a:t>
            </a:r>
            <a:r>
              <a:rPr kumimoji="1" lang="zh-CN" altLang="en-US" sz="3200" dirty="0"/>
              <a:t> </a:t>
            </a:r>
            <a:r>
              <a:rPr kumimoji="1" lang="en-US" altLang="zh-CN" sz="3200" dirty="0"/>
              <a:t>Entity</a:t>
            </a:r>
            <a:r>
              <a:rPr kumimoji="1" lang="zh-CN" altLang="en-US" sz="3200" dirty="0"/>
              <a:t> </a:t>
            </a:r>
            <a:r>
              <a:rPr kumimoji="1" lang="en-US" altLang="zh-CN" sz="3200" dirty="0"/>
              <a:t>with</a:t>
            </a:r>
            <a:r>
              <a:rPr kumimoji="1" lang="zh-CN" altLang="en-US" sz="3200" dirty="0"/>
              <a:t> </a:t>
            </a:r>
            <a:r>
              <a:rPr kumimoji="1" lang="en-US" altLang="zh-CN" sz="3200" dirty="0"/>
              <a:t>Neural</a:t>
            </a:r>
            <a:r>
              <a:rPr kumimoji="1" lang="zh-CN" altLang="en-US" sz="3200" dirty="0"/>
              <a:t> </a:t>
            </a:r>
            <a:r>
              <a:rPr kumimoji="1" lang="en-US" altLang="zh-CN" sz="3200" dirty="0"/>
              <a:t>Networks</a:t>
            </a:r>
            <a:r>
              <a:rPr kumimoji="1" lang="zh-CN" altLang="en-US" sz="3200" dirty="0"/>
              <a:t> </a:t>
            </a:r>
            <a:r>
              <a:rPr kumimoji="1" lang="en-US" altLang="zh-CN" sz="3200" dirty="0"/>
              <a:t>for</a:t>
            </a:r>
            <a:r>
              <a:rPr kumimoji="1" lang="zh-CN" altLang="en-US" sz="3200" dirty="0"/>
              <a:t> </a:t>
            </a:r>
            <a:r>
              <a:rPr kumimoji="1" lang="en-US" altLang="zh-CN" sz="3200" dirty="0"/>
              <a:t>Entity</a:t>
            </a:r>
            <a:r>
              <a:rPr kumimoji="1" lang="zh-CN" altLang="en-US" sz="3200" dirty="0"/>
              <a:t> </a:t>
            </a:r>
            <a:r>
              <a:rPr kumimoji="1" lang="en-US" altLang="zh-CN" sz="3200" dirty="0"/>
              <a:t>Disambiguation</a:t>
            </a:r>
            <a:endParaRPr kumimoji="1" lang="zh-CN" altLang="en-US" sz="3200" dirty="0"/>
          </a:p>
        </p:txBody>
      </p:sp>
      <p:sp>
        <p:nvSpPr>
          <p:cNvPr id="3" name="副标题 2">
            <a:extLst>
              <a:ext uri="{FF2B5EF4-FFF2-40B4-BE49-F238E27FC236}">
                <a16:creationId xmlns:a16="http://schemas.microsoft.com/office/drawing/2014/main" id="{ED56D698-F152-C846-AEC6-A5CA23B5B75C}"/>
              </a:ext>
            </a:extLst>
          </p:cNvPr>
          <p:cNvSpPr>
            <a:spLocks noGrp="1"/>
          </p:cNvSpPr>
          <p:nvPr>
            <p:ph type="subTitle" idx="1"/>
          </p:nvPr>
        </p:nvSpPr>
        <p:spPr/>
        <p:txBody>
          <a:bodyPr>
            <a:normAutofit lnSpcReduction="10000"/>
          </a:bodyPr>
          <a:lstStyle/>
          <a:p>
            <a:r>
              <a:rPr kumimoji="1" lang="en-US" altLang="zh-CN" dirty="0" err="1"/>
              <a:t>Yaming</a:t>
            </a:r>
            <a:r>
              <a:rPr kumimoji="1" lang="zh-CN" altLang="en-US" dirty="0"/>
              <a:t> </a:t>
            </a:r>
            <a:r>
              <a:rPr kumimoji="1" lang="en-US" altLang="zh-CN" dirty="0"/>
              <a:t>Sun,</a:t>
            </a:r>
            <a:r>
              <a:rPr kumimoji="1" lang="zh-CN" altLang="en-US" dirty="0"/>
              <a:t> </a:t>
            </a:r>
            <a:r>
              <a:rPr kumimoji="1" lang="en-US" altLang="zh-CN" dirty="0"/>
              <a:t>Lei</a:t>
            </a:r>
            <a:r>
              <a:rPr kumimoji="1" lang="zh-CN" altLang="en-US" dirty="0"/>
              <a:t> </a:t>
            </a:r>
            <a:r>
              <a:rPr kumimoji="1" lang="en-US" altLang="zh-CN" dirty="0"/>
              <a:t>Lin,</a:t>
            </a:r>
            <a:r>
              <a:rPr kumimoji="1" lang="zh-CN" altLang="en-US" dirty="0"/>
              <a:t> </a:t>
            </a:r>
            <a:r>
              <a:rPr kumimoji="1" lang="en-US" altLang="zh-CN" dirty="0"/>
              <a:t>et</a:t>
            </a:r>
            <a:r>
              <a:rPr kumimoji="1" lang="zh-CN" altLang="en-US" dirty="0"/>
              <a:t> </a:t>
            </a:r>
            <a:r>
              <a:rPr kumimoji="1" lang="en-US" altLang="zh-CN" dirty="0"/>
              <a:t>al.</a:t>
            </a:r>
          </a:p>
          <a:p>
            <a:r>
              <a:rPr kumimoji="1" lang="en-US" altLang="zh-CN" dirty="0"/>
              <a:t>Harbin</a:t>
            </a:r>
            <a:r>
              <a:rPr kumimoji="1" lang="zh-CN" altLang="en-US" dirty="0"/>
              <a:t> </a:t>
            </a:r>
            <a:r>
              <a:rPr kumimoji="1" lang="en-US" altLang="zh-CN" dirty="0" err="1"/>
              <a:t>Institude</a:t>
            </a:r>
            <a:r>
              <a:rPr kumimoji="1" lang="zh-CN" altLang="en-US" dirty="0"/>
              <a:t> </a:t>
            </a:r>
            <a:r>
              <a:rPr kumimoji="1" lang="en-US" altLang="zh-CN" dirty="0"/>
              <a:t>of</a:t>
            </a:r>
            <a:r>
              <a:rPr kumimoji="1" lang="zh-CN" altLang="en-US" dirty="0"/>
              <a:t> </a:t>
            </a:r>
            <a:r>
              <a:rPr kumimoji="1" lang="en-US" altLang="zh-CN" dirty="0"/>
              <a:t>Technology</a:t>
            </a:r>
            <a:r>
              <a:rPr kumimoji="1" lang="zh-CN" altLang="en-US" dirty="0"/>
              <a:t> </a:t>
            </a:r>
            <a:r>
              <a:rPr kumimoji="1" lang="en-US" altLang="zh-CN" dirty="0"/>
              <a:t>&amp;</a:t>
            </a:r>
            <a:r>
              <a:rPr kumimoji="1" lang="zh-CN" altLang="en-US" dirty="0"/>
              <a:t> </a:t>
            </a:r>
            <a:r>
              <a:rPr kumimoji="1" lang="en-US" altLang="zh-CN" dirty="0"/>
              <a:t>Microsoft</a:t>
            </a:r>
            <a:r>
              <a:rPr kumimoji="1" lang="zh-CN" altLang="en-US" dirty="0"/>
              <a:t> </a:t>
            </a:r>
            <a:r>
              <a:rPr kumimoji="1" lang="en-US" altLang="zh-CN" dirty="0"/>
              <a:t>Research</a:t>
            </a:r>
          </a:p>
          <a:p>
            <a:r>
              <a:rPr kumimoji="1" lang="en-US" altLang="zh-CN" dirty="0"/>
              <a:t>IJCAI</a:t>
            </a:r>
            <a:r>
              <a:rPr kumimoji="1" lang="zh-CN" altLang="en-US" dirty="0"/>
              <a:t> </a:t>
            </a:r>
            <a:r>
              <a:rPr kumimoji="1" lang="en-US" altLang="zh-CN" dirty="0"/>
              <a:t>2015</a:t>
            </a:r>
            <a:endParaRPr kumimoji="1" lang="zh-CN" altLang="en-US" dirty="0"/>
          </a:p>
        </p:txBody>
      </p:sp>
    </p:spTree>
    <p:extLst>
      <p:ext uri="{BB962C8B-B14F-4D97-AF65-F5344CB8AC3E}">
        <p14:creationId xmlns:p14="http://schemas.microsoft.com/office/powerpoint/2010/main" val="2589182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628EA-7A28-7449-A464-4B5B3B5389C9}"/>
              </a:ext>
            </a:extLst>
          </p:cNvPr>
          <p:cNvSpPr>
            <a:spLocks noGrp="1"/>
          </p:cNvSpPr>
          <p:nvPr>
            <p:ph type="title"/>
          </p:nvPr>
        </p:nvSpPr>
        <p:spPr/>
        <p:txBody>
          <a:bodyPr/>
          <a:lstStyle/>
          <a:p>
            <a:r>
              <a:rPr kumimoji="1" lang="en-US" altLang="zh-CN" dirty="0"/>
              <a:t>Merge</a:t>
            </a:r>
            <a:r>
              <a:rPr kumimoji="1" lang="zh-CN" altLang="en-US" dirty="0"/>
              <a:t> </a:t>
            </a:r>
            <a:r>
              <a:rPr kumimoji="1" lang="en-US" altLang="zh-CN" dirty="0"/>
              <a:t>Mention</a:t>
            </a:r>
            <a:r>
              <a:rPr kumimoji="1" lang="zh-CN" altLang="en-US" dirty="0"/>
              <a:t> </a:t>
            </a:r>
            <a:r>
              <a:rPr kumimoji="1" lang="en-US" altLang="zh-CN" dirty="0"/>
              <a:t>Embedding</a:t>
            </a:r>
            <a:r>
              <a:rPr kumimoji="1" lang="zh-CN" altLang="en-US" dirty="0"/>
              <a:t> </a:t>
            </a:r>
            <a:br>
              <a:rPr kumimoji="1" lang="en-US" altLang="zh-CN" dirty="0"/>
            </a:br>
            <a:r>
              <a:rPr kumimoji="1" lang="en-US" altLang="zh-CN" dirty="0"/>
              <a:t>					&amp;</a:t>
            </a:r>
            <a:r>
              <a:rPr kumimoji="1" lang="zh-CN" altLang="en-US" dirty="0"/>
              <a:t> </a:t>
            </a:r>
            <a:r>
              <a:rPr kumimoji="1" lang="en-US" altLang="zh-CN" dirty="0"/>
              <a:t>Context</a:t>
            </a:r>
            <a:r>
              <a:rPr kumimoji="1" lang="zh-CN" altLang="en-US" dirty="0"/>
              <a:t> </a:t>
            </a:r>
            <a:r>
              <a:rPr kumimoji="1" lang="en-US" altLang="zh-CN" dirty="0"/>
              <a:t>Embedding</a:t>
            </a:r>
            <a:endParaRPr kumimoji="1" lang="zh-CN" altLang="en-US" dirty="0"/>
          </a:p>
        </p:txBody>
      </p:sp>
      <p:sp>
        <p:nvSpPr>
          <p:cNvPr id="3" name="内容占位符 2">
            <a:extLst>
              <a:ext uri="{FF2B5EF4-FFF2-40B4-BE49-F238E27FC236}">
                <a16:creationId xmlns:a16="http://schemas.microsoft.com/office/drawing/2014/main" id="{71A6347D-4EAE-8E4D-BA0A-15C68274C451}"/>
              </a:ext>
            </a:extLst>
          </p:cNvPr>
          <p:cNvSpPr>
            <a:spLocks noGrp="1"/>
          </p:cNvSpPr>
          <p:nvPr>
            <p:ph idx="1"/>
          </p:nvPr>
        </p:nvSpPr>
        <p:spPr/>
        <p:txBody>
          <a:bodyPr/>
          <a:lstStyle/>
          <a:p>
            <a:r>
              <a:rPr kumimoji="1" lang="zh-CN" altLang="en-US" dirty="0"/>
              <a:t>采用</a:t>
            </a:r>
            <a:r>
              <a:rPr kumimoji="1" lang="en-US" altLang="zh-CN" dirty="0"/>
              <a:t>neural</a:t>
            </a:r>
            <a:r>
              <a:rPr kumimoji="1" lang="zh-CN" altLang="en-US" dirty="0"/>
              <a:t> </a:t>
            </a:r>
            <a:r>
              <a:rPr kumimoji="1" lang="en-US" altLang="zh-CN" dirty="0"/>
              <a:t>tensor</a:t>
            </a:r>
            <a:r>
              <a:rPr kumimoji="1" lang="zh-CN" altLang="en-US" dirty="0"/>
              <a:t> </a:t>
            </a:r>
            <a:r>
              <a:rPr kumimoji="1" lang="en-US" altLang="zh-CN" dirty="0"/>
              <a:t>networks</a:t>
            </a:r>
            <a:r>
              <a:rPr kumimoji="1" lang="zh-CN" altLang="en-US" dirty="0"/>
              <a:t> ，将</a:t>
            </a:r>
            <a:r>
              <a:rPr kumimoji="1" lang="en-US" altLang="zh-CN" dirty="0"/>
              <a:t>Mention</a:t>
            </a:r>
            <a:r>
              <a:rPr kumimoji="1" lang="zh-CN" altLang="en-US" dirty="0"/>
              <a:t> </a:t>
            </a:r>
            <a:r>
              <a:rPr kumimoji="1" lang="en-US" altLang="zh-CN" dirty="0"/>
              <a:t>Embedding</a:t>
            </a:r>
            <a:r>
              <a:rPr kumimoji="1" lang="zh-CN" altLang="en-US" dirty="0"/>
              <a:t> 和 </a:t>
            </a:r>
            <a:r>
              <a:rPr kumimoji="1" lang="en-US" altLang="zh-CN" dirty="0"/>
              <a:t>Context</a:t>
            </a:r>
            <a:r>
              <a:rPr kumimoji="1" lang="zh-CN" altLang="en-US" dirty="0"/>
              <a:t> </a:t>
            </a:r>
            <a:r>
              <a:rPr kumimoji="1" lang="en-US" altLang="zh-CN" dirty="0"/>
              <a:t>Embedding</a:t>
            </a:r>
            <a:r>
              <a:rPr kumimoji="1" lang="zh-CN" altLang="en-US" dirty="0"/>
              <a:t>的语义进行结合</a:t>
            </a:r>
            <a:endParaRPr kumimoji="1" lang="en-US" altLang="zh-CN" dirty="0"/>
          </a:p>
        </p:txBody>
      </p:sp>
      <p:pic>
        <p:nvPicPr>
          <p:cNvPr id="4" name="图片 3">
            <a:extLst>
              <a:ext uri="{FF2B5EF4-FFF2-40B4-BE49-F238E27FC236}">
                <a16:creationId xmlns:a16="http://schemas.microsoft.com/office/drawing/2014/main" id="{69184B23-C9B5-D64A-86A2-E6F4BF101849}"/>
              </a:ext>
            </a:extLst>
          </p:cNvPr>
          <p:cNvPicPr>
            <a:picLocks noChangeAspect="1"/>
          </p:cNvPicPr>
          <p:nvPr/>
        </p:nvPicPr>
        <p:blipFill>
          <a:blip r:embed="rId3"/>
          <a:stretch>
            <a:fillRect/>
          </a:stretch>
        </p:blipFill>
        <p:spPr>
          <a:xfrm>
            <a:off x="1579582" y="3325159"/>
            <a:ext cx="6792172" cy="2551206"/>
          </a:xfrm>
          <a:prstGeom prst="rect">
            <a:avLst/>
          </a:prstGeom>
        </p:spPr>
      </p:pic>
      <p:sp>
        <p:nvSpPr>
          <p:cNvPr id="5" name="文本框 4">
            <a:extLst>
              <a:ext uri="{FF2B5EF4-FFF2-40B4-BE49-F238E27FC236}">
                <a16:creationId xmlns:a16="http://schemas.microsoft.com/office/drawing/2014/main" id="{A939550F-7133-B14C-A93B-5673AFB64FE5}"/>
              </a:ext>
            </a:extLst>
          </p:cNvPr>
          <p:cNvSpPr txBox="1"/>
          <p:nvPr/>
        </p:nvSpPr>
        <p:spPr>
          <a:xfrm>
            <a:off x="1680883" y="6041362"/>
            <a:ext cx="2393576" cy="369332"/>
          </a:xfrm>
          <a:prstGeom prst="rect">
            <a:avLst/>
          </a:prstGeom>
          <a:noFill/>
        </p:spPr>
        <p:txBody>
          <a:bodyPr wrap="square" rtlCol="0">
            <a:spAutoFit/>
          </a:bodyPr>
          <a:lstStyle/>
          <a:p>
            <a:r>
              <a:rPr kumimoji="1" lang="en-US" altLang="zh-CN" dirty="0"/>
              <a:t>Context</a:t>
            </a:r>
            <a:r>
              <a:rPr kumimoji="1" lang="zh-CN" altLang="en-US" dirty="0"/>
              <a:t> </a:t>
            </a:r>
            <a:r>
              <a:rPr kumimoji="1" lang="en-US" altLang="zh-CN" dirty="0"/>
              <a:t>Embedding</a:t>
            </a:r>
            <a:endParaRPr kumimoji="1" lang="zh-CN" altLang="en-US" dirty="0"/>
          </a:p>
        </p:txBody>
      </p:sp>
      <p:sp>
        <p:nvSpPr>
          <p:cNvPr id="6" name="文本框 5">
            <a:extLst>
              <a:ext uri="{FF2B5EF4-FFF2-40B4-BE49-F238E27FC236}">
                <a16:creationId xmlns:a16="http://schemas.microsoft.com/office/drawing/2014/main" id="{67CDBED9-1C14-C549-875D-A0155CF2AD7A}"/>
              </a:ext>
            </a:extLst>
          </p:cNvPr>
          <p:cNvSpPr txBox="1"/>
          <p:nvPr/>
        </p:nvSpPr>
        <p:spPr>
          <a:xfrm>
            <a:off x="6099202" y="5948237"/>
            <a:ext cx="2393576" cy="369332"/>
          </a:xfrm>
          <a:prstGeom prst="rect">
            <a:avLst/>
          </a:prstGeom>
          <a:noFill/>
        </p:spPr>
        <p:txBody>
          <a:bodyPr wrap="square" rtlCol="0">
            <a:spAutoFit/>
          </a:bodyPr>
          <a:lstStyle/>
          <a:p>
            <a:r>
              <a:rPr kumimoji="1" lang="en-US" altLang="zh-CN" dirty="0"/>
              <a:t>Mention</a:t>
            </a:r>
            <a:r>
              <a:rPr kumimoji="1" lang="zh-CN" altLang="en-US" dirty="0"/>
              <a:t> </a:t>
            </a:r>
            <a:r>
              <a:rPr kumimoji="1" lang="en-US" altLang="zh-CN" dirty="0"/>
              <a:t>Embedding</a:t>
            </a:r>
            <a:endParaRPr kumimoji="1" lang="zh-CN" altLang="en-US" dirty="0"/>
          </a:p>
        </p:txBody>
      </p:sp>
    </p:spTree>
    <p:extLst>
      <p:ext uri="{BB962C8B-B14F-4D97-AF65-F5344CB8AC3E}">
        <p14:creationId xmlns:p14="http://schemas.microsoft.com/office/powerpoint/2010/main" val="75176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71A1F-AB14-1F47-AAE6-4A761D2CDC48}"/>
              </a:ext>
            </a:extLst>
          </p:cNvPr>
          <p:cNvSpPr>
            <a:spLocks noGrp="1"/>
          </p:cNvSpPr>
          <p:nvPr>
            <p:ph type="title"/>
          </p:nvPr>
        </p:nvSpPr>
        <p:spPr/>
        <p:txBody>
          <a:bodyPr/>
          <a:lstStyle/>
          <a:p>
            <a:r>
              <a:rPr kumimoji="1" lang="en-US" altLang="zh-CN" dirty="0"/>
              <a:t>Merge</a:t>
            </a:r>
            <a:r>
              <a:rPr kumimoji="1" lang="zh-CN" altLang="en-US" dirty="0"/>
              <a:t> </a:t>
            </a:r>
            <a:r>
              <a:rPr kumimoji="1" lang="en-US" altLang="zh-CN" dirty="0"/>
              <a:t>Mention</a:t>
            </a:r>
            <a:r>
              <a:rPr kumimoji="1" lang="zh-CN" altLang="en-US" dirty="0"/>
              <a:t> </a:t>
            </a:r>
            <a:r>
              <a:rPr kumimoji="1" lang="en-US" altLang="zh-CN" dirty="0"/>
              <a:t>Embedding</a:t>
            </a:r>
            <a:r>
              <a:rPr kumimoji="1" lang="zh-CN" altLang="en-US" dirty="0"/>
              <a:t> </a:t>
            </a:r>
            <a:br>
              <a:rPr kumimoji="1" lang="en-US" altLang="zh-CN" dirty="0"/>
            </a:br>
            <a:r>
              <a:rPr kumimoji="1" lang="en-US" altLang="zh-CN" dirty="0"/>
              <a:t>					&amp;</a:t>
            </a:r>
            <a:r>
              <a:rPr kumimoji="1" lang="zh-CN" altLang="en-US" dirty="0"/>
              <a:t> </a:t>
            </a:r>
            <a:r>
              <a:rPr kumimoji="1" lang="en-US" altLang="zh-CN" dirty="0"/>
              <a:t>Context</a:t>
            </a:r>
            <a:r>
              <a:rPr kumimoji="1" lang="zh-CN" altLang="en-US" dirty="0"/>
              <a:t> </a:t>
            </a:r>
            <a:r>
              <a:rPr kumimoji="1" lang="en-US" altLang="zh-CN" dirty="0"/>
              <a:t>Embedding</a:t>
            </a:r>
            <a:endParaRPr kumimoji="1" lang="zh-CN" altLang="en-US" dirty="0"/>
          </a:p>
        </p:txBody>
      </p:sp>
      <p:pic>
        <p:nvPicPr>
          <p:cNvPr id="4" name="图片 3">
            <a:extLst>
              <a:ext uri="{FF2B5EF4-FFF2-40B4-BE49-F238E27FC236}">
                <a16:creationId xmlns:a16="http://schemas.microsoft.com/office/drawing/2014/main" id="{335EF955-5ADA-3347-BC8D-C947BE93A51D}"/>
              </a:ext>
            </a:extLst>
          </p:cNvPr>
          <p:cNvPicPr>
            <a:picLocks noChangeAspect="1"/>
          </p:cNvPicPr>
          <p:nvPr/>
        </p:nvPicPr>
        <p:blipFill>
          <a:blip r:embed="rId3"/>
          <a:stretch>
            <a:fillRect/>
          </a:stretch>
        </p:blipFill>
        <p:spPr>
          <a:xfrm>
            <a:off x="677334" y="2077897"/>
            <a:ext cx="6830538" cy="2585571"/>
          </a:xfrm>
          <a:prstGeom prst="rect">
            <a:avLst/>
          </a:prstGeom>
        </p:spPr>
      </p:pic>
      <p:pic>
        <p:nvPicPr>
          <p:cNvPr id="5" name="图片 4">
            <a:extLst>
              <a:ext uri="{FF2B5EF4-FFF2-40B4-BE49-F238E27FC236}">
                <a16:creationId xmlns:a16="http://schemas.microsoft.com/office/drawing/2014/main" id="{7E15D99F-9412-4547-8479-DAEDA0F79D46}"/>
              </a:ext>
            </a:extLst>
          </p:cNvPr>
          <p:cNvPicPr>
            <a:picLocks noChangeAspect="1"/>
          </p:cNvPicPr>
          <p:nvPr/>
        </p:nvPicPr>
        <p:blipFill>
          <a:blip r:embed="rId4"/>
          <a:stretch>
            <a:fillRect/>
          </a:stretch>
        </p:blipFill>
        <p:spPr>
          <a:xfrm>
            <a:off x="2563086" y="5907098"/>
            <a:ext cx="4487955" cy="563423"/>
          </a:xfrm>
          <a:prstGeom prst="rect">
            <a:avLst/>
          </a:prstGeom>
        </p:spPr>
      </p:pic>
      <p:pic>
        <p:nvPicPr>
          <p:cNvPr id="7" name="图片 6">
            <a:extLst>
              <a:ext uri="{FF2B5EF4-FFF2-40B4-BE49-F238E27FC236}">
                <a16:creationId xmlns:a16="http://schemas.microsoft.com/office/drawing/2014/main" id="{403C36AA-E4C0-2F46-A575-F0CC6771E238}"/>
              </a:ext>
            </a:extLst>
          </p:cNvPr>
          <p:cNvPicPr>
            <a:picLocks noChangeAspect="1"/>
          </p:cNvPicPr>
          <p:nvPr/>
        </p:nvPicPr>
        <p:blipFill>
          <a:blip r:embed="rId5"/>
          <a:stretch>
            <a:fillRect/>
          </a:stretch>
        </p:blipFill>
        <p:spPr>
          <a:xfrm>
            <a:off x="3208544" y="5256371"/>
            <a:ext cx="3842497" cy="318733"/>
          </a:xfrm>
          <a:prstGeom prst="rect">
            <a:avLst/>
          </a:prstGeom>
        </p:spPr>
      </p:pic>
      <p:sp>
        <p:nvSpPr>
          <p:cNvPr id="8" name="文本框 7">
            <a:extLst>
              <a:ext uri="{FF2B5EF4-FFF2-40B4-BE49-F238E27FC236}">
                <a16:creationId xmlns:a16="http://schemas.microsoft.com/office/drawing/2014/main" id="{2A8CB40C-8E06-644A-B9DC-C5C57D1B3746}"/>
              </a:ext>
            </a:extLst>
          </p:cNvPr>
          <p:cNvSpPr txBox="1"/>
          <p:nvPr/>
        </p:nvSpPr>
        <p:spPr>
          <a:xfrm>
            <a:off x="689542" y="4765687"/>
            <a:ext cx="5564344" cy="369332"/>
          </a:xfrm>
          <a:prstGeom prst="rect">
            <a:avLst/>
          </a:prstGeom>
          <a:noFill/>
        </p:spPr>
        <p:txBody>
          <a:bodyPr wrap="none" rtlCol="0">
            <a:spAutoFit/>
          </a:bodyPr>
          <a:lstStyle/>
          <a:p>
            <a:r>
              <a:rPr kumimoji="1" lang="zh-CN" altLang="en-US" dirty="0"/>
              <a:t>为了减少训练参数，对权值矩阵进行低秩近似分解：</a:t>
            </a:r>
          </a:p>
        </p:txBody>
      </p:sp>
      <p:sp>
        <p:nvSpPr>
          <p:cNvPr id="9" name="文本框 8">
            <a:extLst>
              <a:ext uri="{FF2B5EF4-FFF2-40B4-BE49-F238E27FC236}">
                <a16:creationId xmlns:a16="http://schemas.microsoft.com/office/drawing/2014/main" id="{579646B5-2E97-C74B-90CA-FA261DB74A22}"/>
              </a:ext>
            </a:extLst>
          </p:cNvPr>
          <p:cNvSpPr txBox="1"/>
          <p:nvPr/>
        </p:nvSpPr>
        <p:spPr>
          <a:xfrm>
            <a:off x="689542" y="5556435"/>
            <a:ext cx="3257623" cy="369332"/>
          </a:xfrm>
          <a:prstGeom prst="rect">
            <a:avLst/>
          </a:prstGeom>
          <a:noFill/>
        </p:spPr>
        <p:txBody>
          <a:bodyPr wrap="none" rtlCol="0">
            <a:spAutoFit/>
          </a:bodyPr>
          <a:lstStyle/>
          <a:p>
            <a:r>
              <a:rPr kumimoji="1" lang="zh-CN" altLang="en-US" dirty="0"/>
              <a:t>那么</a:t>
            </a:r>
            <a:r>
              <a:rPr kumimoji="1" lang="en-US" altLang="zh-CN" dirty="0" err="1"/>
              <a:t>v</a:t>
            </a:r>
            <a:r>
              <a:rPr kumimoji="1" lang="en-US" altLang="zh-CN" baseline="-25000" dirty="0" err="1"/>
              <a:t>m</a:t>
            </a:r>
            <a:r>
              <a:rPr kumimoji="1" lang="zh-CN" altLang="en-US" dirty="0"/>
              <a:t>和</a:t>
            </a:r>
            <a:r>
              <a:rPr kumimoji="1" lang="en-US" altLang="zh-CN" dirty="0" err="1"/>
              <a:t>v</a:t>
            </a:r>
            <a:r>
              <a:rPr kumimoji="1" lang="en-US" altLang="zh-CN" baseline="-25000" dirty="0" err="1"/>
              <a:t>c</a:t>
            </a:r>
            <a:r>
              <a:rPr kumimoji="1" lang="zh-CN" altLang="en-US" dirty="0"/>
              <a:t>的语义组合如下：</a:t>
            </a:r>
          </a:p>
        </p:txBody>
      </p:sp>
      <p:pic>
        <p:nvPicPr>
          <p:cNvPr id="10" name="图片 9">
            <a:extLst>
              <a:ext uri="{FF2B5EF4-FFF2-40B4-BE49-F238E27FC236}">
                <a16:creationId xmlns:a16="http://schemas.microsoft.com/office/drawing/2014/main" id="{3C65B19D-D670-CE43-935F-646CFD8EE044}"/>
              </a:ext>
            </a:extLst>
          </p:cNvPr>
          <p:cNvPicPr>
            <a:picLocks noChangeAspect="1"/>
          </p:cNvPicPr>
          <p:nvPr/>
        </p:nvPicPr>
        <p:blipFill>
          <a:blip r:embed="rId6"/>
          <a:stretch>
            <a:fillRect/>
          </a:stretch>
        </p:blipFill>
        <p:spPr>
          <a:xfrm>
            <a:off x="4387963" y="1943098"/>
            <a:ext cx="342900" cy="228600"/>
          </a:xfrm>
          <a:prstGeom prst="rect">
            <a:avLst/>
          </a:prstGeom>
        </p:spPr>
      </p:pic>
      <p:pic>
        <p:nvPicPr>
          <p:cNvPr id="11" name="图片 10">
            <a:extLst>
              <a:ext uri="{FF2B5EF4-FFF2-40B4-BE49-F238E27FC236}">
                <a16:creationId xmlns:a16="http://schemas.microsoft.com/office/drawing/2014/main" id="{F7D0D811-740B-4244-A68C-039A9963DCCF}"/>
              </a:ext>
            </a:extLst>
          </p:cNvPr>
          <p:cNvPicPr>
            <a:picLocks noChangeAspect="1"/>
          </p:cNvPicPr>
          <p:nvPr/>
        </p:nvPicPr>
        <p:blipFill>
          <a:blip r:embed="rId7"/>
          <a:stretch>
            <a:fillRect/>
          </a:stretch>
        </p:blipFill>
        <p:spPr>
          <a:xfrm>
            <a:off x="4876913" y="1949448"/>
            <a:ext cx="317500" cy="215900"/>
          </a:xfrm>
          <a:prstGeom prst="rect">
            <a:avLst/>
          </a:prstGeom>
        </p:spPr>
      </p:pic>
      <p:pic>
        <p:nvPicPr>
          <p:cNvPr id="12" name="图片 11">
            <a:extLst>
              <a:ext uri="{FF2B5EF4-FFF2-40B4-BE49-F238E27FC236}">
                <a16:creationId xmlns:a16="http://schemas.microsoft.com/office/drawing/2014/main" id="{8F414137-2B21-6E48-9D0E-5589749B5856}"/>
              </a:ext>
            </a:extLst>
          </p:cNvPr>
          <p:cNvPicPr>
            <a:picLocks noChangeAspect="1"/>
          </p:cNvPicPr>
          <p:nvPr/>
        </p:nvPicPr>
        <p:blipFill>
          <a:blip r:embed="rId8"/>
          <a:stretch>
            <a:fillRect/>
          </a:stretch>
        </p:blipFill>
        <p:spPr>
          <a:xfrm>
            <a:off x="6527544" y="1916205"/>
            <a:ext cx="711200" cy="215900"/>
          </a:xfrm>
          <a:prstGeom prst="rect">
            <a:avLst/>
          </a:prstGeom>
        </p:spPr>
      </p:pic>
      <p:sp>
        <p:nvSpPr>
          <p:cNvPr id="13" name="右大括号 12">
            <a:extLst>
              <a:ext uri="{FF2B5EF4-FFF2-40B4-BE49-F238E27FC236}">
                <a16:creationId xmlns:a16="http://schemas.microsoft.com/office/drawing/2014/main" id="{6036C3C2-88D9-CE40-9A08-9E947AE897FC}"/>
              </a:ext>
            </a:extLst>
          </p:cNvPr>
          <p:cNvSpPr/>
          <p:nvPr/>
        </p:nvSpPr>
        <p:spPr>
          <a:xfrm>
            <a:off x="7637929" y="2132105"/>
            <a:ext cx="255495" cy="23861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2D23D912-F305-7C44-81D0-D43ECEAE6F75}"/>
              </a:ext>
            </a:extLst>
          </p:cNvPr>
          <p:cNvSpPr txBox="1"/>
          <p:nvPr/>
        </p:nvSpPr>
        <p:spPr>
          <a:xfrm>
            <a:off x="8023481" y="2863493"/>
            <a:ext cx="2055933" cy="923330"/>
          </a:xfrm>
          <a:prstGeom prst="rect">
            <a:avLst/>
          </a:prstGeom>
          <a:noFill/>
        </p:spPr>
        <p:txBody>
          <a:bodyPr wrap="square" rtlCol="0">
            <a:spAutoFit/>
          </a:bodyPr>
          <a:lstStyle/>
          <a:p>
            <a:r>
              <a:rPr kumimoji="1" lang="zh-CN" altLang="en-US" dirty="0"/>
              <a:t>每个</a:t>
            </a:r>
            <a:r>
              <a:rPr kumimoji="1" lang="en-US" altLang="zh-CN" dirty="0"/>
              <a:t>slice</a:t>
            </a:r>
            <a:r>
              <a:rPr kumimoji="1" lang="zh-CN" altLang="en-US" dirty="0"/>
              <a:t>算出一个值，最后得到一个</a:t>
            </a:r>
            <a:r>
              <a:rPr kumimoji="1" lang="en-US" altLang="zh-CN" dirty="0"/>
              <a:t>L</a:t>
            </a:r>
            <a:r>
              <a:rPr kumimoji="1" lang="zh-CN" altLang="en-US" dirty="0"/>
              <a:t>维的输出向量</a:t>
            </a:r>
            <a:r>
              <a:rPr kumimoji="1" lang="en-US" altLang="zh-CN" dirty="0" err="1"/>
              <a:t>v</a:t>
            </a:r>
            <a:r>
              <a:rPr kumimoji="1" lang="en-US" altLang="zh-CN" baseline="-25000" dirty="0" err="1"/>
              <a:t>mc</a:t>
            </a:r>
            <a:endParaRPr kumimoji="1" lang="zh-CN" altLang="en-US" baseline="-25000" dirty="0"/>
          </a:p>
        </p:txBody>
      </p:sp>
    </p:spTree>
    <p:extLst>
      <p:ext uri="{BB962C8B-B14F-4D97-AF65-F5344CB8AC3E}">
        <p14:creationId xmlns:p14="http://schemas.microsoft.com/office/powerpoint/2010/main" val="172511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CD1C5-C539-9D4E-892C-FEF508164B2E}"/>
              </a:ext>
            </a:extLst>
          </p:cNvPr>
          <p:cNvSpPr>
            <a:spLocks noGrp="1"/>
          </p:cNvSpPr>
          <p:nvPr>
            <p:ph type="title"/>
          </p:nvPr>
        </p:nvSpPr>
        <p:spPr/>
        <p:txBody>
          <a:bodyPr/>
          <a:lstStyle/>
          <a:p>
            <a:r>
              <a:rPr kumimoji="1" lang="en" altLang="zh-CN" dirty="0"/>
              <a:t>Low-Rank Plus Diagonal</a:t>
            </a:r>
            <a:r>
              <a:rPr kumimoji="1" lang="zh-CN" altLang="en-US" dirty="0"/>
              <a:t> （</a:t>
            </a:r>
            <a:r>
              <a:rPr kumimoji="1" lang="en-US" altLang="zh-CN" dirty="0"/>
              <a:t>LRPD</a:t>
            </a:r>
            <a:r>
              <a:rPr kumimoji="1" lang="zh-CN" altLang="en-US" dirty="0"/>
              <a:t>）</a:t>
            </a:r>
            <a:endParaRPr kumimoji="1" lang="zh-CN" altLang="en-US" sz="2000" dirty="0"/>
          </a:p>
        </p:txBody>
      </p:sp>
      <p:sp>
        <p:nvSpPr>
          <p:cNvPr id="3" name="内容占位符 2">
            <a:extLst>
              <a:ext uri="{FF2B5EF4-FFF2-40B4-BE49-F238E27FC236}">
                <a16:creationId xmlns:a16="http://schemas.microsoft.com/office/drawing/2014/main" id="{D4C8348C-8DF6-6E48-B3BD-1384D1C44FB9}"/>
              </a:ext>
            </a:extLst>
          </p:cNvPr>
          <p:cNvSpPr>
            <a:spLocks noGrp="1"/>
          </p:cNvSpPr>
          <p:nvPr>
            <p:ph idx="1"/>
          </p:nvPr>
        </p:nvSpPr>
        <p:spPr>
          <a:xfrm>
            <a:off x="677333" y="2160590"/>
            <a:ext cx="8849051" cy="782116"/>
          </a:xfrm>
        </p:spPr>
        <p:txBody>
          <a:bodyPr/>
          <a:lstStyle/>
          <a:p>
            <a:pPr marL="0" indent="0">
              <a:buNone/>
            </a:pPr>
            <a:r>
              <a:rPr kumimoji="1" lang="zh-CN" altLang="en-US" dirty="0">
                <a:solidFill>
                  <a:schemeClr val="tx2"/>
                </a:solidFill>
              </a:rPr>
              <a:t>许多深度神经网络中都采用该方法，将</a:t>
            </a:r>
            <a:r>
              <a:rPr kumimoji="1" lang="en-US" altLang="zh-CN" dirty="0">
                <a:solidFill>
                  <a:schemeClr val="tx2"/>
                </a:solidFill>
              </a:rPr>
              <a:t>n</a:t>
            </a:r>
            <a:r>
              <a:rPr kumimoji="1" lang="zh-CN" altLang="en-US" dirty="0">
                <a:solidFill>
                  <a:schemeClr val="tx2"/>
                </a:solidFill>
              </a:rPr>
              <a:t>*</a:t>
            </a:r>
            <a:r>
              <a:rPr kumimoji="1" lang="en-US" altLang="zh-CN" dirty="0">
                <a:solidFill>
                  <a:schemeClr val="tx2"/>
                </a:solidFill>
              </a:rPr>
              <a:t>n</a:t>
            </a:r>
            <a:r>
              <a:rPr kumimoji="1" lang="zh-CN" altLang="en-US" dirty="0">
                <a:solidFill>
                  <a:schemeClr val="tx2"/>
                </a:solidFill>
              </a:rPr>
              <a:t>的参数矩阵的参数个数降低至</a:t>
            </a:r>
            <a:r>
              <a:rPr kumimoji="1" lang="en-US" altLang="zh-CN" dirty="0">
                <a:solidFill>
                  <a:schemeClr val="tx2"/>
                </a:solidFill>
              </a:rPr>
              <a:t>(2</a:t>
            </a:r>
            <a:r>
              <a:rPr kumimoji="1" lang="zh-CN" altLang="en-US" dirty="0">
                <a:solidFill>
                  <a:schemeClr val="tx2"/>
                </a:solidFill>
              </a:rPr>
              <a:t>*</a:t>
            </a:r>
            <a:r>
              <a:rPr kumimoji="1" lang="en-US" altLang="zh-CN" dirty="0">
                <a:solidFill>
                  <a:schemeClr val="tx2"/>
                </a:solidFill>
              </a:rPr>
              <a:t>r+1)</a:t>
            </a:r>
            <a:r>
              <a:rPr kumimoji="1" lang="zh-CN" altLang="en-US" dirty="0">
                <a:solidFill>
                  <a:schemeClr val="tx2"/>
                </a:solidFill>
              </a:rPr>
              <a:t>*</a:t>
            </a:r>
            <a:r>
              <a:rPr kumimoji="1" lang="en-US" altLang="zh-CN" dirty="0">
                <a:solidFill>
                  <a:schemeClr val="tx2"/>
                </a:solidFill>
              </a:rPr>
              <a:t>n</a:t>
            </a:r>
          </a:p>
          <a:p>
            <a:pPr marL="0" indent="0">
              <a:buNone/>
            </a:pPr>
            <a:endParaRPr kumimoji="1" lang="en-US" altLang="zh-CN" dirty="0">
              <a:solidFill>
                <a:schemeClr val="tx2"/>
              </a:solidFill>
            </a:endParaRPr>
          </a:p>
        </p:txBody>
      </p:sp>
      <p:pic>
        <p:nvPicPr>
          <p:cNvPr id="4" name="图片 3">
            <a:extLst>
              <a:ext uri="{FF2B5EF4-FFF2-40B4-BE49-F238E27FC236}">
                <a16:creationId xmlns:a16="http://schemas.microsoft.com/office/drawing/2014/main" id="{5BF29699-622B-A34C-BF22-210EC3B7E4D0}"/>
              </a:ext>
            </a:extLst>
          </p:cNvPr>
          <p:cNvPicPr>
            <a:picLocks noChangeAspect="1"/>
          </p:cNvPicPr>
          <p:nvPr/>
        </p:nvPicPr>
        <p:blipFill>
          <a:blip r:embed="rId3"/>
          <a:stretch>
            <a:fillRect/>
          </a:stretch>
        </p:blipFill>
        <p:spPr>
          <a:xfrm>
            <a:off x="2700712" y="2523258"/>
            <a:ext cx="3857213" cy="1117715"/>
          </a:xfrm>
          <a:prstGeom prst="rect">
            <a:avLst/>
          </a:prstGeom>
        </p:spPr>
      </p:pic>
      <p:sp>
        <p:nvSpPr>
          <p:cNvPr id="5" name="文本框 4">
            <a:extLst>
              <a:ext uri="{FF2B5EF4-FFF2-40B4-BE49-F238E27FC236}">
                <a16:creationId xmlns:a16="http://schemas.microsoft.com/office/drawing/2014/main" id="{B97DF03D-E379-6F48-8866-876A5B283725}"/>
              </a:ext>
            </a:extLst>
          </p:cNvPr>
          <p:cNvSpPr txBox="1"/>
          <p:nvPr/>
        </p:nvSpPr>
        <p:spPr>
          <a:xfrm>
            <a:off x="677333" y="4222866"/>
            <a:ext cx="7851525" cy="369332"/>
          </a:xfrm>
          <a:prstGeom prst="rect">
            <a:avLst/>
          </a:prstGeom>
          <a:noFill/>
        </p:spPr>
        <p:txBody>
          <a:bodyPr wrap="square" rtlCol="0">
            <a:spAutoFit/>
          </a:bodyPr>
          <a:lstStyle/>
          <a:p>
            <a:r>
              <a:rPr kumimoji="1" lang="zh-CN" altLang="en-US" dirty="0"/>
              <a:t>但是该方法似乎是经验方法？ 没有找到相关文献的理论依据</a:t>
            </a:r>
          </a:p>
        </p:txBody>
      </p:sp>
    </p:spTree>
    <p:extLst>
      <p:ext uri="{BB962C8B-B14F-4D97-AF65-F5344CB8AC3E}">
        <p14:creationId xmlns:p14="http://schemas.microsoft.com/office/powerpoint/2010/main" val="259657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F6A00-CCED-724F-B4A9-ED0822F4DA45}"/>
              </a:ext>
            </a:extLst>
          </p:cNvPr>
          <p:cNvSpPr>
            <a:spLocks noGrp="1"/>
          </p:cNvSpPr>
          <p:nvPr>
            <p:ph type="title"/>
          </p:nvPr>
        </p:nvSpPr>
        <p:spPr/>
        <p:txBody>
          <a:bodyPr/>
          <a:lstStyle/>
          <a:p>
            <a:r>
              <a:rPr kumimoji="1" lang="en" altLang="zh-CN" dirty="0"/>
              <a:t>Low-Rank Plus Diagonal</a:t>
            </a:r>
            <a:r>
              <a:rPr kumimoji="1" lang="zh-CN" altLang="en-US" dirty="0"/>
              <a:t> （</a:t>
            </a:r>
            <a:r>
              <a:rPr kumimoji="1" lang="en-US" altLang="zh-CN" dirty="0"/>
              <a:t>LRPD</a:t>
            </a:r>
            <a:r>
              <a:rPr kumimoji="1" lang="zh-CN" altLang="en-US" dirty="0"/>
              <a:t>）</a:t>
            </a:r>
          </a:p>
        </p:txBody>
      </p:sp>
      <p:sp>
        <p:nvSpPr>
          <p:cNvPr id="3" name="内容占位符 2">
            <a:extLst>
              <a:ext uri="{FF2B5EF4-FFF2-40B4-BE49-F238E27FC236}">
                <a16:creationId xmlns:a16="http://schemas.microsoft.com/office/drawing/2014/main" id="{23C48C9E-3E38-E945-88C1-E66A9CA8A41C}"/>
              </a:ext>
            </a:extLst>
          </p:cNvPr>
          <p:cNvSpPr>
            <a:spLocks noGrp="1"/>
          </p:cNvSpPr>
          <p:nvPr>
            <p:ph idx="1"/>
          </p:nvPr>
        </p:nvSpPr>
        <p:spPr>
          <a:xfrm>
            <a:off x="677334" y="2160589"/>
            <a:ext cx="8596668" cy="898495"/>
          </a:xfrm>
        </p:spPr>
        <p:txBody>
          <a:bodyPr/>
          <a:lstStyle/>
          <a:p>
            <a:pPr marL="0" indent="0">
              <a:buNone/>
            </a:pPr>
            <a:r>
              <a:rPr kumimoji="1" lang="en-US" altLang="zh-CN" dirty="0"/>
              <a:t>[Yong </a:t>
            </a:r>
            <a:r>
              <a:rPr kumimoji="1" lang="en-US" altLang="zh-CN" dirty="0" err="1"/>
              <a:t>Zhao,et</a:t>
            </a:r>
            <a:r>
              <a:rPr kumimoji="1" lang="en-US" altLang="zh-CN" dirty="0"/>
              <a:t> al  ICASSP</a:t>
            </a:r>
            <a:r>
              <a:rPr kumimoji="1" lang="zh-CN" altLang="en-US" dirty="0"/>
              <a:t> </a:t>
            </a:r>
            <a:r>
              <a:rPr kumimoji="1" lang="en-US" altLang="zh-CN" dirty="0"/>
              <a:t>2016] </a:t>
            </a:r>
            <a:r>
              <a:rPr kumimoji="1" lang="zh-CN" altLang="en-US" dirty="0"/>
              <a:t>中指出，对全连接层进行矩阵分解时，用</a:t>
            </a:r>
            <a:r>
              <a:rPr kumimoji="1" lang="en-US" altLang="zh-CN" dirty="0"/>
              <a:t>LRPD</a:t>
            </a:r>
            <a:r>
              <a:rPr kumimoji="1" lang="zh-CN" altLang="en-US" dirty="0"/>
              <a:t>分解相较于</a:t>
            </a:r>
            <a:r>
              <a:rPr kumimoji="1" lang="en-US" altLang="zh-CN" dirty="0"/>
              <a:t>SVD</a:t>
            </a:r>
            <a:r>
              <a:rPr kumimoji="1" lang="zh-CN" altLang="en-US" dirty="0"/>
              <a:t>分解，在仅仅损失很少的精度的情况下，能够大大减少参数个数：</a:t>
            </a:r>
            <a:r>
              <a:rPr kumimoji="1" lang="en-US" altLang="zh-CN" dirty="0"/>
              <a:t> </a:t>
            </a:r>
            <a:endParaRPr kumimoji="1" lang="zh-CN" altLang="en-US" dirty="0"/>
          </a:p>
        </p:txBody>
      </p:sp>
      <p:pic>
        <p:nvPicPr>
          <p:cNvPr id="4" name="图片 3">
            <a:extLst>
              <a:ext uri="{FF2B5EF4-FFF2-40B4-BE49-F238E27FC236}">
                <a16:creationId xmlns:a16="http://schemas.microsoft.com/office/drawing/2014/main" id="{6B229A5F-0806-7F4D-BCB8-471453CC2FB9}"/>
              </a:ext>
            </a:extLst>
          </p:cNvPr>
          <p:cNvPicPr>
            <a:picLocks noChangeAspect="1"/>
          </p:cNvPicPr>
          <p:nvPr/>
        </p:nvPicPr>
        <p:blipFill>
          <a:blip r:embed="rId3"/>
          <a:stretch>
            <a:fillRect/>
          </a:stretch>
        </p:blipFill>
        <p:spPr>
          <a:xfrm>
            <a:off x="677334" y="3234695"/>
            <a:ext cx="6409935" cy="3036856"/>
          </a:xfrm>
          <a:prstGeom prst="rect">
            <a:avLst/>
          </a:prstGeom>
        </p:spPr>
      </p:pic>
      <p:pic>
        <p:nvPicPr>
          <p:cNvPr id="8" name="图片 7">
            <a:extLst>
              <a:ext uri="{FF2B5EF4-FFF2-40B4-BE49-F238E27FC236}">
                <a16:creationId xmlns:a16="http://schemas.microsoft.com/office/drawing/2014/main" id="{9EC4BB67-5A7C-444B-9551-F7C205F053FF}"/>
              </a:ext>
            </a:extLst>
          </p:cNvPr>
          <p:cNvPicPr>
            <a:picLocks noChangeAspect="1"/>
          </p:cNvPicPr>
          <p:nvPr/>
        </p:nvPicPr>
        <p:blipFill>
          <a:blip r:embed="rId4"/>
          <a:stretch>
            <a:fillRect/>
          </a:stretch>
        </p:blipFill>
        <p:spPr>
          <a:xfrm>
            <a:off x="989448" y="4675239"/>
            <a:ext cx="739602" cy="242284"/>
          </a:xfrm>
          <a:prstGeom prst="rect">
            <a:avLst/>
          </a:prstGeom>
        </p:spPr>
      </p:pic>
    </p:spTree>
    <p:extLst>
      <p:ext uri="{BB962C8B-B14F-4D97-AF65-F5344CB8AC3E}">
        <p14:creationId xmlns:p14="http://schemas.microsoft.com/office/powerpoint/2010/main" val="355985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F6A00-CCED-724F-B4A9-ED0822F4DA45}"/>
              </a:ext>
            </a:extLst>
          </p:cNvPr>
          <p:cNvSpPr>
            <a:spLocks noGrp="1"/>
          </p:cNvSpPr>
          <p:nvPr>
            <p:ph type="title"/>
          </p:nvPr>
        </p:nvSpPr>
        <p:spPr/>
        <p:txBody>
          <a:bodyPr/>
          <a:lstStyle/>
          <a:p>
            <a:r>
              <a:rPr kumimoji="1" lang="en" altLang="zh-CN" dirty="0"/>
              <a:t>Low-Rank Plus Diagonal</a:t>
            </a:r>
            <a:r>
              <a:rPr kumimoji="1" lang="zh-CN" altLang="en-US" dirty="0"/>
              <a:t> （</a:t>
            </a:r>
            <a:r>
              <a:rPr kumimoji="1" lang="en-US" altLang="zh-CN" dirty="0"/>
              <a:t>LRPD</a:t>
            </a:r>
            <a:r>
              <a:rPr kumimoji="1" lang="zh-CN" altLang="en-US" dirty="0"/>
              <a:t>）</a:t>
            </a:r>
          </a:p>
        </p:txBody>
      </p:sp>
      <p:sp>
        <p:nvSpPr>
          <p:cNvPr id="3" name="内容占位符 2">
            <a:extLst>
              <a:ext uri="{FF2B5EF4-FFF2-40B4-BE49-F238E27FC236}">
                <a16:creationId xmlns:a16="http://schemas.microsoft.com/office/drawing/2014/main" id="{23C48C9E-3E38-E945-88C1-E66A9CA8A41C}"/>
              </a:ext>
            </a:extLst>
          </p:cNvPr>
          <p:cNvSpPr>
            <a:spLocks noGrp="1"/>
          </p:cNvSpPr>
          <p:nvPr>
            <p:ph idx="1"/>
          </p:nvPr>
        </p:nvSpPr>
        <p:spPr>
          <a:xfrm>
            <a:off x="677334" y="2160589"/>
            <a:ext cx="8596668" cy="898495"/>
          </a:xfrm>
        </p:spPr>
        <p:txBody>
          <a:bodyPr>
            <a:normAutofit/>
          </a:bodyPr>
          <a:lstStyle/>
          <a:p>
            <a:pPr marL="0" indent="0">
              <a:buNone/>
            </a:pPr>
            <a:r>
              <a:rPr kumimoji="1" lang="en-US" altLang="zh-CN" dirty="0"/>
              <a:t>[</a:t>
            </a:r>
            <a:r>
              <a:rPr lang="en" altLang="zh-CN" dirty="0"/>
              <a:t>Valerio </a:t>
            </a:r>
            <a:r>
              <a:rPr kumimoji="1" lang="en-US" altLang="zh-CN" dirty="0"/>
              <a:t>,et al  ICLR</a:t>
            </a:r>
            <a:r>
              <a:rPr kumimoji="1" lang="zh-CN" altLang="en-US" dirty="0"/>
              <a:t> </a:t>
            </a:r>
            <a:r>
              <a:rPr kumimoji="1" lang="en-US" altLang="zh-CN" dirty="0"/>
              <a:t>2017] </a:t>
            </a:r>
            <a:r>
              <a:rPr kumimoji="1" lang="zh-CN" altLang="en-US" dirty="0"/>
              <a:t>分别比较了普通</a:t>
            </a:r>
            <a:r>
              <a:rPr kumimoji="1" lang="en-US" altLang="zh-CN" dirty="0"/>
              <a:t>GRU</a:t>
            </a:r>
            <a:r>
              <a:rPr kumimoji="1" lang="zh-CN" altLang="en-US" dirty="0"/>
              <a:t>、</a:t>
            </a:r>
            <a:r>
              <a:rPr kumimoji="1" lang="en-US" altLang="zh-CN" dirty="0"/>
              <a:t>Low-rank</a:t>
            </a:r>
            <a:r>
              <a:rPr kumimoji="1" lang="zh-CN" altLang="en-US" dirty="0"/>
              <a:t> </a:t>
            </a:r>
            <a:r>
              <a:rPr kumimoji="1" lang="en-US" altLang="zh-CN" dirty="0"/>
              <a:t>GRU</a:t>
            </a:r>
            <a:r>
              <a:rPr kumimoji="1" lang="zh-CN" altLang="en-US" dirty="0"/>
              <a:t>、</a:t>
            </a:r>
            <a:r>
              <a:rPr kumimoji="1" lang="en-US" altLang="zh-CN" dirty="0"/>
              <a:t>Low-rank</a:t>
            </a:r>
            <a:r>
              <a:rPr kumimoji="1" lang="zh-CN" altLang="en-US" dirty="0"/>
              <a:t> </a:t>
            </a:r>
            <a:r>
              <a:rPr kumimoji="1" lang="en-US" altLang="zh-CN" dirty="0"/>
              <a:t>plus</a:t>
            </a:r>
            <a:r>
              <a:rPr kumimoji="1" lang="zh-CN" altLang="en-US" dirty="0"/>
              <a:t> </a:t>
            </a:r>
            <a:r>
              <a:rPr kumimoji="1" lang="en-US" altLang="zh-CN" dirty="0" err="1"/>
              <a:t>diag</a:t>
            </a:r>
            <a:r>
              <a:rPr kumimoji="1" lang="zh-CN" altLang="en-US" dirty="0"/>
              <a:t> </a:t>
            </a:r>
            <a:r>
              <a:rPr kumimoji="1" lang="en-US" altLang="zh-CN" dirty="0"/>
              <a:t>GRU</a:t>
            </a:r>
            <a:r>
              <a:rPr kumimoji="1" lang="zh-CN" altLang="en-US" dirty="0"/>
              <a:t> 在</a:t>
            </a:r>
            <a:r>
              <a:rPr kumimoji="1" lang="en-US" altLang="zh-CN" dirty="0"/>
              <a:t>MNIST</a:t>
            </a:r>
            <a:r>
              <a:rPr kumimoji="1" lang="zh-CN" altLang="en-US" dirty="0"/>
              <a:t>数据集中进行分类的参数个数和准确率：</a:t>
            </a:r>
          </a:p>
        </p:txBody>
      </p:sp>
      <p:pic>
        <p:nvPicPr>
          <p:cNvPr id="5" name="图片 4">
            <a:extLst>
              <a:ext uri="{FF2B5EF4-FFF2-40B4-BE49-F238E27FC236}">
                <a16:creationId xmlns:a16="http://schemas.microsoft.com/office/drawing/2014/main" id="{94E437D8-B7F5-6243-82E0-CEF3447F9AAF}"/>
              </a:ext>
            </a:extLst>
          </p:cNvPr>
          <p:cNvPicPr>
            <a:picLocks noChangeAspect="1"/>
          </p:cNvPicPr>
          <p:nvPr/>
        </p:nvPicPr>
        <p:blipFill>
          <a:blip r:embed="rId3"/>
          <a:stretch>
            <a:fillRect/>
          </a:stretch>
        </p:blipFill>
        <p:spPr>
          <a:xfrm>
            <a:off x="795012" y="3172894"/>
            <a:ext cx="8361312" cy="2261061"/>
          </a:xfrm>
          <a:prstGeom prst="rect">
            <a:avLst/>
          </a:prstGeom>
        </p:spPr>
      </p:pic>
      <p:sp>
        <p:nvSpPr>
          <p:cNvPr id="6" name="文本框 5">
            <a:extLst>
              <a:ext uri="{FF2B5EF4-FFF2-40B4-BE49-F238E27FC236}">
                <a16:creationId xmlns:a16="http://schemas.microsoft.com/office/drawing/2014/main" id="{719F74A7-17CA-9348-B26D-B74F2655E89F}"/>
              </a:ext>
            </a:extLst>
          </p:cNvPr>
          <p:cNvSpPr txBox="1"/>
          <p:nvPr/>
        </p:nvSpPr>
        <p:spPr>
          <a:xfrm>
            <a:off x="798022" y="5769033"/>
            <a:ext cx="8475980" cy="369332"/>
          </a:xfrm>
          <a:prstGeom prst="rect">
            <a:avLst/>
          </a:prstGeom>
          <a:noFill/>
        </p:spPr>
        <p:txBody>
          <a:bodyPr wrap="square" rtlCol="0">
            <a:spAutoFit/>
          </a:bodyPr>
          <a:lstStyle/>
          <a:p>
            <a:r>
              <a:rPr kumimoji="1" lang="zh-CN" altLang="en-US" dirty="0"/>
              <a:t>同等参数规模下，使用</a:t>
            </a:r>
            <a:r>
              <a:rPr kumimoji="1" lang="en-US" altLang="zh-CN" dirty="0"/>
              <a:t>LRPD</a:t>
            </a:r>
            <a:r>
              <a:rPr kumimoji="1" lang="zh-CN" altLang="en-US" dirty="0"/>
              <a:t>进行矩阵分解使得</a:t>
            </a:r>
            <a:r>
              <a:rPr kumimoji="1" lang="en-US" altLang="zh-CN" dirty="0"/>
              <a:t>RNN</a:t>
            </a:r>
            <a:r>
              <a:rPr kumimoji="1" lang="zh-CN" altLang="en-US" dirty="0"/>
              <a:t>的规模能够更大</a:t>
            </a:r>
          </a:p>
        </p:txBody>
      </p:sp>
    </p:spTree>
    <p:extLst>
      <p:ext uri="{BB962C8B-B14F-4D97-AF65-F5344CB8AC3E}">
        <p14:creationId xmlns:p14="http://schemas.microsoft.com/office/powerpoint/2010/main" val="3630580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FE9D9-A8D3-9040-B39A-D153B429EA68}"/>
              </a:ext>
            </a:extLst>
          </p:cNvPr>
          <p:cNvSpPr>
            <a:spLocks noGrp="1"/>
          </p:cNvSpPr>
          <p:nvPr>
            <p:ph type="title"/>
          </p:nvPr>
        </p:nvSpPr>
        <p:spPr/>
        <p:txBody>
          <a:bodyPr/>
          <a:lstStyle/>
          <a:p>
            <a:r>
              <a:rPr kumimoji="1" lang="en-US" altLang="zh-CN" dirty="0"/>
              <a:t>Entity</a:t>
            </a:r>
            <a:r>
              <a:rPr kumimoji="1" lang="zh-CN" altLang="en-US" dirty="0"/>
              <a:t> </a:t>
            </a:r>
            <a:r>
              <a:rPr kumimoji="1" lang="en-US" altLang="zh-CN" dirty="0"/>
              <a:t>Modeling</a:t>
            </a:r>
            <a:endParaRPr kumimoji="1" lang="zh-CN" altLang="en-US" dirty="0"/>
          </a:p>
        </p:txBody>
      </p:sp>
      <p:sp>
        <p:nvSpPr>
          <p:cNvPr id="3" name="内容占位符 2">
            <a:extLst>
              <a:ext uri="{FF2B5EF4-FFF2-40B4-BE49-F238E27FC236}">
                <a16:creationId xmlns:a16="http://schemas.microsoft.com/office/drawing/2014/main" id="{44420358-B7FA-1A40-A1F1-B0A062B157DB}"/>
              </a:ext>
            </a:extLst>
          </p:cNvPr>
          <p:cNvSpPr>
            <a:spLocks noGrp="1"/>
          </p:cNvSpPr>
          <p:nvPr>
            <p:ph idx="1"/>
          </p:nvPr>
        </p:nvSpPr>
        <p:spPr>
          <a:xfrm>
            <a:off x="4814047" y="1567330"/>
            <a:ext cx="5190565" cy="4637741"/>
          </a:xfrm>
        </p:spPr>
        <p:txBody>
          <a:bodyPr/>
          <a:lstStyle/>
          <a:p>
            <a:r>
              <a:rPr kumimoji="1" lang="zh-CN" altLang="en-US" dirty="0"/>
              <a:t>对于实体，我们需要从两方面考虑：</a:t>
            </a:r>
            <a:endParaRPr kumimoji="1" lang="en-US" altLang="zh-CN" dirty="0"/>
          </a:p>
          <a:p>
            <a:endParaRPr kumimoji="1" lang="en-US" altLang="zh-CN" dirty="0"/>
          </a:p>
          <a:p>
            <a:pPr>
              <a:buFont typeface="+mj-lt"/>
              <a:buAutoNum type="arabicPeriod"/>
            </a:pPr>
            <a:r>
              <a:rPr kumimoji="1" lang="en-US" altLang="zh-CN" dirty="0"/>
              <a:t>Entity</a:t>
            </a:r>
            <a:r>
              <a:rPr kumimoji="1" lang="zh-CN" altLang="en-US" dirty="0"/>
              <a:t> </a:t>
            </a:r>
            <a:r>
              <a:rPr kumimoji="1" lang="en-US" altLang="zh-CN" dirty="0"/>
              <a:t>Words</a:t>
            </a:r>
            <a:r>
              <a:rPr kumimoji="1" lang="zh-CN" altLang="en-US" dirty="0"/>
              <a:t>： </a:t>
            </a:r>
            <a:r>
              <a:rPr kumimoji="1" lang="en-US" altLang="zh-CN" dirty="0"/>
              <a:t>Wikipedia</a:t>
            </a:r>
            <a:r>
              <a:rPr kumimoji="1" lang="zh-CN" altLang="en-US" dirty="0"/>
              <a:t>中实体页面的</a:t>
            </a:r>
            <a:r>
              <a:rPr kumimoji="1" lang="en-US" altLang="zh-CN" dirty="0"/>
              <a:t>title</a:t>
            </a:r>
          </a:p>
          <a:p>
            <a:pPr>
              <a:buFont typeface="+mj-lt"/>
              <a:buAutoNum type="arabicPeriod"/>
            </a:pPr>
            <a:endParaRPr kumimoji="1" lang="en-US" altLang="zh-CN" dirty="0"/>
          </a:p>
          <a:p>
            <a:pPr>
              <a:buFont typeface="+mj-lt"/>
              <a:buAutoNum type="arabicPeriod"/>
            </a:pPr>
            <a:r>
              <a:rPr kumimoji="1" lang="en-US" altLang="zh-CN" dirty="0"/>
              <a:t>Entity</a:t>
            </a:r>
            <a:r>
              <a:rPr kumimoji="1" lang="zh-CN" altLang="en-US" dirty="0"/>
              <a:t> </a:t>
            </a:r>
            <a:r>
              <a:rPr kumimoji="1" lang="en-US" altLang="zh-CN" dirty="0"/>
              <a:t>class</a:t>
            </a:r>
            <a:r>
              <a:rPr kumimoji="1" lang="zh-CN" altLang="en-US" dirty="0"/>
              <a:t>： </a:t>
            </a:r>
            <a:r>
              <a:rPr kumimoji="1" lang="en-US" altLang="zh-CN" dirty="0"/>
              <a:t>Wikipedia</a:t>
            </a:r>
            <a:r>
              <a:rPr kumimoji="1" lang="zh-CN" altLang="en-US" dirty="0"/>
              <a:t>中实体页面的</a:t>
            </a:r>
            <a:r>
              <a:rPr kumimoji="1" lang="en-US" altLang="zh-CN" dirty="0" err="1"/>
              <a:t>infobox</a:t>
            </a:r>
            <a:r>
              <a:rPr kumimoji="1" lang="zh-CN" altLang="en-US" dirty="0"/>
              <a:t>中的内容</a:t>
            </a:r>
            <a:endParaRPr kumimoji="1" lang="en-US" altLang="zh-CN" dirty="0"/>
          </a:p>
        </p:txBody>
      </p:sp>
      <p:pic>
        <p:nvPicPr>
          <p:cNvPr id="5" name="图片 4">
            <a:extLst>
              <a:ext uri="{FF2B5EF4-FFF2-40B4-BE49-F238E27FC236}">
                <a16:creationId xmlns:a16="http://schemas.microsoft.com/office/drawing/2014/main" id="{9573ACCB-1C43-7549-91FE-CBEE8B106C54}"/>
              </a:ext>
            </a:extLst>
          </p:cNvPr>
          <p:cNvPicPr>
            <a:picLocks noChangeAspect="1"/>
          </p:cNvPicPr>
          <p:nvPr/>
        </p:nvPicPr>
        <p:blipFill>
          <a:blip r:embed="rId2"/>
          <a:stretch>
            <a:fillRect/>
          </a:stretch>
        </p:blipFill>
        <p:spPr>
          <a:xfrm>
            <a:off x="677334" y="1398495"/>
            <a:ext cx="3979215" cy="4806576"/>
          </a:xfrm>
          <a:prstGeom prst="rect">
            <a:avLst/>
          </a:prstGeom>
        </p:spPr>
      </p:pic>
      <p:sp>
        <p:nvSpPr>
          <p:cNvPr id="6" name="框架 5">
            <a:extLst>
              <a:ext uri="{FF2B5EF4-FFF2-40B4-BE49-F238E27FC236}">
                <a16:creationId xmlns:a16="http://schemas.microsoft.com/office/drawing/2014/main" id="{A924054C-D453-6845-AD9A-6592EB13426D}"/>
              </a:ext>
            </a:extLst>
          </p:cNvPr>
          <p:cNvSpPr/>
          <p:nvPr/>
        </p:nvSpPr>
        <p:spPr>
          <a:xfrm>
            <a:off x="2546282" y="1646519"/>
            <a:ext cx="1393706" cy="256987"/>
          </a:xfrm>
          <a:prstGeom prst="frame">
            <a:avLst>
              <a:gd name="adj1" fmla="val 1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框架 6">
            <a:extLst>
              <a:ext uri="{FF2B5EF4-FFF2-40B4-BE49-F238E27FC236}">
                <a16:creationId xmlns:a16="http://schemas.microsoft.com/office/drawing/2014/main" id="{D8C782CD-CAF4-BC43-B721-959119904341}"/>
              </a:ext>
            </a:extLst>
          </p:cNvPr>
          <p:cNvSpPr/>
          <p:nvPr/>
        </p:nvSpPr>
        <p:spPr>
          <a:xfrm>
            <a:off x="2194724" y="4693023"/>
            <a:ext cx="2094888" cy="242047"/>
          </a:xfrm>
          <a:prstGeom prst="frame">
            <a:avLst>
              <a:gd name="adj1" fmla="val 1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文本框 7">
            <a:extLst>
              <a:ext uri="{FF2B5EF4-FFF2-40B4-BE49-F238E27FC236}">
                <a16:creationId xmlns:a16="http://schemas.microsoft.com/office/drawing/2014/main" id="{36BEC584-D401-8B4E-9568-D3415A759C24}"/>
              </a:ext>
            </a:extLst>
          </p:cNvPr>
          <p:cNvSpPr txBox="1"/>
          <p:nvPr/>
        </p:nvSpPr>
        <p:spPr>
          <a:xfrm>
            <a:off x="2962514" y="1299895"/>
            <a:ext cx="1195905" cy="307777"/>
          </a:xfrm>
          <a:prstGeom prst="rect">
            <a:avLst/>
          </a:prstGeom>
          <a:noFill/>
        </p:spPr>
        <p:txBody>
          <a:bodyPr wrap="none" rtlCol="0">
            <a:spAutoFit/>
          </a:bodyPr>
          <a:lstStyle/>
          <a:p>
            <a:r>
              <a:rPr kumimoji="1" lang="en-US" altLang="zh-CN" sz="1400" dirty="0">
                <a:solidFill>
                  <a:srgbClr val="FF0000"/>
                </a:solidFill>
              </a:rPr>
              <a:t>Entity</a:t>
            </a:r>
            <a:r>
              <a:rPr kumimoji="1" lang="zh-CN" altLang="en-US" sz="1400" dirty="0">
                <a:solidFill>
                  <a:srgbClr val="FF0000"/>
                </a:solidFill>
              </a:rPr>
              <a:t> </a:t>
            </a:r>
            <a:r>
              <a:rPr kumimoji="1" lang="en-US" altLang="zh-CN" sz="1400" dirty="0">
                <a:solidFill>
                  <a:srgbClr val="FF0000"/>
                </a:solidFill>
              </a:rPr>
              <a:t>Words</a:t>
            </a:r>
            <a:endParaRPr kumimoji="1" lang="zh-CN" altLang="en-US" sz="1400" dirty="0">
              <a:solidFill>
                <a:srgbClr val="FF0000"/>
              </a:solidFill>
            </a:endParaRPr>
          </a:p>
        </p:txBody>
      </p:sp>
      <p:sp>
        <p:nvSpPr>
          <p:cNvPr id="9" name="文本框 8">
            <a:extLst>
              <a:ext uri="{FF2B5EF4-FFF2-40B4-BE49-F238E27FC236}">
                <a16:creationId xmlns:a16="http://schemas.microsoft.com/office/drawing/2014/main" id="{F2229572-A4C4-BC4C-B1EF-F2F0BFD0CB82}"/>
              </a:ext>
            </a:extLst>
          </p:cNvPr>
          <p:cNvSpPr txBox="1"/>
          <p:nvPr/>
        </p:nvSpPr>
        <p:spPr>
          <a:xfrm>
            <a:off x="4267262" y="4894728"/>
            <a:ext cx="1093569" cy="307777"/>
          </a:xfrm>
          <a:prstGeom prst="rect">
            <a:avLst/>
          </a:prstGeom>
          <a:noFill/>
        </p:spPr>
        <p:txBody>
          <a:bodyPr wrap="none" rtlCol="0">
            <a:spAutoFit/>
          </a:bodyPr>
          <a:lstStyle/>
          <a:p>
            <a:r>
              <a:rPr kumimoji="1" lang="en-US" altLang="zh-CN" sz="1400" dirty="0">
                <a:solidFill>
                  <a:srgbClr val="FF0000"/>
                </a:solidFill>
              </a:rPr>
              <a:t>Entity</a:t>
            </a:r>
            <a:r>
              <a:rPr kumimoji="1" lang="zh-CN" altLang="en-US" sz="1400" dirty="0">
                <a:solidFill>
                  <a:srgbClr val="FF0000"/>
                </a:solidFill>
              </a:rPr>
              <a:t> </a:t>
            </a:r>
            <a:r>
              <a:rPr kumimoji="1" lang="en-US" altLang="zh-CN" sz="1400" dirty="0">
                <a:solidFill>
                  <a:srgbClr val="FF0000"/>
                </a:solidFill>
              </a:rPr>
              <a:t>class</a:t>
            </a:r>
            <a:endParaRPr kumimoji="1" lang="zh-CN" altLang="en-US" sz="1400" dirty="0">
              <a:solidFill>
                <a:srgbClr val="FF0000"/>
              </a:solidFill>
            </a:endParaRPr>
          </a:p>
        </p:txBody>
      </p:sp>
    </p:spTree>
    <p:extLst>
      <p:ext uri="{BB962C8B-B14F-4D97-AF65-F5344CB8AC3E}">
        <p14:creationId xmlns:p14="http://schemas.microsoft.com/office/powerpoint/2010/main" val="65530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FE9D9-A8D3-9040-B39A-D153B429EA68}"/>
              </a:ext>
            </a:extLst>
          </p:cNvPr>
          <p:cNvSpPr>
            <a:spLocks noGrp="1"/>
          </p:cNvSpPr>
          <p:nvPr>
            <p:ph type="title"/>
          </p:nvPr>
        </p:nvSpPr>
        <p:spPr/>
        <p:txBody>
          <a:bodyPr/>
          <a:lstStyle/>
          <a:p>
            <a:r>
              <a:rPr kumimoji="1" lang="en-US" altLang="zh-CN" dirty="0"/>
              <a:t>Entity</a:t>
            </a:r>
            <a:r>
              <a:rPr kumimoji="1" lang="zh-CN" altLang="en-US" dirty="0"/>
              <a:t> </a:t>
            </a:r>
            <a:r>
              <a:rPr kumimoji="1" lang="en-US" altLang="zh-CN" dirty="0"/>
              <a:t>Modeling</a:t>
            </a:r>
            <a:endParaRPr kumimoji="1" lang="zh-CN" altLang="en-US" dirty="0"/>
          </a:p>
        </p:txBody>
      </p:sp>
      <p:pic>
        <p:nvPicPr>
          <p:cNvPr id="11" name="图片 10">
            <a:extLst>
              <a:ext uri="{FF2B5EF4-FFF2-40B4-BE49-F238E27FC236}">
                <a16:creationId xmlns:a16="http://schemas.microsoft.com/office/drawing/2014/main" id="{22156AB8-8AA5-5F44-A015-DB9283891084}"/>
              </a:ext>
            </a:extLst>
          </p:cNvPr>
          <p:cNvPicPr>
            <a:picLocks noChangeAspect="1"/>
          </p:cNvPicPr>
          <p:nvPr/>
        </p:nvPicPr>
        <p:blipFill>
          <a:blip r:embed="rId3"/>
          <a:stretch>
            <a:fillRect/>
          </a:stretch>
        </p:blipFill>
        <p:spPr>
          <a:xfrm>
            <a:off x="677334" y="2160589"/>
            <a:ext cx="5194555" cy="4176015"/>
          </a:xfrm>
          <a:prstGeom prst="rect">
            <a:avLst/>
          </a:prstGeom>
        </p:spPr>
      </p:pic>
      <p:sp>
        <p:nvSpPr>
          <p:cNvPr id="12" name="文本框 11">
            <a:extLst>
              <a:ext uri="{FF2B5EF4-FFF2-40B4-BE49-F238E27FC236}">
                <a16:creationId xmlns:a16="http://schemas.microsoft.com/office/drawing/2014/main" id="{5AD6451A-A956-0A4C-8DF9-AB403CEEFA3B}"/>
              </a:ext>
            </a:extLst>
          </p:cNvPr>
          <p:cNvSpPr txBox="1"/>
          <p:nvPr/>
        </p:nvSpPr>
        <p:spPr>
          <a:xfrm>
            <a:off x="6118412" y="4141694"/>
            <a:ext cx="3751730" cy="1477328"/>
          </a:xfrm>
          <a:prstGeom prst="rect">
            <a:avLst/>
          </a:prstGeom>
          <a:noFill/>
        </p:spPr>
        <p:txBody>
          <a:bodyPr wrap="square" rtlCol="0">
            <a:spAutoFit/>
          </a:bodyPr>
          <a:lstStyle/>
          <a:p>
            <a:r>
              <a:rPr kumimoji="1" lang="zh-CN" altLang="en-US" dirty="0"/>
              <a:t>通过把</a:t>
            </a:r>
            <a:r>
              <a:rPr kumimoji="1" lang="en-US" altLang="zh-CN" dirty="0"/>
              <a:t>Entity</a:t>
            </a:r>
            <a:r>
              <a:rPr kumimoji="1" lang="zh-CN" altLang="en-US" dirty="0"/>
              <a:t> </a:t>
            </a:r>
            <a:r>
              <a:rPr kumimoji="1" lang="en-US" altLang="zh-CN" dirty="0"/>
              <a:t>Words</a:t>
            </a:r>
            <a:r>
              <a:rPr kumimoji="1" lang="zh-CN" altLang="en-US" dirty="0"/>
              <a:t> 里的词和</a:t>
            </a:r>
            <a:r>
              <a:rPr kumimoji="1" lang="en-US" altLang="zh-CN" dirty="0"/>
              <a:t>Entity</a:t>
            </a:r>
            <a:r>
              <a:rPr kumimoji="1" lang="zh-CN" altLang="en-US" dirty="0"/>
              <a:t> </a:t>
            </a:r>
            <a:r>
              <a:rPr kumimoji="1" lang="en-US" altLang="zh-CN" dirty="0"/>
              <a:t>Class</a:t>
            </a:r>
            <a:r>
              <a:rPr kumimoji="1" lang="zh-CN" altLang="en-US" dirty="0"/>
              <a:t>里的词的</a:t>
            </a:r>
            <a:r>
              <a:rPr kumimoji="1" lang="en-US" altLang="zh-CN" dirty="0"/>
              <a:t>Embedding</a:t>
            </a:r>
            <a:r>
              <a:rPr kumimoji="1" lang="zh-CN" altLang="en-US" dirty="0"/>
              <a:t>求均值，得到两个向量：</a:t>
            </a:r>
            <a:endParaRPr kumimoji="1" lang="en-US" altLang="zh-CN" dirty="0"/>
          </a:p>
          <a:p>
            <a:r>
              <a:rPr kumimoji="1" lang="en-US" altLang="zh-CN" dirty="0"/>
              <a:t>Entity</a:t>
            </a:r>
            <a:r>
              <a:rPr kumimoji="1" lang="zh-CN" altLang="en-US" dirty="0"/>
              <a:t> </a:t>
            </a:r>
            <a:r>
              <a:rPr kumimoji="1" lang="en-US" altLang="zh-CN" dirty="0"/>
              <a:t>Words</a:t>
            </a:r>
            <a:r>
              <a:rPr kumimoji="1" lang="zh-CN" altLang="en-US" dirty="0"/>
              <a:t> </a:t>
            </a:r>
            <a:r>
              <a:rPr kumimoji="1" lang="en-US" altLang="zh-CN" dirty="0"/>
              <a:t>Embedding</a:t>
            </a:r>
            <a:r>
              <a:rPr kumimoji="1" lang="zh-CN" altLang="en-US" dirty="0"/>
              <a:t> </a:t>
            </a:r>
            <a:r>
              <a:rPr kumimoji="1" lang="en-US" altLang="zh-CN" dirty="0"/>
              <a:t>(</a:t>
            </a:r>
            <a:r>
              <a:rPr kumimoji="1" lang="en-US" altLang="zh-CN" dirty="0" err="1"/>
              <a:t>v</a:t>
            </a:r>
            <a:r>
              <a:rPr kumimoji="1" lang="en-US" altLang="zh-CN" baseline="-25000" dirty="0" err="1"/>
              <a:t>ew</a:t>
            </a:r>
            <a:r>
              <a:rPr kumimoji="1" lang="en-US" altLang="zh-CN" dirty="0"/>
              <a:t>)</a:t>
            </a:r>
          </a:p>
          <a:p>
            <a:r>
              <a:rPr kumimoji="1" lang="en-US" altLang="zh-CN" dirty="0"/>
              <a:t>Entity</a:t>
            </a:r>
            <a:r>
              <a:rPr kumimoji="1" lang="zh-CN" altLang="en-US" dirty="0"/>
              <a:t> </a:t>
            </a:r>
            <a:r>
              <a:rPr kumimoji="1" lang="en-US" altLang="zh-CN" dirty="0"/>
              <a:t>Class</a:t>
            </a:r>
            <a:r>
              <a:rPr kumimoji="1" lang="zh-CN" altLang="en-US" dirty="0"/>
              <a:t> </a:t>
            </a:r>
            <a:r>
              <a:rPr kumimoji="1" lang="en-US" altLang="zh-CN" dirty="0"/>
              <a:t>Embedding</a:t>
            </a:r>
            <a:r>
              <a:rPr kumimoji="1" lang="zh-CN" altLang="en-US" dirty="0"/>
              <a:t> </a:t>
            </a:r>
            <a:r>
              <a:rPr kumimoji="1" lang="en-US" altLang="zh-CN" dirty="0"/>
              <a:t>(</a:t>
            </a:r>
            <a:r>
              <a:rPr kumimoji="1" lang="en-US" altLang="zh-CN" dirty="0" err="1"/>
              <a:t>v</a:t>
            </a:r>
            <a:r>
              <a:rPr kumimoji="1" lang="en-US" altLang="zh-CN" baseline="-25000" dirty="0" err="1"/>
              <a:t>ec</a:t>
            </a:r>
            <a:r>
              <a:rPr kumimoji="1" lang="en-US" altLang="zh-CN" dirty="0"/>
              <a:t>)</a:t>
            </a:r>
            <a:endParaRPr kumimoji="1" lang="zh-CN" altLang="en-US" dirty="0"/>
          </a:p>
        </p:txBody>
      </p:sp>
      <p:sp>
        <p:nvSpPr>
          <p:cNvPr id="13" name="文本框 12">
            <a:extLst>
              <a:ext uri="{FF2B5EF4-FFF2-40B4-BE49-F238E27FC236}">
                <a16:creationId xmlns:a16="http://schemas.microsoft.com/office/drawing/2014/main" id="{29872060-D476-BA4D-9282-0F141DA97D5C}"/>
              </a:ext>
            </a:extLst>
          </p:cNvPr>
          <p:cNvSpPr txBox="1"/>
          <p:nvPr/>
        </p:nvSpPr>
        <p:spPr>
          <a:xfrm>
            <a:off x="4975668" y="2510738"/>
            <a:ext cx="4558554" cy="646331"/>
          </a:xfrm>
          <a:prstGeom prst="rect">
            <a:avLst/>
          </a:prstGeom>
          <a:noFill/>
        </p:spPr>
        <p:txBody>
          <a:bodyPr wrap="square" rtlCol="0">
            <a:spAutoFit/>
          </a:bodyPr>
          <a:lstStyle/>
          <a:p>
            <a:r>
              <a:rPr kumimoji="1" lang="zh-CN" altLang="en-US" dirty="0"/>
              <a:t>类似之前的方法，采用</a:t>
            </a:r>
            <a:r>
              <a:rPr kumimoji="1" lang="en-US" altLang="zh-CN" dirty="0"/>
              <a:t>NTN</a:t>
            </a:r>
            <a:r>
              <a:rPr kumimoji="1" lang="zh-CN" altLang="en-US" dirty="0"/>
              <a:t>将</a:t>
            </a:r>
            <a:r>
              <a:rPr kumimoji="1" lang="en-US" altLang="zh-CN" dirty="0" err="1"/>
              <a:t>v</a:t>
            </a:r>
            <a:r>
              <a:rPr kumimoji="1" lang="en-US" altLang="zh-CN" baseline="-25000" dirty="0" err="1"/>
              <a:t>ew</a:t>
            </a:r>
            <a:r>
              <a:rPr kumimoji="1" lang="zh-CN" altLang="en-US" dirty="0"/>
              <a:t>和</a:t>
            </a:r>
            <a:r>
              <a:rPr kumimoji="1" lang="en-US" altLang="zh-CN" dirty="0" err="1"/>
              <a:t>v</a:t>
            </a:r>
            <a:r>
              <a:rPr kumimoji="1" lang="en-US" altLang="zh-CN" baseline="-25000" dirty="0" err="1"/>
              <a:t>ec</a:t>
            </a:r>
            <a:r>
              <a:rPr kumimoji="1" lang="zh-CN" altLang="en-US" dirty="0"/>
              <a:t>的语义进行结合，得到</a:t>
            </a:r>
            <a:r>
              <a:rPr kumimoji="1" lang="en-US" altLang="zh-CN" dirty="0" err="1"/>
              <a:t>v</a:t>
            </a:r>
            <a:r>
              <a:rPr kumimoji="1" lang="en-US" altLang="zh-CN" baseline="-25000" dirty="0" err="1"/>
              <a:t>e</a:t>
            </a:r>
            <a:endParaRPr kumimoji="1" lang="zh-CN" altLang="en-US" baseline="-25000" dirty="0"/>
          </a:p>
        </p:txBody>
      </p:sp>
    </p:spTree>
    <p:extLst>
      <p:ext uri="{BB962C8B-B14F-4D97-AF65-F5344CB8AC3E}">
        <p14:creationId xmlns:p14="http://schemas.microsoft.com/office/powerpoint/2010/main" val="150889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D79E2-3C98-3E46-AE1C-EDCC8544C3A8}"/>
              </a:ext>
            </a:extLst>
          </p:cNvPr>
          <p:cNvSpPr>
            <a:spLocks noGrp="1"/>
          </p:cNvSpPr>
          <p:nvPr>
            <p:ph type="title"/>
          </p:nvPr>
        </p:nvSpPr>
        <p:spPr/>
        <p:txBody>
          <a:bodyPr/>
          <a:lstStyle/>
          <a:p>
            <a:r>
              <a:rPr kumimoji="1" lang="en-US" altLang="zh-CN" dirty="0"/>
              <a:t>Entity</a:t>
            </a:r>
            <a:r>
              <a:rPr kumimoji="1" lang="zh-CN" altLang="en-US" dirty="0"/>
              <a:t> </a:t>
            </a:r>
            <a:r>
              <a:rPr kumimoji="1" lang="en-US" altLang="zh-CN" dirty="0"/>
              <a:t>Disambiguation</a:t>
            </a:r>
            <a:endParaRPr kumimoji="1" lang="zh-CN" altLang="en-US" dirty="0"/>
          </a:p>
        </p:txBody>
      </p:sp>
      <p:pic>
        <p:nvPicPr>
          <p:cNvPr id="4" name="内容占位符 3">
            <a:extLst>
              <a:ext uri="{FF2B5EF4-FFF2-40B4-BE49-F238E27FC236}">
                <a16:creationId xmlns:a16="http://schemas.microsoft.com/office/drawing/2014/main" id="{6E23C79F-9B12-F84F-B408-A7AB9467ECBA}"/>
              </a:ext>
            </a:extLst>
          </p:cNvPr>
          <p:cNvPicPr>
            <a:picLocks noGrp="1" noChangeAspect="1"/>
          </p:cNvPicPr>
          <p:nvPr>
            <p:ph idx="1"/>
          </p:nvPr>
        </p:nvPicPr>
        <p:blipFill>
          <a:blip r:embed="rId2"/>
          <a:stretch>
            <a:fillRect/>
          </a:stretch>
        </p:blipFill>
        <p:spPr>
          <a:xfrm>
            <a:off x="1676981" y="1930400"/>
            <a:ext cx="6597374" cy="1123997"/>
          </a:xfrm>
          <a:prstGeom prst="rect">
            <a:avLst/>
          </a:prstGeom>
        </p:spPr>
      </p:pic>
      <p:sp>
        <p:nvSpPr>
          <p:cNvPr id="5" name="文本框 4">
            <a:extLst>
              <a:ext uri="{FF2B5EF4-FFF2-40B4-BE49-F238E27FC236}">
                <a16:creationId xmlns:a16="http://schemas.microsoft.com/office/drawing/2014/main" id="{3A29CFF9-EAE7-7949-A414-DB34AD439832}"/>
              </a:ext>
            </a:extLst>
          </p:cNvPr>
          <p:cNvSpPr txBox="1"/>
          <p:nvPr/>
        </p:nvSpPr>
        <p:spPr>
          <a:xfrm>
            <a:off x="1434934" y="3124205"/>
            <a:ext cx="2518501" cy="307777"/>
          </a:xfrm>
          <a:prstGeom prst="rect">
            <a:avLst/>
          </a:prstGeom>
          <a:noFill/>
        </p:spPr>
        <p:txBody>
          <a:bodyPr wrap="square" rtlCol="0">
            <a:spAutoFit/>
          </a:bodyPr>
          <a:lstStyle/>
          <a:p>
            <a:r>
              <a:rPr kumimoji="1" lang="en-US" altLang="zh-CN" sz="1400" dirty="0"/>
              <a:t>Mention-Context</a:t>
            </a:r>
            <a:r>
              <a:rPr kumimoji="1" lang="zh-CN" altLang="en-US" sz="1400" dirty="0"/>
              <a:t> </a:t>
            </a:r>
            <a:r>
              <a:rPr kumimoji="1" lang="en-US" altLang="zh-CN" sz="1400" dirty="0"/>
              <a:t>Embedding</a:t>
            </a:r>
            <a:endParaRPr kumimoji="1" lang="zh-CN" altLang="en-US" sz="1400" dirty="0"/>
          </a:p>
        </p:txBody>
      </p:sp>
      <p:sp>
        <p:nvSpPr>
          <p:cNvPr id="6" name="文本框 5">
            <a:extLst>
              <a:ext uri="{FF2B5EF4-FFF2-40B4-BE49-F238E27FC236}">
                <a16:creationId xmlns:a16="http://schemas.microsoft.com/office/drawing/2014/main" id="{D3FA0679-71A4-9146-9E40-F65A0A9029B9}"/>
              </a:ext>
            </a:extLst>
          </p:cNvPr>
          <p:cNvSpPr txBox="1"/>
          <p:nvPr/>
        </p:nvSpPr>
        <p:spPr>
          <a:xfrm>
            <a:off x="6643429" y="3124206"/>
            <a:ext cx="1734089" cy="307776"/>
          </a:xfrm>
          <a:prstGeom prst="rect">
            <a:avLst/>
          </a:prstGeom>
          <a:noFill/>
        </p:spPr>
        <p:txBody>
          <a:bodyPr wrap="square" rtlCol="0">
            <a:spAutoFit/>
          </a:bodyPr>
          <a:lstStyle/>
          <a:p>
            <a:r>
              <a:rPr kumimoji="1" lang="en-US" altLang="zh-CN" sz="1400" dirty="0"/>
              <a:t>Entity</a:t>
            </a:r>
            <a:r>
              <a:rPr kumimoji="1" lang="zh-CN" altLang="en-US" sz="1400" dirty="0"/>
              <a:t> </a:t>
            </a:r>
            <a:r>
              <a:rPr kumimoji="1" lang="en-US" altLang="zh-CN" sz="1400" dirty="0"/>
              <a:t>Embedding</a:t>
            </a:r>
            <a:endParaRPr kumimoji="1" lang="zh-CN" altLang="en-US" sz="1400" dirty="0"/>
          </a:p>
        </p:txBody>
      </p:sp>
      <p:pic>
        <p:nvPicPr>
          <p:cNvPr id="7" name="图片 6">
            <a:extLst>
              <a:ext uri="{FF2B5EF4-FFF2-40B4-BE49-F238E27FC236}">
                <a16:creationId xmlns:a16="http://schemas.microsoft.com/office/drawing/2014/main" id="{DAB4875F-3E59-9944-98B9-EEF7DC91C603}"/>
              </a:ext>
            </a:extLst>
          </p:cNvPr>
          <p:cNvPicPr>
            <a:picLocks noChangeAspect="1"/>
          </p:cNvPicPr>
          <p:nvPr/>
        </p:nvPicPr>
        <p:blipFill>
          <a:blip r:embed="rId3"/>
          <a:stretch>
            <a:fillRect/>
          </a:stretch>
        </p:blipFill>
        <p:spPr>
          <a:xfrm>
            <a:off x="3327508" y="4625787"/>
            <a:ext cx="3296318" cy="394125"/>
          </a:xfrm>
          <a:prstGeom prst="rect">
            <a:avLst/>
          </a:prstGeom>
        </p:spPr>
      </p:pic>
      <p:sp>
        <p:nvSpPr>
          <p:cNvPr id="8" name="文本框 7">
            <a:extLst>
              <a:ext uri="{FF2B5EF4-FFF2-40B4-BE49-F238E27FC236}">
                <a16:creationId xmlns:a16="http://schemas.microsoft.com/office/drawing/2014/main" id="{BB00C5D9-CA44-D44A-B8A1-D27453DDEA22}"/>
              </a:ext>
            </a:extLst>
          </p:cNvPr>
          <p:cNvSpPr txBox="1"/>
          <p:nvPr/>
        </p:nvSpPr>
        <p:spPr>
          <a:xfrm>
            <a:off x="1286941" y="3989632"/>
            <a:ext cx="7377453" cy="369332"/>
          </a:xfrm>
          <a:prstGeom prst="rect">
            <a:avLst/>
          </a:prstGeom>
          <a:noFill/>
        </p:spPr>
        <p:txBody>
          <a:bodyPr wrap="square" rtlCol="0">
            <a:spAutoFit/>
          </a:bodyPr>
          <a:lstStyle/>
          <a:p>
            <a:r>
              <a:rPr kumimoji="1" lang="zh-CN" altLang="en-US" dirty="0"/>
              <a:t>采用余弦相似度衡量实体和表述及上下文的相似度：</a:t>
            </a:r>
          </a:p>
        </p:txBody>
      </p:sp>
      <p:sp>
        <p:nvSpPr>
          <p:cNvPr id="9" name="文本框 8">
            <a:extLst>
              <a:ext uri="{FF2B5EF4-FFF2-40B4-BE49-F238E27FC236}">
                <a16:creationId xmlns:a16="http://schemas.microsoft.com/office/drawing/2014/main" id="{4B96FCE1-E343-8444-836E-408E3B487168}"/>
              </a:ext>
            </a:extLst>
          </p:cNvPr>
          <p:cNvSpPr txBox="1"/>
          <p:nvPr/>
        </p:nvSpPr>
        <p:spPr>
          <a:xfrm>
            <a:off x="1286940" y="5306548"/>
            <a:ext cx="7507436" cy="646331"/>
          </a:xfrm>
          <a:prstGeom prst="rect">
            <a:avLst/>
          </a:prstGeom>
          <a:noFill/>
        </p:spPr>
        <p:txBody>
          <a:bodyPr wrap="square" rtlCol="0">
            <a:spAutoFit/>
          </a:bodyPr>
          <a:lstStyle/>
          <a:p>
            <a:r>
              <a:rPr kumimoji="1" lang="zh-CN" altLang="en-US" dirty="0"/>
              <a:t>对文中表述进行消歧时，只需将候选实体依次与其计算相似度，取相似度最高的实体最为消歧结果</a:t>
            </a:r>
          </a:p>
        </p:txBody>
      </p:sp>
    </p:spTree>
    <p:extLst>
      <p:ext uri="{BB962C8B-B14F-4D97-AF65-F5344CB8AC3E}">
        <p14:creationId xmlns:p14="http://schemas.microsoft.com/office/powerpoint/2010/main" val="5552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6E118-63BA-D243-8431-F478B1FE7BFB}"/>
              </a:ext>
            </a:extLst>
          </p:cNvPr>
          <p:cNvSpPr>
            <a:spLocks noGrp="1"/>
          </p:cNvSpPr>
          <p:nvPr>
            <p:ph type="title"/>
          </p:nvPr>
        </p:nvSpPr>
        <p:spPr/>
        <p:txBody>
          <a:bodyPr/>
          <a:lstStyle/>
          <a:p>
            <a:r>
              <a:rPr kumimoji="1" lang="en-US" altLang="zh-CN" dirty="0"/>
              <a:t>Loss</a:t>
            </a:r>
            <a:r>
              <a:rPr kumimoji="1" lang="zh-CN" altLang="en-US" dirty="0"/>
              <a:t> </a:t>
            </a:r>
            <a:r>
              <a:rPr kumimoji="1" lang="en-US" altLang="zh-CN" dirty="0"/>
              <a:t>Function</a:t>
            </a:r>
            <a:endParaRPr kumimoji="1" lang="zh-CN" altLang="en-US" dirty="0"/>
          </a:p>
        </p:txBody>
      </p:sp>
      <p:sp>
        <p:nvSpPr>
          <p:cNvPr id="3" name="内容占位符 2">
            <a:extLst>
              <a:ext uri="{FF2B5EF4-FFF2-40B4-BE49-F238E27FC236}">
                <a16:creationId xmlns:a16="http://schemas.microsoft.com/office/drawing/2014/main" id="{E03113C6-6E15-DB40-AF00-DA965EB73812}"/>
              </a:ext>
            </a:extLst>
          </p:cNvPr>
          <p:cNvSpPr>
            <a:spLocks noGrp="1"/>
          </p:cNvSpPr>
          <p:nvPr>
            <p:ph idx="1"/>
          </p:nvPr>
        </p:nvSpPr>
        <p:spPr>
          <a:xfrm>
            <a:off x="677334" y="1930401"/>
            <a:ext cx="8596668" cy="1876597"/>
          </a:xfrm>
        </p:spPr>
        <p:txBody>
          <a:bodyPr/>
          <a:lstStyle/>
          <a:p>
            <a:r>
              <a:rPr kumimoji="1" lang="zh-CN" altLang="en-US" dirty="0"/>
              <a:t>基本思路：对于文中的每个表述，表述与正确实体的相似度要高于表述与随机挑选的实体的相似度</a:t>
            </a:r>
          </a:p>
        </p:txBody>
      </p:sp>
      <p:pic>
        <p:nvPicPr>
          <p:cNvPr id="4" name="图片 3">
            <a:extLst>
              <a:ext uri="{FF2B5EF4-FFF2-40B4-BE49-F238E27FC236}">
                <a16:creationId xmlns:a16="http://schemas.microsoft.com/office/drawing/2014/main" id="{4873CB99-1F87-9644-8DB6-95C6104C96F0}"/>
              </a:ext>
            </a:extLst>
          </p:cNvPr>
          <p:cNvPicPr>
            <a:picLocks noChangeAspect="1"/>
          </p:cNvPicPr>
          <p:nvPr/>
        </p:nvPicPr>
        <p:blipFill>
          <a:blip r:embed="rId3"/>
          <a:stretch>
            <a:fillRect/>
          </a:stretch>
        </p:blipFill>
        <p:spPr>
          <a:xfrm>
            <a:off x="1457768" y="2917998"/>
            <a:ext cx="7035800" cy="889000"/>
          </a:xfrm>
          <a:prstGeom prst="rect">
            <a:avLst/>
          </a:prstGeom>
        </p:spPr>
      </p:pic>
    </p:spTree>
    <p:extLst>
      <p:ext uri="{BB962C8B-B14F-4D97-AF65-F5344CB8AC3E}">
        <p14:creationId xmlns:p14="http://schemas.microsoft.com/office/powerpoint/2010/main" val="1551108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F727D-22D6-3D4F-BE50-B3039AC3D555}"/>
              </a:ext>
            </a:extLst>
          </p:cNvPr>
          <p:cNvSpPr>
            <a:spLocks noGrp="1"/>
          </p:cNvSpPr>
          <p:nvPr>
            <p:ph type="title"/>
          </p:nvPr>
        </p:nvSpPr>
        <p:spPr/>
        <p:txBody>
          <a:bodyPr/>
          <a:lstStyle/>
          <a:p>
            <a:r>
              <a:rPr kumimoji="1" lang="en-US" altLang="zh-CN" dirty="0"/>
              <a:t>Heuristic</a:t>
            </a:r>
            <a:r>
              <a:rPr kumimoji="1" lang="zh-CN" altLang="en-US" dirty="0"/>
              <a:t> </a:t>
            </a:r>
            <a:r>
              <a:rPr kumimoji="1" lang="en-US" altLang="zh-CN" dirty="0"/>
              <a:t>rules</a:t>
            </a:r>
            <a:r>
              <a:rPr kumimoji="1" lang="zh-CN" altLang="en-US" dirty="0"/>
              <a:t> </a:t>
            </a:r>
            <a:r>
              <a:rPr kumimoji="1" lang="en-US" altLang="zh-CN" dirty="0"/>
              <a:t>to</a:t>
            </a:r>
            <a:r>
              <a:rPr kumimoji="1" lang="zh-CN" altLang="en-US" dirty="0"/>
              <a:t> </a:t>
            </a:r>
            <a:r>
              <a:rPr kumimoji="1" lang="en-US" altLang="zh-CN" dirty="0"/>
              <a:t>obtain</a:t>
            </a:r>
            <a:r>
              <a:rPr kumimoji="1" lang="zh-CN" altLang="en-US" dirty="0"/>
              <a:t> </a:t>
            </a:r>
            <a:r>
              <a:rPr kumimoji="1" lang="en-US" altLang="zh-CN" dirty="0"/>
              <a:t>candidate</a:t>
            </a:r>
            <a:r>
              <a:rPr kumimoji="1" lang="zh-CN" altLang="en-US" dirty="0"/>
              <a:t> </a:t>
            </a:r>
            <a:r>
              <a:rPr kumimoji="1" lang="en-US" altLang="zh-CN" dirty="0"/>
              <a:t>entities</a:t>
            </a:r>
            <a:endParaRPr kumimoji="1" lang="zh-CN" altLang="en-US" dirty="0"/>
          </a:p>
        </p:txBody>
      </p:sp>
      <p:sp>
        <p:nvSpPr>
          <p:cNvPr id="3" name="内容占位符 2">
            <a:extLst>
              <a:ext uri="{FF2B5EF4-FFF2-40B4-BE49-F238E27FC236}">
                <a16:creationId xmlns:a16="http://schemas.microsoft.com/office/drawing/2014/main" id="{53143675-7603-FA43-A158-C69D7323E236}"/>
              </a:ext>
            </a:extLst>
          </p:cNvPr>
          <p:cNvSpPr>
            <a:spLocks noGrp="1"/>
          </p:cNvSpPr>
          <p:nvPr>
            <p:ph idx="1"/>
          </p:nvPr>
        </p:nvSpPr>
        <p:spPr>
          <a:xfrm>
            <a:off x="677334" y="1930401"/>
            <a:ext cx="8596668" cy="4110962"/>
          </a:xfrm>
        </p:spPr>
        <p:txBody>
          <a:bodyPr/>
          <a:lstStyle/>
          <a:p>
            <a:r>
              <a:rPr kumimoji="1" lang="zh-CN" altLang="en-US" dirty="0"/>
              <a:t>为了减少每个表述的候选实体，采用启发式规则对候选实体进行筛选：</a:t>
            </a:r>
            <a:endParaRPr kumimoji="1" lang="en-US" altLang="zh-CN" dirty="0"/>
          </a:p>
          <a:p>
            <a:pPr>
              <a:buFont typeface="+mj-lt"/>
              <a:buAutoNum type="arabicPeriod"/>
            </a:pPr>
            <a:r>
              <a:rPr kumimoji="1" lang="zh-CN" altLang="en-US" dirty="0"/>
              <a:t>实体的</a:t>
            </a:r>
            <a:r>
              <a:rPr kumimoji="1" lang="en-US" altLang="zh-CN" dirty="0"/>
              <a:t>title</a:t>
            </a:r>
            <a:r>
              <a:rPr kumimoji="1" lang="zh-CN" altLang="en-US" dirty="0"/>
              <a:t>和表述精确匹配</a:t>
            </a:r>
            <a:endParaRPr kumimoji="1" lang="en-US" altLang="zh-CN" dirty="0"/>
          </a:p>
          <a:p>
            <a:pPr>
              <a:buFont typeface="+mj-lt"/>
              <a:buAutoNum type="arabicPeriod"/>
            </a:pPr>
            <a:r>
              <a:rPr kumimoji="1" lang="zh-CN" altLang="en-US" dirty="0"/>
              <a:t>实体的</a:t>
            </a:r>
            <a:r>
              <a:rPr kumimoji="1" lang="en-US" altLang="zh-CN" dirty="0" err="1"/>
              <a:t>wikipedia</a:t>
            </a:r>
            <a:r>
              <a:rPr kumimoji="1" lang="zh-CN" altLang="en-US" dirty="0"/>
              <a:t>页面包含该表述的超链接或重定向</a:t>
            </a:r>
            <a:endParaRPr kumimoji="1" lang="en-US" altLang="zh-CN" dirty="0"/>
          </a:p>
          <a:p>
            <a:pPr>
              <a:buFont typeface="+mj-lt"/>
              <a:buAutoNum type="arabicPeriod"/>
            </a:pPr>
            <a:r>
              <a:rPr kumimoji="1" lang="zh-CN" altLang="en-US" dirty="0"/>
              <a:t>实体的</a:t>
            </a:r>
            <a:r>
              <a:rPr kumimoji="1" lang="en-US" altLang="zh-CN" dirty="0"/>
              <a:t>title</a:t>
            </a:r>
            <a:r>
              <a:rPr kumimoji="1" lang="zh-CN" altLang="en-US" dirty="0"/>
              <a:t>和表述的最小编辑距离（把两个字符串变为相等，插入一个字符，删除一个字符，修改一个字符的最少操作数）小于</a:t>
            </a:r>
            <a:r>
              <a:rPr kumimoji="1" lang="en-US" altLang="zh-CN" dirty="0"/>
              <a:t>2 </a:t>
            </a:r>
            <a:endParaRPr kumimoji="1" lang="zh-CN" altLang="en-US" dirty="0"/>
          </a:p>
        </p:txBody>
      </p:sp>
      <p:pic>
        <p:nvPicPr>
          <p:cNvPr id="4" name="图片 3">
            <a:extLst>
              <a:ext uri="{FF2B5EF4-FFF2-40B4-BE49-F238E27FC236}">
                <a16:creationId xmlns:a16="http://schemas.microsoft.com/office/drawing/2014/main" id="{571963E1-6AF5-8648-84BA-B51CE16B6398}"/>
              </a:ext>
            </a:extLst>
          </p:cNvPr>
          <p:cNvPicPr>
            <a:picLocks noChangeAspect="1"/>
          </p:cNvPicPr>
          <p:nvPr/>
        </p:nvPicPr>
        <p:blipFill>
          <a:blip r:embed="rId2"/>
          <a:stretch>
            <a:fillRect/>
          </a:stretch>
        </p:blipFill>
        <p:spPr>
          <a:xfrm>
            <a:off x="1323379" y="3957920"/>
            <a:ext cx="7304578" cy="1714111"/>
          </a:xfrm>
          <a:prstGeom prst="rect">
            <a:avLst/>
          </a:prstGeom>
        </p:spPr>
      </p:pic>
      <p:sp>
        <p:nvSpPr>
          <p:cNvPr id="5" name="文本框 4">
            <a:extLst>
              <a:ext uri="{FF2B5EF4-FFF2-40B4-BE49-F238E27FC236}">
                <a16:creationId xmlns:a16="http://schemas.microsoft.com/office/drawing/2014/main" id="{3EB15568-4541-A84F-BE7F-7DCD387514F7}"/>
              </a:ext>
            </a:extLst>
          </p:cNvPr>
          <p:cNvSpPr txBox="1"/>
          <p:nvPr/>
        </p:nvSpPr>
        <p:spPr>
          <a:xfrm>
            <a:off x="1080654" y="5856697"/>
            <a:ext cx="7331826" cy="369332"/>
          </a:xfrm>
          <a:prstGeom prst="rect">
            <a:avLst/>
          </a:prstGeom>
          <a:noFill/>
        </p:spPr>
        <p:txBody>
          <a:bodyPr wrap="square" rtlCol="0">
            <a:spAutoFit/>
          </a:bodyPr>
          <a:lstStyle/>
          <a:p>
            <a:r>
              <a:rPr kumimoji="1" lang="zh-CN" altLang="en-US" dirty="0"/>
              <a:t>筛选出的实体在</a:t>
            </a:r>
            <a:r>
              <a:rPr kumimoji="1" lang="en-US" altLang="zh-CN" dirty="0"/>
              <a:t>KBP2009</a:t>
            </a:r>
            <a:r>
              <a:rPr kumimoji="1" lang="zh-CN" altLang="en-US" dirty="0"/>
              <a:t>和</a:t>
            </a:r>
            <a:r>
              <a:rPr kumimoji="1" lang="en-US" altLang="zh-CN" dirty="0"/>
              <a:t>KBP2010</a:t>
            </a:r>
            <a:r>
              <a:rPr kumimoji="1" lang="zh-CN" altLang="en-US" dirty="0"/>
              <a:t>上召回率分别为</a:t>
            </a:r>
            <a:r>
              <a:rPr kumimoji="1" lang="en-US" altLang="zh-CN" dirty="0"/>
              <a:t>90.08%</a:t>
            </a:r>
            <a:r>
              <a:rPr kumimoji="1" lang="zh-CN" altLang="en-US" dirty="0"/>
              <a:t>和</a:t>
            </a:r>
            <a:r>
              <a:rPr kumimoji="1" lang="en-US" altLang="zh-CN" dirty="0"/>
              <a:t>91.17%</a:t>
            </a:r>
            <a:endParaRPr kumimoji="1" lang="zh-CN" altLang="en-US" dirty="0"/>
          </a:p>
        </p:txBody>
      </p:sp>
    </p:spTree>
    <p:extLst>
      <p:ext uri="{BB962C8B-B14F-4D97-AF65-F5344CB8AC3E}">
        <p14:creationId xmlns:p14="http://schemas.microsoft.com/office/powerpoint/2010/main" val="42815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E2B6C-7783-2E48-A22A-94964D2300ED}"/>
              </a:ext>
            </a:extLst>
          </p:cNvPr>
          <p:cNvSpPr>
            <a:spLocks noGrp="1"/>
          </p:cNvSpPr>
          <p:nvPr>
            <p:ph type="title"/>
          </p:nvPr>
        </p:nvSpPr>
        <p:spPr/>
        <p:txBody>
          <a:bodyPr/>
          <a:lstStyle/>
          <a:p>
            <a:r>
              <a:rPr lang="en" altLang="zh-CN" dirty="0"/>
              <a:t>Review</a:t>
            </a:r>
            <a:br>
              <a:rPr lang="en" altLang="zh-CN" dirty="0"/>
            </a:br>
            <a:endParaRPr kumimoji="1" lang="zh-CN" altLang="en-US" dirty="0"/>
          </a:p>
        </p:txBody>
      </p:sp>
      <p:pic>
        <p:nvPicPr>
          <p:cNvPr id="8" name="图片 7">
            <a:extLst>
              <a:ext uri="{FF2B5EF4-FFF2-40B4-BE49-F238E27FC236}">
                <a16:creationId xmlns:a16="http://schemas.microsoft.com/office/drawing/2014/main" id="{46EA5C33-FF22-4441-981E-976E5597A078}"/>
              </a:ext>
            </a:extLst>
          </p:cNvPr>
          <p:cNvPicPr>
            <a:picLocks noChangeAspect="1"/>
          </p:cNvPicPr>
          <p:nvPr/>
        </p:nvPicPr>
        <p:blipFill>
          <a:blip r:embed="rId3"/>
          <a:stretch>
            <a:fillRect/>
          </a:stretch>
        </p:blipFill>
        <p:spPr>
          <a:xfrm>
            <a:off x="2418533" y="1471706"/>
            <a:ext cx="5114270" cy="5138960"/>
          </a:xfrm>
          <a:prstGeom prst="rect">
            <a:avLst/>
          </a:prstGeom>
        </p:spPr>
      </p:pic>
      <p:sp>
        <p:nvSpPr>
          <p:cNvPr id="13" name="框架 12">
            <a:extLst>
              <a:ext uri="{FF2B5EF4-FFF2-40B4-BE49-F238E27FC236}">
                <a16:creationId xmlns:a16="http://schemas.microsoft.com/office/drawing/2014/main" id="{395F584C-8F9B-EA4F-B103-FC971C3A59AC}"/>
              </a:ext>
            </a:extLst>
          </p:cNvPr>
          <p:cNvSpPr/>
          <p:nvPr/>
        </p:nvSpPr>
        <p:spPr>
          <a:xfrm>
            <a:off x="2640410" y="4518211"/>
            <a:ext cx="4580661" cy="1949824"/>
          </a:xfrm>
          <a:prstGeom prst="frame">
            <a:avLst>
              <a:gd name="adj1" fmla="val 1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225728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6058A-FD51-7B4A-AF94-6D80C3D2E2B9}"/>
              </a:ext>
            </a:extLst>
          </p:cNvPr>
          <p:cNvSpPr>
            <a:spLocks noGrp="1"/>
          </p:cNvSpPr>
          <p:nvPr>
            <p:ph type="title"/>
          </p:nvPr>
        </p:nvSpPr>
        <p:spPr/>
        <p:txBody>
          <a:bodyPr/>
          <a:lstStyle/>
          <a:p>
            <a:r>
              <a:rPr kumimoji="1" lang="en-US" altLang="zh-CN" dirty="0"/>
              <a:t>Model Training</a:t>
            </a:r>
            <a:endParaRPr kumimoji="1" lang="zh-CN" altLang="en-US" dirty="0"/>
          </a:p>
        </p:txBody>
      </p:sp>
      <p:sp>
        <p:nvSpPr>
          <p:cNvPr id="3" name="内容占位符 2">
            <a:extLst>
              <a:ext uri="{FF2B5EF4-FFF2-40B4-BE49-F238E27FC236}">
                <a16:creationId xmlns:a16="http://schemas.microsoft.com/office/drawing/2014/main" id="{429562D5-B280-9549-84FC-44BA50E4FDBB}"/>
              </a:ext>
            </a:extLst>
          </p:cNvPr>
          <p:cNvSpPr>
            <a:spLocks noGrp="1"/>
          </p:cNvSpPr>
          <p:nvPr>
            <p:ph idx="1"/>
          </p:nvPr>
        </p:nvSpPr>
        <p:spPr/>
        <p:txBody>
          <a:bodyPr/>
          <a:lstStyle/>
          <a:p>
            <a:r>
              <a:rPr kumimoji="1" lang="en-US" altLang="zh-CN" dirty="0"/>
              <a:t>Word embedding</a:t>
            </a:r>
            <a:r>
              <a:rPr kumimoji="1" lang="zh-CN" altLang="en-US" dirty="0"/>
              <a:t> </a:t>
            </a:r>
            <a:r>
              <a:rPr kumimoji="1" lang="en-US" altLang="zh-CN" dirty="0"/>
              <a:t>Model:  Skip-Gram with word2vec toolkit</a:t>
            </a:r>
          </a:p>
          <a:p>
            <a:r>
              <a:rPr kumimoji="1" lang="en-US" altLang="zh-CN" dirty="0"/>
              <a:t>Word embedding</a:t>
            </a:r>
            <a:r>
              <a:rPr kumimoji="1" lang="zh-CN" altLang="en-US" dirty="0"/>
              <a:t> </a:t>
            </a:r>
            <a:r>
              <a:rPr kumimoji="1" lang="en-US" altLang="zh-CN" dirty="0"/>
              <a:t>dimension:  50</a:t>
            </a:r>
          </a:p>
          <a:p>
            <a:r>
              <a:rPr kumimoji="1" lang="en-US" altLang="zh-CN" dirty="0"/>
              <a:t>Word embedding</a:t>
            </a:r>
            <a:r>
              <a:rPr kumimoji="1" lang="zh-CN" altLang="en-US" dirty="0"/>
              <a:t>  </a:t>
            </a:r>
            <a:r>
              <a:rPr kumimoji="1" lang="en-US" altLang="zh-CN" dirty="0"/>
              <a:t>window size:  5</a:t>
            </a:r>
          </a:p>
          <a:p>
            <a:endParaRPr kumimoji="1" lang="en-US" altLang="zh-CN" dirty="0"/>
          </a:p>
          <a:p>
            <a:r>
              <a:rPr kumimoji="1" lang="en-US" altLang="zh-CN" dirty="0"/>
              <a:t>Initialized parameters: a uniform distribution U(-0,01, 0,01)</a:t>
            </a:r>
          </a:p>
          <a:p>
            <a:r>
              <a:rPr kumimoji="1" lang="en-US" altLang="zh-CN" dirty="0"/>
              <a:t>Learning</a:t>
            </a:r>
            <a:r>
              <a:rPr kumimoji="1" lang="zh-CN" altLang="en-US" dirty="0"/>
              <a:t> </a:t>
            </a:r>
            <a:r>
              <a:rPr kumimoji="1" lang="en-US" altLang="zh-CN" dirty="0"/>
              <a:t>rate:</a:t>
            </a:r>
            <a:r>
              <a:rPr kumimoji="1" lang="zh-CN" altLang="en-US" dirty="0"/>
              <a:t> </a:t>
            </a:r>
            <a:r>
              <a:rPr kumimoji="1" lang="en-US" altLang="zh-CN" dirty="0"/>
              <a:t>0.01</a:t>
            </a:r>
          </a:p>
          <a:p>
            <a:r>
              <a:rPr kumimoji="1" lang="en-US" altLang="zh-CN" dirty="0"/>
              <a:t>Window</a:t>
            </a:r>
            <a:r>
              <a:rPr kumimoji="1" lang="zh-CN" altLang="en-US" dirty="0"/>
              <a:t> </a:t>
            </a:r>
            <a:r>
              <a:rPr kumimoji="1" lang="en-US" altLang="zh-CN" dirty="0"/>
              <a:t>size</a:t>
            </a:r>
            <a:r>
              <a:rPr kumimoji="1" lang="zh-CN" altLang="en-US" dirty="0"/>
              <a:t> </a:t>
            </a:r>
            <a:r>
              <a:rPr kumimoji="1" lang="en-US" altLang="zh-CN" dirty="0"/>
              <a:t>of</a:t>
            </a:r>
            <a:r>
              <a:rPr kumimoji="1" lang="zh-CN" altLang="en-US" dirty="0"/>
              <a:t> </a:t>
            </a:r>
            <a:r>
              <a:rPr kumimoji="1" lang="en-US" altLang="zh-CN" dirty="0"/>
              <a:t>convolution:</a:t>
            </a:r>
            <a:r>
              <a:rPr kumimoji="1" lang="zh-CN" altLang="en-US" dirty="0"/>
              <a:t> </a:t>
            </a:r>
            <a:r>
              <a:rPr kumimoji="1" lang="en-US" altLang="zh-CN" dirty="0"/>
              <a:t>2</a:t>
            </a:r>
          </a:p>
          <a:p>
            <a:r>
              <a:rPr kumimoji="1" lang="en-US" altLang="zh-CN" dirty="0"/>
              <a:t>Output</a:t>
            </a:r>
            <a:r>
              <a:rPr kumimoji="1" lang="zh-CN" altLang="en-US" dirty="0"/>
              <a:t> </a:t>
            </a:r>
            <a:r>
              <a:rPr kumimoji="1" lang="en-US" altLang="zh-CN" dirty="0"/>
              <a:t>length</a:t>
            </a:r>
            <a:r>
              <a:rPr kumimoji="1" lang="zh-CN" altLang="en-US" dirty="0"/>
              <a:t> </a:t>
            </a:r>
            <a:r>
              <a:rPr kumimoji="1" lang="en-US" altLang="zh-CN" dirty="0"/>
              <a:t>of</a:t>
            </a:r>
            <a:r>
              <a:rPr kumimoji="1" lang="zh-CN" altLang="en-US" dirty="0"/>
              <a:t> </a:t>
            </a:r>
            <a:r>
              <a:rPr kumimoji="1" lang="en-US" altLang="zh-CN" dirty="0"/>
              <a:t>NTN:</a:t>
            </a:r>
            <a:r>
              <a:rPr kumimoji="1" lang="zh-CN" altLang="en-US" dirty="0"/>
              <a:t> </a:t>
            </a:r>
            <a:r>
              <a:rPr kumimoji="1" lang="en-US" altLang="zh-CN" dirty="0"/>
              <a:t>30</a:t>
            </a:r>
            <a:endParaRPr kumimoji="1" lang="zh-CN" altLang="en-US" dirty="0"/>
          </a:p>
        </p:txBody>
      </p:sp>
    </p:spTree>
    <p:extLst>
      <p:ext uri="{BB962C8B-B14F-4D97-AF65-F5344CB8AC3E}">
        <p14:creationId xmlns:p14="http://schemas.microsoft.com/office/powerpoint/2010/main" val="174428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E72B4-D468-BB40-95E1-6F258634C2D8}"/>
              </a:ext>
            </a:extLst>
          </p:cNvPr>
          <p:cNvSpPr>
            <a:spLocks noGrp="1"/>
          </p:cNvSpPr>
          <p:nvPr>
            <p:ph type="title"/>
          </p:nvPr>
        </p:nvSpPr>
        <p:spPr/>
        <p:txBody>
          <a:bodyPr/>
          <a:lstStyle/>
          <a:p>
            <a:r>
              <a:rPr kumimoji="1" lang="en-US" altLang="zh-CN" dirty="0"/>
              <a:t>Experiment</a:t>
            </a:r>
            <a:endParaRPr kumimoji="1" lang="zh-CN" altLang="en-US" dirty="0"/>
          </a:p>
        </p:txBody>
      </p:sp>
      <p:sp>
        <p:nvSpPr>
          <p:cNvPr id="3" name="内容占位符 2">
            <a:extLst>
              <a:ext uri="{FF2B5EF4-FFF2-40B4-BE49-F238E27FC236}">
                <a16:creationId xmlns:a16="http://schemas.microsoft.com/office/drawing/2014/main" id="{315A0A4F-2800-1E43-9F11-C69C4185A510}"/>
              </a:ext>
            </a:extLst>
          </p:cNvPr>
          <p:cNvSpPr>
            <a:spLocks noGrp="1"/>
          </p:cNvSpPr>
          <p:nvPr>
            <p:ph idx="1"/>
          </p:nvPr>
        </p:nvSpPr>
        <p:spPr/>
        <p:txBody>
          <a:bodyPr/>
          <a:lstStyle/>
          <a:p>
            <a:r>
              <a:rPr kumimoji="1" lang="zh-CN" altLang="en-US" dirty="0"/>
              <a:t>数据集：</a:t>
            </a:r>
            <a:r>
              <a:rPr kumimoji="1" lang="en-US" altLang="zh-CN" dirty="0"/>
              <a:t>Text</a:t>
            </a:r>
            <a:r>
              <a:rPr kumimoji="1" lang="zh-CN" altLang="en-US" dirty="0"/>
              <a:t> </a:t>
            </a:r>
            <a:r>
              <a:rPr kumimoji="1" lang="en-US" altLang="zh-CN" dirty="0"/>
              <a:t>Analysis</a:t>
            </a:r>
            <a:r>
              <a:rPr kumimoji="1" lang="zh-CN" altLang="en-US" dirty="0"/>
              <a:t> </a:t>
            </a:r>
            <a:r>
              <a:rPr kumimoji="1" lang="en-US" altLang="zh-CN" dirty="0"/>
              <a:t>Conference</a:t>
            </a:r>
            <a:r>
              <a:rPr kumimoji="1" lang="zh-CN" altLang="en-US" dirty="0"/>
              <a:t> </a:t>
            </a:r>
            <a:r>
              <a:rPr kumimoji="1" lang="en-US" altLang="zh-CN" dirty="0"/>
              <a:t>Knowledge</a:t>
            </a:r>
            <a:r>
              <a:rPr kumimoji="1" lang="zh-CN" altLang="en-US" dirty="0"/>
              <a:t> </a:t>
            </a:r>
            <a:r>
              <a:rPr kumimoji="1" lang="en-US" altLang="zh-CN" dirty="0"/>
              <a:t>Base</a:t>
            </a:r>
            <a:r>
              <a:rPr kumimoji="1" lang="zh-CN" altLang="en-US" dirty="0"/>
              <a:t> </a:t>
            </a:r>
            <a:r>
              <a:rPr kumimoji="1" lang="en-US" altLang="zh-CN" dirty="0"/>
              <a:t>Population</a:t>
            </a:r>
            <a:r>
              <a:rPr kumimoji="1" lang="zh-CN" altLang="en-US" dirty="0"/>
              <a:t>（</a:t>
            </a:r>
            <a:r>
              <a:rPr kumimoji="1" lang="en-US" altLang="zh-CN" dirty="0"/>
              <a:t>TAC-KBP</a:t>
            </a:r>
            <a:r>
              <a:rPr kumimoji="1" lang="zh-CN" altLang="en-US" dirty="0"/>
              <a:t>）</a:t>
            </a:r>
            <a:r>
              <a:rPr kumimoji="1" lang="en-US" altLang="zh-CN" dirty="0"/>
              <a:t>2009</a:t>
            </a:r>
            <a:r>
              <a:rPr kumimoji="1" lang="zh-CN" altLang="en-US" dirty="0"/>
              <a:t> </a:t>
            </a:r>
            <a:r>
              <a:rPr kumimoji="1" lang="en-US" altLang="zh-CN" dirty="0"/>
              <a:t>and</a:t>
            </a:r>
            <a:r>
              <a:rPr kumimoji="1" lang="zh-CN" altLang="en-US" dirty="0"/>
              <a:t> </a:t>
            </a:r>
            <a:r>
              <a:rPr kumimoji="1" lang="en-US" altLang="zh-CN" dirty="0"/>
              <a:t>2010.</a:t>
            </a:r>
          </a:p>
          <a:p>
            <a:endParaRPr kumimoji="1" lang="en-US" altLang="zh-CN" dirty="0"/>
          </a:p>
          <a:p>
            <a:r>
              <a:rPr kumimoji="1" lang="zh-CN" altLang="en-US" dirty="0"/>
              <a:t>采用下列</a:t>
            </a:r>
            <a:r>
              <a:rPr kumimoji="1" lang="en-US" altLang="zh-CN" dirty="0"/>
              <a:t>4</a:t>
            </a:r>
            <a:r>
              <a:rPr kumimoji="1" lang="zh-CN" altLang="en-US" dirty="0"/>
              <a:t>种模型进行实验：</a:t>
            </a:r>
            <a:endParaRPr kumimoji="1" lang="en-US" altLang="zh-CN" dirty="0"/>
          </a:p>
          <a:p>
            <a:pPr>
              <a:buFont typeface="+mj-lt"/>
              <a:buAutoNum type="arabicPeriod"/>
            </a:pPr>
            <a:r>
              <a:rPr kumimoji="1" lang="zh-CN" altLang="en-US" dirty="0"/>
              <a:t>仅使用表述和</a:t>
            </a:r>
            <a:r>
              <a:rPr kumimoji="1" lang="en-US" altLang="zh-CN" dirty="0"/>
              <a:t>Entity</a:t>
            </a:r>
            <a:r>
              <a:rPr kumimoji="1" lang="zh-CN" altLang="en-US" dirty="0"/>
              <a:t> </a:t>
            </a:r>
            <a:r>
              <a:rPr kumimoji="1" lang="en-US" altLang="zh-CN" dirty="0"/>
              <a:t>words</a:t>
            </a:r>
            <a:r>
              <a:rPr kumimoji="1" lang="zh-CN" altLang="en-US" dirty="0"/>
              <a:t> 作为特征</a:t>
            </a:r>
            <a:endParaRPr kumimoji="1" lang="en-US" altLang="zh-CN" dirty="0"/>
          </a:p>
          <a:p>
            <a:pPr>
              <a:buFont typeface="+mj-lt"/>
              <a:buAutoNum type="arabicPeriod"/>
            </a:pPr>
            <a:r>
              <a:rPr kumimoji="1" lang="zh-CN" altLang="en-US" dirty="0"/>
              <a:t>在</a:t>
            </a:r>
            <a:r>
              <a:rPr kumimoji="1" lang="en-US" altLang="zh-CN" dirty="0"/>
              <a:t>Model</a:t>
            </a:r>
            <a:r>
              <a:rPr kumimoji="1" lang="zh-CN" altLang="en-US" dirty="0"/>
              <a:t> </a:t>
            </a:r>
            <a:r>
              <a:rPr kumimoji="1" lang="en-US" altLang="zh-CN" dirty="0"/>
              <a:t>1</a:t>
            </a:r>
            <a:r>
              <a:rPr kumimoji="1" lang="zh-CN" altLang="en-US" dirty="0"/>
              <a:t>的基础上加入了上下文特征</a:t>
            </a:r>
            <a:endParaRPr kumimoji="1" lang="en-US" altLang="zh-CN" dirty="0"/>
          </a:p>
          <a:p>
            <a:pPr>
              <a:buFont typeface="+mj-lt"/>
              <a:buAutoNum type="arabicPeriod"/>
            </a:pPr>
            <a:r>
              <a:rPr kumimoji="1" lang="zh-CN" altLang="en-US" dirty="0"/>
              <a:t>在</a:t>
            </a:r>
            <a:r>
              <a:rPr kumimoji="1" lang="en-US" altLang="zh-CN" dirty="0"/>
              <a:t>Model</a:t>
            </a:r>
            <a:r>
              <a:rPr kumimoji="1" lang="zh-CN" altLang="en-US" dirty="0"/>
              <a:t> </a:t>
            </a:r>
            <a:r>
              <a:rPr kumimoji="1" lang="en-US" altLang="zh-CN" dirty="0"/>
              <a:t>2</a:t>
            </a:r>
            <a:r>
              <a:rPr kumimoji="1" lang="zh-CN" altLang="en-US" dirty="0"/>
              <a:t>的基础上加入了上下文与表述的位置特征</a:t>
            </a:r>
            <a:endParaRPr kumimoji="1" lang="en-US" altLang="zh-CN" dirty="0"/>
          </a:p>
          <a:p>
            <a:pPr>
              <a:buFont typeface="+mj-lt"/>
              <a:buAutoNum type="arabicPeriod"/>
            </a:pPr>
            <a:r>
              <a:rPr kumimoji="1" lang="zh-CN" altLang="en-US" dirty="0"/>
              <a:t>在</a:t>
            </a:r>
            <a:r>
              <a:rPr kumimoji="1" lang="en-US" altLang="zh-CN" dirty="0"/>
              <a:t>Model</a:t>
            </a:r>
            <a:r>
              <a:rPr kumimoji="1" lang="zh-CN" altLang="en-US" dirty="0"/>
              <a:t> </a:t>
            </a:r>
            <a:r>
              <a:rPr kumimoji="1" lang="en-US" altLang="zh-CN" dirty="0"/>
              <a:t>3</a:t>
            </a:r>
            <a:r>
              <a:rPr kumimoji="1" lang="zh-CN" altLang="en-US" dirty="0"/>
              <a:t>的基础上加入了</a:t>
            </a:r>
            <a:r>
              <a:rPr kumimoji="1" lang="en-US" altLang="zh-CN" dirty="0"/>
              <a:t>Entity</a:t>
            </a:r>
            <a:r>
              <a:rPr kumimoji="1" lang="zh-CN" altLang="en-US" dirty="0"/>
              <a:t> </a:t>
            </a:r>
            <a:r>
              <a:rPr kumimoji="1" lang="en-US" altLang="zh-CN" dirty="0"/>
              <a:t>class</a:t>
            </a:r>
            <a:r>
              <a:rPr kumimoji="1" lang="zh-CN" altLang="en-US" dirty="0"/>
              <a:t>特征</a:t>
            </a:r>
            <a:endParaRPr kumimoji="1" lang="en-US" altLang="zh-CN" dirty="0"/>
          </a:p>
          <a:p>
            <a:endParaRPr kumimoji="1" lang="zh-CN" altLang="en-US" dirty="0"/>
          </a:p>
        </p:txBody>
      </p:sp>
      <p:pic>
        <p:nvPicPr>
          <p:cNvPr id="4" name="图片 3">
            <a:extLst>
              <a:ext uri="{FF2B5EF4-FFF2-40B4-BE49-F238E27FC236}">
                <a16:creationId xmlns:a16="http://schemas.microsoft.com/office/drawing/2014/main" id="{806DCBEC-F2FE-654E-A36D-A0E981BBFB2F}"/>
              </a:ext>
            </a:extLst>
          </p:cNvPr>
          <p:cNvPicPr>
            <a:picLocks noChangeAspect="1"/>
          </p:cNvPicPr>
          <p:nvPr/>
        </p:nvPicPr>
        <p:blipFill>
          <a:blip r:embed="rId2"/>
          <a:stretch>
            <a:fillRect/>
          </a:stretch>
        </p:blipFill>
        <p:spPr>
          <a:xfrm>
            <a:off x="6314665" y="2843751"/>
            <a:ext cx="5432500" cy="3197611"/>
          </a:xfrm>
          <a:prstGeom prst="rect">
            <a:avLst/>
          </a:prstGeom>
        </p:spPr>
      </p:pic>
    </p:spTree>
    <p:extLst>
      <p:ext uri="{BB962C8B-B14F-4D97-AF65-F5344CB8AC3E}">
        <p14:creationId xmlns:p14="http://schemas.microsoft.com/office/powerpoint/2010/main" val="63570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86511-880B-DD4B-85CD-BF3578C285B5}"/>
              </a:ext>
            </a:extLst>
          </p:cNvPr>
          <p:cNvSpPr>
            <a:spLocks noGrp="1"/>
          </p:cNvSpPr>
          <p:nvPr>
            <p:ph type="title"/>
          </p:nvPr>
        </p:nvSpPr>
        <p:spPr/>
        <p:txBody>
          <a:bodyPr/>
          <a:lstStyle/>
          <a:p>
            <a:r>
              <a:rPr kumimoji="1" lang="en-US" altLang="zh-CN" dirty="0"/>
              <a:t>Model</a:t>
            </a:r>
            <a:r>
              <a:rPr kumimoji="1" lang="zh-CN" altLang="en-US" dirty="0"/>
              <a:t> </a:t>
            </a:r>
            <a:r>
              <a:rPr kumimoji="1" lang="en-US" altLang="zh-CN" dirty="0"/>
              <a:t>Analysis</a:t>
            </a:r>
            <a:endParaRPr kumimoji="1" lang="zh-CN" altLang="en-US" dirty="0"/>
          </a:p>
        </p:txBody>
      </p:sp>
      <p:sp>
        <p:nvSpPr>
          <p:cNvPr id="3" name="内容占位符 2">
            <a:extLst>
              <a:ext uri="{FF2B5EF4-FFF2-40B4-BE49-F238E27FC236}">
                <a16:creationId xmlns:a16="http://schemas.microsoft.com/office/drawing/2014/main" id="{3D0D818A-7E35-014A-AE24-F4BCE5610C1A}"/>
              </a:ext>
            </a:extLst>
          </p:cNvPr>
          <p:cNvSpPr>
            <a:spLocks noGrp="1"/>
          </p:cNvSpPr>
          <p:nvPr>
            <p:ph idx="1"/>
          </p:nvPr>
        </p:nvSpPr>
        <p:spPr>
          <a:xfrm>
            <a:off x="6526030" y="2194560"/>
            <a:ext cx="3282988" cy="3846802"/>
          </a:xfrm>
        </p:spPr>
        <p:txBody>
          <a:bodyPr/>
          <a:lstStyle/>
          <a:p>
            <a:pPr marL="0" indent="0">
              <a:buNone/>
            </a:pPr>
            <a:r>
              <a:rPr kumimoji="1" lang="zh-CN" altLang="en-US" dirty="0"/>
              <a:t>添加了</a:t>
            </a:r>
            <a:r>
              <a:rPr kumimoji="1" lang="en-US" altLang="zh-CN" dirty="0"/>
              <a:t>Position</a:t>
            </a:r>
            <a:r>
              <a:rPr kumimoji="1" lang="zh-CN" altLang="en-US" dirty="0"/>
              <a:t> </a:t>
            </a:r>
            <a:r>
              <a:rPr kumimoji="1" lang="en-US" altLang="zh-CN" dirty="0"/>
              <a:t>Embedding</a:t>
            </a:r>
            <a:r>
              <a:rPr kumimoji="1" lang="zh-CN" altLang="en-US" dirty="0"/>
              <a:t>后，模型效果明显提升</a:t>
            </a:r>
            <a:endParaRPr kumimoji="1"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DBDFF576-F96D-FF49-A14A-A64D8FAA45B2}"/>
              </a:ext>
            </a:extLst>
          </p:cNvPr>
          <p:cNvPicPr>
            <a:picLocks noChangeAspect="1"/>
          </p:cNvPicPr>
          <p:nvPr/>
        </p:nvPicPr>
        <p:blipFill>
          <a:blip r:embed="rId3"/>
          <a:stretch>
            <a:fillRect/>
          </a:stretch>
        </p:blipFill>
        <p:spPr>
          <a:xfrm>
            <a:off x="544330" y="2079611"/>
            <a:ext cx="5981700" cy="4076700"/>
          </a:xfrm>
          <a:prstGeom prst="rect">
            <a:avLst/>
          </a:prstGeom>
        </p:spPr>
      </p:pic>
    </p:spTree>
    <p:extLst>
      <p:ext uri="{BB962C8B-B14F-4D97-AF65-F5344CB8AC3E}">
        <p14:creationId xmlns:p14="http://schemas.microsoft.com/office/powerpoint/2010/main" val="162400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A0422-A0E5-B74D-B304-233CB758B2F1}"/>
              </a:ext>
            </a:extLst>
          </p:cNvPr>
          <p:cNvSpPr>
            <a:spLocks noGrp="1"/>
          </p:cNvSpPr>
          <p:nvPr>
            <p:ph type="title"/>
          </p:nvPr>
        </p:nvSpPr>
        <p:spPr/>
        <p:txBody>
          <a:bodyPr/>
          <a:lstStyle/>
          <a:p>
            <a:r>
              <a:rPr kumimoji="1" lang="en-US" altLang="zh-CN" dirty="0"/>
              <a:t>Model</a:t>
            </a:r>
            <a:r>
              <a:rPr kumimoji="1" lang="zh-CN" altLang="en-US" dirty="0"/>
              <a:t> </a:t>
            </a:r>
            <a:r>
              <a:rPr kumimoji="1" lang="en-US" altLang="zh-CN" dirty="0"/>
              <a:t>Analysis</a:t>
            </a:r>
            <a:endParaRPr kumimoji="1" lang="zh-CN" altLang="en-US" dirty="0"/>
          </a:p>
        </p:txBody>
      </p:sp>
      <p:pic>
        <p:nvPicPr>
          <p:cNvPr id="4" name="内容占位符 3">
            <a:extLst>
              <a:ext uri="{FF2B5EF4-FFF2-40B4-BE49-F238E27FC236}">
                <a16:creationId xmlns:a16="http://schemas.microsoft.com/office/drawing/2014/main" id="{7C25A4D9-A4AC-1147-AA73-0DCA9833793D}"/>
              </a:ext>
            </a:extLst>
          </p:cNvPr>
          <p:cNvPicPr>
            <a:picLocks noGrp="1" noChangeAspect="1"/>
          </p:cNvPicPr>
          <p:nvPr>
            <p:ph idx="1"/>
          </p:nvPr>
        </p:nvPicPr>
        <p:blipFill>
          <a:blip r:embed="rId3"/>
          <a:stretch>
            <a:fillRect/>
          </a:stretch>
        </p:blipFill>
        <p:spPr>
          <a:xfrm>
            <a:off x="677334" y="1930400"/>
            <a:ext cx="5690215" cy="4406200"/>
          </a:xfrm>
          <a:prstGeom prst="rect">
            <a:avLst/>
          </a:prstGeom>
        </p:spPr>
      </p:pic>
      <p:sp>
        <p:nvSpPr>
          <p:cNvPr id="5" name="文本框 4">
            <a:extLst>
              <a:ext uri="{FF2B5EF4-FFF2-40B4-BE49-F238E27FC236}">
                <a16:creationId xmlns:a16="http://schemas.microsoft.com/office/drawing/2014/main" id="{C01E887C-3AF7-1A41-9A26-C6643A25E87A}"/>
              </a:ext>
            </a:extLst>
          </p:cNvPr>
          <p:cNvSpPr txBox="1"/>
          <p:nvPr/>
        </p:nvSpPr>
        <p:spPr>
          <a:xfrm>
            <a:off x="6700058" y="1930400"/>
            <a:ext cx="3358342" cy="646331"/>
          </a:xfrm>
          <a:prstGeom prst="rect">
            <a:avLst/>
          </a:prstGeom>
          <a:noFill/>
        </p:spPr>
        <p:txBody>
          <a:bodyPr wrap="square" rtlCol="0">
            <a:spAutoFit/>
          </a:bodyPr>
          <a:lstStyle/>
          <a:p>
            <a:r>
              <a:rPr kumimoji="1" lang="en-US" altLang="zh-CN" dirty="0"/>
              <a:t>64G</a:t>
            </a:r>
            <a:r>
              <a:rPr kumimoji="1" lang="zh-CN" altLang="en-US" dirty="0"/>
              <a:t> </a:t>
            </a:r>
            <a:r>
              <a:rPr kumimoji="1" lang="en-US" altLang="zh-CN" dirty="0"/>
              <a:t>memory</a:t>
            </a:r>
          </a:p>
          <a:p>
            <a:r>
              <a:rPr kumimoji="1" lang="en-US" altLang="zh-CN" dirty="0"/>
              <a:t>24</a:t>
            </a:r>
            <a:r>
              <a:rPr kumimoji="1" lang="zh-CN" altLang="en-US" dirty="0"/>
              <a:t> </a:t>
            </a:r>
            <a:r>
              <a:rPr kumimoji="1" lang="en-US" altLang="zh-CN" dirty="0"/>
              <a:t>core</a:t>
            </a:r>
            <a:r>
              <a:rPr kumimoji="1" lang="zh-CN" altLang="en-US" dirty="0"/>
              <a:t> </a:t>
            </a:r>
            <a:r>
              <a:rPr kumimoji="1" lang="en-US" altLang="zh-CN" dirty="0"/>
              <a:t>Inter</a:t>
            </a:r>
            <a:r>
              <a:rPr kumimoji="1" lang="zh-CN" altLang="en-US" dirty="0"/>
              <a:t> </a:t>
            </a:r>
            <a:r>
              <a:rPr kumimoji="1" lang="en-US" altLang="zh-CN" dirty="0"/>
              <a:t>Xeon</a:t>
            </a:r>
            <a:r>
              <a:rPr kumimoji="1" lang="zh-CN" altLang="en-US" dirty="0"/>
              <a:t> </a:t>
            </a:r>
            <a:r>
              <a:rPr kumimoji="1" lang="en-US" altLang="zh-CN" dirty="0"/>
              <a:t>CPU</a:t>
            </a:r>
            <a:endParaRPr kumimoji="1" lang="zh-CN" altLang="en-US" dirty="0"/>
          </a:p>
        </p:txBody>
      </p:sp>
      <p:sp>
        <p:nvSpPr>
          <p:cNvPr id="3" name="矩形 2">
            <a:extLst>
              <a:ext uri="{FF2B5EF4-FFF2-40B4-BE49-F238E27FC236}">
                <a16:creationId xmlns:a16="http://schemas.microsoft.com/office/drawing/2014/main" id="{F054E11C-035E-1445-BD5F-711B6CA61F98}"/>
              </a:ext>
            </a:extLst>
          </p:cNvPr>
          <p:cNvSpPr/>
          <p:nvPr/>
        </p:nvSpPr>
        <p:spPr>
          <a:xfrm>
            <a:off x="6700058" y="3066534"/>
            <a:ext cx="2852504" cy="646331"/>
          </a:xfrm>
          <a:prstGeom prst="rect">
            <a:avLst/>
          </a:prstGeom>
        </p:spPr>
        <p:txBody>
          <a:bodyPr wrap="square">
            <a:spAutoFit/>
          </a:bodyPr>
          <a:lstStyle/>
          <a:p>
            <a:r>
              <a:rPr kumimoji="1" lang="en-US" altLang="zh-CN" dirty="0"/>
              <a:t>NTN</a:t>
            </a:r>
            <a:r>
              <a:rPr kumimoji="1" lang="zh-CN" altLang="en-US" dirty="0"/>
              <a:t> 的 </a:t>
            </a:r>
            <a:r>
              <a:rPr kumimoji="1" lang="en-US" altLang="zh-CN" dirty="0"/>
              <a:t>Rank</a:t>
            </a:r>
            <a:r>
              <a:rPr kumimoji="1" lang="zh-CN" altLang="en-US" dirty="0"/>
              <a:t> </a:t>
            </a:r>
            <a:r>
              <a:rPr kumimoji="1" lang="en-US" altLang="zh-CN" dirty="0"/>
              <a:t>size</a:t>
            </a:r>
            <a:r>
              <a:rPr kumimoji="1" lang="zh-CN" altLang="en-US" dirty="0"/>
              <a:t> 和训练时间呈线性关系</a:t>
            </a:r>
          </a:p>
        </p:txBody>
      </p:sp>
    </p:spTree>
    <p:extLst>
      <p:ext uri="{BB962C8B-B14F-4D97-AF65-F5344CB8AC3E}">
        <p14:creationId xmlns:p14="http://schemas.microsoft.com/office/powerpoint/2010/main" val="16468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02390-3629-384A-90B3-0810C93012FA}"/>
              </a:ext>
            </a:extLst>
          </p:cNvPr>
          <p:cNvSpPr>
            <a:spLocks noGrp="1"/>
          </p:cNvSpPr>
          <p:nvPr>
            <p:ph type="title"/>
          </p:nvPr>
        </p:nvSpPr>
        <p:spPr/>
        <p:txBody>
          <a:bodyPr/>
          <a:lstStyle/>
          <a:p>
            <a:endParaRPr kumimoji="1" lang="zh-CN" altLang="en-US" dirty="0"/>
          </a:p>
        </p:txBody>
      </p:sp>
      <p:sp>
        <p:nvSpPr>
          <p:cNvPr id="3" name="Content Placeholder 2">
            <a:extLst>
              <a:ext uri="{FF2B5EF4-FFF2-40B4-BE49-F238E27FC236}">
                <a16:creationId xmlns:a16="http://schemas.microsoft.com/office/drawing/2014/main" id="{2EFEE403-02F0-9945-B5CB-67C95C051790}"/>
              </a:ext>
            </a:extLst>
          </p:cNvPr>
          <p:cNvSpPr>
            <a:spLocks noGrp="1"/>
          </p:cNvSpPr>
          <p:nvPr>
            <p:ph idx="1"/>
          </p:nvPr>
        </p:nvSpPr>
        <p:spPr/>
        <p:txBody>
          <a:bodyPr/>
          <a:lstStyle/>
          <a:p>
            <a:endParaRPr kumimoji="1" lang="zh-CN" altLang="en-US" dirty="0"/>
          </a:p>
        </p:txBody>
      </p:sp>
      <p:sp>
        <p:nvSpPr>
          <p:cNvPr id="4" name="矩形 3">
            <a:extLst>
              <a:ext uri="{FF2B5EF4-FFF2-40B4-BE49-F238E27FC236}">
                <a16:creationId xmlns:a16="http://schemas.microsoft.com/office/drawing/2014/main" id="{17B5E52A-AB6D-1D42-9772-2C0D14C7E477}"/>
              </a:ext>
            </a:extLst>
          </p:cNvPr>
          <p:cNvSpPr/>
          <p:nvPr/>
        </p:nvSpPr>
        <p:spPr>
          <a:xfrm>
            <a:off x="2611078" y="2160589"/>
            <a:ext cx="4729180" cy="1446550"/>
          </a:xfrm>
          <a:prstGeom prst="rect">
            <a:avLst/>
          </a:prstGeom>
          <a:noFill/>
        </p:spPr>
        <p:txBody>
          <a:bodyPr wrap="none" lIns="91440" tIns="45720" rIns="91440" bIns="45720">
            <a:spAutoFit/>
          </a:bodyPr>
          <a:lstStyle/>
          <a:p>
            <a:pPr algn="ctr"/>
            <a:r>
              <a:rPr lang="en-US" altLang="zh-CN" sz="8800" b="1" cap="none" spc="0" dirty="0">
                <a:ln w="22225">
                  <a:solidFill>
                    <a:schemeClr val="accent2"/>
                  </a:solidFill>
                  <a:prstDash val="solid"/>
                </a:ln>
                <a:solidFill>
                  <a:schemeClr val="accent2">
                    <a:lumMod val="40000"/>
                    <a:lumOff val="60000"/>
                  </a:schemeClr>
                </a:solidFill>
                <a:effectLst/>
              </a:rPr>
              <a:t>THANKS</a:t>
            </a:r>
            <a:r>
              <a:rPr lang="zh-CN" altLang="en-US" sz="8800" b="1" cap="none" spc="0" dirty="0">
                <a:ln w="22225">
                  <a:solidFill>
                    <a:schemeClr val="accent2"/>
                  </a:solidFill>
                  <a:prstDash val="solid"/>
                </a:ln>
                <a:solidFill>
                  <a:schemeClr val="accent2">
                    <a:lumMod val="40000"/>
                    <a:lumOff val="60000"/>
                  </a:schemeClr>
                </a:solidFill>
                <a:effectLst/>
              </a:rPr>
              <a:t> </a:t>
            </a:r>
          </a:p>
        </p:txBody>
      </p:sp>
    </p:spTree>
    <p:extLst>
      <p:ext uri="{BB962C8B-B14F-4D97-AF65-F5344CB8AC3E}">
        <p14:creationId xmlns:p14="http://schemas.microsoft.com/office/powerpoint/2010/main" val="262619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26929-B71C-594F-986C-649ACEF24E95}"/>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94E54E3E-0EE9-BC4C-B839-63ECA9963434}"/>
              </a:ext>
            </a:extLst>
          </p:cNvPr>
          <p:cNvSpPr>
            <a:spLocks noGrp="1"/>
          </p:cNvSpPr>
          <p:nvPr>
            <p:ph idx="1"/>
          </p:nvPr>
        </p:nvSpPr>
        <p:spPr>
          <a:xfrm>
            <a:off x="677334" y="1930401"/>
            <a:ext cx="8596668" cy="1955800"/>
          </a:xfrm>
        </p:spPr>
        <p:txBody>
          <a:bodyPr/>
          <a:lstStyle/>
          <a:p>
            <a:r>
              <a:rPr kumimoji="1" lang="zh-CN" altLang="en-US" dirty="0"/>
              <a:t>实体消岐（</a:t>
            </a:r>
            <a:r>
              <a:rPr kumimoji="1" lang="en-US" altLang="zh-CN" dirty="0"/>
              <a:t>Entity</a:t>
            </a:r>
            <a:r>
              <a:rPr kumimoji="1" lang="zh-CN" altLang="en-US" dirty="0"/>
              <a:t> </a:t>
            </a:r>
            <a:r>
              <a:rPr kumimoji="1" lang="en-US" altLang="zh-CN" dirty="0"/>
              <a:t>disambiguation</a:t>
            </a:r>
            <a:r>
              <a:rPr kumimoji="1" lang="zh-CN" altLang="en-US" dirty="0"/>
              <a:t>）： 给定一段文本和其中的表述（</a:t>
            </a:r>
            <a:r>
              <a:rPr kumimoji="1" lang="en-US" altLang="zh-CN" dirty="0"/>
              <a:t>Mention</a:t>
            </a:r>
            <a:r>
              <a:rPr kumimoji="1" lang="zh-CN" altLang="en-US" dirty="0"/>
              <a:t>），寻找从表述到实体的正确映射</a:t>
            </a:r>
            <a:endParaRPr kumimoji="1" lang="en-US" altLang="zh-CN" dirty="0"/>
          </a:p>
          <a:p>
            <a:endParaRPr kumimoji="1" lang="en-US" altLang="zh-CN" dirty="0"/>
          </a:p>
          <a:p>
            <a:r>
              <a:rPr kumimoji="1" lang="zh-CN" altLang="en-US" dirty="0"/>
              <a:t>实体可以是</a:t>
            </a:r>
            <a:r>
              <a:rPr kumimoji="1" lang="en-US" altLang="zh-CN" dirty="0"/>
              <a:t>Wikipedia</a:t>
            </a:r>
            <a:r>
              <a:rPr kumimoji="1" lang="zh-CN" altLang="en-US" dirty="0"/>
              <a:t>、百度百科等知识库中的一个页面，或者知识图谱中的一个实体结点，等（本文将</a:t>
            </a:r>
            <a:r>
              <a:rPr kumimoji="1" lang="en-US" altLang="zh-CN" dirty="0"/>
              <a:t>Wikipedia</a:t>
            </a:r>
            <a:r>
              <a:rPr kumimoji="1" lang="zh-CN" altLang="en-US" dirty="0"/>
              <a:t>页面作为实体）</a:t>
            </a:r>
          </a:p>
        </p:txBody>
      </p:sp>
      <p:sp>
        <p:nvSpPr>
          <p:cNvPr id="4" name="矩形 3">
            <a:extLst>
              <a:ext uri="{FF2B5EF4-FFF2-40B4-BE49-F238E27FC236}">
                <a16:creationId xmlns:a16="http://schemas.microsoft.com/office/drawing/2014/main" id="{B5C76EE5-23A5-5A40-988C-6BA6EE3C16B2}"/>
              </a:ext>
            </a:extLst>
          </p:cNvPr>
          <p:cNvSpPr/>
          <p:nvPr/>
        </p:nvSpPr>
        <p:spPr>
          <a:xfrm>
            <a:off x="677334" y="4535252"/>
            <a:ext cx="4613764" cy="369332"/>
          </a:xfrm>
          <a:prstGeom prst="rect">
            <a:avLst/>
          </a:prstGeom>
        </p:spPr>
        <p:txBody>
          <a:bodyPr wrap="none">
            <a:spAutoFit/>
          </a:bodyPr>
          <a:lstStyle/>
          <a:p>
            <a:r>
              <a:rPr lang="zh-CN" altLang="en-US" dirty="0">
                <a:hlinkClick r:id="rId3"/>
              </a:rPr>
              <a:t>http://shuyantech.com/api/entitylinking/</a:t>
            </a:r>
            <a:endParaRPr lang="zh-CN" altLang="en-US" dirty="0"/>
          </a:p>
        </p:txBody>
      </p:sp>
    </p:spTree>
    <p:extLst>
      <p:ext uri="{BB962C8B-B14F-4D97-AF65-F5344CB8AC3E}">
        <p14:creationId xmlns:p14="http://schemas.microsoft.com/office/powerpoint/2010/main" val="166689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26929-B71C-594F-986C-649ACEF24E95}"/>
              </a:ext>
            </a:extLst>
          </p:cNvPr>
          <p:cNvSpPr>
            <a:spLocks noGrp="1"/>
          </p:cNvSpPr>
          <p:nvPr>
            <p:ph type="title"/>
          </p:nvPr>
        </p:nvSpPr>
        <p:spPr/>
        <p:txBody>
          <a:bodyPr/>
          <a:lstStyle/>
          <a:p>
            <a:r>
              <a:rPr kumimoji="1" lang="en-US" altLang="zh-CN" dirty="0"/>
              <a:t>Contributions</a:t>
            </a:r>
            <a:endParaRPr kumimoji="1" lang="zh-CN" altLang="en-US" dirty="0"/>
          </a:p>
        </p:txBody>
      </p:sp>
      <p:sp>
        <p:nvSpPr>
          <p:cNvPr id="3" name="内容占位符 2">
            <a:extLst>
              <a:ext uri="{FF2B5EF4-FFF2-40B4-BE49-F238E27FC236}">
                <a16:creationId xmlns:a16="http://schemas.microsoft.com/office/drawing/2014/main" id="{94E54E3E-0EE9-BC4C-B839-63ECA9963434}"/>
              </a:ext>
            </a:extLst>
          </p:cNvPr>
          <p:cNvSpPr>
            <a:spLocks noGrp="1"/>
          </p:cNvSpPr>
          <p:nvPr>
            <p:ph idx="1"/>
          </p:nvPr>
        </p:nvSpPr>
        <p:spPr>
          <a:xfrm>
            <a:off x="677334" y="1930400"/>
            <a:ext cx="8596668" cy="3892175"/>
          </a:xfrm>
        </p:spPr>
        <p:txBody>
          <a:bodyPr/>
          <a:lstStyle/>
          <a:p>
            <a:r>
              <a:rPr kumimoji="1" lang="zh-CN" altLang="en-US" dirty="0"/>
              <a:t>本文提出了一个新的基于神经网络的有监督实体消歧方法，能够有效的捕获</a:t>
            </a:r>
            <a:r>
              <a:rPr kumimoji="1" lang="zh-CN" altLang="en-US" b="1" dirty="0">
                <a:solidFill>
                  <a:srgbClr val="FF0000"/>
                </a:solidFill>
              </a:rPr>
              <a:t>表述</a:t>
            </a:r>
            <a:r>
              <a:rPr kumimoji="1" lang="zh-CN" altLang="en-US" dirty="0"/>
              <a:t>、</a:t>
            </a:r>
            <a:r>
              <a:rPr kumimoji="1" lang="zh-CN" altLang="en-US" b="1" dirty="0">
                <a:solidFill>
                  <a:srgbClr val="FF0000"/>
                </a:solidFill>
              </a:rPr>
              <a:t>上下文</a:t>
            </a:r>
            <a:r>
              <a:rPr kumimoji="1" lang="zh-CN" altLang="en-US" dirty="0"/>
              <a:t>和</a:t>
            </a:r>
            <a:r>
              <a:rPr kumimoji="1" lang="zh-CN" altLang="en-US" b="1" dirty="0">
                <a:solidFill>
                  <a:srgbClr val="FF0000"/>
                </a:solidFill>
              </a:rPr>
              <a:t>实体</a:t>
            </a:r>
            <a:r>
              <a:rPr kumimoji="1" lang="zh-CN" altLang="en-US" dirty="0"/>
              <a:t>的语义</a:t>
            </a:r>
            <a:endParaRPr kumimoji="1" lang="en-US" altLang="zh-CN" dirty="0"/>
          </a:p>
          <a:p>
            <a:endParaRPr kumimoji="1" lang="en-US" altLang="zh-CN" dirty="0"/>
          </a:p>
          <a:p>
            <a:r>
              <a:rPr kumimoji="1" lang="zh-CN" altLang="en-US" dirty="0"/>
              <a:t>通过</a:t>
            </a:r>
            <a:r>
              <a:rPr kumimoji="1" lang="zh-CN" altLang="en-US" b="1" dirty="0">
                <a:solidFill>
                  <a:srgbClr val="FF0000"/>
                </a:solidFill>
              </a:rPr>
              <a:t>卷积神经网络</a:t>
            </a:r>
            <a:r>
              <a:rPr kumimoji="1" lang="zh-CN" altLang="en-US" dirty="0"/>
              <a:t>，同时考虑了表述的上下文单词及其</a:t>
            </a:r>
            <a:r>
              <a:rPr kumimoji="1" lang="zh-CN" altLang="en-US" b="1" dirty="0">
                <a:solidFill>
                  <a:srgbClr val="FF0000"/>
                </a:solidFill>
              </a:rPr>
              <a:t>位置信息</a:t>
            </a:r>
            <a:r>
              <a:rPr kumimoji="1" lang="zh-CN" altLang="en-US" dirty="0"/>
              <a:t>。</a:t>
            </a:r>
            <a:endParaRPr kumimoji="1" lang="en-US" altLang="zh-CN" dirty="0"/>
          </a:p>
          <a:p>
            <a:endParaRPr kumimoji="1" lang="en-US" altLang="zh-CN" dirty="0"/>
          </a:p>
          <a:p>
            <a:r>
              <a:rPr kumimoji="1" lang="zh-CN" altLang="en-US" dirty="0"/>
              <a:t>通过</a:t>
            </a:r>
            <a:r>
              <a:rPr kumimoji="1" lang="en-US" altLang="zh-CN" b="1" dirty="0">
                <a:solidFill>
                  <a:srgbClr val="FF0000"/>
                </a:solidFill>
              </a:rPr>
              <a:t>low-rank</a:t>
            </a:r>
            <a:r>
              <a:rPr kumimoji="1" lang="zh-CN" altLang="en-US" b="1" dirty="0">
                <a:solidFill>
                  <a:srgbClr val="FF0000"/>
                </a:solidFill>
              </a:rPr>
              <a:t> </a:t>
            </a:r>
            <a:r>
              <a:rPr kumimoji="1" lang="en-US" altLang="zh-CN" b="1" dirty="0">
                <a:solidFill>
                  <a:srgbClr val="FF0000"/>
                </a:solidFill>
              </a:rPr>
              <a:t>neural</a:t>
            </a:r>
            <a:r>
              <a:rPr kumimoji="1" lang="zh-CN" altLang="en-US" b="1" dirty="0">
                <a:solidFill>
                  <a:srgbClr val="FF0000"/>
                </a:solidFill>
              </a:rPr>
              <a:t> </a:t>
            </a:r>
            <a:r>
              <a:rPr kumimoji="1" lang="en-US" altLang="zh-CN" b="1" dirty="0">
                <a:solidFill>
                  <a:srgbClr val="FF0000"/>
                </a:solidFill>
              </a:rPr>
              <a:t>tensor</a:t>
            </a:r>
            <a:r>
              <a:rPr kumimoji="1" lang="zh-CN" altLang="en-US" b="1" dirty="0">
                <a:solidFill>
                  <a:srgbClr val="FF0000"/>
                </a:solidFill>
              </a:rPr>
              <a:t> </a:t>
            </a:r>
            <a:r>
              <a:rPr kumimoji="1" lang="en-US" altLang="zh-CN" b="1" dirty="0">
                <a:solidFill>
                  <a:srgbClr val="FF0000"/>
                </a:solidFill>
              </a:rPr>
              <a:t>network</a:t>
            </a:r>
            <a:r>
              <a:rPr kumimoji="1" lang="zh-CN" altLang="en-US" dirty="0"/>
              <a:t>，对上下文和表述进行语义组合</a:t>
            </a:r>
            <a:endParaRPr kumimoji="1" lang="en-US" altLang="zh-CN" dirty="0"/>
          </a:p>
          <a:p>
            <a:endParaRPr kumimoji="1" lang="en-US" altLang="zh-CN" dirty="0"/>
          </a:p>
          <a:p>
            <a:r>
              <a:rPr kumimoji="1" lang="zh-CN" altLang="en-US" dirty="0"/>
              <a:t>在两个</a:t>
            </a:r>
            <a:r>
              <a:rPr kumimoji="1" lang="en-US" altLang="zh-CN" dirty="0"/>
              <a:t>benchmark</a:t>
            </a:r>
            <a:r>
              <a:rPr kumimoji="1" lang="zh-CN" altLang="en-US" dirty="0"/>
              <a:t>数据集</a:t>
            </a:r>
            <a:r>
              <a:rPr kumimoji="1" lang="en-US" altLang="zh-CN" dirty="0"/>
              <a:t>KBP2009</a:t>
            </a:r>
            <a:r>
              <a:rPr kumimoji="1" lang="zh-CN" altLang="en-US" dirty="0"/>
              <a:t>和</a:t>
            </a:r>
            <a:r>
              <a:rPr kumimoji="1" lang="en-US" altLang="zh-CN" dirty="0"/>
              <a:t>KBP2010</a:t>
            </a:r>
            <a:r>
              <a:rPr kumimoji="1" lang="zh-CN" altLang="en-US" dirty="0"/>
              <a:t>上，均取得了</a:t>
            </a:r>
            <a:r>
              <a:rPr kumimoji="1" lang="en-US" altLang="zh-CN" b="1" dirty="0">
                <a:solidFill>
                  <a:srgbClr val="FF0000"/>
                </a:solidFill>
              </a:rPr>
              <a:t>state-of-the-art</a:t>
            </a:r>
            <a:r>
              <a:rPr kumimoji="1" lang="zh-CN" altLang="en-US" dirty="0"/>
              <a:t>性能</a:t>
            </a:r>
          </a:p>
        </p:txBody>
      </p:sp>
    </p:spTree>
    <p:extLst>
      <p:ext uri="{BB962C8B-B14F-4D97-AF65-F5344CB8AC3E}">
        <p14:creationId xmlns:p14="http://schemas.microsoft.com/office/powerpoint/2010/main" val="305856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82F0-12B7-BB4D-A3C4-5AC4F7065A84}"/>
              </a:ext>
            </a:extLst>
          </p:cNvPr>
          <p:cNvSpPr>
            <a:spLocks noGrp="1"/>
          </p:cNvSpPr>
          <p:nvPr>
            <p:ph type="title"/>
          </p:nvPr>
        </p:nvSpPr>
        <p:spPr/>
        <p:txBody>
          <a:bodyPr/>
          <a:lstStyle/>
          <a:p>
            <a:r>
              <a:rPr kumimoji="1" lang="en-US" altLang="zh-CN" dirty="0"/>
              <a:t>Overview</a:t>
            </a:r>
            <a:endParaRPr kumimoji="1" lang="zh-CN" altLang="en-US" dirty="0"/>
          </a:p>
        </p:txBody>
      </p:sp>
      <p:sp>
        <p:nvSpPr>
          <p:cNvPr id="3" name="内容占位符 2">
            <a:extLst>
              <a:ext uri="{FF2B5EF4-FFF2-40B4-BE49-F238E27FC236}">
                <a16:creationId xmlns:a16="http://schemas.microsoft.com/office/drawing/2014/main" id="{9FCA88A7-F0EF-FD4C-9172-80B5975F9E38}"/>
              </a:ext>
            </a:extLst>
          </p:cNvPr>
          <p:cNvSpPr>
            <a:spLocks noGrp="1"/>
          </p:cNvSpPr>
          <p:nvPr>
            <p:ph idx="1"/>
          </p:nvPr>
        </p:nvSpPr>
        <p:spPr>
          <a:xfrm>
            <a:off x="677334" y="1627095"/>
            <a:ext cx="8596668" cy="4414268"/>
          </a:xfrm>
        </p:spPr>
        <p:txBody>
          <a:bodyPr/>
          <a:lstStyle/>
          <a:p>
            <a:r>
              <a:rPr lang="zh-CN" altLang="en-US" dirty="0"/>
              <a:t>“After campaigning on the promise of health care reform, </a:t>
            </a:r>
            <a:r>
              <a:rPr lang="zh-CN" altLang="en-US" u="sng" dirty="0"/>
              <a:t>President Obama</a:t>
            </a:r>
            <a:r>
              <a:rPr lang="zh-CN" altLang="en-US" dirty="0"/>
              <a:t> gave a speech in March 2010 in Pennsylvania.”</a:t>
            </a:r>
          </a:p>
          <a:p>
            <a:endParaRPr kumimoji="1" lang="zh-CN" altLang="en-US" dirty="0"/>
          </a:p>
        </p:txBody>
      </p:sp>
      <p:pic>
        <p:nvPicPr>
          <p:cNvPr id="4" name="图片 3">
            <a:extLst>
              <a:ext uri="{FF2B5EF4-FFF2-40B4-BE49-F238E27FC236}">
                <a16:creationId xmlns:a16="http://schemas.microsoft.com/office/drawing/2014/main" id="{0A30F652-4D4F-9842-AD18-EC57D8447795}"/>
              </a:ext>
            </a:extLst>
          </p:cNvPr>
          <p:cNvPicPr>
            <a:picLocks noChangeAspect="1"/>
          </p:cNvPicPr>
          <p:nvPr/>
        </p:nvPicPr>
        <p:blipFill>
          <a:blip r:embed="rId3"/>
          <a:stretch>
            <a:fillRect/>
          </a:stretch>
        </p:blipFill>
        <p:spPr>
          <a:xfrm>
            <a:off x="543288" y="2390778"/>
            <a:ext cx="9140874" cy="4374682"/>
          </a:xfrm>
          <a:prstGeom prst="rect">
            <a:avLst/>
          </a:prstGeom>
        </p:spPr>
      </p:pic>
    </p:spTree>
    <p:extLst>
      <p:ext uri="{BB962C8B-B14F-4D97-AF65-F5344CB8AC3E}">
        <p14:creationId xmlns:p14="http://schemas.microsoft.com/office/powerpoint/2010/main" val="426679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910DF-5F55-324E-A4BE-5722F3E57307}"/>
              </a:ext>
            </a:extLst>
          </p:cNvPr>
          <p:cNvSpPr>
            <a:spLocks noGrp="1"/>
          </p:cNvSpPr>
          <p:nvPr>
            <p:ph type="title"/>
          </p:nvPr>
        </p:nvSpPr>
        <p:spPr/>
        <p:txBody>
          <a:bodyPr/>
          <a:lstStyle/>
          <a:p>
            <a:r>
              <a:rPr kumimoji="1" lang="en-US" altLang="zh-CN" dirty="0"/>
              <a:t>Context</a:t>
            </a:r>
            <a:r>
              <a:rPr kumimoji="1" lang="zh-CN" altLang="en-US" dirty="0"/>
              <a:t> </a:t>
            </a:r>
            <a:r>
              <a:rPr kumimoji="1" lang="en-US" altLang="zh-CN" dirty="0"/>
              <a:t>Modeling</a:t>
            </a:r>
            <a:endParaRPr kumimoji="1" lang="zh-CN" altLang="en-US" dirty="0"/>
          </a:p>
        </p:txBody>
      </p:sp>
      <p:pic>
        <p:nvPicPr>
          <p:cNvPr id="4" name="图片 3">
            <a:extLst>
              <a:ext uri="{FF2B5EF4-FFF2-40B4-BE49-F238E27FC236}">
                <a16:creationId xmlns:a16="http://schemas.microsoft.com/office/drawing/2014/main" id="{129E7553-C1E9-4F40-8E87-5D207E3D8BB0}"/>
              </a:ext>
            </a:extLst>
          </p:cNvPr>
          <p:cNvPicPr>
            <a:picLocks noChangeAspect="1"/>
          </p:cNvPicPr>
          <p:nvPr/>
        </p:nvPicPr>
        <p:blipFill>
          <a:blip r:embed="rId3"/>
          <a:stretch>
            <a:fillRect/>
          </a:stretch>
        </p:blipFill>
        <p:spPr>
          <a:xfrm>
            <a:off x="677334" y="1930400"/>
            <a:ext cx="5037668" cy="3606051"/>
          </a:xfrm>
          <a:prstGeom prst="rect">
            <a:avLst/>
          </a:prstGeom>
        </p:spPr>
      </p:pic>
      <p:sp>
        <p:nvSpPr>
          <p:cNvPr id="5" name="右大括号 4">
            <a:extLst>
              <a:ext uri="{FF2B5EF4-FFF2-40B4-BE49-F238E27FC236}">
                <a16:creationId xmlns:a16="http://schemas.microsoft.com/office/drawing/2014/main" id="{704D0E97-F8EE-FE4D-B11E-AD9B19D30D42}"/>
              </a:ext>
            </a:extLst>
          </p:cNvPr>
          <p:cNvSpPr/>
          <p:nvPr/>
        </p:nvSpPr>
        <p:spPr>
          <a:xfrm>
            <a:off x="5768788" y="4787153"/>
            <a:ext cx="174812" cy="6589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pic>
        <p:nvPicPr>
          <p:cNvPr id="8" name="图片 7">
            <a:extLst>
              <a:ext uri="{FF2B5EF4-FFF2-40B4-BE49-F238E27FC236}">
                <a16:creationId xmlns:a16="http://schemas.microsoft.com/office/drawing/2014/main" id="{858D3CC0-AA14-DD4A-8E5B-3536B3A7418F}"/>
              </a:ext>
            </a:extLst>
          </p:cNvPr>
          <p:cNvPicPr>
            <a:picLocks noChangeAspect="1"/>
          </p:cNvPicPr>
          <p:nvPr/>
        </p:nvPicPr>
        <p:blipFill>
          <a:blip r:embed="rId4"/>
          <a:stretch>
            <a:fillRect/>
          </a:stretch>
        </p:blipFill>
        <p:spPr>
          <a:xfrm>
            <a:off x="5997386" y="5002306"/>
            <a:ext cx="266700" cy="228600"/>
          </a:xfrm>
          <a:prstGeom prst="rect">
            <a:avLst/>
          </a:prstGeom>
        </p:spPr>
      </p:pic>
      <p:sp>
        <p:nvSpPr>
          <p:cNvPr id="10" name="右大括号 9">
            <a:extLst>
              <a:ext uri="{FF2B5EF4-FFF2-40B4-BE49-F238E27FC236}">
                <a16:creationId xmlns:a16="http://schemas.microsoft.com/office/drawing/2014/main" id="{48F41904-01E3-0A46-8E5D-D2704897D5A2}"/>
              </a:ext>
            </a:extLst>
          </p:cNvPr>
          <p:cNvSpPr/>
          <p:nvPr/>
        </p:nvSpPr>
        <p:spPr>
          <a:xfrm>
            <a:off x="5768788" y="4329952"/>
            <a:ext cx="174810" cy="3630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pic>
        <p:nvPicPr>
          <p:cNvPr id="11" name="图片 10">
            <a:extLst>
              <a:ext uri="{FF2B5EF4-FFF2-40B4-BE49-F238E27FC236}">
                <a16:creationId xmlns:a16="http://schemas.microsoft.com/office/drawing/2014/main" id="{397DE349-1488-B34D-9192-3D2AB463105D}"/>
              </a:ext>
            </a:extLst>
          </p:cNvPr>
          <p:cNvPicPr>
            <a:picLocks noChangeAspect="1"/>
          </p:cNvPicPr>
          <p:nvPr/>
        </p:nvPicPr>
        <p:blipFill>
          <a:blip r:embed="rId5"/>
          <a:stretch>
            <a:fillRect/>
          </a:stretch>
        </p:blipFill>
        <p:spPr>
          <a:xfrm>
            <a:off x="6022786" y="4403537"/>
            <a:ext cx="215900" cy="215900"/>
          </a:xfrm>
          <a:prstGeom prst="rect">
            <a:avLst/>
          </a:prstGeom>
        </p:spPr>
      </p:pic>
      <p:sp>
        <p:nvSpPr>
          <p:cNvPr id="18" name="右大括号 17">
            <a:extLst>
              <a:ext uri="{FF2B5EF4-FFF2-40B4-BE49-F238E27FC236}">
                <a16:creationId xmlns:a16="http://schemas.microsoft.com/office/drawing/2014/main" id="{08EDFADE-2F8E-9A48-AECC-0B3415A82C41}"/>
              </a:ext>
            </a:extLst>
          </p:cNvPr>
          <p:cNvSpPr/>
          <p:nvPr/>
        </p:nvSpPr>
        <p:spPr>
          <a:xfrm>
            <a:off x="5479680" y="3069664"/>
            <a:ext cx="289108" cy="6282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pic>
        <p:nvPicPr>
          <p:cNvPr id="20" name="图片 19">
            <a:extLst>
              <a:ext uri="{FF2B5EF4-FFF2-40B4-BE49-F238E27FC236}">
                <a16:creationId xmlns:a16="http://schemas.microsoft.com/office/drawing/2014/main" id="{A9F65DBC-7AA6-1B4F-AD2C-AA852B0459E1}"/>
              </a:ext>
            </a:extLst>
          </p:cNvPr>
          <p:cNvPicPr>
            <a:picLocks noChangeAspect="1"/>
          </p:cNvPicPr>
          <p:nvPr/>
        </p:nvPicPr>
        <p:blipFill>
          <a:blip r:embed="rId6"/>
          <a:stretch>
            <a:fillRect/>
          </a:stretch>
        </p:blipFill>
        <p:spPr>
          <a:xfrm>
            <a:off x="5825561" y="3271180"/>
            <a:ext cx="236073" cy="221319"/>
          </a:xfrm>
          <a:prstGeom prst="rect">
            <a:avLst/>
          </a:prstGeom>
        </p:spPr>
      </p:pic>
      <p:sp>
        <p:nvSpPr>
          <p:cNvPr id="21" name="右大括号 20">
            <a:extLst>
              <a:ext uri="{FF2B5EF4-FFF2-40B4-BE49-F238E27FC236}">
                <a16:creationId xmlns:a16="http://schemas.microsoft.com/office/drawing/2014/main" id="{2A716558-EC41-B14E-9EAC-FF093219137E}"/>
              </a:ext>
            </a:extLst>
          </p:cNvPr>
          <p:cNvSpPr/>
          <p:nvPr/>
        </p:nvSpPr>
        <p:spPr>
          <a:xfrm rot="5400000">
            <a:off x="3175121" y="5219077"/>
            <a:ext cx="194241" cy="878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sp>
        <p:nvSpPr>
          <p:cNvPr id="22" name="文本框 21">
            <a:extLst>
              <a:ext uri="{FF2B5EF4-FFF2-40B4-BE49-F238E27FC236}">
                <a16:creationId xmlns:a16="http://schemas.microsoft.com/office/drawing/2014/main" id="{85DE92BE-BA10-A54F-839E-8B1D69BB4027}"/>
              </a:ext>
            </a:extLst>
          </p:cNvPr>
          <p:cNvSpPr txBox="1"/>
          <p:nvPr/>
        </p:nvSpPr>
        <p:spPr>
          <a:xfrm>
            <a:off x="2736475" y="5816590"/>
            <a:ext cx="1949823" cy="307777"/>
          </a:xfrm>
          <a:prstGeom prst="rect">
            <a:avLst/>
          </a:prstGeom>
          <a:noFill/>
        </p:spPr>
        <p:txBody>
          <a:bodyPr wrap="square" rtlCol="0">
            <a:spAutoFit/>
          </a:bodyPr>
          <a:lstStyle/>
          <a:p>
            <a:r>
              <a:rPr kumimoji="1" lang="en-US" altLang="zh-CN" sz="1400" dirty="0"/>
              <a:t>K=3</a:t>
            </a:r>
            <a:r>
              <a:rPr kumimoji="1" lang="zh-CN" altLang="en-US" sz="1400" dirty="0"/>
              <a:t> </a:t>
            </a:r>
            <a:r>
              <a:rPr kumimoji="1" lang="en-US" altLang="zh-CN" sz="1400" dirty="0"/>
              <a:t>(Window</a:t>
            </a:r>
            <a:r>
              <a:rPr kumimoji="1" lang="zh-CN" altLang="en-US" sz="1400" dirty="0"/>
              <a:t> </a:t>
            </a:r>
            <a:r>
              <a:rPr kumimoji="1" lang="en-US" altLang="zh-CN" sz="1400" dirty="0"/>
              <a:t>Size)</a:t>
            </a:r>
            <a:endParaRPr kumimoji="1" lang="zh-CN" altLang="en-US" sz="1400" dirty="0"/>
          </a:p>
        </p:txBody>
      </p:sp>
      <p:pic>
        <p:nvPicPr>
          <p:cNvPr id="23" name="图片 22">
            <a:extLst>
              <a:ext uri="{FF2B5EF4-FFF2-40B4-BE49-F238E27FC236}">
                <a16:creationId xmlns:a16="http://schemas.microsoft.com/office/drawing/2014/main" id="{0EF6670B-D7A1-CF4B-B0D1-5574193A08C4}"/>
              </a:ext>
            </a:extLst>
          </p:cNvPr>
          <p:cNvPicPr>
            <a:picLocks noChangeAspect="1"/>
          </p:cNvPicPr>
          <p:nvPr/>
        </p:nvPicPr>
        <p:blipFill>
          <a:blip r:embed="rId7"/>
          <a:stretch>
            <a:fillRect/>
          </a:stretch>
        </p:blipFill>
        <p:spPr>
          <a:xfrm>
            <a:off x="6317874" y="2347554"/>
            <a:ext cx="2946029" cy="382984"/>
          </a:xfrm>
          <a:prstGeom prst="rect">
            <a:avLst/>
          </a:prstGeom>
        </p:spPr>
      </p:pic>
      <p:sp>
        <p:nvSpPr>
          <p:cNvPr id="24" name="文本框 23">
            <a:extLst>
              <a:ext uri="{FF2B5EF4-FFF2-40B4-BE49-F238E27FC236}">
                <a16:creationId xmlns:a16="http://schemas.microsoft.com/office/drawing/2014/main" id="{11C50089-C634-7742-942C-2410A261697C}"/>
              </a:ext>
            </a:extLst>
          </p:cNvPr>
          <p:cNvSpPr txBox="1"/>
          <p:nvPr/>
        </p:nvSpPr>
        <p:spPr>
          <a:xfrm>
            <a:off x="6317874" y="1869140"/>
            <a:ext cx="1569660" cy="369332"/>
          </a:xfrm>
          <a:prstGeom prst="rect">
            <a:avLst/>
          </a:prstGeom>
          <a:noFill/>
        </p:spPr>
        <p:txBody>
          <a:bodyPr wrap="none" rtlCol="0">
            <a:spAutoFit/>
          </a:bodyPr>
          <a:lstStyle/>
          <a:p>
            <a:r>
              <a:rPr kumimoji="1" lang="zh-CN" altLang="en-US" dirty="0"/>
              <a:t>卷积层计算：</a:t>
            </a:r>
          </a:p>
        </p:txBody>
      </p:sp>
      <p:sp>
        <p:nvSpPr>
          <p:cNvPr id="26" name="文本框 25">
            <a:extLst>
              <a:ext uri="{FF2B5EF4-FFF2-40B4-BE49-F238E27FC236}">
                <a16:creationId xmlns:a16="http://schemas.microsoft.com/office/drawing/2014/main" id="{AE660908-A722-B04A-B617-15565DED9D64}"/>
              </a:ext>
            </a:extLst>
          </p:cNvPr>
          <p:cNvSpPr txBox="1"/>
          <p:nvPr/>
        </p:nvSpPr>
        <p:spPr>
          <a:xfrm>
            <a:off x="6317874" y="3107727"/>
            <a:ext cx="4172937" cy="2308324"/>
          </a:xfrm>
          <a:prstGeom prst="rect">
            <a:avLst/>
          </a:prstGeom>
          <a:noFill/>
        </p:spPr>
        <p:txBody>
          <a:bodyPr wrap="none" rtlCol="0">
            <a:spAutoFit/>
          </a:bodyPr>
          <a:lstStyle/>
          <a:p>
            <a:r>
              <a:rPr kumimoji="1" lang="zh-CN" altLang="en-US" dirty="0"/>
              <a:t>其中，</a:t>
            </a:r>
            <a:r>
              <a:rPr kumimoji="1" lang="en-US" altLang="zh-CN" dirty="0" err="1"/>
              <a:t>W</a:t>
            </a:r>
            <a:r>
              <a:rPr kumimoji="1" lang="en-US" altLang="zh-CN" baseline="-25000" dirty="0" err="1"/>
              <a:t>conv</a:t>
            </a:r>
            <a:r>
              <a:rPr kumimoji="1" lang="zh-CN" altLang="en-US" dirty="0"/>
              <a:t>是                         维</a:t>
            </a:r>
            <a:endParaRPr kumimoji="1" lang="en-US" altLang="zh-CN" dirty="0"/>
          </a:p>
          <a:p>
            <a:r>
              <a:rPr kumimoji="1" lang="zh-CN" altLang="en-US" dirty="0"/>
              <a:t>的权重矩阵，</a:t>
            </a:r>
            <a:r>
              <a:rPr kumimoji="1" lang="en-US" altLang="zh-CN" dirty="0" err="1"/>
              <a:t>b</a:t>
            </a:r>
            <a:r>
              <a:rPr kumimoji="1" lang="en-US" altLang="zh-CN" baseline="-25000" dirty="0" err="1"/>
              <a:t>conv</a:t>
            </a:r>
            <a:r>
              <a:rPr kumimoji="1" lang="zh-CN" altLang="en-US" dirty="0"/>
              <a:t>是</a:t>
            </a:r>
            <a:r>
              <a:rPr kumimoji="1" lang="en-US" altLang="zh-CN" dirty="0"/>
              <a:t>hl</a:t>
            </a:r>
            <a:r>
              <a:rPr kumimoji="1" lang="zh-CN" altLang="en-US" dirty="0"/>
              <a:t>维的权重向量</a:t>
            </a:r>
            <a:endParaRPr kumimoji="1" lang="en-US" altLang="zh-CN" dirty="0"/>
          </a:p>
          <a:p>
            <a:endParaRPr kumimoji="1" lang="en-US" altLang="zh-CN" dirty="0"/>
          </a:p>
          <a:p>
            <a:r>
              <a:rPr kumimoji="1" lang="en-US" altLang="zh-CN" dirty="0" err="1"/>
              <a:t>in</a:t>
            </a:r>
            <a:r>
              <a:rPr kumimoji="1" lang="en-US" altLang="zh-CN" baseline="-25000" dirty="0" err="1"/>
              <a:t>conv</a:t>
            </a:r>
            <a:r>
              <a:rPr kumimoji="1" lang="zh-CN" altLang="en-US" dirty="0"/>
              <a:t>是                 维的向量，是</a:t>
            </a:r>
            <a:endParaRPr kumimoji="1" lang="en-US" altLang="zh-CN" dirty="0"/>
          </a:p>
          <a:p>
            <a:r>
              <a:rPr kumimoji="1" lang="zh-CN" altLang="en-US" dirty="0"/>
              <a:t>卷积层的输入，由</a:t>
            </a:r>
            <a:r>
              <a:rPr kumimoji="1" lang="en-US" altLang="zh-CN" dirty="0"/>
              <a:t>K</a:t>
            </a:r>
            <a:r>
              <a:rPr kumimoji="1" lang="zh-CN" altLang="en-US" dirty="0"/>
              <a:t>个</a:t>
            </a:r>
            <a:r>
              <a:rPr kumimoji="1" lang="en-US" altLang="zh-CN" dirty="0"/>
              <a:t>Word</a:t>
            </a:r>
            <a:r>
              <a:rPr kumimoji="1" lang="zh-CN" altLang="en-US" dirty="0"/>
              <a:t> </a:t>
            </a:r>
            <a:r>
              <a:rPr kumimoji="1" lang="en-US" altLang="zh-CN" dirty="0"/>
              <a:t>embedding</a:t>
            </a:r>
          </a:p>
          <a:p>
            <a:r>
              <a:rPr kumimoji="1" lang="zh-CN" altLang="en-US" dirty="0"/>
              <a:t>和</a:t>
            </a:r>
            <a:r>
              <a:rPr kumimoji="1" lang="en-US" altLang="zh-CN" dirty="0">
                <a:solidFill>
                  <a:srgbClr val="FF0000"/>
                </a:solidFill>
              </a:rPr>
              <a:t>Position</a:t>
            </a:r>
            <a:r>
              <a:rPr kumimoji="1" lang="zh-CN" altLang="en-US" dirty="0">
                <a:solidFill>
                  <a:srgbClr val="FF0000"/>
                </a:solidFill>
              </a:rPr>
              <a:t> </a:t>
            </a:r>
            <a:r>
              <a:rPr kumimoji="1" lang="en-US" altLang="zh-CN" dirty="0">
                <a:solidFill>
                  <a:srgbClr val="FF0000"/>
                </a:solidFill>
              </a:rPr>
              <a:t>Embedding</a:t>
            </a:r>
            <a:r>
              <a:rPr kumimoji="1" lang="zh-CN" altLang="en-US" dirty="0"/>
              <a:t>串联而成</a:t>
            </a:r>
            <a:endParaRPr kumimoji="1" lang="en-US" altLang="zh-CN" dirty="0"/>
          </a:p>
          <a:p>
            <a:endParaRPr kumimoji="1" lang="en-US" altLang="zh-CN" dirty="0"/>
          </a:p>
          <a:p>
            <a:r>
              <a:rPr kumimoji="1" lang="en-US" altLang="zh-CN" dirty="0" err="1"/>
              <a:t>O</a:t>
            </a:r>
            <a:r>
              <a:rPr kumimoji="1" lang="en-US" altLang="zh-CN" baseline="-25000" dirty="0" err="1"/>
              <a:t>conv</a:t>
            </a:r>
            <a:r>
              <a:rPr kumimoji="1" lang="zh-CN" altLang="en-US" dirty="0"/>
              <a:t>是一个卷积层的输出，</a:t>
            </a:r>
            <a:r>
              <a:rPr kumimoji="1" lang="en-US" altLang="zh-CN" dirty="0"/>
              <a:t>hl</a:t>
            </a:r>
            <a:r>
              <a:rPr kumimoji="1" lang="zh-CN" altLang="en-US" dirty="0"/>
              <a:t>维</a:t>
            </a:r>
          </a:p>
        </p:txBody>
      </p:sp>
      <p:pic>
        <p:nvPicPr>
          <p:cNvPr id="27" name="图片 26">
            <a:extLst>
              <a:ext uri="{FF2B5EF4-FFF2-40B4-BE49-F238E27FC236}">
                <a16:creationId xmlns:a16="http://schemas.microsoft.com/office/drawing/2014/main" id="{6294DA46-D27C-D947-8E37-8F1B363A4A77}"/>
              </a:ext>
            </a:extLst>
          </p:cNvPr>
          <p:cNvPicPr>
            <a:picLocks noChangeAspect="1"/>
          </p:cNvPicPr>
          <p:nvPr/>
        </p:nvPicPr>
        <p:blipFill>
          <a:blip r:embed="rId8"/>
          <a:stretch>
            <a:fillRect/>
          </a:stretch>
        </p:blipFill>
        <p:spPr>
          <a:xfrm>
            <a:off x="7877812" y="3178091"/>
            <a:ext cx="1609887" cy="258377"/>
          </a:xfrm>
          <a:prstGeom prst="rect">
            <a:avLst/>
          </a:prstGeom>
        </p:spPr>
      </p:pic>
      <p:pic>
        <p:nvPicPr>
          <p:cNvPr id="28" name="图片 27">
            <a:extLst>
              <a:ext uri="{FF2B5EF4-FFF2-40B4-BE49-F238E27FC236}">
                <a16:creationId xmlns:a16="http://schemas.microsoft.com/office/drawing/2014/main" id="{523E1E67-9674-B34B-8C85-241C29E78216}"/>
              </a:ext>
            </a:extLst>
          </p:cNvPr>
          <p:cNvPicPr>
            <a:picLocks noChangeAspect="1"/>
          </p:cNvPicPr>
          <p:nvPr/>
        </p:nvPicPr>
        <p:blipFill>
          <a:blip r:embed="rId9"/>
          <a:stretch>
            <a:fillRect/>
          </a:stretch>
        </p:blipFill>
        <p:spPr>
          <a:xfrm>
            <a:off x="7156805" y="4002364"/>
            <a:ext cx="1133564" cy="251903"/>
          </a:xfrm>
          <a:prstGeom prst="rect">
            <a:avLst/>
          </a:prstGeom>
        </p:spPr>
      </p:pic>
      <p:sp>
        <p:nvSpPr>
          <p:cNvPr id="17" name="右大括号 16">
            <a:extLst>
              <a:ext uri="{FF2B5EF4-FFF2-40B4-BE49-F238E27FC236}">
                <a16:creationId xmlns:a16="http://schemas.microsoft.com/office/drawing/2014/main" id="{B1871B66-3AFA-F74A-89C8-F72EDAF801D0}"/>
              </a:ext>
            </a:extLst>
          </p:cNvPr>
          <p:cNvSpPr/>
          <p:nvPr/>
        </p:nvSpPr>
        <p:spPr>
          <a:xfrm rot="5400000">
            <a:off x="3979003" y="5021149"/>
            <a:ext cx="336961" cy="26643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sp>
        <p:nvSpPr>
          <p:cNvPr id="19" name="文本框 18">
            <a:extLst>
              <a:ext uri="{FF2B5EF4-FFF2-40B4-BE49-F238E27FC236}">
                <a16:creationId xmlns:a16="http://schemas.microsoft.com/office/drawing/2014/main" id="{30AA5483-469A-5C49-B6D5-69D6B294025D}"/>
              </a:ext>
            </a:extLst>
          </p:cNvPr>
          <p:cNvSpPr txBox="1"/>
          <p:nvPr/>
        </p:nvSpPr>
        <p:spPr>
          <a:xfrm>
            <a:off x="3272241" y="6494902"/>
            <a:ext cx="1949823" cy="307777"/>
          </a:xfrm>
          <a:prstGeom prst="rect">
            <a:avLst/>
          </a:prstGeom>
          <a:noFill/>
        </p:spPr>
        <p:txBody>
          <a:bodyPr wrap="square" rtlCol="0">
            <a:spAutoFit/>
          </a:bodyPr>
          <a:lstStyle/>
          <a:p>
            <a:r>
              <a:rPr kumimoji="1" lang="en-US" altLang="zh-CN" sz="1400" dirty="0"/>
              <a:t>n(Context</a:t>
            </a:r>
            <a:r>
              <a:rPr kumimoji="1" lang="zh-CN" altLang="en-US" sz="1400" dirty="0"/>
              <a:t> </a:t>
            </a:r>
            <a:r>
              <a:rPr kumimoji="1" lang="en-US" altLang="zh-CN" sz="1400" dirty="0"/>
              <a:t>Length)</a:t>
            </a:r>
            <a:endParaRPr kumimoji="1" lang="zh-CN" altLang="en-US" sz="1400" dirty="0"/>
          </a:p>
        </p:txBody>
      </p:sp>
    </p:spTree>
    <p:extLst>
      <p:ext uri="{BB962C8B-B14F-4D97-AF65-F5344CB8AC3E}">
        <p14:creationId xmlns:p14="http://schemas.microsoft.com/office/powerpoint/2010/main" val="360449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910DF-5F55-324E-A4BE-5722F3E57307}"/>
              </a:ext>
            </a:extLst>
          </p:cNvPr>
          <p:cNvSpPr>
            <a:spLocks noGrp="1"/>
          </p:cNvSpPr>
          <p:nvPr>
            <p:ph type="title"/>
          </p:nvPr>
        </p:nvSpPr>
        <p:spPr>
          <a:xfrm>
            <a:off x="677334" y="609600"/>
            <a:ext cx="8596668" cy="1320800"/>
          </a:xfrm>
        </p:spPr>
        <p:txBody>
          <a:bodyPr/>
          <a:lstStyle/>
          <a:p>
            <a:r>
              <a:rPr kumimoji="1" lang="en-US" altLang="zh-CN" dirty="0"/>
              <a:t>Context</a:t>
            </a:r>
            <a:r>
              <a:rPr kumimoji="1" lang="zh-CN" altLang="en-US" dirty="0"/>
              <a:t> </a:t>
            </a:r>
            <a:r>
              <a:rPr kumimoji="1" lang="en-US" altLang="zh-CN" dirty="0"/>
              <a:t>Modeling</a:t>
            </a:r>
            <a:endParaRPr kumimoji="1" lang="zh-CN" altLang="en-US" dirty="0"/>
          </a:p>
        </p:txBody>
      </p:sp>
      <p:pic>
        <p:nvPicPr>
          <p:cNvPr id="4" name="图片 3">
            <a:extLst>
              <a:ext uri="{FF2B5EF4-FFF2-40B4-BE49-F238E27FC236}">
                <a16:creationId xmlns:a16="http://schemas.microsoft.com/office/drawing/2014/main" id="{129E7553-C1E9-4F40-8E87-5D207E3D8BB0}"/>
              </a:ext>
            </a:extLst>
          </p:cNvPr>
          <p:cNvPicPr>
            <a:picLocks noChangeAspect="1"/>
          </p:cNvPicPr>
          <p:nvPr/>
        </p:nvPicPr>
        <p:blipFill>
          <a:blip r:embed="rId3"/>
          <a:stretch>
            <a:fillRect/>
          </a:stretch>
        </p:blipFill>
        <p:spPr>
          <a:xfrm>
            <a:off x="677334" y="1930400"/>
            <a:ext cx="5037668" cy="3606051"/>
          </a:xfrm>
          <a:prstGeom prst="rect">
            <a:avLst/>
          </a:prstGeom>
        </p:spPr>
      </p:pic>
      <p:sp>
        <p:nvSpPr>
          <p:cNvPr id="5" name="右大括号 4">
            <a:extLst>
              <a:ext uri="{FF2B5EF4-FFF2-40B4-BE49-F238E27FC236}">
                <a16:creationId xmlns:a16="http://schemas.microsoft.com/office/drawing/2014/main" id="{704D0E97-F8EE-FE4D-B11E-AD9B19D30D42}"/>
              </a:ext>
            </a:extLst>
          </p:cNvPr>
          <p:cNvSpPr/>
          <p:nvPr/>
        </p:nvSpPr>
        <p:spPr>
          <a:xfrm>
            <a:off x="5768788" y="4787153"/>
            <a:ext cx="174812" cy="6589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pic>
        <p:nvPicPr>
          <p:cNvPr id="8" name="图片 7">
            <a:extLst>
              <a:ext uri="{FF2B5EF4-FFF2-40B4-BE49-F238E27FC236}">
                <a16:creationId xmlns:a16="http://schemas.microsoft.com/office/drawing/2014/main" id="{858D3CC0-AA14-DD4A-8E5B-3536B3A7418F}"/>
              </a:ext>
            </a:extLst>
          </p:cNvPr>
          <p:cNvPicPr>
            <a:picLocks noChangeAspect="1"/>
          </p:cNvPicPr>
          <p:nvPr/>
        </p:nvPicPr>
        <p:blipFill>
          <a:blip r:embed="rId4"/>
          <a:stretch>
            <a:fillRect/>
          </a:stretch>
        </p:blipFill>
        <p:spPr>
          <a:xfrm>
            <a:off x="5997386" y="5002306"/>
            <a:ext cx="266700" cy="228600"/>
          </a:xfrm>
          <a:prstGeom prst="rect">
            <a:avLst/>
          </a:prstGeom>
        </p:spPr>
      </p:pic>
      <p:sp>
        <p:nvSpPr>
          <p:cNvPr id="10" name="右大括号 9">
            <a:extLst>
              <a:ext uri="{FF2B5EF4-FFF2-40B4-BE49-F238E27FC236}">
                <a16:creationId xmlns:a16="http://schemas.microsoft.com/office/drawing/2014/main" id="{48F41904-01E3-0A46-8E5D-D2704897D5A2}"/>
              </a:ext>
            </a:extLst>
          </p:cNvPr>
          <p:cNvSpPr/>
          <p:nvPr/>
        </p:nvSpPr>
        <p:spPr>
          <a:xfrm>
            <a:off x="5768788" y="4329952"/>
            <a:ext cx="174810" cy="3630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pic>
        <p:nvPicPr>
          <p:cNvPr id="11" name="图片 10">
            <a:extLst>
              <a:ext uri="{FF2B5EF4-FFF2-40B4-BE49-F238E27FC236}">
                <a16:creationId xmlns:a16="http://schemas.microsoft.com/office/drawing/2014/main" id="{397DE349-1488-B34D-9192-3D2AB463105D}"/>
              </a:ext>
            </a:extLst>
          </p:cNvPr>
          <p:cNvPicPr>
            <a:picLocks noChangeAspect="1"/>
          </p:cNvPicPr>
          <p:nvPr/>
        </p:nvPicPr>
        <p:blipFill>
          <a:blip r:embed="rId5"/>
          <a:stretch>
            <a:fillRect/>
          </a:stretch>
        </p:blipFill>
        <p:spPr>
          <a:xfrm>
            <a:off x="6022786" y="4403537"/>
            <a:ext cx="215900" cy="215900"/>
          </a:xfrm>
          <a:prstGeom prst="rect">
            <a:avLst/>
          </a:prstGeom>
        </p:spPr>
      </p:pic>
      <p:sp>
        <p:nvSpPr>
          <p:cNvPr id="18" name="右大括号 17">
            <a:extLst>
              <a:ext uri="{FF2B5EF4-FFF2-40B4-BE49-F238E27FC236}">
                <a16:creationId xmlns:a16="http://schemas.microsoft.com/office/drawing/2014/main" id="{08EDFADE-2F8E-9A48-AECC-0B3415A82C41}"/>
              </a:ext>
            </a:extLst>
          </p:cNvPr>
          <p:cNvSpPr/>
          <p:nvPr/>
        </p:nvSpPr>
        <p:spPr>
          <a:xfrm>
            <a:off x="5479680" y="3069664"/>
            <a:ext cx="289108" cy="6282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pic>
        <p:nvPicPr>
          <p:cNvPr id="20" name="图片 19">
            <a:extLst>
              <a:ext uri="{FF2B5EF4-FFF2-40B4-BE49-F238E27FC236}">
                <a16:creationId xmlns:a16="http://schemas.microsoft.com/office/drawing/2014/main" id="{A9F65DBC-7AA6-1B4F-AD2C-AA852B0459E1}"/>
              </a:ext>
            </a:extLst>
          </p:cNvPr>
          <p:cNvPicPr>
            <a:picLocks noChangeAspect="1"/>
          </p:cNvPicPr>
          <p:nvPr/>
        </p:nvPicPr>
        <p:blipFill>
          <a:blip r:embed="rId6"/>
          <a:stretch>
            <a:fillRect/>
          </a:stretch>
        </p:blipFill>
        <p:spPr>
          <a:xfrm>
            <a:off x="5825561" y="3271180"/>
            <a:ext cx="236073" cy="221319"/>
          </a:xfrm>
          <a:prstGeom prst="rect">
            <a:avLst/>
          </a:prstGeom>
        </p:spPr>
      </p:pic>
      <p:sp>
        <p:nvSpPr>
          <p:cNvPr id="21" name="右大括号 20">
            <a:extLst>
              <a:ext uri="{FF2B5EF4-FFF2-40B4-BE49-F238E27FC236}">
                <a16:creationId xmlns:a16="http://schemas.microsoft.com/office/drawing/2014/main" id="{2A716558-EC41-B14E-9EAC-FF093219137E}"/>
              </a:ext>
            </a:extLst>
          </p:cNvPr>
          <p:cNvSpPr/>
          <p:nvPr/>
        </p:nvSpPr>
        <p:spPr>
          <a:xfrm rot="5400000">
            <a:off x="3175121" y="5219077"/>
            <a:ext cx="194241" cy="878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sp>
        <p:nvSpPr>
          <p:cNvPr id="22" name="文本框 21">
            <a:extLst>
              <a:ext uri="{FF2B5EF4-FFF2-40B4-BE49-F238E27FC236}">
                <a16:creationId xmlns:a16="http://schemas.microsoft.com/office/drawing/2014/main" id="{85DE92BE-BA10-A54F-839E-8B1D69BB4027}"/>
              </a:ext>
            </a:extLst>
          </p:cNvPr>
          <p:cNvSpPr txBox="1"/>
          <p:nvPr/>
        </p:nvSpPr>
        <p:spPr>
          <a:xfrm>
            <a:off x="2736475" y="5816590"/>
            <a:ext cx="1949823" cy="307777"/>
          </a:xfrm>
          <a:prstGeom prst="rect">
            <a:avLst/>
          </a:prstGeom>
          <a:noFill/>
        </p:spPr>
        <p:txBody>
          <a:bodyPr wrap="square" rtlCol="0">
            <a:spAutoFit/>
          </a:bodyPr>
          <a:lstStyle/>
          <a:p>
            <a:r>
              <a:rPr kumimoji="1" lang="en-US" altLang="zh-CN" sz="1400" dirty="0"/>
              <a:t>K=3</a:t>
            </a:r>
            <a:r>
              <a:rPr kumimoji="1" lang="zh-CN" altLang="en-US" sz="1400" dirty="0"/>
              <a:t> </a:t>
            </a:r>
            <a:r>
              <a:rPr kumimoji="1" lang="en-US" altLang="zh-CN" sz="1400" dirty="0"/>
              <a:t>(Window</a:t>
            </a:r>
            <a:r>
              <a:rPr kumimoji="1" lang="zh-CN" altLang="en-US" sz="1400" dirty="0"/>
              <a:t> </a:t>
            </a:r>
            <a:r>
              <a:rPr kumimoji="1" lang="en-US" altLang="zh-CN" sz="1400" dirty="0"/>
              <a:t>size)</a:t>
            </a:r>
            <a:endParaRPr kumimoji="1" lang="zh-CN" altLang="en-US" sz="1400" dirty="0"/>
          </a:p>
        </p:txBody>
      </p:sp>
      <p:sp>
        <p:nvSpPr>
          <p:cNvPr id="3" name="文本框 2">
            <a:extLst>
              <a:ext uri="{FF2B5EF4-FFF2-40B4-BE49-F238E27FC236}">
                <a16:creationId xmlns:a16="http://schemas.microsoft.com/office/drawing/2014/main" id="{1825440A-465B-E446-9F0C-927970C7C988}"/>
              </a:ext>
            </a:extLst>
          </p:cNvPr>
          <p:cNvSpPr txBox="1"/>
          <p:nvPr/>
        </p:nvSpPr>
        <p:spPr>
          <a:xfrm>
            <a:off x="6286511" y="1769035"/>
            <a:ext cx="3334870" cy="1754326"/>
          </a:xfrm>
          <a:prstGeom prst="rect">
            <a:avLst/>
          </a:prstGeom>
          <a:noFill/>
        </p:spPr>
        <p:txBody>
          <a:bodyPr wrap="square" rtlCol="0">
            <a:spAutoFit/>
          </a:bodyPr>
          <a:lstStyle/>
          <a:p>
            <a:r>
              <a:rPr kumimoji="1" lang="zh-CN" altLang="en-US" dirty="0"/>
              <a:t>最后通过</a:t>
            </a:r>
            <a:r>
              <a:rPr kumimoji="1" lang="en-US" altLang="zh-CN" dirty="0"/>
              <a:t>Pooling</a:t>
            </a:r>
            <a:r>
              <a:rPr kumimoji="1" lang="zh-CN" altLang="en-US" dirty="0"/>
              <a:t>层，输出一个固定长度为</a:t>
            </a:r>
            <a:r>
              <a:rPr kumimoji="1" lang="en-US" altLang="zh-CN" dirty="0"/>
              <a:t>hl</a:t>
            </a:r>
            <a:r>
              <a:rPr kumimoji="1" lang="zh-CN" altLang="en-US" dirty="0"/>
              <a:t>维的向量，作为</a:t>
            </a:r>
            <a:r>
              <a:rPr kumimoji="1" lang="en-US" altLang="zh-CN" dirty="0"/>
              <a:t>Context</a:t>
            </a:r>
            <a:r>
              <a:rPr kumimoji="1" lang="zh-CN" altLang="en-US" dirty="0"/>
              <a:t> </a:t>
            </a:r>
            <a:r>
              <a:rPr kumimoji="1" lang="en-US" altLang="zh-CN" dirty="0"/>
              <a:t>Embedding</a:t>
            </a:r>
          </a:p>
          <a:p>
            <a:endParaRPr kumimoji="1" lang="en-US" altLang="zh-CN" dirty="0"/>
          </a:p>
          <a:p>
            <a:r>
              <a:rPr kumimoji="1" lang="zh-CN" altLang="en-US" dirty="0"/>
              <a:t>一个</a:t>
            </a:r>
            <a:r>
              <a:rPr kumimoji="1" lang="en-US" altLang="zh-CN" dirty="0"/>
              <a:t>filter</a:t>
            </a:r>
            <a:r>
              <a:rPr kumimoji="1" lang="zh-CN" altLang="en-US" dirty="0"/>
              <a:t>在长度为</a:t>
            </a:r>
            <a:r>
              <a:rPr kumimoji="1" lang="en-US" altLang="zh-CN" dirty="0"/>
              <a:t>n</a:t>
            </a:r>
            <a:r>
              <a:rPr kumimoji="1" lang="zh-CN" altLang="en-US" dirty="0"/>
              <a:t>的句子中扫描，生成</a:t>
            </a:r>
            <a:r>
              <a:rPr kumimoji="1" lang="en-US" altLang="zh-CN" dirty="0"/>
              <a:t>n-k+1</a:t>
            </a:r>
            <a:r>
              <a:rPr kumimoji="1" lang="zh-CN" altLang="en-US" dirty="0"/>
              <a:t>个</a:t>
            </a:r>
            <a:r>
              <a:rPr kumimoji="1" lang="en-US" altLang="zh-CN" dirty="0"/>
              <a:t>hl</a:t>
            </a:r>
            <a:r>
              <a:rPr kumimoji="1" lang="zh-CN" altLang="en-US" dirty="0"/>
              <a:t>维的向量</a:t>
            </a:r>
          </a:p>
        </p:txBody>
      </p:sp>
      <p:sp>
        <p:nvSpPr>
          <p:cNvPr id="14" name="右大括号 13">
            <a:extLst>
              <a:ext uri="{FF2B5EF4-FFF2-40B4-BE49-F238E27FC236}">
                <a16:creationId xmlns:a16="http://schemas.microsoft.com/office/drawing/2014/main" id="{14E03B7D-115F-E843-AE02-4EE78D1967EC}"/>
              </a:ext>
            </a:extLst>
          </p:cNvPr>
          <p:cNvSpPr/>
          <p:nvPr/>
        </p:nvSpPr>
        <p:spPr>
          <a:xfrm rot="5400000">
            <a:off x="3979003" y="5021149"/>
            <a:ext cx="336961" cy="26643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ysClr val="windowText" lastClr="000000"/>
              </a:solidFill>
            </a:endParaRPr>
          </a:p>
        </p:txBody>
      </p:sp>
      <p:sp>
        <p:nvSpPr>
          <p:cNvPr id="15" name="文本框 14">
            <a:extLst>
              <a:ext uri="{FF2B5EF4-FFF2-40B4-BE49-F238E27FC236}">
                <a16:creationId xmlns:a16="http://schemas.microsoft.com/office/drawing/2014/main" id="{B6498BCE-3966-DE4F-90C5-D19856AA12F8}"/>
              </a:ext>
            </a:extLst>
          </p:cNvPr>
          <p:cNvSpPr txBox="1"/>
          <p:nvPr/>
        </p:nvSpPr>
        <p:spPr>
          <a:xfrm>
            <a:off x="3272241" y="6494902"/>
            <a:ext cx="1949823" cy="307777"/>
          </a:xfrm>
          <a:prstGeom prst="rect">
            <a:avLst/>
          </a:prstGeom>
          <a:noFill/>
        </p:spPr>
        <p:txBody>
          <a:bodyPr wrap="square" rtlCol="0">
            <a:spAutoFit/>
          </a:bodyPr>
          <a:lstStyle/>
          <a:p>
            <a:r>
              <a:rPr kumimoji="1" lang="en-US" altLang="zh-CN" sz="1400" dirty="0"/>
              <a:t>n(Context</a:t>
            </a:r>
            <a:r>
              <a:rPr kumimoji="1" lang="zh-CN" altLang="en-US" sz="1400" dirty="0"/>
              <a:t> </a:t>
            </a:r>
            <a:r>
              <a:rPr kumimoji="1" lang="en-US" altLang="zh-CN" sz="1400" dirty="0"/>
              <a:t>Length)</a:t>
            </a:r>
            <a:endParaRPr kumimoji="1" lang="zh-CN" altLang="en-US" sz="1400" dirty="0"/>
          </a:p>
        </p:txBody>
      </p:sp>
    </p:spTree>
    <p:extLst>
      <p:ext uri="{BB962C8B-B14F-4D97-AF65-F5344CB8AC3E}">
        <p14:creationId xmlns:p14="http://schemas.microsoft.com/office/powerpoint/2010/main" val="75080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DEB23-1F83-4345-8A7E-1E2624EA8C37}"/>
              </a:ext>
            </a:extLst>
          </p:cNvPr>
          <p:cNvSpPr>
            <a:spLocks noGrp="1"/>
          </p:cNvSpPr>
          <p:nvPr>
            <p:ph type="title"/>
          </p:nvPr>
        </p:nvSpPr>
        <p:spPr/>
        <p:txBody>
          <a:bodyPr/>
          <a:lstStyle/>
          <a:p>
            <a:r>
              <a:rPr kumimoji="1" lang="en-US" altLang="zh-CN" dirty="0"/>
              <a:t>Mention</a:t>
            </a:r>
            <a:r>
              <a:rPr kumimoji="1" lang="zh-CN" altLang="en-US" dirty="0"/>
              <a:t> </a:t>
            </a:r>
            <a:r>
              <a:rPr kumimoji="1" lang="en-US" altLang="zh-CN" dirty="0"/>
              <a:t>Modeling</a:t>
            </a:r>
            <a:endParaRPr kumimoji="1" lang="zh-CN" altLang="en-US" dirty="0"/>
          </a:p>
        </p:txBody>
      </p:sp>
      <p:sp>
        <p:nvSpPr>
          <p:cNvPr id="3" name="内容占位符 2">
            <a:extLst>
              <a:ext uri="{FF2B5EF4-FFF2-40B4-BE49-F238E27FC236}">
                <a16:creationId xmlns:a16="http://schemas.microsoft.com/office/drawing/2014/main" id="{A3D7309F-5103-CD4D-B43A-223D255B9529}"/>
              </a:ext>
            </a:extLst>
          </p:cNvPr>
          <p:cNvSpPr>
            <a:spLocks noGrp="1"/>
          </p:cNvSpPr>
          <p:nvPr>
            <p:ph idx="1"/>
          </p:nvPr>
        </p:nvSpPr>
        <p:spPr>
          <a:xfrm>
            <a:off x="677334" y="1797519"/>
            <a:ext cx="8596668" cy="4307446"/>
          </a:xfrm>
        </p:spPr>
        <p:txBody>
          <a:bodyPr>
            <a:normAutofit fontScale="92500" lnSpcReduction="10000"/>
          </a:bodyPr>
          <a:lstStyle/>
          <a:p>
            <a:r>
              <a:rPr kumimoji="1" lang="zh-CN" altLang="en-US" dirty="0"/>
              <a:t>由于一个表述一般只由</a:t>
            </a:r>
            <a:r>
              <a:rPr kumimoji="1" lang="en-US" altLang="zh-CN" dirty="0"/>
              <a:t>1~3</a:t>
            </a:r>
            <a:r>
              <a:rPr kumimoji="1" lang="zh-CN" altLang="en-US" dirty="0"/>
              <a:t>个词构成，因此本文直接将表述中的每个词的</a:t>
            </a:r>
            <a:r>
              <a:rPr kumimoji="1" lang="en-US" altLang="zh-CN" dirty="0"/>
              <a:t>word</a:t>
            </a:r>
            <a:r>
              <a:rPr kumimoji="1" lang="zh-CN" altLang="en-US" dirty="0"/>
              <a:t> </a:t>
            </a:r>
            <a:r>
              <a:rPr kumimoji="1" lang="en-US" altLang="zh-CN" dirty="0"/>
              <a:t>Embedding</a:t>
            </a:r>
            <a:r>
              <a:rPr kumimoji="1" lang="zh-CN" altLang="en-US" dirty="0"/>
              <a:t>的均值作为</a:t>
            </a:r>
            <a:r>
              <a:rPr kumimoji="1" lang="en-US" altLang="zh-CN" dirty="0"/>
              <a:t>Mention</a:t>
            </a:r>
            <a:r>
              <a:rPr kumimoji="1" lang="zh-CN" altLang="en-US" dirty="0"/>
              <a:t> </a:t>
            </a:r>
            <a:r>
              <a:rPr kumimoji="1" lang="en-US" altLang="zh-CN" dirty="0"/>
              <a:t>Embedding</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那么，如何将</a:t>
            </a:r>
            <a:r>
              <a:rPr kumimoji="1" lang="en-US" altLang="zh-CN" dirty="0"/>
              <a:t>Mention</a:t>
            </a:r>
            <a:r>
              <a:rPr kumimoji="1" lang="zh-CN" altLang="en-US" dirty="0"/>
              <a:t> </a:t>
            </a:r>
            <a:r>
              <a:rPr kumimoji="1" lang="en-US" altLang="zh-CN" dirty="0"/>
              <a:t>Embedding</a:t>
            </a:r>
            <a:r>
              <a:rPr kumimoji="1" lang="zh-CN" altLang="en-US" dirty="0"/>
              <a:t> 和 </a:t>
            </a:r>
            <a:r>
              <a:rPr kumimoji="1" lang="en-US" altLang="zh-CN" dirty="0"/>
              <a:t>Context</a:t>
            </a:r>
            <a:r>
              <a:rPr kumimoji="1" lang="zh-CN" altLang="en-US" dirty="0"/>
              <a:t> </a:t>
            </a:r>
            <a:r>
              <a:rPr kumimoji="1" lang="en-US" altLang="zh-CN" dirty="0"/>
              <a:t>Embedding</a:t>
            </a:r>
            <a:r>
              <a:rPr kumimoji="1" lang="zh-CN" altLang="en-US" dirty="0"/>
              <a:t>进行语义的合并呢？</a:t>
            </a:r>
            <a:endParaRPr kumimoji="1" lang="en-US" altLang="zh-CN" dirty="0"/>
          </a:p>
          <a:p>
            <a:pPr marL="0" indent="0">
              <a:buNone/>
            </a:pPr>
            <a:endParaRPr kumimoji="1" lang="en-US" altLang="zh-CN" dirty="0"/>
          </a:p>
          <a:p>
            <a:pPr marL="0" indent="0">
              <a:buNone/>
            </a:pPr>
            <a:endParaRPr kumimoji="1" lang="en-US" altLang="zh-CN" dirty="0"/>
          </a:p>
        </p:txBody>
      </p:sp>
      <p:pic>
        <p:nvPicPr>
          <p:cNvPr id="4" name="图片 3">
            <a:extLst>
              <a:ext uri="{FF2B5EF4-FFF2-40B4-BE49-F238E27FC236}">
                <a16:creationId xmlns:a16="http://schemas.microsoft.com/office/drawing/2014/main" id="{02FFEDC9-5357-FA4E-A3FF-DD220EC9C3EA}"/>
              </a:ext>
            </a:extLst>
          </p:cNvPr>
          <p:cNvPicPr>
            <a:picLocks noChangeAspect="1"/>
          </p:cNvPicPr>
          <p:nvPr/>
        </p:nvPicPr>
        <p:blipFill>
          <a:blip r:embed="rId3"/>
          <a:stretch>
            <a:fillRect/>
          </a:stretch>
        </p:blipFill>
        <p:spPr>
          <a:xfrm>
            <a:off x="3534591" y="2664618"/>
            <a:ext cx="2882153" cy="2569920"/>
          </a:xfrm>
          <a:prstGeom prst="rect">
            <a:avLst/>
          </a:prstGeom>
        </p:spPr>
      </p:pic>
    </p:spTree>
    <p:extLst>
      <p:ext uri="{BB962C8B-B14F-4D97-AF65-F5344CB8AC3E}">
        <p14:creationId xmlns:p14="http://schemas.microsoft.com/office/powerpoint/2010/main" val="299105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0C425-E6BD-6D49-9806-DC8380FA5625}"/>
              </a:ext>
            </a:extLst>
          </p:cNvPr>
          <p:cNvSpPr>
            <a:spLocks noGrp="1"/>
          </p:cNvSpPr>
          <p:nvPr>
            <p:ph type="title"/>
          </p:nvPr>
        </p:nvSpPr>
        <p:spPr/>
        <p:txBody>
          <a:bodyPr/>
          <a:lstStyle/>
          <a:p>
            <a:r>
              <a:rPr kumimoji="1" lang="en-US" altLang="zh-CN" dirty="0"/>
              <a:t>Neural</a:t>
            </a:r>
            <a:r>
              <a:rPr kumimoji="1" lang="zh-CN" altLang="en-US" dirty="0"/>
              <a:t> </a:t>
            </a:r>
            <a:r>
              <a:rPr kumimoji="1" lang="en-US" altLang="zh-CN" dirty="0"/>
              <a:t>Tensor</a:t>
            </a:r>
            <a:r>
              <a:rPr kumimoji="1" lang="zh-CN" altLang="en-US" dirty="0"/>
              <a:t> </a:t>
            </a:r>
            <a:r>
              <a:rPr kumimoji="1" lang="en-US" altLang="zh-CN" dirty="0"/>
              <a:t>Networks(</a:t>
            </a:r>
            <a:r>
              <a:rPr lang="en" altLang="zh-CN" dirty="0"/>
              <a:t>NTN</a:t>
            </a:r>
            <a:r>
              <a:rPr lang="en-US" altLang="zh-CN" dirty="0"/>
              <a:t>)</a:t>
            </a:r>
            <a:r>
              <a:rPr lang="en" altLang="zh-CN" dirty="0"/>
              <a:t> </a:t>
            </a:r>
            <a:r>
              <a:rPr kumimoji="1" lang="zh-CN" altLang="en-US" dirty="0"/>
              <a:t> </a:t>
            </a:r>
            <a:r>
              <a:rPr kumimoji="1" lang="en-US" altLang="zh-CN" sz="2000" dirty="0">
                <a:solidFill>
                  <a:schemeClr val="tx2"/>
                </a:solidFill>
              </a:rPr>
              <a:t>[</a:t>
            </a:r>
            <a:r>
              <a:rPr kumimoji="1" lang="en-US" altLang="zh-CN" sz="2000" dirty="0" err="1">
                <a:solidFill>
                  <a:schemeClr val="tx2"/>
                </a:solidFill>
              </a:rPr>
              <a:t>Socher</a:t>
            </a:r>
            <a:r>
              <a:rPr kumimoji="1" lang="zh-CN" altLang="en-US" sz="2000" dirty="0">
                <a:solidFill>
                  <a:schemeClr val="tx2"/>
                </a:solidFill>
              </a:rPr>
              <a:t> </a:t>
            </a:r>
            <a:r>
              <a:rPr kumimoji="1" lang="en-US" altLang="zh-CN" sz="2000" dirty="0">
                <a:solidFill>
                  <a:schemeClr val="tx2"/>
                </a:solidFill>
              </a:rPr>
              <a:t>et</a:t>
            </a:r>
            <a:r>
              <a:rPr kumimoji="1" lang="zh-CN" altLang="en-US" sz="2000" dirty="0">
                <a:solidFill>
                  <a:schemeClr val="tx2"/>
                </a:solidFill>
              </a:rPr>
              <a:t> </a:t>
            </a:r>
            <a:r>
              <a:rPr kumimoji="1" lang="en-US" altLang="zh-CN" sz="2000" dirty="0">
                <a:solidFill>
                  <a:schemeClr val="tx2"/>
                </a:solidFill>
              </a:rPr>
              <a:t>al.,</a:t>
            </a:r>
            <a:r>
              <a:rPr kumimoji="1" lang="zh-CN" altLang="en-US" sz="2000" dirty="0">
                <a:solidFill>
                  <a:schemeClr val="tx2"/>
                </a:solidFill>
              </a:rPr>
              <a:t> </a:t>
            </a:r>
            <a:r>
              <a:rPr kumimoji="1" lang="en-US" altLang="zh-CN" sz="2000" dirty="0">
                <a:solidFill>
                  <a:schemeClr val="tx2"/>
                </a:solidFill>
              </a:rPr>
              <a:t>2013]</a:t>
            </a:r>
            <a:endParaRPr kumimoji="1" lang="zh-CN" altLang="en-US" sz="2000" dirty="0">
              <a:solidFill>
                <a:schemeClr val="tx2"/>
              </a:solidFill>
            </a:endParaRPr>
          </a:p>
        </p:txBody>
      </p:sp>
      <p:sp>
        <p:nvSpPr>
          <p:cNvPr id="3" name="内容占位符 2">
            <a:extLst>
              <a:ext uri="{FF2B5EF4-FFF2-40B4-BE49-F238E27FC236}">
                <a16:creationId xmlns:a16="http://schemas.microsoft.com/office/drawing/2014/main" id="{C78CAAAA-886C-054D-A4B5-7B4D8DB4B18B}"/>
              </a:ext>
            </a:extLst>
          </p:cNvPr>
          <p:cNvSpPr>
            <a:spLocks noGrp="1"/>
          </p:cNvSpPr>
          <p:nvPr>
            <p:ph idx="1"/>
          </p:nvPr>
        </p:nvSpPr>
        <p:spPr>
          <a:xfrm>
            <a:off x="677334" y="1930400"/>
            <a:ext cx="8596668" cy="597647"/>
          </a:xfrm>
        </p:spPr>
        <p:txBody>
          <a:bodyPr/>
          <a:lstStyle/>
          <a:p>
            <a:r>
              <a:rPr kumimoji="1" lang="zh-CN" altLang="en-US" dirty="0"/>
              <a:t>在情感分析中，用于分析两个</a:t>
            </a:r>
            <a:r>
              <a:rPr kumimoji="1" lang="en-US" altLang="zh-CN" dirty="0"/>
              <a:t>Word</a:t>
            </a:r>
            <a:r>
              <a:rPr kumimoji="1" lang="zh-CN" altLang="en-US" dirty="0"/>
              <a:t> </a:t>
            </a:r>
            <a:r>
              <a:rPr kumimoji="1" lang="en-US" altLang="zh-CN" dirty="0"/>
              <a:t>Embedding</a:t>
            </a:r>
            <a:r>
              <a:rPr kumimoji="1" lang="zh-CN" altLang="en-US" dirty="0"/>
              <a:t>组合后的语义（</a:t>
            </a:r>
            <a:r>
              <a:rPr kumimoji="1" lang="en-US" altLang="zh-CN" dirty="0"/>
              <a:t>state-of-the-art</a:t>
            </a:r>
            <a:r>
              <a:rPr kumimoji="1" lang="zh-CN" altLang="en-US" dirty="0"/>
              <a:t>）</a:t>
            </a:r>
          </a:p>
        </p:txBody>
      </p:sp>
      <p:pic>
        <p:nvPicPr>
          <p:cNvPr id="4" name="图片 3">
            <a:extLst>
              <a:ext uri="{FF2B5EF4-FFF2-40B4-BE49-F238E27FC236}">
                <a16:creationId xmlns:a16="http://schemas.microsoft.com/office/drawing/2014/main" id="{BAB609A3-B56B-514D-86DD-5EA40B363C63}"/>
              </a:ext>
            </a:extLst>
          </p:cNvPr>
          <p:cNvPicPr>
            <a:picLocks noChangeAspect="1"/>
          </p:cNvPicPr>
          <p:nvPr/>
        </p:nvPicPr>
        <p:blipFill>
          <a:blip r:embed="rId3"/>
          <a:stretch>
            <a:fillRect/>
          </a:stretch>
        </p:blipFill>
        <p:spPr>
          <a:xfrm>
            <a:off x="0" y="3610643"/>
            <a:ext cx="5350406" cy="3247357"/>
          </a:xfrm>
          <a:prstGeom prst="rect">
            <a:avLst/>
          </a:prstGeom>
        </p:spPr>
      </p:pic>
      <p:pic>
        <p:nvPicPr>
          <p:cNvPr id="5" name="图片 4">
            <a:extLst>
              <a:ext uri="{FF2B5EF4-FFF2-40B4-BE49-F238E27FC236}">
                <a16:creationId xmlns:a16="http://schemas.microsoft.com/office/drawing/2014/main" id="{7871C1EE-AD4A-334C-A5B5-9F6E06E8E6B3}"/>
              </a:ext>
            </a:extLst>
          </p:cNvPr>
          <p:cNvPicPr>
            <a:picLocks noChangeAspect="1"/>
          </p:cNvPicPr>
          <p:nvPr/>
        </p:nvPicPr>
        <p:blipFill>
          <a:blip r:embed="rId4"/>
          <a:stretch>
            <a:fillRect/>
          </a:stretch>
        </p:blipFill>
        <p:spPr>
          <a:xfrm>
            <a:off x="5805436" y="3848847"/>
            <a:ext cx="6386564" cy="2380129"/>
          </a:xfrm>
          <a:prstGeom prst="rect">
            <a:avLst/>
          </a:prstGeom>
        </p:spPr>
      </p:pic>
      <p:sp>
        <p:nvSpPr>
          <p:cNvPr id="6" name="右箭头 5">
            <a:extLst>
              <a:ext uri="{FF2B5EF4-FFF2-40B4-BE49-F238E27FC236}">
                <a16:creationId xmlns:a16="http://schemas.microsoft.com/office/drawing/2014/main" id="{272F3788-864F-8148-8701-F617A245402D}"/>
              </a:ext>
            </a:extLst>
          </p:cNvPr>
          <p:cNvSpPr/>
          <p:nvPr/>
        </p:nvSpPr>
        <p:spPr>
          <a:xfrm>
            <a:off x="3859306" y="4262718"/>
            <a:ext cx="1491100" cy="847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C73D6837-C1DF-D14C-A272-6FDB223143E5}"/>
              </a:ext>
            </a:extLst>
          </p:cNvPr>
          <p:cNvSpPr/>
          <p:nvPr/>
        </p:nvSpPr>
        <p:spPr>
          <a:xfrm>
            <a:off x="3524784" y="2582475"/>
            <a:ext cx="2160143" cy="369332"/>
          </a:xfrm>
          <a:prstGeom prst="rect">
            <a:avLst/>
          </a:prstGeom>
        </p:spPr>
        <p:txBody>
          <a:bodyPr wrap="none">
            <a:spAutoFit/>
          </a:bodyPr>
          <a:lstStyle/>
          <a:p>
            <a:r>
              <a:rPr lang="en" altLang="zh-CN" b="1" dirty="0">
                <a:latin typeface="NimbusSanL"/>
              </a:rPr>
              <a:t>Sentiment Treebank </a:t>
            </a:r>
            <a:endParaRPr lang="en" altLang="zh-CN" dirty="0">
              <a:effectLst/>
            </a:endParaRPr>
          </a:p>
        </p:txBody>
      </p:sp>
    </p:spTree>
    <p:extLst>
      <p:ext uri="{BB962C8B-B14F-4D97-AF65-F5344CB8AC3E}">
        <p14:creationId xmlns:p14="http://schemas.microsoft.com/office/powerpoint/2010/main" val="393902396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{B4295B62-C976-684B-BF1F-F51AAE6BAB5A}tf10001060</Template>
  <TotalTime>5039</TotalTime>
  <Words>1432</Words>
  <Application>Microsoft Macintosh PowerPoint</Application>
  <PresentationFormat>宽屏</PresentationFormat>
  <Paragraphs>175</Paragraphs>
  <Slides>24</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方正姚体</vt:lpstr>
      <vt:lpstr>华文新魏</vt:lpstr>
      <vt:lpstr>NimbusSanL</vt:lpstr>
      <vt:lpstr>Arial</vt:lpstr>
      <vt:lpstr>Trebuchet MS</vt:lpstr>
      <vt:lpstr>Wingdings 3</vt:lpstr>
      <vt:lpstr>平面</vt:lpstr>
      <vt:lpstr>Modeling Mention, Context and Entity with Neural Networks for Entity Disambiguation</vt:lpstr>
      <vt:lpstr>Review </vt:lpstr>
      <vt:lpstr>Introduction</vt:lpstr>
      <vt:lpstr>Contributions</vt:lpstr>
      <vt:lpstr>Overview</vt:lpstr>
      <vt:lpstr>Context Modeling</vt:lpstr>
      <vt:lpstr>Context Modeling</vt:lpstr>
      <vt:lpstr>Mention Modeling</vt:lpstr>
      <vt:lpstr>Neural Tensor Networks(NTN)  [Socher et al., 2013]</vt:lpstr>
      <vt:lpstr>Merge Mention Embedding       &amp; Context Embedding</vt:lpstr>
      <vt:lpstr>Merge Mention Embedding       &amp; Context Embedding</vt:lpstr>
      <vt:lpstr>Low-Rank Plus Diagonal （LRPD）</vt:lpstr>
      <vt:lpstr>Low-Rank Plus Diagonal （LRPD）</vt:lpstr>
      <vt:lpstr>Low-Rank Plus Diagonal （LRPD）</vt:lpstr>
      <vt:lpstr>Entity Modeling</vt:lpstr>
      <vt:lpstr>Entity Modeling</vt:lpstr>
      <vt:lpstr>Entity Disambiguation</vt:lpstr>
      <vt:lpstr>Loss Function</vt:lpstr>
      <vt:lpstr>Heuristic rules to obtain candidate entities</vt:lpstr>
      <vt:lpstr>Model Training</vt:lpstr>
      <vt:lpstr>Experiment</vt:lpstr>
      <vt:lpstr>Model Analysis</vt:lpstr>
      <vt:lpstr>Model Analysis</vt:lpstr>
      <vt:lpstr>PowerPoint 演示文稿</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陈远</dc:creator>
  <cp:lastModifiedBy>陈远</cp:lastModifiedBy>
  <cp:revision>290</cp:revision>
  <dcterms:created xsi:type="dcterms:W3CDTF">2018-03-18T08:56:16Z</dcterms:created>
  <dcterms:modified xsi:type="dcterms:W3CDTF">2018-05-18T02:10:30Z</dcterms:modified>
</cp:coreProperties>
</file>