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96" r:id="rId4"/>
    <p:sldId id="262" r:id="rId5"/>
    <p:sldId id="261" r:id="rId6"/>
    <p:sldId id="258" r:id="rId7"/>
    <p:sldId id="265" r:id="rId8"/>
    <p:sldId id="289" r:id="rId9"/>
    <p:sldId id="266" r:id="rId10"/>
    <p:sldId id="267" r:id="rId11"/>
    <p:sldId id="257" r:id="rId12"/>
    <p:sldId id="263" r:id="rId13"/>
    <p:sldId id="298" r:id="rId14"/>
    <p:sldId id="297" r:id="rId15"/>
    <p:sldId id="276" r:id="rId16"/>
    <p:sldId id="269" r:id="rId17"/>
    <p:sldId id="295" r:id="rId18"/>
    <p:sldId id="268" r:id="rId19"/>
    <p:sldId id="270" r:id="rId20"/>
    <p:sldId id="275" r:id="rId21"/>
    <p:sldId id="272" r:id="rId22"/>
    <p:sldId id="277" r:id="rId23"/>
    <p:sldId id="279" r:id="rId24"/>
    <p:sldId id="292" r:id="rId25"/>
    <p:sldId id="293" r:id="rId26"/>
    <p:sldId id="29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63889" autoAdjust="0"/>
  </p:normalViewPr>
  <p:slideViewPr>
    <p:cSldViewPr snapToGrid="0">
      <p:cViewPr varScale="1">
        <p:scale>
          <a:sx n="69" d="100"/>
          <a:sy n="69" d="100"/>
        </p:scale>
        <p:origin x="21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F3D95-5C13-46B4-B8EB-0AB481276B93}" type="datetimeFigureOut">
              <a:rPr lang="zh-CN" altLang="en-US" smtClean="0"/>
              <a:t>2018/5/18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ADA20-42CC-470B-8B6E-3E2E9E2126DB}" type="slidenum">
              <a:rPr lang="zh-CN" altLang="en-US" smtClean="0"/>
              <a:t>‹#›</a:t>
            </a:fld>
            <a:endParaRPr lang="zh-CN" altLang="en-US"/>
          </a:p>
        </p:txBody>
      </p:sp>
    </p:spTree>
    <p:extLst>
      <p:ext uri="{BB962C8B-B14F-4D97-AF65-F5344CB8AC3E}">
        <p14:creationId xmlns:p14="http://schemas.microsoft.com/office/powerpoint/2010/main" val="232112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Hashing:</a:t>
            </a:r>
            <a:r>
              <a:rPr lang="zh-CN" altLang="en-US" sz="1200" b="1" i="0" kern="1200" dirty="0" smtClean="0">
                <a:solidFill>
                  <a:schemeClr val="tx1"/>
                </a:solidFill>
                <a:effectLst/>
                <a:latin typeface="+mn-lt"/>
                <a:ea typeface="+mn-ea"/>
                <a:cs typeface="+mn-cs"/>
              </a:rPr>
              <a:t>使用哈希函数将</a:t>
            </a:r>
            <a:r>
              <a:rPr lang="en-US" altLang="zh-CN" sz="1200" b="1" i="0" kern="1200" dirty="0" smtClean="0">
                <a:solidFill>
                  <a:schemeClr val="tx1"/>
                </a:solidFill>
                <a:effectLst/>
                <a:latin typeface="+mn-lt"/>
                <a:ea typeface="+mn-ea"/>
                <a:cs typeface="+mn-cs"/>
              </a:rPr>
              <a:t>key</a:t>
            </a:r>
            <a:r>
              <a:rPr lang="zh-CN" altLang="en-US" sz="1200" b="1" i="0" kern="1200" dirty="0" smtClean="0">
                <a:solidFill>
                  <a:schemeClr val="tx1"/>
                </a:solidFill>
                <a:effectLst/>
                <a:latin typeface="+mn-lt"/>
                <a:ea typeface="+mn-ea"/>
                <a:cs typeface="+mn-cs"/>
              </a:rPr>
              <a:t>转换为对应的数组下标，并定位到该空间获取</a:t>
            </a:r>
            <a:r>
              <a:rPr lang="en-US" altLang="zh-CN" sz="1200" b="1" i="0" kern="1200" dirty="0" smtClean="0">
                <a:solidFill>
                  <a:schemeClr val="tx1"/>
                </a:solidFill>
                <a:effectLst/>
                <a:latin typeface="+mn-lt"/>
                <a:ea typeface="+mn-ea"/>
                <a:cs typeface="+mn-cs"/>
              </a:rPr>
              <a:t>value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当我们将</a:t>
            </a:r>
            <a:r>
              <a:rPr lang="zh-CN" altLang="en-US" dirty="0" smtClean="0">
                <a:solidFill>
                  <a:srgbClr val="FF0000"/>
                </a:solidFill>
              </a:rPr>
              <a:t>键值对传递给</a:t>
            </a:r>
            <a:r>
              <a:rPr lang="en-US" altLang="zh-CN" dirty="0" smtClean="0">
                <a:solidFill>
                  <a:srgbClr val="FF0000"/>
                </a:solidFill>
              </a:rPr>
              <a:t>put()</a:t>
            </a:r>
            <a:r>
              <a:rPr lang="zh-CN" altLang="en-US" dirty="0" smtClean="0">
                <a:solidFill>
                  <a:srgbClr val="FF0000"/>
                </a:solidFill>
              </a:rPr>
              <a:t>方法时，它调用键对象的</a:t>
            </a:r>
            <a:r>
              <a:rPr lang="en-US" altLang="zh-CN" dirty="0" err="1" smtClean="0">
                <a:solidFill>
                  <a:srgbClr val="FF0000"/>
                </a:solidFill>
              </a:rPr>
              <a:t>hashCode</a:t>
            </a:r>
            <a:r>
              <a:rPr lang="en-US" altLang="zh-CN" dirty="0" smtClean="0">
                <a:solidFill>
                  <a:srgbClr val="FF0000"/>
                </a:solidFill>
              </a:rPr>
              <a:t>()</a:t>
            </a:r>
            <a:r>
              <a:rPr lang="zh-CN" altLang="en-US" dirty="0" smtClean="0">
                <a:solidFill>
                  <a:srgbClr val="FF0000"/>
                </a:solidFill>
              </a:rPr>
              <a:t>方法来计算</a:t>
            </a:r>
            <a:r>
              <a:rPr lang="en-US" altLang="zh-CN" dirty="0" err="1" smtClean="0">
                <a:solidFill>
                  <a:srgbClr val="FF0000"/>
                </a:solidFill>
              </a:rPr>
              <a:t>hashcode</a:t>
            </a:r>
            <a:r>
              <a:rPr lang="zh-CN" altLang="en-US" dirty="0" smtClean="0">
                <a:solidFill>
                  <a:srgbClr val="FF0000"/>
                </a:solidFill>
              </a:rPr>
              <a:t>，然后找到对应的位置来储存值对象。当获取对象时，通过键对象的</a:t>
            </a:r>
            <a:r>
              <a:rPr lang="en-US" altLang="zh-CN" dirty="0" smtClean="0">
                <a:solidFill>
                  <a:srgbClr val="FF0000"/>
                </a:solidFill>
              </a:rPr>
              <a:t>equals()</a:t>
            </a:r>
            <a:r>
              <a:rPr lang="zh-CN" altLang="en-US" dirty="0" smtClean="0">
                <a:solidFill>
                  <a:srgbClr val="FF0000"/>
                </a:solidFill>
              </a:rPr>
              <a:t>方法找到正确的键值对，然后返回值对象</a:t>
            </a:r>
            <a:endParaRPr lang="en-US" altLang="zh-CN" dirty="0" smtClean="0">
              <a:solidFill>
                <a:srgbClr val="FF0000"/>
              </a:solidFill>
            </a:endParaRPr>
          </a:p>
          <a:p>
            <a:endParaRPr lang="en-US" altLang="zh-CN" sz="1200" b="1" i="0" kern="1200" dirty="0" smtClean="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8ADA20-42CC-470B-8B6E-3E2E9E2126DB}" type="slidenum">
              <a:rPr lang="zh-CN" altLang="en-US" smtClean="0"/>
              <a:t>2</a:t>
            </a:fld>
            <a:endParaRPr lang="zh-CN" altLang="en-US"/>
          </a:p>
        </p:txBody>
      </p:sp>
    </p:spTree>
    <p:extLst>
      <p:ext uri="{BB962C8B-B14F-4D97-AF65-F5344CB8AC3E}">
        <p14:creationId xmlns:p14="http://schemas.microsoft.com/office/powerpoint/2010/main" val="332146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为什么生成两个红黑树？</a:t>
            </a:r>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12</a:t>
            </a:fld>
            <a:endParaRPr lang="zh-CN" altLang="en-US"/>
          </a:p>
        </p:txBody>
      </p:sp>
    </p:spTree>
    <p:extLst>
      <p:ext uri="{BB962C8B-B14F-4D97-AF65-F5344CB8AC3E}">
        <p14:creationId xmlns:p14="http://schemas.microsoft.com/office/powerpoint/2010/main" val="145735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如果</a:t>
            </a:r>
            <a:r>
              <a:rPr lang="zh-CN" altLang="en-US" dirty="0" smtClean="0"/>
              <a:t>出现多个线程同时访问锁，那一些线程将会被挂起，在挂起和恢复执行过程中存在很大的开销</a:t>
            </a:r>
            <a:r>
              <a:rPr lang="zh-CN" alt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当</a:t>
            </a:r>
            <a:r>
              <a:rPr lang="zh-CN" altLang="en-US" dirty="0" smtClean="0"/>
              <a:t>一个线程正在等待锁时，它不能做任何事</a:t>
            </a:r>
            <a:r>
              <a:rPr lang="zh-CN" alt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如果</a:t>
            </a:r>
            <a:r>
              <a:rPr lang="zh-CN" altLang="en-US" dirty="0" smtClean="0"/>
              <a:t>一个线程在持有锁的情况下，被延迟执行，那么所有需要这个锁的线程都无法执行下去。</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13</a:t>
            </a:fld>
            <a:endParaRPr lang="zh-CN" altLang="en-US"/>
          </a:p>
        </p:txBody>
      </p:sp>
    </p:spTree>
    <p:extLst>
      <p:ext uri="{BB962C8B-B14F-4D97-AF65-F5344CB8AC3E}">
        <p14:creationId xmlns:p14="http://schemas.microsoft.com/office/powerpoint/2010/main" val="1765834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硬件层面，可以被编译为机器指令执行，性能高于锁占有方式，实现了</a:t>
            </a:r>
            <a:r>
              <a:rPr lang="zh-CN" altLang="en-US" b="1" dirty="0" smtClean="0"/>
              <a:t>线程安全</a:t>
            </a:r>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16</a:t>
            </a:fld>
            <a:endParaRPr lang="zh-CN" altLang="en-US"/>
          </a:p>
        </p:txBody>
      </p:sp>
    </p:spTree>
    <p:extLst>
      <p:ext uri="{BB962C8B-B14F-4D97-AF65-F5344CB8AC3E}">
        <p14:creationId xmlns:p14="http://schemas.microsoft.com/office/powerpoint/2010/main" val="2257020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，但由于不是线程安全的，因此多线程操作时需要格外小心。</a:t>
            </a:r>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17</a:t>
            </a:fld>
            <a:endParaRPr lang="zh-CN" altLang="en-US"/>
          </a:p>
        </p:txBody>
      </p:sp>
    </p:spTree>
    <p:extLst>
      <p:ext uri="{BB962C8B-B14F-4D97-AF65-F5344CB8AC3E}">
        <p14:creationId xmlns:p14="http://schemas.microsoft.com/office/powerpoint/2010/main" val="4074580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18</a:t>
            </a:fld>
            <a:endParaRPr lang="zh-CN" altLang="en-US"/>
          </a:p>
        </p:txBody>
      </p:sp>
    </p:spTree>
    <p:extLst>
      <p:ext uri="{BB962C8B-B14F-4D97-AF65-F5344CB8AC3E}">
        <p14:creationId xmlns:p14="http://schemas.microsoft.com/office/powerpoint/2010/main" val="302230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TreeNode</a:t>
            </a:r>
            <a:r>
              <a:rPr lang="zh-CN" altLang="en-US" dirty="0" smtClean="0"/>
              <a:t>带有</a:t>
            </a:r>
            <a:r>
              <a:rPr lang="en-US" altLang="zh-CN" dirty="0" smtClean="0"/>
              <a:t>next</a:t>
            </a:r>
            <a:r>
              <a:rPr lang="zh-CN" altLang="en-US" dirty="0" smtClean="0"/>
              <a:t>指针，方便</a:t>
            </a:r>
            <a:r>
              <a:rPr lang="en-US" altLang="zh-CN" dirty="0" err="1" smtClean="0"/>
              <a:t>TreeBin</a:t>
            </a:r>
            <a:r>
              <a:rPr lang="zh-CN" altLang="en-US" dirty="0" smtClean="0"/>
              <a:t>的访问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TreeBin</a:t>
            </a:r>
            <a:r>
              <a:rPr lang="zh-CN" altLang="en-US" dirty="0" smtClean="0"/>
              <a:t>包装</a:t>
            </a:r>
            <a:r>
              <a:rPr lang="en-US" altLang="zh-CN" dirty="0" err="1" smtClean="0"/>
              <a:t>TreeNode</a:t>
            </a:r>
            <a:r>
              <a:rPr lang="zh-CN" altLang="en-US" dirty="0" smtClean="0"/>
              <a:t>结点，代替</a:t>
            </a:r>
            <a:r>
              <a:rPr lang="en-US" altLang="zh-CN" dirty="0" err="1" smtClean="0"/>
              <a:t>TreeNode</a:t>
            </a:r>
            <a:r>
              <a:rPr lang="zh-CN" altLang="en-US" dirty="0" smtClean="0"/>
              <a:t>的根节点。在数组中，存的是</a:t>
            </a:r>
            <a:r>
              <a:rPr lang="en-US" altLang="zh-CN" dirty="0" err="1" smtClean="0"/>
              <a:t>TreeBin</a:t>
            </a:r>
            <a:r>
              <a:rPr lang="zh-CN" altLang="en-US" dirty="0" smtClean="0"/>
              <a:t>对象。</a:t>
            </a:r>
            <a:endParaRPr lang="en-US" altLang="zh-CN" dirty="0" smtClean="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19</a:t>
            </a:fld>
            <a:endParaRPr lang="zh-CN" altLang="en-US"/>
          </a:p>
        </p:txBody>
      </p:sp>
    </p:spTree>
    <p:extLst>
      <p:ext uri="{BB962C8B-B14F-4D97-AF65-F5344CB8AC3E}">
        <p14:creationId xmlns:p14="http://schemas.microsoft.com/office/powerpoint/2010/main" val="245755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负数代表正在进行初始化或扩容操作</a:t>
            </a:r>
          </a:p>
          <a:p>
            <a:pPr marL="0" indent="0">
              <a:buNone/>
            </a:pPr>
            <a:r>
              <a:rPr lang="zh-CN" altLang="en-US" dirty="0" smtClean="0"/>
              <a:t>	</a:t>
            </a:r>
            <a:r>
              <a:rPr lang="en-US" altLang="zh-CN" dirty="0" smtClean="0"/>
              <a:t>-1</a:t>
            </a:r>
            <a:r>
              <a:rPr lang="zh-CN" altLang="en-US" dirty="0" smtClean="0"/>
              <a:t>代表正在初始化</a:t>
            </a:r>
          </a:p>
          <a:p>
            <a:pPr marL="0" indent="0">
              <a:buNone/>
            </a:pPr>
            <a:r>
              <a:rPr lang="zh-CN" altLang="en-US" dirty="0" smtClean="0"/>
              <a:t>	</a:t>
            </a:r>
            <a:r>
              <a:rPr lang="en-US" altLang="zh-CN" dirty="0" smtClean="0"/>
              <a:t>-N </a:t>
            </a:r>
            <a:r>
              <a:rPr lang="zh-CN" altLang="en-US" dirty="0" smtClean="0"/>
              <a:t>表示有</a:t>
            </a:r>
            <a:r>
              <a:rPr lang="en-US" altLang="zh-CN" dirty="0" smtClean="0"/>
              <a:t>N-1</a:t>
            </a:r>
            <a:r>
              <a:rPr lang="zh-CN" altLang="en-US" dirty="0" smtClean="0"/>
              <a:t>个线程正在进行扩容操作</a:t>
            </a:r>
          </a:p>
          <a:p>
            <a:pPr marL="0" indent="0">
              <a:buNone/>
            </a:pPr>
            <a:r>
              <a:rPr lang="zh-CN" altLang="en-US" dirty="0" smtClean="0"/>
              <a:t>	正数或</a:t>
            </a:r>
            <a:r>
              <a:rPr lang="en-US" altLang="zh-CN" dirty="0" smtClean="0"/>
              <a:t>0</a:t>
            </a:r>
            <a:r>
              <a:rPr lang="zh-CN" altLang="en-US" dirty="0" smtClean="0"/>
              <a:t>代表</a:t>
            </a:r>
            <a:r>
              <a:rPr lang="en-US" altLang="zh-CN" dirty="0" smtClean="0"/>
              <a:t>hash</a:t>
            </a:r>
            <a:r>
              <a:rPr lang="zh-CN" altLang="en-US" dirty="0" smtClean="0"/>
              <a:t>表还没有被初始化，正数数值表示初始化或下一次进行扩容的大小，它的值始终是当前</a:t>
            </a:r>
            <a:r>
              <a:rPr lang="en-US" altLang="zh-CN" dirty="0" smtClean="0"/>
              <a:t>table</a:t>
            </a:r>
            <a:r>
              <a:rPr lang="zh-CN" altLang="en-US" dirty="0" smtClean="0"/>
              <a:t>容量的</a:t>
            </a:r>
            <a:r>
              <a:rPr lang="en-US" altLang="zh-CN" dirty="0" smtClean="0"/>
              <a:t>0.75</a:t>
            </a:r>
            <a:r>
              <a:rPr lang="zh-CN" altLang="en-US" dirty="0" smtClean="0"/>
              <a:t>倍。</a:t>
            </a:r>
          </a:p>
          <a:p>
            <a:endParaRPr kumimoji="1" lang="zh-CN" altLang="en-US" dirty="0"/>
          </a:p>
        </p:txBody>
      </p:sp>
      <p:sp>
        <p:nvSpPr>
          <p:cNvPr id="4" name="幻灯片编号占位符 3"/>
          <p:cNvSpPr>
            <a:spLocks noGrp="1"/>
          </p:cNvSpPr>
          <p:nvPr>
            <p:ph type="sldNum" sz="quarter" idx="10"/>
          </p:nvPr>
        </p:nvSpPr>
        <p:spPr/>
        <p:txBody>
          <a:bodyPr/>
          <a:lstStyle/>
          <a:p>
            <a:fld id="{DC8ADA20-42CC-470B-8B6E-3E2E9E2126DB}" type="slidenum">
              <a:rPr lang="zh-CN" altLang="en-US" smtClean="0"/>
              <a:t>20</a:t>
            </a:fld>
            <a:endParaRPr lang="zh-CN" altLang="en-US"/>
          </a:p>
        </p:txBody>
      </p:sp>
    </p:spTree>
    <p:extLst>
      <p:ext uri="{BB962C8B-B14F-4D97-AF65-F5344CB8AC3E}">
        <p14:creationId xmlns:p14="http://schemas.microsoft.com/office/powerpoint/2010/main" val="1136627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第一步是单线程完成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第一步是多</a:t>
            </a:r>
            <a:r>
              <a:rPr lang="zh-CN" altLang="en-US" sz="1200" b="0" i="0" kern="1200" dirty="0" smtClean="0">
                <a:solidFill>
                  <a:schemeClr val="tx1"/>
                </a:solidFill>
                <a:effectLst/>
                <a:latin typeface="+mn-lt"/>
                <a:ea typeface="+mn-ea"/>
                <a:cs typeface="+mn-cs"/>
              </a:rPr>
              <a:t>线程</a:t>
            </a:r>
          </a:p>
          <a:p>
            <a:r>
              <a:rPr lang="zh-CN" altLang="en-US" dirty="0" smtClean="0"/>
              <a:t>如果两个线程同时执行写操作，都需要扩容，这两个线程会同时扩容，哪个扩容先完成，另外一个线程会调用</a:t>
            </a:r>
            <a:r>
              <a:rPr lang="en-US" altLang="zh-CN" dirty="0" err="1" smtClean="0"/>
              <a:t>cas</a:t>
            </a:r>
            <a:r>
              <a:rPr lang="zh-CN" altLang="en-US" dirty="0" smtClean="0"/>
              <a:t>算法比较，放弃已做的操作，在新的数组上完成。</a:t>
            </a:r>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21</a:t>
            </a:fld>
            <a:endParaRPr lang="zh-CN" altLang="en-US"/>
          </a:p>
        </p:txBody>
      </p:sp>
    </p:spTree>
    <p:extLst>
      <p:ext uri="{BB962C8B-B14F-4D97-AF65-F5344CB8AC3E}">
        <p14:creationId xmlns:p14="http://schemas.microsoft.com/office/powerpoint/2010/main" val="386766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但适合用于并发编程，其实就是在要求线程安全的时候用它</a:t>
            </a:r>
          </a:p>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25</a:t>
            </a:fld>
            <a:endParaRPr lang="zh-CN" altLang="en-US"/>
          </a:p>
        </p:txBody>
      </p:sp>
    </p:spTree>
    <p:extLst>
      <p:ext uri="{BB962C8B-B14F-4D97-AF65-F5344CB8AC3E}">
        <p14:creationId xmlns:p14="http://schemas.microsoft.com/office/powerpoint/2010/main" val="3770591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HashTable</a:t>
            </a:r>
            <a:r>
              <a:rPr lang="zh-CN" altLang="en-US" dirty="0" smtClean="0"/>
              <a:t>有什么特殊的实现层面的原因导致不能支持</a:t>
            </a:r>
            <a:r>
              <a:rPr lang="en-US" altLang="zh-CN" dirty="0" smtClean="0"/>
              <a:t>null</a:t>
            </a:r>
            <a:r>
              <a:rPr lang="zh-CN" altLang="en-US" dirty="0" smtClean="0"/>
              <a:t>键和</a:t>
            </a:r>
            <a:r>
              <a:rPr lang="en-US" altLang="zh-CN" dirty="0" smtClean="0"/>
              <a:t>null</a:t>
            </a:r>
            <a:r>
              <a:rPr lang="zh-CN" altLang="en-US" dirty="0" smtClean="0"/>
              <a:t>值，这仅仅是因为</a:t>
            </a:r>
            <a:r>
              <a:rPr lang="en-US" altLang="zh-CN" dirty="0" err="1" smtClean="0"/>
              <a:t>HashMap</a:t>
            </a:r>
            <a:r>
              <a:rPr lang="zh-CN" altLang="en-US" dirty="0" smtClean="0"/>
              <a:t>在实现时对</a:t>
            </a:r>
            <a:r>
              <a:rPr lang="en-US" altLang="zh-CN" dirty="0" smtClean="0"/>
              <a:t>null</a:t>
            </a:r>
            <a:r>
              <a:rPr lang="zh-CN" altLang="en-US" dirty="0" smtClean="0"/>
              <a:t>做了特殊处理，将</a:t>
            </a:r>
            <a:r>
              <a:rPr lang="en-US" altLang="zh-CN" dirty="0" smtClean="0"/>
              <a:t>null</a:t>
            </a:r>
            <a:r>
              <a:rPr lang="zh-CN" altLang="en-US" dirty="0" smtClean="0"/>
              <a:t>的</a:t>
            </a:r>
            <a:r>
              <a:rPr lang="en-US" altLang="zh-CN" dirty="0" err="1" smtClean="0"/>
              <a:t>hashCode</a:t>
            </a:r>
            <a:r>
              <a:rPr lang="zh-CN" altLang="en-US" dirty="0" smtClean="0"/>
              <a:t>值定为了</a:t>
            </a:r>
            <a:r>
              <a:rPr lang="en-US" altLang="zh-CN" dirty="0" smtClean="0"/>
              <a:t>0</a:t>
            </a:r>
            <a:r>
              <a:rPr lang="zh-CN" altLang="en-US" dirty="0" smtClean="0"/>
              <a:t>，从而将其存放在哈希表的第</a:t>
            </a:r>
            <a:r>
              <a:rPr lang="en-US" altLang="zh-CN" dirty="0" smtClean="0"/>
              <a:t>0</a:t>
            </a:r>
            <a:r>
              <a:rPr lang="zh-CN" altLang="en-US" dirty="0" smtClean="0"/>
              <a:t>个</a:t>
            </a:r>
            <a:r>
              <a:rPr lang="en-US" altLang="zh-CN" dirty="0" smtClean="0"/>
              <a:t>bucket</a:t>
            </a:r>
            <a:r>
              <a:rPr lang="zh-CN" altLang="en-US" dirty="0" smtClean="0"/>
              <a:t>中。</a:t>
            </a:r>
          </a:p>
          <a:p>
            <a:r>
              <a:rPr lang="zh-CN" altLang="en-US" dirty="0" smtClean="0"/>
              <a:t>而</a:t>
            </a:r>
            <a:r>
              <a:rPr lang="en-US" altLang="zh-CN" dirty="0" err="1" smtClean="0"/>
              <a:t>HashTable</a:t>
            </a:r>
            <a:r>
              <a:rPr lang="zh-CN" altLang="en-US" dirty="0" smtClean="0"/>
              <a:t>在遇到</a:t>
            </a:r>
            <a:r>
              <a:rPr lang="en-US" altLang="zh-CN" dirty="0" smtClean="0"/>
              <a:t>null</a:t>
            </a:r>
            <a:r>
              <a:rPr lang="zh-CN" altLang="en-US" dirty="0" smtClean="0"/>
              <a:t>时，会抛出</a:t>
            </a:r>
            <a:r>
              <a:rPr lang="en-US" altLang="zh-CN" dirty="0" err="1" smtClean="0"/>
              <a:t>NullPointerException</a:t>
            </a:r>
            <a:r>
              <a:rPr lang="zh-CN" altLang="en-US" dirty="0" smtClean="0"/>
              <a:t>异常。例如，一个线程先</a:t>
            </a:r>
            <a:r>
              <a:rPr lang="en-US" altLang="zh-CN" dirty="0" smtClean="0"/>
              <a:t>get(key)</a:t>
            </a:r>
            <a:r>
              <a:rPr lang="zh-CN" altLang="en-US" dirty="0" smtClean="0"/>
              <a:t>，再</a:t>
            </a:r>
            <a:r>
              <a:rPr lang="en-US" altLang="zh-CN" dirty="0" err="1" smtClean="0"/>
              <a:t>containKey</a:t>
            </a:r>
            <a:r>
              <a:rPr lang="en-US" altLang="zh-CN" dirty="0" smtClean="0"/>
              <a:t>(key)</a:t>
            </a:r>
            <a:r>
              <a:rPr lang="zh-CN" altLang="en-US" dirty="0" smtClean="0"/>
              <a:t>，中间的时刻其他线程有可能会删掉这个</a:t>
            </a:r>
            <a:r>
              <a:rPr lang="en-US" altLang="zh-CN" dirty="0" smtClean="0"/>
              <a:t>key</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26</a:t>
            </a:fld>
            <a:endParaRPr lang="zh-CN" altLang="en-US"/>
          </a:p>
        </p:txBody>
      </p:sp>
    </p:spTree>
    <p:extLst>
      <p:ext uri="{BB962C8B-B14F-4D97-AF65-F5344CB8AC3E}">
        <p14:creationId xmlns:p14="http://schemas.microsoft.com/office/powerpoint/2010/main" val="13468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先计算</a:t>
            </a:r>
            <a:r>
              <a:rPr lang="en-US" altLang="zh-CN" dirty="0" err="1" smtClean="0"/>
              <a:t>hashcode</a:t>
            </a:r>
            <a:r>
              <a:rPr lang="en-US" altLang="zh-CN" dirty="0" smtClean="0"/>
              <a:t>(),</a:t>
            </a:r>
            <a:r>
              <a:rPr lang="zh-CN" altLang="en-US" dirty="0" smtClean="0"/>
              <a:t>再用</a:t>
            </a:r>
            <a:r>
              <a:rPr lang="en-US" altLang="zh-CN" dirty="0" smtClean="0"/>
              <a:t>equal</a:t>
            </a:r>
            <a:r>
              <a:rPr lang="zh-CN" altLang="en-US" dirty="0" smtClean="0"/>
              <a:t>比较</a:t>
            </a:r>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3</a:t>
            </a:fld>
            <a:endParaRPr lang="zh-CN" altLang="en-US"/>
          </a:p>
        </p:txBody>
      </p:sp>
    </p:spTree>
    <p:extLst>
      <p:ext uri="{BB962C8B-B14F-4D97-AF65-F5344CB8AC3E}">
        <p14:creationId xmlns:p14="http://schemas.microsoft.com/office/powerpoint/2010/main" val="350413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比如有一</a:t>
            </a:r>
            <a:r>
              <a:rPr lang="zh-CN" altLang="en-US" dirty="0" smtClean="0"/>
              <a:t>个类</a:t>
            </a:r>
            <a:r>
              <a:rPr lang="en-US" altLang="zh-CN" dirty="0" smtClean="0"/>
              <a:t>person</a:t>
            </a:r>
            <a:r>
              <a:rPr lang="zh-CN" altLang="en-US" dirty="0" smtClean="0"/>
              <a:t>，</a:t>
            </a:r>
            <a:r>
              <a:rPr lang="zh-CN" altLang="en-US" dirty="0" smtClean="0"/>
              <a:t>有一个属性</a:t>
            </a:r>
            <a:r>
              <a:rPr lang="en-US" altLang="zh-CN" dirty="0" smtClean="0"/>
              <a:t>id</a:t>
            </a:r>
            <a:r>
              <a:rPr lang="zh-CN" altLang="en-US" dirty="0" smtClean="0"/>
              <a:t>，只要</a:t>
            </a:r>
            <a:r>
              <a:rPr lang="en-US" altLang="zh-CN" dirty="0" smtClean="0"/>
              <a:t>id</a:t>
            </a:r>
            <a:r>
              <a:rPr lang="zh-CN" altLang="en-US" dirty="0" smtClean="0"/>
              <a:t>相等，不是同一个实例我们也认为是</a:t>
            </a:r>
            <a:r>
              <a:rPr lang="zh-CN" altLang="en-US" dirty="0" smtClean="0"/>
              <a:t>同一</a:t>
            </a:r>
            <a:r>
              <a:rPr lang="zh-CN" altLang="en-US" dirty="0" smtClean="0"/>
              <a:t>人</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Object</a:t>
            </a:r>
            <a:r>
              <a:rPr lang="zh-CN" altLang="en-US" dirty="0" smtClean="0"/>
              <a:t>版本的</a:t>
            </a:r>
            <a:r>
              <a:rPr lang="en-US" altLang="zh-CN" dirty="0" smtClean="0"/>
              <a:t>equal</a:t>
            </a:r>
            <a:r>
              <a:rPr lang="zh-CN" altLang="en-US" dirty="0" smtClean="0"/>
              <a:t>只是简单地判断是不是</a:t>
            </a:r>
            <a:r>
              <a:rPr lang="zh-CN" altLang="en-US" b="1" dirty="0" smtClean="0"/>
              <a:t>同一个</a:t>
            </a:r>
            <a:r>
              <a:rPr lang="zh-CN" altLang="en-US" dirty="0" smtClean="0"/>
              <a:t>实例。但是有的时候，我们想要的的是逻辑上的相等。当我们认为判定</a:t>
            </a:r>
            <a:r>
              <a:rPr lang="en-US" altLang="zh-CN" dirty="0" smtClean="0"/>
              <a:t>equals</a:t>
            </a:r>
            <a:r>
              <a:rPr lang="zh-CN" altLang="en-US" dirty="0" smtClean="0"/>
              <a:t>的相等应该是逻辑上的相等而不是只是判断是不是内存中的同一个东西的时候，就需要重写</a:t>
            </a:r>
            <a:r>
              <a:rPr lang="en-US" altLang="zh-CN" dirty="0" smtClean="0"/>
              <a:t>equals()</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4</a:t>
            </a:fld>
            <a:endParaRPr lang="zh-CN" altLang="en-US"/>
          </a:p>
        </p:txBody>
      </p:sp>
    </p:spTree>
    <p:extLst>
      <p:ext uri="{BB962C8B-B14F-4D97-AF65-F5344CB8AC3E}">
        <p14:creationId xmlns:p14="http://schemas.microsoft.com/office/powerpoint/2010/main" val="379129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5</a:t>
            </a:fld>
            <a:endParaRPr lang="zh-CN" altLang="en-US"/>
          </a:p>
        </p:txBody>
      </p:sp>
    </p:spTree>
    <p:extLst>
      <p:ext uri="{BB962C8B-B14F-4D97-AF65-F5344CB8AC3E}">
        <p14:creationId xmlns:p14="http://schemas.microsoft.com/office/powerpoint/2010/main" val="315290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数组是</a:t>
            </a:r>
            <a:r>
              <a:rPr lang="en-US" altLang="zh-CN" sz="1200" b="1" i="0" kern="1200" dirty="0" err="1" smtClean="0">
                <a:solidFill>
                  <a:schemeClr val="tx1"/>
                </a:solidFill>
                <a:effectLst/>
                <a:latin typeface="+mn-lt"/>
                <a:ea typeface="+mn-ea"/>
                <a:cs typeface="+mn-cs"/>
              </a:rPr>
              <a:t>HashMap</a:t>
            </a:r>
            <a:r>
              <a:rPr lang="zh-CN" altLang="en-US" sz="1200" b="1" i="0" kern="1200" dirty="0" smtClean="0">
                <a:solidFill>
                  <a:schemeClr val="tx1"/>
                </a:solidFill>
                <a:effectLst/>
                <a:latin typeface="+mn-lt"/>
                <a:ea typeface="+mn-ea"/>
                <a:cs typeface="+mn-cs"/>
              </a:rPr>
              <a:t>的</a:t>
            </a:r>
            <a:r>
              <a:rPr lang="zh-CN" altLang="en-US" sz="1200" b="1" i="0" kern="1200" dirty="0" smtClean="0">
                <a:solidFill>
                  <a:schemeClr val="tx1"/>
                </a:solidFill>
                <a:effectLst/>
                <a:latin typeface="+mn-lt"/>
                <a:ea typeface="+mn-ea"/>
                <a:cs typeface="+mn-cs"/>
              </a:rPr>
              <a:t>主体。</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是在</a:t>
            </a:r>
            <a:r>
              <a:rPr lang="en-US" altLang="zh-CN" sz="1200" b="0" i="0" kern="1200" dirty="0" smtClean="0">
                <a:solidFill>
                  <a:schemeClr val="tx1"/>
                </a:solidFill>
                <a:effectLst/>
                <a:latin typeface="+mn-lt"/>
                <a:ea typeface="+mn-ea"/>
                <a:cs typeface="+mn-cs"/>
              </a:rPr>
              <a:t>bucket</a:t>
            </a:r>
            <a:r>
              <a:rPr lang="zh-CN" altLang="en-US" sz="1200" b="0" i="0" kern="1200" dirty="0" smtClean="0">
                <a:solidFill>
                  <a:schemeClr val="tx1"/>
                </a:solidFill>
                <a:effectLst/>
                <a:latin typeface="+mn-lt"/>
                <a:ea typeface="+mn-ea"/>
                <a:cs typeface="+mn-cs"/>
              </a:rPr>
              <a:t>中储存键对象和值对象，作为</a:t>
            </a:r>
            <a:r>
              <a:rPr lang="en-US" altLang="zh-CN" sz="1200" b="0" i="0" kern="1200" dirty="0" err="1" smtClean="0">
                <a:solidFill>
                  <a:schemeClr val="tx1"/>
                </a:solidFill>
                <a:effectLst/>
                <a:latin typeface="+mn-lt"/>
                <a:ea typeface="+mn-ea"/>
                <a:cs typeface="+mn-cs"/>
              </a:rPr>
              <a:t>Map.Entry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中解决碰撞的方法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两个不同的键对象的</a:t>
            </a:r>
            <a:r>
              <a:rPr lang="en-US" altLang="zh-CN" sz="1200" b="0" i="0" kern="1200" dirty="0" err="1" smtClean="0">
                <a:solidFill>
                  <a:schemeClr val="tx1"/>
                </a:solidFill>
                <a:effectLst/>
                <a:latin typeface="+mn-lt"/>
                <a:ea typeface="+mn-ea"/>
                <a:cs typeface="+mn-cs"/>
              </a:rPr>
              <a:t>hashcode</a:t>
            </a:r>
            <a:r>
              <a:rPr lang="zh-CN" altLang="en-US" sz="1200" b="0" i="0" kern="1200" dirty="0" smtClean="0">
                <a:solidFill>
                  <a:schemeClr val="tx1"/>
                </a:solidFill>
                <a:effectLst/>
                <a:latin typeface="+mn-lt"/>
                <a:ea typeface="+mn-ea"/>
                <a:cs typeface="+mn-cs"/>
              </a:rPr>
              <a:t>相同时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它们会储存在同一个</a:t>
            </a:r>
            <a:r>
              <a:rPr lang="en-US" altLang="zh-CN" sz="1200" b="0" i="0" kern="1200" dirty="0" smtClean="0">
                <a:solidFill>
                  <a:schemeClr val="tx1"/>
                </a:solidFill>
                <a:effectLst/>
                <a:latin typeface="+mn-lt"/>
                <a:ea typeface="+mn-ea"/>
                <a:cs typeface="+mn-cs"/>
              </a:rPr>
              <a:t>bucket</a:t>
            </a:r>
            <a:r>
              <a:rPr lang="zh-CN" altLang="en-US" sz="1200" b="0" i="0" kern="1200" dirty="0" smtClean="0">
                <a:solidFill>
                  <a:schemeClr val="tx1"/>
                </a:solidFill>
                <a:effectLst/>
                <a:latin typeface="+mn-lt"/>
                <a:ea typeface="+mn-ea"/>
                <a:cs typeface="+mn-cs"/>
              </a:rPr>
              <a:t>位置的</a:t>
            </a:r>
            <a:r>
              <a:rPr lang="en-US" altLang="zh-CN" sz="1200" b="0" i="0" kern="1200" dirty="0" err="1" smtClean="0">
                <a:solidFill>
                  <a:schemeClr val="tx1"/>
                </a:solidFill>
                <a:effectLst/>
                <a:latin typeface="+mn-lt"/>
                <a:ea typeface="+mn-ea"/>
                <a:cs typeface="+mn-cs"/>
              </a:rPr>
              <a:t>LinkedList</a:t>
            </a:r>
            <a:r>
              <a:rPr lang="zh-CN" altLang="en-US" sz="1200" b="0" i="0" kern="1200" dirty="0" smtClean="0">
                <a:solidFill>
                  <a:schemeClr val="tx1"/>
                </a:solidFill>
                <a:effectLst/>
                <a:latin typeface="+mn-lt"/>
                <a:ea typeface="+mn-ea"/>
                <a:cs typeface="+mn-cs"/>
              </a:rPr>
              <a:t>中。因为</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LinkedList</a:t>
            </a:r>
            <a:r>
              <a:rPr lang="zh-CN" altLang="en-US" sz="1200" b="0" i="0" kern="1200" dirty="0" smtClean="0">
                <a:solidFill>
                  <a:schemeClr val="tx1"/>
                </a:solidFill>
                <a:effectLst/>
                <a:latin typeface="+mn-lt"/>
                <a:ea typeface="+mn-ea"/>
                <a:cs typeface="+mn-cs"/>
              </a:rPr>
              <a:t>中存储的是键值对，键对象的</a:t>
            </a:r>
            <a:r>
              <a:rPr lang="en-US" altLang="zh-CN" sz="1200" b="0" i="0" kern="1200" dirty="0" smtClean="0">
                <a:solidFill>
                  <a:schemeClr val="tx1"/>
                </a:solidFill>
                <a:effectLst/>
                <a:latin typeface="+mn-lt"/>
                <a:ea typeface="+mn-ea"/>
                <a:cs typeface="+mn-cs"/>
              </a:rPr>
              <a:t>equals()</a:t>
            </a:r>
            <a:r>
              <a:rPr lang="zh-CN" altLang="en-US" sz="1200" b="0" i="0" kern="1200" dirty="0" smtClean="0">
                <a:solidFill>
                  <a:schemeClr val="tx1"/>
                </a:solidFill>
                <a:effectLst/>
                <a:latin typeface="+mn-lt"/>
                <a:ea typeface="+mn-ea"/>
                <a:cs typeface="+mn-cs"/>
              </a:rPr>
              <a:t>方法在</a:t>
            </a:r>
            <a:r>
              <a:rPr lang="en-US" altLang="zh-CN" sz="1200" b="0" i="0" kern="1200" dirty="0" err="1" smtClean="0">
                <a:solidFill>
                  <a:schemeClr val="tx1"/>
                </a:solidFill>
                <a:effectLst/>
                <a:latin typeface="+mn-lt"/>
                <a:ea typeface="+mn-ea"/>
                <a:cs typeface="+mn-cs"/>
              </a:rPr>
              <a:t>linkedlist</a:t>
            </a:r>
            <a:r>
              <a:rPr lang="zh-CN" altLang="en-US" sz="1200" b="0" i="0" kern="1200" dirty="0" smtClean="0">
                <a:solidFill>
                  <a:schemeClr val="tx1"/>
                </a:solidFill>
                <a:effectLst/>
                <a:latin typeface="+mn-lt"/>
                <a:ea typeface="+mn-ea"/>
                <a:cs typeface="+mn-cs"/>
              </a:rPr>
              <a:t>中用来找到键值对。因此</a:t>
            </a:r>
            <a:r>
              <a:rPr lang="zh-CN" altLang="en-US" sz="1200" b="0" i="0" kern="1200" dirty="0" smtClean="0">
                <a:solidFill>
                  <a:schemeClr val="tx1"/>
                </a:solidFill>
                <a:effectLst/>
                <a:latin typeface="+mn-lt"/>
                <a:ea typeface="+mn-ea"/>
                <a:cs typeface="+mn-cs"/>
              </a:rPr>
              <a:t>，使用</a:t>
            </a:r>
            <a:r>
              <a:rPr lang="zh-CN" altLang="en-US" sz="1200" b="0" i="0" kern="1200" dirty="0" smtClean="0">
                <a:solidFill>
                  <a:schemeClr val="tx1"/>
                </a:solidFill>
                <a:effectLst/>
                <a:latin typeface="+mn-lt"/>
                <a:ea typeface="+mn-ea"/>
                <a:cs typeface="+mn-cs"/>
              </a:rPr>
              <a:t>不可变的的对象，并且采用合适的</a:t>
            </a:r>
            <a:r>
              <a:rPr lang="en-US" altLang="zh-CN" sz="1200" b="0" i="0" kern="1200" dirty="0" smtClean="0">
                <a:solidFill>
                  <a:schemeClr val="tx1"/>
                </a:solidFill>
                <a:effectLst/>
                <a:latin typeface="+mn-lt"/>
                <a:ea typeface="+mn-ea"/>
                <a:cs typeface="+mn-cs"/>
              </a:rPr>
              <a:t>equals()</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方法的话，将会减少碰撞的发生，提高效率，比如：</a:t>
            </a:r>
            <a:r>
              <a:rPr lang="en-US" altLang="zh-CN" sz="1200" b="0" i="0" kern="1200" dirty="0" smtClean="0">
                <a:solidFill>
                  <a:schemeClr val="tx1"/>
                </a:solidFill>
                <a:effectLst/>
                <a:latin typeface="+mn-lt"/>
                <a:ea typeface="+mn-ea"/>
                <a:cs typeface="+mn-cs"/>
              </a:rPr>
              <a:t>String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Interger</a:t>
            </a:r>
            <a:r>
              <a:rPr lang="zh-CN" altLang="en-US" sz="1200" b="0" i="0" kern="1200" dirty="0" smtClean="0">
                <a:solidFill>
                  <a:schemeClr val="tx1"/>
                </a:solidFill>
                <a:effectLst/>
                <a:latin typeface="+mn-lt"/>
                <a:ea typeface="+mn-ea"/>
                <a:cs typeface="+mn-cs"/>
              </a:rPr>
              <a:t>这样的包装类作为键。</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Jdk1.8</a:t>
            </a:r>
            <a:r>
              <a:rPr lang="zh-CN" altLang="en-US" sz="1200" b="0" i="0" kern="1200" dirty="0" smtClean="0">
                <a:solidFill>
                  <a:schemeClr val="tx1"/>
                </a:solidFill>
                <a:effectLst/>
                <a:latin typeface="+mn-lt"/>
                <a:ea typeface="+mn-ea"/>
                <a:cs typeface="+mn-cs"/>
              </a:rPr>
              <a:t>之后，加入红黑树，当链表的长度</a:t>
            </a:r>
            <a:r>
              <a:rPr lang="en-US" altLang="zh-CN" sz="1200" b="0" i="0" kern="1200" dirty="0" smtClean="0">
                <a:solidFill>
                  <a:schemeClr val="tx1"/>
                </a:solidFill>
                <a:effectLst/>
                <a:latin typeface="+mn-lt"/>
                <a:ea typeface="+mn-ea"/>
                <a:cs typeface="+mn-cs"/>
              </a:rPr>
              <a:t>&gt;8,</a:t>
            </a:r>
            <a:r>
              <a:rPr lang="zh-CN" altLang="en-US" sz="1200" b="0" i="0" kern="1200" dirty="0" smtClean="0">
                <a:solidFill>
                  <a:schemeClr val="tx1"/>
                </a:solidFill>
                <a:effectLst/>
                <a:latin typeface="+mn-lt"/>
                <a:ea typeface="+mn-ea"/>
                <a:cs typeface="+mn-cs"/>
              </a:rPr>
              <a:t>利用红黑树快速增删改查的特点提高</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的性能，其中会用到红黑树的插入、删除、查找等算法</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6</a:t>
            </a:fld>
            <a:endParaRPr lang="zh-CN" altLang="en-US"/>
          </a:p>
        </p:txBody>
      </p:sp>
    </p:spTree>
    <p:extLst>
      <p:ext uri="{BB962C8B-B14F-4D97-AF65-F5344CB8AC3E}">
        <p14:creationId xmlns:p14="http://schemas.microsoft.com/office/powerpoint/2010/main" val="95735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一种二叉查找树，但在每个结点上增加一个存储位表示结点的颜色，可以是</a:t>
            </a:r>
            <a:r>
              <a:rPr lang="en-US" altLang="zh-CN" sz="1200" b="0" i="0" kern="1200" dirty="0" smtClean="0">
                <a:solidFill>
                  <a:schemeClr val="tx1"/>
                </a:solidFill>
                <a:effectLst/>
                <a:latin typeface="+mn-lt"/>
                <a:ea typeface="+mn-ea"/>
                <a:cs typeface="+mn-cs"/>
              </a:rPr>
              <a:t>Red</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Black</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红黑树的性质</a:t>
            </a:r>
            <a:endParaRPr lang="en-US" altLang="zh-CN" sz="1200" b="0" i="0" kern="1200" dirty="0" smtClean="0">
              <a:solidFill>
                <a:schemeClr val="tx1"/>
              </a:solidFill>
              <a:effectLst/>
              <a:latin typeface="+mn-lt"/>
              <a:ea typeface="+mn-ea"/>
              <a:cs typeface="+mn-cs"/>
            </a:endParaRPr>
          </a:p>
          <a:p>
            <a:pPr latinLnBrk="1"/>
            <a:r>
              <a:rPr lang="zh-CN" altLang="en-US" sz="1200" b="0" i="0" kern="1200" dirty="0" smtClean="0">
                <a:solidFill>
                  <a:schemeClr val="tx1"/>
                </a:solidFill>
                <a:effectLst/>
                <a:latin typeface="+mn-lt"/>
                <a:ea typeface="+mn-ea"/>
                <a:cs typeface="+mn-cs"/>
              </a:rPr>
              <a:t>每个结点要么是红的要么是黑的。  </a:t>
            </a:r>
          </a:p>
          <a:p>
            <a:pPr latinLnBrk="1"/>
            <a:r>
              <a:rPr lang="zh-CN" altLang="en-US" sz="1200" b="0" i="0" kern="1200" dirty="0" smtClean="0">
                <a:solidFill>
                  <a:schemeClr val="tx1"/>
                </a:solidFill>
                <a:effectLst/>
                <a:latin typeface="+mn-lt"/>
                <a:ea typeface="+mn-ea"/>
                <a:cs typeface="+mn-cs"/>
              </a:rPr>
              <a:t>根结点是黑的。  </a:t>
            </a:r>
          </a:p>
          <a:p>
            <a:pPr latinLnBrk="1"/>
            <a:r>
              <a:rPr lang="zh-CN" altLang="en-US" sz="1200" b="0" i="0" kern="1200" dirty="0" smtClean="0">
                <a:solidFill>
                  <a:schemeClr val="tx1"/>
                </a:solidFill>
                <a:effectLst/>
                <a:latin typeface="+mn-lt"/>
                <a:ea typeface="+mn-ea"/>
                <a:cs typeface="+mn-cs"/>
              </a:rPr>
              <a:t>每个叶结点（叶结点即指树尾端</a:t>
            </a:r>
            <a:r>
              <a:rPr lang="en-US" altLang="zh-CN" sz="1200" b="0" i="0" kern="1200" dirty="0" smtClean="0">
                <a:solidFill>
                  <a:schemeClr val="tx1"/>
                </a:solidFill>
                <a:effectLst/>
                <a:latin typeface="+mn-lt"/>
                <a:ea typeface="+mn-ea"/>
                <a:cs typeface="+mn-cs"/>
              </a:rPr>
              <a:t>NIL</a:t>
            </a:r>
            <a:r>
              <a:rPr lang="zh-CN" altLang="en-US" sz="1200" b="0" i="0" kern="1200" dirty="0" smtClean="0">
                <a:solidFill>
                  <a:schemeClr val="tx1"/>
                </a:solidFill>
                <a:effectLst/>
                <a:latin typeface="+mn-lt"/>
                <a:ea typeface="+mn-ea"/>
                <a:cs typeface="+mn-cs"/>
              </a:rPr>
              <a:t>指针或</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结点）都是黑的。  </a:t>
            </a:r>
          </a:p>
          <a:p>
            <a:pPr latinLnBrk="1"/>
            <a:r>
              <a:rPr lang="zh-CN" altLang="en-US" sz="1200" b="0" i="0" kern="1200" dirty="0" smtClean="0">
                <a:solidFill>
                  <a:schemeClr val="tx1"/>
                </a:solidFill>
                <a:effectLst/>
                <a:latin typeface="+mn-lt"/>
                <a:ea typeface="+mn-ea"/>
                <a:cs typeface="+mn-cs"/>
              </a:rPr>
              <a:t>如果一个结点是红的，那么它的两个儿子都是黑的。  </a:t>
            </a:r>
          </a:p>
          <a:p>
            <a:pPr latinLnBrk="1"/>
            <a:r>
              <a:rPr lang="zh-CN" altLang="en-US" sz="1200" b="0" i="0" kern="1200" dirty="0" smtClean="0">
                <a:solidFill>
                  <a:schemeClr val="tx1"/>
                </a:solidFill>
                <a:effectLst/>
                <a:latin typeface="+mn-lt"/>
                <a:ea typeface="+mn-ea"/>
                <a:cs typeface="+mn-cs"/>
              </a:rPr>
              <a:t> 对于任意结点而言，其到叶结点树尾端</a:t>
            </a:r>
            <a:r>
              <a:rPr lang="en-US" altLang="zh-CN" sz="1200" b="0" i="0" kern="1200" dirty="0" smtClean="0">
                <a:solidFill>
                  <a:schemeClr val="tx1"/>
                </a:solidFill>
                <a:effectLst/>
                <a:latin typeface="+mn-lt"/>
                <a:ea typeface="+mn-ea"/>
                <a:cs typeface="+mn-cs"/>
              </a:rPr>
              <a:t>NIL</a:t>
            </a:r>
            <a:r>
              <a:rPr lang="zh-CN" altLang="en-US" sz="1200" b="0" i="0" kern="1200" dirty="0" smtClean="0">
                <a:solidFill>
                  <a:schemeClr val="tx1"/>
                </a:solidFill>
                <a:effectLst/>
                <a:latin typeface="+mn-lt"/>
                <a:ea typeface="+mn-ea"/>
                <a:cs typeface="+mn-cs"/>
              </a:rPr>
              <a:t>指针的每条路径都包含相同数目的黑结点。 </a:t>
            </a:r>
          </a:p>
          <a:p>
            <a:r>
              <a:rPr lang="zh-CN" altLang="en-US" dirty="0" smtClean="0"/>
              <a:t>也满足二叉查找树的性质</a:t>
            </a:r>
            <a:endParaRPr lang="en-US" altLang="zh-CN" dirty="0" smtClean="0"/>
          </a:p>
          <a:p>
            <a:pPr latinLnBrk="1"/>
            <a:r>
              <a:rPr lang="zh-CN" altLang="en-US" sz="1200" b="0" i="0" kern="1200" dirty="0" smtClean="0">
                <a:solidFill>
                  <a:schemeClr val="tx1"/>
                </a:solidFill>
                <a:effectLst/>
                <a:latin typeface="+mn-lt"/>
                <a:ea typeface="+mn-ea"/>
                <a:cs typeface="+mn-cs"/>
              </a:rPr>
              <a:t>若任意节点的左子树不空，则左子树上所有结点的值均小于它的根结点的值；</a:t>
            </a:r>
          </a:p>
          <a:p>
            <a:pPr latinLnBrk="1"/>
            <a:r>
              <a:rPr lang="zh-CN" altLang="en-US" sz="1200" b="0" i="0" kern="1200" dirty="0" smtClean="0">
                <a:solidFill>
                  <a:schemeClr val="tx1"/>
                </a:solidFill>
                <a:effectLst/>
                <a:latin typeface="+mn-lt"/>
                <a:ea typeface="+mn-ea"/>
                <a:cs typeface="+mn-cs"/>
              </a:rPr>
              <a:t>若任意节点的右子树不空，则右子树上所有结点的值均大于它的根结点的值；</a:t>
            </a:r>
          </a:p>
          <a:p>
            <a:pPr latinLnBrk="1"/>
            <a:r>
              <a:rPr lang="zh-CN" altLang="en-US" sz="1200" b="0" i="0" kern="1200" dirty="0" smtClean="0">
                <a:solidFill>
                  <a:schemeClr val="tx1"/>
                </a:solidFill>
                <a:effectLst/>
                <a:latin typeface="+mn-lt"/>
                <a:ea typeface="+mn-ea"/>
                <a:cs typeface="+mn-cs"/>
              </a:rPr>
              <a:t>任意节点的左、右子树也分别为二叉查找树。</a:t>
            </a:r>
          </a:p>
          <a:p>
            <a:pPr latinLnBrk="1"/>
            <a:r>
              <a:rPr lang="zh-CN" altLang="en-US" sz="1200" b="0" i="0" kern="1200" dirty="0" smtClean="0">
                <a:solidFill>
                  <a:schemeClr val="tx1"/>
                </a:solidFill>
                <a:effectLst/>
                <a:latin typeface="+mn-lt"/>
                <a:ea typeface="+mn-ea"/>
                <a:cs typeface="+mn-cs"/>
              </a:rPr>
              <a:t>没有键值相等的节点（</a:t>
            </a:r>
            <a:r>
              <a:rPr lang="en-US" altLang="zh-CN" sz="1200" b="0" i="0" kern="1200" dirty="0" smtClean="0">
                <a:solidFill>
                  <a:schemeClr val="tx1"/>
                </a:solidFill>
                <a:effectLst/>
                <a:latin typeface="+mn-lt"/>
                <a:ea typeface="+mn-ea"/>
                <a:cs typeface="+mn-cs"/>
              </a:rPr>
              <a:t>no duplicate nodes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latinLnBrk="1"/>
            <a:r>
              <a:rPr lang="zh-CN" altLang="en-US" sz="1200" b="0" i="0" kern="1200" dirty="0" smtClean="0">
                <a:solidFill>
                  <a:schemeClr val="tx1"/>
                </a:solidFill>
                <a:effectLst/>
                <a:latin typeface="+mn-lt"/>
                <a:ea typeface="+mn-ea"/>
                <a:cs typeface="+mn-cs"/>
              </a:rPr>
              <a:t>每个叶结点，即空结点（</a:t>
            </a:r>
            <a:r>
              <a:rPr lang="en-US" altLang="zh-CN" sz="1200" b="0" i="0" kern="1200" dirty="0" smtClean="0">
                <a:solidFill>
                  <a:schemeClr val="tx1"/>
                </a:solidFill>
                <a:effectLst/>
                <a:latin typeface="+mn-lt"/>
                <a:ea typeface="+mn-ea"/>
                <a:cs typeface="+mn-cs"/>
              </a:rPr>
              <a:t>NIL</a:t>
            </a:r>
            <a:r>
              <a:rPr lang="zh-CN" altLang="en-US" sz="1200" b="0" i="0" kern="1200" dirty="0" smtClean="0">
                <a:solidFill>
                  <a:schemeClr val="tx1"/>
                </a:solidFill>
                <a:effectLst/>
                <a:latin typeface="+mn-lt"/>
                <a:ea typeface="+mn-ea"/>
                <a:cs typeface="+mn-cs"/>
              </a:rPr>
              <a:t>）是黑的。</a:t>
            </a:r>
            <a:endParaRPr lang="en-US" altLang="zh-CN" sz="1200" b="0" i="0" kern="1200" dirty="0" smtClean="0">
              <a:solidFill>
                <a:schemeClr val="tx1"/>
              </a:solidFill>
              <a:effectLst/>
              <a:latin typeface="+mn-lt"/>
              <a:ea typeface="+mn-ea"/>
              <a:cs typeface="+mn-cs"/>
            </a:endParaRPr>
          </a:p>
          <a:p>
            <a:pPr latinLnBrk="1"/>
            <a:r>
              <a:rPr lang="zh-CN" altLang="en-US" sz="1200" b="0" i="0" kern="1200" dirty="0" smtClean="0">
                <a:solidFill>
                  <a:schemeClr val="tx1"/>
                </a:solidFill>
                <a:effectLst/>
                <a:latin typeface="+mn-lt"/>
                <a:ea typeface="+mn-ea"/>
                <a:cs typeface="+mn-cs"/>
              </a:rPr>
              <a:t>在做删增改的时候，通过变换：着色和旋转来保持这颗的平衡。旋转包括：左旋和右旋</a:t>
            </a:r>
          </a:p>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7</a:t>
            </a:fld>
            <a:endParaRPr lang="zh-CN" altLang="en-US"/>
          </a:p>
        </p:txBody>
      </p:sp>
    </p:spTree>
    <p:extLst>
      <p:ext uri="{BB962C8B-B14F-4D97-AF65-F5344CB8AC3E}">
        <p14:creationId xmlns:p14="http://schemas.microsoft.com/office/powerpoint/2010/main" val="331495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①</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判断键值对数组</a:t>
            </a:r>
            <a:r>
              <a:rPr lang="en-US" altLang="zh-CN" sz="1200" b="0" i="0" kern="1200" dirty="0" smtClean="0">
                <a:solidFill>
                  <a:schemeClr val="tx1"/>
                </a:solidFill>
                <a:effectLst/>
                <a:latin typeface="+mn-lt"/>
                <a:ea typeface="+mn-ea"/>
                <a:cs typeface="+mn-cs"/>
              </a:rPr>
              <a:t>table[</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是否为空或为</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，否则执行</a:t>
            </a:r>
            <a:r>
              <a:rPr lang="en-US" altLang="zh-CN" sz="1200" b="0" i="0" kern="1200" dirty="0" smtClean="0">
                <a:solidFill>
                  <a:schemeClr val="tx1"/>
                </a:solidFill>
                <a:effectLst/>
                <a:latin typeface="+mn-lt"/>
                <a:ea typeface="+mn-ea"/>
                <a:cs typeface="+mn-cs"/>
              </a:rPr>
              <a:t>resize()</a:t>
            </a:r>
            <a:r>
              <a:rPr lang="zh-CN" altLang="en-US" sz="1200" b="0" i="0" kern="1200" dirty="0" smtClean="0">
                <a:solidFill>
                  <a:schemeClr val="tx1"/>
                </a:solidFill>
                <a:effectLst/>
                <a:latin typeface="+mn-lt"/>
                <a:ea typeface="+mn-ea"/>
                <a:cs typeface="+mn-cs"/>
              </a:rPr>
              <a:t>进行扩容；</a:t>
            </a:r>
          </a:p>
          <a:p>
            <a:r>
              <a:rPr lang="zh-CN" altLang="en-US" sz="1200" b="0" i="0" kern="1200" dirty="0" smtClean="0">
                <a:solidFill>
                  <a:schemeClr val="tx1"/>
                </a:solidFill>
                <a:effectLst/>
                <a:latin typeface="+mn-lt"/>
                <a:ea typeface="+mn-ea"/>
                <a:cs typeface="+mn-cs"/>
              </a:rPr>
              <a:t>②</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根据键值</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计算</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值得到插入的数组索引</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table[</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，直接新建节点添加，转向⑥，如果</a:t>
            </a:r>
            <a:r>
              <a:rPr lang="en-US" altLang="zh-CN" sz="1200" b="0" i="0" kern="1200" dirty="0" smtClean="0">
                <a:solidFill>
                  <a:schemeClr val="tx1"/>
                </a:solidFill>
                <a:effectLst/>
                <a:latin typeface="+mn-lt"/>
                <a:ea typeface="+mn-ea"/>
                <a:cs typeface="+mn-cs"/>
              </a:rPr>
              <a:t>table[</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不为空，转向③；</a:t>
            </a:r>
          </a:p>
          <a:p>
            <a:r>
              <a:rPr lang="zh-CN" altLang="en-US" sz="1200" b="0" i="0" kern="1200" dirty="0" smtClean="0">
                <a:solidFill>
                  <a:schemeClr val="tx1"/>
                </a:solidFill>
                <a:effectLst/>
                <a:latin typeface="+mn-lt"/>
                <a:ea typeface="+mn-ea"/>
                <a:cs typeface="+mn-cs"/>
              </a:rPr>
              <a:t>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判断</a:t>
            </a:r>
            <a:r>
              <a:rPr lang="en-US" altLang="zh-CN" sz="1200" b="0" i="0" kern="1200" dirty="0" smtClean="0">
                <a:solidFill>
                  <a:schemeClr val="tx1"/>
                </a:solidFill>
                <a:effectLst/>
                <a:latin typeface="+mn-lt"/>
                <a:ea typeface="+mn-ea"/>
                <a:cs typeface="+mn-cs"/>
              </a:rPr>
              <a:t>table[</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的首个元素是否和</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一样，如果相同直接覆盖</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，否则转向④，这里的相同指的是</a:t>
            </a:r>
            <a:r>
              <a:rPr lang="en-US" altLang="zh-CN" sz="1200" b="0" i="0" kern="1200" dirty="0" err="1" smtClean="0">
                <a:solidFill>
                  <a:schemeClr val="tx1"/>
                </a:solidFill>
                <a:effectLst/>
                <a:latin typeface="+mn-lt"/>
                <a:ea typeface="+mn-ea"/>
                <a:cs typeface="+mn-cs"/>
              </a:rPr>
              <a:t>hashCode</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equals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判断</a:t>
            </a:r>
            <a:r>
              <a:rPr lang="en-US" altLang="zh-CN" sz="1200" b="0" i="0" kern="1200" dirty="0" smtClean="0">
                <a:solidFill>
                  <a:schemeClr val="tx1"/>
                </a:solidFill>
                <a:effectLst/>
                <a:latin typeface="+mn-lt"/>
                <a:ea typeface="+mn-ea"/>
                <a:cs typeface="+mn-cs"/>
              </a:rPr>
              <a:t>table[</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是否为</a:t>
            </a:r>
            <a:r>
              <a:rPr lang="en-US" altLang="zh-CN" sz="1200" b="0" i="0" kern="1200" dirty="0" err="1" smtClean="0">
                <a:solidFill>
                  <a:schemeClr val="tx1"/>
                </a:solidFill>
                <a:effectLst/>
                <a:latin typeface="+mn-lt"/>
                <a:ea typeface="+mn-ea"/>
                <a:cs typeface="+mn-cs"/>
              </a:rPr>
              <a:t>treeNode</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table[</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是否是红黑树，如果是红黑树，则直接在树中插入键值对，否则转向⑤；</a:t>
            </a:r>
          </a:p>
          <a:p>
            <a:r>
              <a:rPr lang="zh-CN" altLang="en-US" sz="1200" b="0" i="0" kern="1200" dirty="0" smtClean="0">
                <a:solidFill>
                  <a:schemeClr val="tx1"/>
                </a:solidFill>
                <a:effectLst/>
                <a:latin typeface="+mn-lt"/>
                <a:ea typeface="+mn-ea"/>
                <a:cs typeface="+mn-cs"/>
              </a:rPr>
              <a:t>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遍历</a:t>
            </a:r>
            <a:r>
              <a:rPr lang="en-US" altLang="zh-CN" sz="1200" b="0" i="0" kern="1200" dirty="0" smtClean="0">
                <a:solidFill>
                  <a:schemeClr val="tx1"/>
                </a:solidFill>
                <a:effectLst/>
                <a:latin typeface="+mn-lt"/>
                <a:ea typeface="+mn-ea"/>
                <a:cs typeface="+mn-cs"/>
              </a:rPr>
              <a:t>table[</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，判断链表长度是否大于</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，大于</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的话把链表转换为红黑树，在红黑树中执行插入操作，否则进行链表的插入操作；遍历过程中若发现</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已经存在直接覆盖</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即可；</a:t>
            </a:r>
          </a:p>
          <a:p>
            <a:r>
              <a:rPr lang="zh-CN" altLang="en-US" sz="1200" b="0" i="0" kern="1200" dirty="0" smtClean="0">
                <a:solidFill>
                  <a:schemeClr val="tx1"/>
                </a:solidFill>
                <a:effectLst/>
                <a:latin typeface="+mn-lt"/>
                <a:ea typeface="+mn-ea"/>
                <a:cs typeface="+mn-cs"/>
              </a:rPr>
              <a:t>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插入成功后，判断实际存在的键值对数量</a:t>
            </a:r>
            <a:r>
              <a:rPr lang="en-US" altLang="zh-CN" sz="1200" b="0" i="0" kern="1200" dirty="0" smtClean="0">
                <a:solidFill>
                  <a:schemeClr val="tx1"/>
                </a:solidFill>
                <a:effectLst/>
                <a:latin typeface="+mn-lt"/>
                <a:ea typeface="+mn-ea"/>
                <a:cs typeface="+mn-cs"/>
              </a:rPr>
              <a:t>size</a:t>
            </a:r>
            <a:r>
              <a:rPr lang="zh-CN" altLang="en-US" sz="1200" b="0" i="0" kern="1200" dirty="0" smtClean="0">
                <a:solidFill>
                  <a:schemeClr val="tx1"/>
                </a:solidFill>
                <a:effectLst/>
                <a:latin typeface="+mn-lt"/>
                <a:ea typeface="+mn-ea"/>
                <a:cs typeface="+mn-cs"/>
              </a:rPr>
              <a:t>是否超多了最大容量</a:t>
            </a:r>
            <a:r>
              <a:rPr lang="en-US" altLang="zh-CN" sz="1200" b="0" i="0" kern="1200" dirty="0" smtClean="0">
                <a:solidFill>
                  <a:schemeClr val="tx1"/>
                </a:solidFill>
                <a:effectLst/>
                <a:latin typeface="+mn-lt"/>
                <a:ea typeface="+mn-ea"/>
                <a:cs typeface="+mn-cs"/>
              </a:rPr>
              <a:t>threshold</a:t>
            </a:r>
            <a:r>
              <a:rPr lang="zh-CN" altLang="en-US" sz="1200" b="0" i="0" kern="1200" dirty="0" smtClean="0">
                <a:solidFill>
                  <a:schemeClr val="tx1"/>
                </a:solidFill>
                <a:effectLst/>
                <a:latin typeface="+mn-lt"/>
                <a:ea typeface="+mn-ea"/>
                <a:cs typeface="+mn-cs"/>
              </a:rPr>
              <a:t>，如果超过，进行扩容。</a:t>
            </a:r>
          </a:p>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9</a:t>
            </a:fld>
            <a:endParaRPr lang="zh-CN" altLang="en-US"/>
          </a:p>
        </p:txBody>
      </p:sp>
    </p:spTree>
    <p:extLst>
      <p:ext uri="{BB962C8B-B14F-4D97-AF65-F5344CB8AC3E}">
        <p14:creationId xmlns:p14="http://schemas.microsoft.com/office/powerpoint/2010/main" val="196190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使用一个新的数组代替已有的容量小的数组，就像我们用一个小桶装水，如果想装更多的水，就得换大水桶。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的长度，图（</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）表示扩容前的</a:t>
            </a:r>
            <a:r>
              <a:rPr lang="en-US" altLang="zh-CN" sz="1200" b="0" i="0" kern="1200" dirty="0" smtClean="0">
                <a:solidFill>
                  <a:schemeClr val="tx1"/>
                </a:solidFill>
                <a:effectLst/>
                <a:latin typeface="+mn-lt"/>
                <a:ea typeface="+mn-ea"/>
                <a:cs typeface="+mn-cs"/>
              </a:rPr>
              <a:t>key1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key2</a:t>
            </a:r>
            <a:r>
              <a:rPr lang="zh-CN" altLang="en-US" sz="1200" b="0" i="0" kern="1200" dirty="0" smtClean="0">
                <a:solidFill>
                  <a:schemeClr val="tx1"/>
                </a:solidFill>
                <a:effectLst/>
                <a:latin typeface="+mn-lt"/>
                <a:ea typeface="+mn-ea"/>
                <a:cs typeface="+mn-cs"/>
              </a:rPr>
              <a:t>两种</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确定索引位置的示例，图（</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）表示扩容后</a:t>
            </a:r>
            <a:r>
              <a:rPr lang="en-US" altLang="zh-CN" sz="1200" b="0" i="0" kern="1200" dirty="0" smtClean="0">
                <a:solidFill>
                  <a:schemeClr val="tx1"/>
                </a:solidFill>
                <a:effectLst/>
                <a:latin typeface="+mn-lt"/>
                <a:ea typeface="+mn-ea"/>
                <a:cs typeface="+mn-cs"/>
              </a:rPr>
              <a:t>key1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key2</a:t>
            </a:r>
            <a:r>
              <a:rPr lang="zh-CN" altLang="en-US" sz="1200" b="0" i="0" kern="1200" dirty="0" smtClean="0">
                <a:solidFill>
                  <a:schemeClr val="tx1"/>
                </a:solidFill>
                <a:effectLst/>
                <a:latin typeface="+mn-lt"/>
                <a:ea typeface="+mn-ea"/>
                <a:cs typeface="+mn-cs"/>
              </a:rPr>
              <a:t>两种</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确定索引位置的示例，其中</a:t>
            </a:r>
            <a:r>
              <a:rPr lang="en-US" altLang="zh-CN" sz="1200" b="0" i="0" kern="1200" dirty="0" smtClean="0">
                <a:solidFill>
                  <a:schemeClr val="tx1"/>
                </a:solidFill>
                <a:effectLst/>
                <a:latin typeface="+mn-lt"/>
                <a:ea typeface="+mn-ea"/>
                <a:cs typeface="+mn-cs"/>
              </a:rPr>
              <a:t>hash1</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key1</a:t>
            </a:r>
            <a:r>
              <a:rPr lang="zh-CN" altLang="en-US" sz="1200" b="0" i="0" kern="1200" dirty="0" smtClean="0">
                <a:solidFill>
                  <a:schemeClr val="tx1"/>
                </a:solidFill>
                <a:effectLst/>
                <a:latin typeface="+mn-lt"/>
                <a:ea typeface="+mn-ea"/>
                <a:cs typeface="+mn-cs"/>
              </a:rPr>
              <a:t>对应的哈希与高位运算结果。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元素在重新计算</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之后，因为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变为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倍，那么</a:t>
            </a:r>
            <a:r>
              <a:rPr lang="en-US" altLang="zh-CN" sz="1200" b="0" i="0" kern="1200" dirty="0" smtClean="0">
                <a:solidFill>
                  <a:schemeClr val="tx1"/>
                </a:solidFill>
                <a:effectLst/>
                <a:latin typeface="+mn-lt"/>
                <a:ea typeface="+mn-ea"/>
                <a:cs typeface="+mn-cs"/>
              </a:rPr>
              <a:t>n-1</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mask</a:t>
            </a:r>
            <a:r>
              <a:rPr lang="zh-CN" altLang="en-US" sz="1200" b="0" i="0" kern="1200" dirty="0" smtClean="0">
                <a:solidFill>
                  <a:schemeClr val="tx1"/>
                </a:solidFill>
                <a:effectLst/>
                <a:latin typeface="+mn-lt"/>
                <a:ea typeface="+mn-ea"/>
                <a:cs typeface="+mn-cs"/>
              </a:rPr>
              <a:t>范围在高位多</a:t>
            </a:r>
            <a:r>
              <a:rPr lang="en-US" altLang="zh-CN" sz="1200" b="0" i="0" kern="1200" dirty="0" smtClean="0">
                <a:solidFill>
                  <a:schemeClr val="tx1"/>
                </a:solidFill>
                <a:effectLst/>
                <a:latin typeface="+mn-lt"/>
                <a:ea typeface="+mn-ea"/>
                <a:cs typeface="+mn-cs"/>
              </a:rPr>
              <a:t>1bit(</a:t>
            </a:r>
            <a:r>
              <a:rPr lang="zh-CN" altLang="en-US" sz="1200" b="0" i="0" kern="1200" dirty="0" smtClean="0">
                <a:solidFill>
                  <a:schemeClr val="tx1"/>
                </a:solidFill>
                <a:effectLst/>
                <a:latin typeface="+mn-lt"/>
                <a:ea typeface="+mn-ea"/>
                <a:cs typeface="+mn-cs"/>
              </a:rPr>
              <a:t>红色</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，因此新的</a:t>
            </a:r>
            <a:r>
              <a:rPr lang="en-US" altLang="zh-CN" sz="1200" b="0" i="0" kern="1200" dirty="0" smtClean="0">
                <a:solidFill>
                  <a:schemeClr val="tx1"/>
                </a:solidFill>
                <a:effectLst/>
                <a:latin typeface="+mn-lt"/>
                <a:ea typeface="+mn-ea"/>
                <a:cs typeface="+mn-cs"/>
              </a:rPr>
              <a:t>index</a:t>
            </a:r>
            <a:r>
              <a:rPr lang="zh-CN" altLang="en-US" sz="1200" b="0" i="0" kern="1200" dirty="0" smtClean="0">
                <a:solidFill>
                  <a:schemeClr val="tx1"/>
                </a:solidFill>
                <a:effectLst/>
                <a:latin typeface="+mn-lt"/>
                <a:ea typeface="+mn-ea"/>
                <a:cs typeface="+mn-cs"/>
              </a:rPr>
              <a:t>就会发生这样的变化：</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只需要看看原来的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值新增的那个</a:t>
            </a:r>
            <a:r>
              <a:rPr lang="en-US" altLang="zh-CN" sz="1200" b="0" i="0" kern="1200" dirty="0" smtClean="0">
                <a:solidFill>
                  <a:schemeClr val="tx1"/>
                </a:solidFill>
                <a:effectLst/>
                <a:latin typeface="+mn-lt"/>
                <a:ea typeface="+mn-ea"/>
                <a:cs typeface="+mn-cs"/>
              </a:rPr>
              <a:t>bit</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就好了，是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的话索引没变，是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的话索引变成“原索引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oldCap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10</a:t>
            </a:fld>
            <a:endParaRPr lang="zh-CN" altLang="en-US"/>
          </a:p>
        </p:txBody>
      </p:sp>
    </p:spTree>
    <p:extLst>
      <p:ext uri="{BB962C8B-B14F-4D97-AF65-F5344CB8AC3E}">
        <p14:creationId xmlns:p14="http://schemas.microsoft.com/office/powerpoint/2010/main" val="410696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扩容的时候数据迁移要遍历整个</a:t>
            </a:r>
            <a:r>
              <a:rPr lang="en-US" altLang="zh-CN" dirty="0" smtClean="0"/>
              <a:t>map,</a:t>
            </a:r>
            <a:r>
              <a:rPr lang="zh-CN" altLang="en-US" dirty="0" smtClean="0"/>
              <a:t>复杂度是</a:t>
            </a:r>
            <a:r>
              <a:rPr lang="en-US" altLang="zh-CN" dirty="0" smtClean="0"/>
              <a:t>O(n)</a:t>
            </a:r>
            <a:r>
              <a:rPr lang="zh-CN" altLang="en-US" dirty="0" smtClean="0"/>
              <a:t>。所以使用</a:t>
            </a:r>
            <a:r>
              <a:rPr lang="en-US" altLang="zh-CN" dirty="0" err="1" smtClean="0"/>
              <a:t>HashMap</a:t>
            </a:r>
            <a:r>
              <a:rPr lang="zh-CN" altLang="en-US" dirty="0" smtClean="0"/>
              <a:t>的时候，估算</a:t>
            </a:r>
            <a:r>
              <a:rPr lang="en-US" altLang="zh-CN" dirty="0" smtClean="0"/>
              <a:t>map</a:t>
            </a:r>
            <a:r>
              <a:rPr lang="zh-CN" altLang="en-US" dirty="0" smtClean="0"/>
              <a:t>的大小，初始化的时候给一个大致的数值，避免</a:t>
            </a:r>
            <a:r>
              <a:rPr lang="en-US" altLang="zh-CN" dirty="0" smtClean="0"/>
              <a:t>map</a:t>
            </a:r>
            <a:r>
              <a:rPr lang="zh-CN" altLang="en-US" dirty="0" smtClean="0"/>
              <a:t>进行频繁的扩容。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负载因子是可以修改的，也可以大于</a:t>
            </a:r>
            <a:r>
              <a:rPr lang="en-US" altLang="zh-CN" dirty="0" smtClean="0"/>
              <a:t>1</a:t>
            </a:r>
            <a:r>
              <a:rPr lang="zh-CN" altLang="en-US" dirty="0" smtClean="0"/>
              <a:t>。负载因子较大的时候，扩容的可能性变少，占用的空间变少，查询的时间变长。负载因子较小的时候，扩容的可能性变大，占用的空间变大，查询的时间变短。</a:t>
            </a:r>
            <a:r>
              <a:rPr lang="en-US" altLang="zh-CN" dirty="0" smtClean="0"/>
              <a:t>0.75</a:t>
            </a:r>
            <a:r>
              <a:rPr lang="zh-CN" altLang="en-US" dirty="0" smtClean="0"/>
              <a:t>是经过测试后时间和空间上的折中。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C8ADA20-42CC-470B-8B6E-3E2E9E2126DB}" type="slidenum">
              <a:rPr lang="zh-CN" altLang="en-US" smtClean="0"/>
              <a:t>11</a:t>
            </a:fld>
            <a:endParaRPr lang="zh-CN" altLang="en-US"/>
          </a:p>
        </p:txBody>
      </p:sp>
    </p:spTree>
    <p:extLst>
      <p:ext uri="{BB962C8B-B14F-4D97-AF65-F5344CB8AC3E}">
        <p14:creationId xmlns:p14="http://schemas.microsoft.com/office/powerpoint/2010/main" val="65212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320961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9927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395549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328962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389897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19380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21434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271611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323092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243407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21147CA-370A-4090-9DAA-B0A4A69F647A}" type="datetimeFigureOut">
              <a:rPr lang="zh-CN" altLang="en-US" smtClean="0"/>
              <a:t>2018/5/18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3017463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147CA-370A-4090-9DAA-B0A4A69F647A}" type="datetimeFigureOut">
              <a:rPr lang="zh-CN" altLang="en-US" smtClean="0"/>
              <a:t>2018/5/18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386AE-9513-4805-AA43-FB9799A45CEC}" type="slidenum">
              <a:rPr lang="zh-CN" altLang="en-US" smtClean="0"/>
              <a:t>‹#›</a:t>
            </a:fld>
            <a:endParaRPr lang="zh-CN" altLang="en-US"/>
          </a:p>
        </p:txBody>
      </p:sp>
    </p:spTree>
    <p:extLst>
      <p:ext uri="{BB962C8B-B14F-4D97-AF65-F5344CB8AC3E}">
        <p14:creationId xmlns:p14="http://schemas.microsoft.com/office/powerpoint/2010/main" val="31062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解析</a:t>
            </a:r>
            <a:r>
              <a:rPr lang="en-US" altLang="zh-CN" dirty="0" err="1" smtClean="0"/>
              <a:t>HashTable,HashMap</a:t>
            </a:r>
            <a:r>
              <a:rPr lang="en-US" altLang="zh-CN" dirty="0" smtClean="0"/>
              <a:t>,</a:t>
            </a:r>
            <a:br>
              <a:rPr lang="en-US" altLang="zh-CN" dirty="0" smtClean="0"/>
            </a:br>
            <a:r>
              <a:rPr lang="en-US" altLang="zh-CN" dirty="0" err="1" smtClean="0"/>
              <a:t>ConcurrentHashMap</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4361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扩容</a:t>
            </a:r>
            <a:endParaRPr lang="zh-CN" altLang="en-US" dirty="0"/>
          </a:p>
        </p:txBody>
      </p:sp>
      <p:pic>
        <p:nvPicPr>
          <p:cNvPr id="4" name="内容占位符 3"/>
          <p:cNvPicPr>
            <a:picLocks noGrp="1" noChangeAspect="1"/>
          </p:cNvPicPr>
          <p:nvPr>
            <p:ph idx="1"/>
          </p:nvPr>
        </p:nvPicPr>
        <p:blipFill>
          <a:blip r:embed="rId3"/>
          <a:stretch>
            <a:fillRect/>
          </a:stretch>
        </p:blipFill>
        <p:spPr>
          <a:xfrm>
            <a:off x="1482318" y="2068733"/>
            <a:ext cx="6459898" cy="2554793"/>
          </a:xfrm>
          <a:prstGeom prst="rect">
            <a:avLst/>
          </a:prstGeom>
        </p:spPr>
      </p:pic>
      <p:sp>
        <p:nvSpPr>
          <p:cNvPr id="3" name="文本框 2"/>
          <p:cNvSpPr txBox="1"/>
          <p:nvPr/>
        </p:nvSpPr>
        <p:spPr>
          <a:xfrm>
            <a:off x="7942218" y="2451369"/>
            <a:ext cx="1933302" cy="369332"/>
          </a:xfrm>
          <a:prstGeom prst="rect">
            <a:avLst/>
          </a:prstGeom>
          <a:noFill/>
        </p:spPr>
        <p:txBody>
          <a:bodyPr wrap="square" rtlCol="0">
            <a:spAutoFit/>
          </a:bodyPr>
          <a:lstStyle/>
          <a:p>
            <a:r>
              <a:rPr lang="zh-CN" altLang="en-US" dirty="0" smtClean="0"/>
              <a:t>扩容前</a:t>
            </a:r>
            <a:r>
              <a:rPr lang="en-US" altLang="zh-CN" dirty="0"/>
              <a:t>n=16</a:t>
            </a:r>
            <a:endParaRPr lang="zh-CN" altLang="en-US" dirty="0"/>
          </a:p>
        </p:txBody>
      </p:sp>
      <p:sp>
        <p:nvSpPr>
          <p:cNvPr id="5" name="文本框 4"/>
          <p:cNvSpPr txBox="1"/>
          <p:nvPr/>
        </p:nvSpPr>
        <p:spPr>
          <a:xfrm>
            <a:off x="7942216" y="3731623"/>
            <a:ext cx="1933303" cy="369332"/>
          </a:xfrm>
          <a:prstGeom prst="rect">
            <a:avLst/>
          </a:prstGeom>
          <a:noFill/>
        </p:spPr>
        <p:txBody>
          <a:bodyPr wrap="square" rtlCol="0">
            <a:spAutoFit/>
          </a:bodyPr>
          <a:lstStyle/>
          <a:p>
            <a:r>
              <a:rPr lang="zh-CN" altLang="en-US" dirty="0" smtClean="0"/>
              <a:t>扩容后</a:t>
            </a:r>
            <a:r>
              <a:rPr lang="en-US" altLang="zh-CN" dirty="0" smtClean="0"/>
              <a:t>n=32</a:t>
            </a:r>
            <a:endParaRPr lang="zh-CN" altLang="en-US" dirty="0"/>
          </a:p>
        </p:txBody>
      </p:sp>
    </p:spTree>
    <p:extLst>
      <p:ext uri="{BB962C8B-B14F-4D97-AF65-F5344CB8AC3E}">
        <p14:creationId xmlns:p14="http://schemas.microsoft.com/office/powerpoint/2010/main" val="528836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 避免频繁的扩容</a:t>
            </a:r>
            <a:endParaRPr lang="en-US" altLang="zh-CN" dirty="0"/>
          </a:p>
          <a:p>
            <a:r>
              <a:rPr lang="zh-CN" altLang="en-US" dirty="0" smtClean="0"/>
              <a:t>负载</a:t>
            </a:r>
            <a:r>
              <a:rPr lang="zh-CN" altLang="en-US" dirty="0"/>
              <a:t>因子</a:t>
            </a:r>
            <a:r>
              <a:rPr lang="en-US" altLang="zh-CN" dirty="0"/>
              <a:t>:</a:t>
            </a:r>
            <a:r>
              <a:rPr lang="en-US" altLang="zh-CN" dirty="0" smtClean="0"/>
              <a:t>0.75  </a:t>
            </a:r>
            <a:r>
              <a:rPr lang="zh-CN" altLang="en-US" dirty="0" smtClean="0">
                <a:solidFill>
                  <a:srgbClr val="FFC000"/>
                </a:solidFill>
              </a:rPr>
              <a:t>不要</a:t>
            </a:r>
            <a:r>
              <a:rPr lang="zh-CN" altLang="en-US" dirty="0">
                <a:solidFill>
                  <a:srgbClr val="FFC000"/>
                </a:solidFill>
              </a:rPr>
              <a:t>轻易修改</a:t>
            </a:r>
          </a:p>
          <a:p>
            <a:r>
              <a:rPr lang="en-US" altLang="zh-CN" dirty="0" err="1" smtClean="0"/>
              <a:t>HashMap</a:t>
            </a:r>
            <a:r>
              <a:rPr lang="zh-CN" altLang="en-US" dirty="0" smtClean="0"/>
              <a:t>线程</a:t>
            </a:r>
            <a:r>
              <a:rPr lang="zh-CN" altLang="en-US" dirty="0"/>
              <a:t>不</a:t>
            </a:r>
            <a:r>
              <a:rPr lang="zh-CN" altLang="en-US" dirty="0" smtClean="0"/>
              <a:t>安全，建议使用</a:t>
            </a:r>
            <a:r>
              <a:rPr lang="en-US" altLang="zh-CN" dirty="0" err="1" smtClean="0"/>
              <a:t>concurrentHashMap</a:t>
            </a:r>
            <a:r>
              <a:rPr lang="zh-CN" altLang="en-US" dirty="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447361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a:t>
            </a:r>
            <a:r>
              <a:rPr lang="en-US" altLang="zh-CN" dirty="0" err="1" smtClean="0"/>
              <a:t>ashMap</a:t>
            </a:r>
            <a:r>
              <a:rPr lang="zh-CN" altLang="en-US" dirty="0" smtClean="0"/>
              <a:t>不是线程安全的</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假设</a:t>
            </a:r>
            <a:r>
              <a:rPr lang="en-US" altLang="zh-CN" dirty="0" smtClean="0"/>
              <a:t>k1,k2</a:t>
            </a:r>
            <a:r>
              <a:rPr lang="zh-CN" altLang="en-US" dirty="0" smtClean="0"/>
              <a:t>的</a:t>
            </a:r>
            <a:r>
              <a:rPr lang="en-US" altLang="zh-CN" dirty="0" err="1" smtClean="0"/>
              <a:t>hashcode</a:t>
            </a:r>
            <a:r>
              <a:rPr lang="zh-CN" altLang="en-US" dirty="0" smtClean="0"/>
              <a:t>相同，</a:t>
            </a:r>
            <a:r>
              <a:rPr lang="zh-CN" altLang="en-US" dirty="0" smtClean="0"/>
              <a:t>在同一</a:t>
            </a:r>
            <a:r>
              <a:rPr lang="en-US" altLang="zh-CN" dirty="0" smtClean="0"/>
              <a:t>bucket(</a:t>
            </a:r>
            <a:r>
              <a:rPr lang="zh-CN" altLang="en-US" dirty="0" smtClean="0"/>
              <a:t>长度是</a:t>
            </a:r>
            <a:r>
              <a:rPr lang="en-US" altLang="zh-CN" dirty="0" smtClean="0"/>
              <a:t>8)</a:t>
            </a:r>
            <a:endParaRPr lang="en-US" altLang="zh-CN" dirty="0" smtClean="0"/>
          </a:p>
          <a:p>
            <a:r>
              <a:rPr lang="en-US" altLang="zh-CN" dirty="0" smtClean="0"/>
              <a:t>Thread A put(k1,v1)</a:t>
            </a:r>
          </a:p>
          <a:p>
            <a:r>
              <a:rPr lang="en-US" altLang="zh-CN" dirty="0" smtClean="0"/>
              <a:t>Thread B put(k2,v2)</a:t>
            </a:r>
          </a:p>
          <a:p>
            <a:endParaRPr lang="en-US" altLang="zh-CN" dirty="0" smtClean="0"/>
          </a:p>
          <a:p>
            <a:pPr marL="0" indent="0">
              <a:buNone/>
            </a:pPr>
            <a:r>
              <a:rPr lang="zh-CN" altLang="en-US" dirty="0" smtClean="0"/>
              <a:t>预期结果：生成一个红黑树，共有</a:t>
            </a:r>
            <a:r>
              <a:rPr lang="en-US" altLang="zh-CN" dirty="0" smtClean="0"/>
              <a:t>10</a:t>
            </a:r>
            <a:r>
              <a:rPr lang="zh-CN" altLang="en-US" dirty="0" smtClean="0"/>
              <a:t>个结点</a:t>
            </a:r>
            <a:endParaRPr lang="en-US" altLang="zh-CN" dirty="0" smtClean="0"/>
          </a:p>
          <a:p>
            <a:pPr marL="0" indent="0">
              <a:buNone/>
            </a:pPr>
            <a:r>
              <a:rPr lang="zh-CN" altLang="en-US" dirty="0" smtClean="0"/>
              <a:t>实际结果：生成两个红黑</a:t>
            </a:r>
            <a:r>
              <a:rPr lang="zh-CN" altLang="en-US" dirty="0" smtClean="0"/>
              <a:t>树。</a:t>
            </a:r>
            <a:endParaRPr lang="zh-CN" altLang="en-US" dirty="0"/>
          </a:p>
        </p:txBody>
      </p:sp>
    </p:spTree>
    <p:extLst>
      <p:ext uri="{BB962C8B-B14F-4D97-AF65-F5344CB8AC3E}">
        <p14:creationId xmlns:p14="http://schemas.microsoft.com/office/powerpoint/2010/main" val="2305648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锁</a:t>
            </a:r>
          </a:p>
        </p:txBody>
      </p:sp>
      <p:sp>
        <p:nvSpPr>
          <p:cNvPr id="3" name="内容占位符 2"/>
          <p:cNvSpPr>
            <a:spLocks noGrp="1"/>
          </p:cNvSpPr>
          <p:nvPr>
            <p:ph idx="1"/>
          </p:nvPr>
        </p:nvSpPr>
        <p:spPr>
          <a:xfrm>
            <a:off x="838200" y="2429691"/>
            <a:ext cx="10515600" cy="3612334"/>
          </a:xfrm>
        </p:spPr>
        <p:txBody>
          <a:bodyPr/>
          <a:lstStyle/>
          <a:p>
            <a:r>
              <a:rPr lang="zh-CN" altLang="en-US" dirty="0" smtClean="0"/>
              <a:t>保证线程安全的最简单方式，代价也是最高的。</a:t>
            </a:r>
            <a:endParaRPr lang="en-US" altLang="zh-CN" dirty="0" smtClean="0"/>
          </a:p>
          <a:p>
            <a:endParaRPr lang="en-US" altLang="zh-CN" dirty="0" smtClean="0"/>
          </a:p>
          <a:p>
            <a:r>
              <a:rPr lang="en-US" altLang="zh-CN" dirty="0" smtClean="0"/>
              <a:t>Jdk1.5</a:t>
            </a:r>
            <a:r>
              <a:rPr lang="zh-CN" altLang="en-US" dirty="0" smtClean="0"/>
              <a:t>之前都是依靠</a:t>
            </a:r>
            <a:r>
              <a:rPr lang="en-US" altLang="zh-CN" dirty="0" smtClean="0"/>
              <a:t>synchronized</a:t>
            </a:r>
            <a:r>
              <a:rPr lang="zh-CN" altLang="en-US" dirty="0" smtClean="0"/>
              <a:t>关键字保证同步的。</a:t>
            </a:r>
            <a:endParaRPr lang="en-US" altLang="zh-CN" dirty="0" smtClean="0"/>
          </a:p>
        </p:txBody>
      </p:sp>
    </p:spTree>
    <p:extLst>
      <p:ext uri="{BB962C8B-B14F-4D97-AF65-F5344CB8AC3E}">
        <p14:creationId xmlns:p14="http://schemas.microsoft.com/office/powerpoint/2010/main" val="336341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乐观锁和悲观锁</a:t>
            </a:r>
            <a:endParaRPr lang="zh-CN" altLang="en-US" dirty="0"/>
          </a:p>
        </p:txBody>
      </p:sp>
      <p:sp>
        <p:nvSpPr>
          <p:cNvPr id="3" name="内容占位符 2"/>
          <p:cNvSpPr>
            <a:spLocks noGrp="1"/>
          </p:cNvSpPr>
          <p:nvPr>
            <p:ph idx="1"/>
          </p:nvPr>
        </p:nvSpPr>
        <p:spPr/>
        <p:txBody>
          <a:bodyPr/>
          <a:lstStyle/>
          <a:p>
            <a:r>
              <a:rPr lang="zh-CN" altLang="en-US" dirty="0" smtClean="0"/>
              <a:t>悲观锁</a:t>
            </a:r>
            <a:endParaRPr lang="en-US" altLang="zh-CN" dirty="0" smtClean="0"/>
          </a:p>
          <a:p>
            <a:pPr marL="0" indent="0">
              <a:buNone/>
            </a:pPr>
            <a:r>
              <a:rPr lang="zh-CN" altLang="en-US" dirty="0" smtClean="0"/>
              <a:t>    假设最坏情况</a:t>
            </a:r>
            <a:r>
              <a:rPr lang="zh-CN" altLang="en-US" dirty="0" smtClean="0"/>
              <a:t>，确保其他</a:t>
            </a:r>
            <a:r>
              <a:rPr lang="zh-CN" altLang="en-US" dirty="0" smtClean="0"/>
              <a:t>线程不会造成干扰的情况下执行，会导致其他所有</a:t>
            </a:r>
            <a:r>
              <a:rPr lang="zh-CN" altLang="en-US" dirty="0" smtClean="0"/>
              <a:t>进行</a:t>
            </a:r>
            <a:r>
              <a:rPr lang="zh-CN" altLang="en-US" dirty="0" smtClean="0"/>
              <a:t>的线程</a:t>
            </a:r>
            <a:r>
              <a:rPr lang="zh-CN" altLang="en-US" dirty="0" smtClean="0"/>
              <a:t>挂</a:t>
            </a:r>
            <a:r>
              <a:rPr lang="zh-CN" altLang="en-US" dirty="0" smtClean="0"/>
              <a:t>起，等待持有的线程释放锁。</a:t>
            </a:r>
            <a:r>
              <a:rPr lang="en-US" altLang="zh-CN" dirty="0"/>
              <a:t> </a:t>
            </a:r>
            <a:r>
              <a:rPr lang="zh-CN" altLang="en-US" dirty="0" smtClean="0"/>
              <a:t>如：</a:t>
            </a:r>
            <a:r>
              <a:rPr lang="en-US" altLang="zh-CN" dirty="0" smtClean="0"/>
              <a:t>synchronized</a:t>
            </a:r>
          </a:p>
          <a:p>
            <a:pPr marL="0" indent="0">
              <a:buNone/>
            </a:pPr>
            <a:endParaRPr lang="en-US" altLang="zh-CN" dirty="0" smtClean="0"/>
          </a:p>
          <a:p>
            <a:r>
              <a:rPr lang="zh-CN" altLang="en-US" dirty="0" smtClean="0"/>
              <a:t>乐观锁</a:t>
            </a:r>
            <a:endParaRPr lang="en-US" altLang="zh-CN" dirty="0" smtClean="0"/>
          </a:p>
          <a:p>
            <a:pPr marL="0" indent="0">
              <a:buNone/>
            </a:pPr>
            <a:r>
              <a:rPr lang="zh-CN" altLang="en-US" dirty="0" smtClean="0"/>
              <a:t>    假设没有冲突而去完成某项操作，因为如果冲突失败就重试，直到成功为止。如：</a:t>
            </a:r>
            <a:r>
              <a:rPr lang="en-US" altLang="zh-CN" dirty="0" err="1" smtClean="0"/>
              <a:t>cas</a:t>
            </a:r>
            <a:endParaRPr lang="zh-CN" altLang="en-US" dirty="0"/>
          </a:p>
        </p:txBody>
      </p:sp>
    </p:spTree>
    <p:extLst>
      <p:ext uri="{BB962C8B-B14F-4D97-AF65-F5344CB8AC3E}">
        <p14:creationId xmlns:p14="http://schemas.microsoft.com/office/powerpoint/2010/main" val="1014629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r>
              <a:rPr lang="zh-CN" altLang="en-US" dirty="0" smtClean="0"/>
              <a:t>关键字</a:t>
            </a:r>
            <a:endParaRPr lang="zh-CN" altLang="en-US" dirty="0"/>
          </a:p>
        </p:txBody>
      </p:sp>
      <p:sp>
        <p:nvSpPr>
          <p:cNvPr id="3" name="内容占位符 2"/>
          <p:cNvSpPr>
            <a:spLocks noGrp="1"/>
          </p:cNvSpPr>
          <p:nvPr>
            <p:ph idx="1"/>
          </p:nvPr>
        </p:nvSpPr>
        <p:spPr>
          <a:xfrm>
            <a:off x="838200" y="2116183"/>
            <a:ext cx="10515600" cy="4060780"/>
          </a:xfrm>
        </p:spPr>
        <p:txBody>
          <a:bodyPr/>
          <a:lstStyle/>
          <a:p>
            <a:pPr marL="0" indent="0">
              <a:buNone/>
            </a:pPr>
            <a:r>
              <a:rPr lang="zh-CN" altLang="en-US" dirty="0" smtClean="0"/>
              <a:t>   作用：</a:t>
            </a:r>
            <a:endParaRPr lang="en-US" altLang="zh-CN" dirty="0" smtClean="0"/>
          </a:p>
          <a:p>
            <a:pPr marL="0" indent="0">
              <a:buNone/>
            </a:pPr>
            <a:r>
              <a:rPr lang="zh-CN" altLang="en-US" dirty="0" smtClean="0"/>
              <a:t>    当</a:t>
            </a:r>
            <a:r>
              <a:rPr lang="zh-CN" altLang="en-US" dirty="0"/>
              <a:t>一</a:t>
            </a:r>
            <a:r>
              <a:rPr lang="zh-CN" altLang="en-US" dirty="0" smtClean="0"/>
              <a:t>个</a:t>
            </a:r>
            <a:r>
              <a:rPr lang="zh-CN" altLang="en-US" dirty="0" smtClean="0"/>
              <a:t>代码块</a:t>
            </a:r>
            <a:r>
              <a:rPr lang="zh-CN" altLang="en-US" dirty="0" smtClean="0"/>
              <a:t>被</a:t>
            </a:r>
            <a:r>
              <a:rPr lang="zh-CN" altLang="en-US" dirty="0"/>
              <a:t>当前正在访问的线程</a:t>
            </a:r>
            <a:r>
              <a:rPr lang="zh-CN" altLang="en-US" dirty="0" smtClean="0"/>
              <a:t>加上</a:t>
            </a:r>
            <a:r>
              <a:rPr lang="en-US" altLang="zh-CN" dirty="0" smtClean="0"/>
              <a:t>Synchronized</a:t>
            </a:r>
            <a:r>
              <a:rPr lang="zh-CN" altLang="en-US" dirty="0" smtClean="0"/>
              <a:t>后</a:t>
            </a:r>
            <a:r>
              <a:rPr lang="zh-CN" altLang="en-US" dirty="0"/>
              <a:t>，在同一个时刻，其他线程只能处于等待的状态，直到当前线程处理完毕释放该</a:t>
            </a:r>
            <a:r>
              <a:rPr lang="zh-CN" altLang="en-US" dirty="0" smtClean="0"/>
              <a:t>锁。</a:t>
            </a:r>
            <a:endParaRPr lang="en-US" altLang="zh-CN" dirty="0" smtClean="0"/>
          </a:p>
        </p:txBody>
      </p:sp>
    </p:spTree>
    <p:extLst>
      <p:ext uri="{BB962C8B-B14F-4D97-AF65-F5344CB8AC3E}">
        <p14:creationId xmlns:p14="http://schemas.microsoft.com/office/powerpoint/2010/main" val="2554928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CAS</a:t>
            </a:r>
            <a:r>
              <a:rPr lang="zh-CN" altLang="en-US" b="1" dirty="0" smtClean="0"/>
              <a:t>（乐观锁算法）</a:t>
            </a:r>
            <a:r>
              <a:rPr lang="zh-CN" altLang="en-US" b="1" dirty="0"/>
              <a:t/>
            </a:r>
            <a:br>
              <a:rPr lang="zh-CN" altLang="en-US" b="1" dirty="0"/>
            </a:br>
            <a:endParaRPr lang="zh-CN" altLang="en-US" dirty="0"/>
          </a:p>
        </p:txBody>
      </p:sp>
      <p:sp>
        <p:nvSpPr>
          <p:cNvPr id="3" name="内容占位符 2"/>
          <p:cNvSpPr>
            <a:spLocks noGrp="1"/>
          </p:cNvSpPr>
          <p:nvPr>
            <p:ph idx="1"/>
          </p:nvPr>
        </p:nvSpPr>
        <p:spPr>
          <a:xfrm>
            <a:off x="838200" y="1690688"/>
            <a:ext cx="10515600" cy="4486275"/>
          </a:xfrm>
        </p:spPr>
        <p:txBody>
          <a:bodyPr>
            <a:normAutofit/>
          </a:bodyPr>
          <a:lstStyle/>
          <a:p>
            <a:pPr latinLnBrk="1"/>
            <a:r>
              <a:rPr lang="en-US" altLang="zh-CN" dirty="0" smtClean="0"/>
              <a:t>Compare </a:t>
            </a:r>
            <a:r>
              <a:rPr lang="en-US" altLang="zh-CN" dirty="0"/>
              <a:t>And </a:t>
            </a:r>
            <a:r>
              <a:rPr lang="en-US" altLang="zh-CN" dirty="0" smtClean="0"/>
              <a:t>Swap</a:t>
            </a:r>
            <a:r>
              <a:rPr lang="zh-CN" altLang="en-US" dirty="0"/>
              <a:t/>
            </a:r>
            <a:br>
              <a:rPr lang="zh-CN" altLang="en-US" dirty="0"/>
            </a:br>
            <a:r>
              <a:rPr lang="en-US" altLang="zh-CN" dirty="0" smtClean="0"/>
              <a:t>CAS(V,E,N):</a:t>
            </a:r>
            <a:r>
              <a:rPr lang="zh-CN" altLang="en-US" dirty="0" smtClean="0"/>
              <a:t>判断预期值</a:t>
            </a:r>
            <a:r>
              <a:rPr lang="en-US" altLang="zh-CN" dirty="0" smtClean="0"/>
              <a:t>E</a:t>
            </a:r>
            <a:r>
              <a:rPr lang="zh-CN" altLang="en-US" dirty="0" smtClean="0"/>
              <a:t>和内存旧值</a:t>
            </a:r>
            <a:r>
              <a:rPr lang="en-US" altLang="zh-CN" dirty="0" smtClean="0"/>
              <a:t>V</a:t>
            </a:r>
            <a:r>
              <a:rPr lang="zh-CN" altLang="en-US" dirty="0" smtClean="0"/>
              <a:t>是否相同</a:t>
            </a:r>
            <a:r>
              <a:rPr lang="en-US" altLang="zh-CN" dirty="0" smtClean="0"/>
              <a:t>(compare)</a:t>
            </a:r>
          </a:p>
          <a:p>
            <a:pPr marL="0" indent="0" latinLnBrk="1">
              <a:buNone/>
            </a:pPr>
            <a:r>
              <a:rPr lang="en-US" altLang="zh-CN" dirty="0"/>
              <a:t>	</a:t>
            </a:r>
            <a:r>
              <a:rPr lang="zh-CN" altLang="en-US" dirty="0" smtClean="0"/>
              <a:t>如果相等用新值</a:t>
            </a:r>
            <a:r>
              <a:rPr lang="en-US" altLang="zh-CN" dirty="0" smtClean="0"/>
              <a:t>N</a:t>
            </a:r>
            <a:r>
              <a:rPr lang="zh-CN" altLang="en-US" dirty="0" smtClean="0"/>
              <a:t>覆盖旧值</a:t>
            </a:r>
            <a:r>
              <a:rPr lang="en-US" altLang="zh-CN" dirty="0" smtClean="0"/>
              <a:t>V(swap)</a:t>
            </a:r>
            <a:r>
              <a:rPr lang="zh-CN" altLang="en-US" dirty="0" smtClean="0"/>
              <a:t>，否则失败。</a:t>
            </a:r>
            <a:endParaRPr lang="en-US" altLang="zh-CN" dirty="0" smtClean="0"/>
          </a:p>
          <a:p>
            <a:pPr marL="0" indent="0" latinLnBrk="1">
              <a:buNone/>
            </a:pPr>
            <a:endParaRPr lang="en-US" altLang="zh-CN" dirty="0" smtClean="0"/>
          </a:p>
          <a:p>
            <a:pPr latinLnBrk="1"/>
            <a:r>
              <a:rPr lang="zh-CN" altLang="en-US" dirty="0"/>
              <a:t>当多</a:t>
            </a:r>
            <a:r>
              <a:rPr lang="zh-CN" altLang="en-US" dirty="0" smtClean="0"/>
              <a:t>个线程尝试使用</a:t>
            </a:r>
            <a:r>
              <a:rPr lang="en-US" altLang="zh-CN" dirty="0" smtClean="0"/>
              <a:t>CAS</a:t>
            </a:r>
            <a:r>
              <a:rPr lang="zh-CN" altLang="en-US" dirty="0" smtClean="0"/>
              <a:t>同时更新同一个变量时，只有一个线程能更新变量的值，其他线程失败，之后将会继续尝试。</a:t>
            </a:r>
            <a:endParaRPr lang="en-US" altLang="zh-CN" dirty="0" smtClean="0"/>
          </a:p>
          <a:p>
            <a:pPr marL="0" indent="0" latinLnBrk="1">
              <a:buNone/>
            </a:pPr>
            <a:endParaRPr lang="en-US" altLang="zh-CN" dirty="0" smtClean="0"/>
          </a:p>
          <a:p>
            <a:pPr latinLnBrk="1"/>
            <a:r>
              <a:rPr lang="zh-CN" altLang="en-US" dirty="0" smtClean="0"/>
              <a:t>在</a:t>
            </a:r>
            <a:r>
              <a:rPr lang="en-US" altLang="zh-CN" dirty="0" err="1"/>
              <a:t>ConcurrentHashMap</a:t>
            </a:r>
            <a:r>
              <a:rPr lang="zh-CN" altLang="en-US" dirty="0"/>
              <a:t>中，很多的操作都会依靠</a:t>
            </a:r>
            <a:r>
              <a:rPr lang="en-US" altLang="zh-CN" dirty="0"/>
              <a:t>CAS</a:t>
            </a:r>
            <a:r>
              <a:rPr lang="zh-CN" altLang="en-US" dirty="0"/>
              <a:t>算法</a:t>
            </a:r>
            <a:r>
              <a:rPr lang="zh-CN" altLang="en-US" dirty="0" smtClean="0"/>
              <a:t>完成。</a:t>
            </a:r>
            <a:endParaRPr lang="en-US" altLang="zh-CN" dirty="0" smtClean="0"/>
          </a:p>
        </p:txBody>
      </p:sp>
    </p:spTree>
    <p:extLst>
      <p:ext uri="{BB962C8B-B14F-4D97-AF65-F5344CB8AC3E}">
        <p14:creationId xmlns:p14="http://schemas.microsoft.com/office/powerpoint/2010/main" val="2856607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HashTable</a:t>
            </a:r>
            <a:r>
              <a:rPr lang="zh-CN" altLang="en-US" dirty="0"/>
              <a:t>是线程安全的</a:t>
            </a:r>
            <a:endParaRPr kumimoji="1" lang="zh-CN" altLang="en-US" dirty="0"/>
          </a:p>
        </p:txBody>
      </p:sp>
      <p:sp>
        <p:nvSpPr>
          <p:cNvPr id="3" name="内容占位符 2"/>
          <p:cNvSpPr>
            <a:spLocks noGrp="1"/>
          </p:cNvSpPr>
          <p:nvPr>
            <p:ph idx="1"/>
          </p:nvPr>
        </p:nvSpPr>
        <p:spPr/>
        <p:txBody>
          <a:bodyPr/>
          <a:lstStyle/>
          <a:p>
            <a:r>
              <a:rPr lang="zh-CN" altLang="en-US" dirty="0"/>
              <a:t>最开始</a:t>
            </a:r>
            <a:r>
              <a:rPr lang="en-US" altLang="zh-CN" dirty="0"/>
              <a:t>JDK </a:t>
            </a:r>
            <a:r>
              <a:rPr lang="zh-CN" altLang="en-US" dirty="0"/>
              <a:t>推出了 </a:t>
            </a:r>
            <a:r>
              <a:rPr lang="en-US" altLang="zh-CN" dirty="0" err="1"/>
              <a:t>HashTable</a:t>
            </a:r>
            <a:r>
              <a:rPr lang="en-US" altLang="zh-CN" dirty="0"/>
              <a:t>,</a:t>
            </a:r>
            <a:r>
              <a:rPr lang="zh-CN" altLang="en-US" dirty="0"/>
              <a:t>每个方法都是</a:t>
            </a:r>
            <a:r>
              <a:rPr lang="en-US" altLang="zh-CN" dirty="0" err="1" smtClean="0"/>
              <a:t>sychronized</a:t>
            </a:r>
            <a:r>
              <a:rPr lang="zh-CN" altLang="en-US" dirty="0"/>
              <a:t>，</a:t>
            </a:r>
            <a:r>
              <a:rPr lang="zh-CN" altLang="en-US" dirty="0" smtClean="0"/>
              <a:t>保证</a:t>
            </a:r>
            <a:r>
              <a:rPr lang="zh-CN" altLang="en-US" dirty="0"/>
              <a:t>了线程的安全，但是 效率低下。</a:t>
            </a:r>
          </a:p>
          <a:p>
            <a:r>
              <a:rPr lang="zh-CN" altLang="en-US" dirty="0"/>
              <a:t>从</a:t>
            </a:r>
            <a:r>
              <a:rPr lang="en-US" altLang="zh-CN" dirty="0"/>
              <a:t>JDK1.2</a:t>
            </a:r>
            <a:r>
              <a:rPr lang="zh-CN" altLang="en-US" dirty="0"/>
              <a:t>起，就有了</a:t>
            </a:r>
            <a:r>
              <a:rPr lang="en-US" altLang="zh-CN" dirty="0" err="1" smtClean="0"/>
              <a:t>HashMap</a:t>
            </a:r>
            <a:r>
              <a:rPr lang="zh-CN" altLang="en-US" dirty="0" smtClean="0"/>
              <a:t>，效率比</a:t>
            </a:r>
            <a:r>
              <a:rPr lang="en-US" altLang="zh-CN" dirty="0" err="1"/>
              <a:t>H</a:t>
            </a:r>
            <a:r>
              <a:rPr lang="en-US" altLang="zh-CN" dirty="0" err="1" smtClean="0"/>
              <a:t>ashTable</a:t>
            </a:r>
            <a:r>
              <a:rPr lang="zh-CN" altLang="en-US" dirty="0" smtClean="0"/>
              <a:t>快，但线程不安全。</a:t>
            </a:r>
            <a:endParaRPr lang="en-US" altLang="zh-CN" dirty="0" smtClean="0"/>
          </a:p>
          <a:p>
            <a:pPr marL="0" indent="0">
              <a:buNone/>
            </a:pPr>
            <a:r>
              <a:rPr lang="zh-CN" altLang="en-US" dirty="0"/>
              <a:t/>
            </a:r>
            <a:br>
              <a:rPr lang="zh-CN" altLang="en-US" dirty="0"/>
            </a:br>
            <a:r>
              <a:rPr lang="zh-CN" altLang="en-US" dirty="0"/>
              <a:t>在</a:t>
            </a:r>
            <a:r>
              <a:rPr lang="en-US" altLang="zh-CN" dirty="0"/>
              <a:t>JDK1.5</a:t>
            </a:r>
            <a:r>
              <a:rPr lang="zh-CN" altLang="en-US" dirty="0"/>
              <a:t>中</a:t>
            </a:r>
            <a:r>
              <a:rPr lang="zh-CN" altLang="en-US" dirty="0" smtClean="0"/>
              <a:t>，</a:t>
            </a:r>
            <a:r>
              <a:rPr lang="en-US" altLang="zh-CN" dirty="0" smtClean="0"/>
              <a:t>Doug </a:t>
            </a:r>
            <a:r>
              <a:rPr lang="en-US" altLang="zh-CN" dirty="0"/>
              <a:t>Lea</a:t>
            </a:r>
            <a:r>
              <a:rPr lang="zh-CN" altLang="en-US" dirty="0"/>
              <a:t>给我们带来了</a:t>
            </a:r>
            <a:r>
              <a:rPr lang="en-US" altLang="zh-CN" dirty="0"/>
              <a:t>concurrent</a:t>
            </a:r>
            <a:r>
              <a:rPr lang="zh-CN" altLang="en-US" dirty="0"/>
              <a:t>包，从此</a:t>
            </a:r>
            <a:r>
              <a:rPr lang="en-US" altLang="zh-CN" dirty="0"/>
              <a:t>Map</a:t>
            </a:r>
            <a:r>
              <a:rPr lang="zh-CN" altLang="en-US" dirty="0"/>
              <a:t>也有安全的了。 </a:t>
            </a:r>
          </a:p>
          <a:p>
            <a:endParaRPr kumimoji="1" lang="zh-CN" altLang="en-US" dirty="0"/>
          </a:p>
        </p:txBody>
      </p:sp>
      <p:pic>
        <p:nvPicPr>
          <p:cNvPr id="5" name="图片 4"/>
          <p:cNvPicPr>
            <a:picLocks noChangeAspect="1"/>
          </p:cNvPicPr>
          <p:nvPr/>
        </p:nvPicPr>
        <p:blipFill>
          <a:blip r:embed="rId3"/>
          <a:stretch>
            <a:fillRect/>
          </a:stretch>
        </p:blipFill>
        <p:spPr>
          <a:xfrm>
            <a:off x="9306223" y="4533900"/>
            <a:ext cx="1536700" cy="1778000"/>
          </a:xfrm>
          <a:prstGeom prst="rect">
            <a:avLst/>
          </a:prstGeom>
        </p:spPr>
      </p:pic>
    </p:spTree>
    <p:extLst>
      <p:ext uri="{BB962C8B-B14F-4D97-AF65-F5344CB8AC3E}">
        <p14:creationId xmlns:p14="http://schemas.microsoft.com/office/powerpoint/2010/main" val="79847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ConcurrentHashMap</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java1.5</a:t>
            </a:r>
            <a:r>
              <a:rPr lang="zh-CN" altLang="en-US" dirty="0" smtClean="0"/>
              <a:t>之后作为</a:t>
            </a:r>
            <a:r>
              <a:rPr lang="en-US" altLang="zh-CN" dirty="0" err="1" smtClean="0"/>
              <a:t>hashTable</a:t>
            </a:r>
            <a:r>
              <a:rPr lang="zh-CN" altLang="en-US" dirty="0" smtClean="0"/>
              <a:t>的替代新引入的，是</a:t>
            </a:r>
            <a:r>
              <a:rPr lang="en-US" altLang="zh-CN" dirty="0" smtClean="0"/>
              <a:t>concurrent</a:t>
            </a:r>
            <a:r>
              <a:rPr lang="zh-CN" altLang="en-US" dirty="0" smtClean="0"/>
              <a:t>包的重要成员。</a:t>
            </a:r>
            <a:endParaRPr lang="en-US" altLang="zh-CN" dirty="0" smtClean="0"/>
          </a:p>
          <a:p>
            <a:r>
              <a:rPr lang="zh-CN" altLang="en-US" dirty="0" smtClean="0"/>
              <a:t>利用</a:t>
            </a:r>
            <a:r>
              <a:rPr lang="en-US" altLang="zh-CN" dirty="0" err="1"/>
              <a:t>CAS+Synchronized</a:t>
            </a:r>
            <a:r>
              <a:rPr lang="zh-CN" altLang="en-US" dirty="0"/>
              <a:t>来保证并发更新的</a:t>
            </a:r>
            <a:r>
              <a:rPr lang="zh-CN" altLang="en-US" dirty="0" smtClean="0"/>
              <a:t>安全</a:t>
            </a:r>
            <a:endParaRPr lang="en-US" altLang="zh-CN" dirty="0" smtClean="0"/>
          </a:p>
          <a:p>
            <a:pPr marL="0" indent="0">
              <a:buNone/>
            </a:pPr>
            <a:endParaRPr lang="en-US" altLang="zh-CN" dirty="0"/>
          </a:p>
          <a:p>
            <a:pPr marL="0" indent="0">
              <a:buNone/>
            </a:pPr>
            <a:r>
              <a:rPr lang="zh-CN" altLang="en-US" dirty="0" smtClean="0"/>
              <a:t>并发方面：</a:t>
            </a:r>
            <a:endParaRPr lang="en-US" altLang="zh-CN" dirty="0" smtClean="0"/>
          </a:p>
          <a:p>
            <a:pPr marL="0" indent="0">
              <a:buNone/>
            </a:pPr>
            <a:r>
              <a:rPr lang="en-US" altLang="zh-CN" dirty="0" smtClean="0"/>
              <a:t>1.</a:t>
            </a:r>
            <a:r>
              <a:rPr lang="zh-CN" altLang="en-US" dirty="0" smtClean="0"/>
              <a:t>允许完全并发的读取</a:t>
            </a:r>
            <a:endParaRPr lang="en-US" altLang="zh-CN" dirty="0" smtClean="0"/>
          </a:p>
          <a:p>
            <a:pPr marL="0" indent="0">
              <a:buNone/>
            </a:pPr>
            <a:r>
              <a:rPr lang="en-US" altLang="zh-CN" dirty="0" smtClean="0"/>
              <a:t>2.put(</a:t>
            </a:r>
            <a:r>
              <a:rPr lang="en-US" altLang="zh-CN" dirty="0" err="1" smtClean="0"/>
              <a:t>k,v</a:t>
            </a:r>
            <a:r>
              <a:rPr lang="en-US" altLang="zh-CN" dirty="0" smtClean="0"/>
              <a:t>)</a:t>
            </a:r>
            <a:r>
              <a:rPr lang="zh-CN" altLang="en-US" dirty="0" smtClean="0"/>
              <a:t>操作</a:t>
            </a:r>
            <a:r>
              <a:rPr lang="en-US" altLang="zh-CN" dirty="0" smtClean="0"/>
              <a:t>bucket</a:t>
            </a:r>
            <a:r>
              <a:rPr lang="zh-CN" altLang="en-US" dirty="0"/>
              <a:t>间</a:t>
            </a:r>
            <a:r>
              <a:rPr lang="zh-CN" altLang="en-US" dirty="0" smtClean="0"/>
              <a:t>支持并发</a:t>
            </a:r>
            <a:endParaRPr lang="en-US" altLang="zh-CN" dirty="0" smtClean="0"/>
          </a:p>
          <a:p>
            <a:pPr marL="0" indent="0">
              <a:buNone/>
            </a:pPr>
            <a:r>
              <a:rPr lang="en-US" altLang="zh-CN" dirty="0" smtClean="0"/>
              <a:t>3.</a:t>
            </a:r>
            <a:r>
              <a:rPr lang="zh-CN" altLang="en-US" dirty="0" smtClean="0"/>
              <a:t>扩容支持并发</a:t>
            </a:r>
            <a:endParaRPr lang="zh-CN" altLang="en-US" dirty="0"/>
          </a:p>
        </p:txBody>
      </p:sp>
    </p:spTree>
    <p:extLst>
      <p:ext uri="{BB962C8B-B14F-4D97-AF65-F5344CB8AC3E}">
        <p14:creationId xmlns:p14="http://schemas.microsoft.com/office/powerpoint/2010/main" val="1860721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en-US" altLang="zh-CN" dirty="0" err="1" smtClean="0"/>
              <a:t>TreeNode</a:t>
            </a:r>
            <a:endParaRPr lang="en-US" altLang="zh-CN" dirty="0" smtClean="0"/>
          </a:p>
          <a:p>
            <a:r>
              <a:rPr lang="en-US" altLang="zh-CN" dirty="0" err="1" smtClean="0"/>
              <a:t>TreeBin</a:t>
            </a:r>
            <a:endParaRPr lang="zh-CN" altLang="en-US" dirty="0"/>
          </a:p>
        </p:txBody>
      </p:sp>
      <p:pic>
        <p:nvPicPr>
          <p:cNvPr id="5" name="图片 4"/>
          <p:cNvPicPr>
            <a:picLocks noChangeAspect="1"/>
          </p:cNvPicPr>
          <p:nvPr/>
        </p:nvPicPr>
        <p:blipFill>
          <a:blip r:embed="rId3"/>
          <a:stretch>
            <a:fillRect/>
          </a:stretch>
        </p:blipFill>
        <p:spPr>
          <a:xfrm>
            <a:off x="4164264" y="378079"/>
            <a:ext cx="6742857" cy="5685714"/>
          </a:xfrm>
          <a:prstGeom prst="rect">
            <a:avLst/>
          </a:prstGeom>
        </p:spPr>
      </p:pic>
    </p:spTree>
    <p:extLst>
      <p:ext uri="{BB962C8B-B14F-4D97-AF65-F5344CB8AC3E}">
        <p14:creationId xmlns:p14="http://schemas.microsoft.com/office/powerpoint/2010/main" val="3522605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基于</a:t>
            </a:r>
            <a:r>
              <a:rPr lang="en-US" altLang="zh-CN" dirty="0"/>
              <a:t>hashing</a:t>
            </a:r>
            <a:r>
              <a:rPr lang="zh-CN" altLang="en-US" dirty="0" smtClean="0"/>
              <a:t>原理</a:t>
            </a:r>
            <a:endParaRPr lang="en-US" altLang="zh-CN" dirty="0" smtClean="0"/>
          </a:p>
          <a:p>
            <a:r>
              <a:rPr lang="zh-CN" altLang="en-US" dirty="0" smtClean="0"/>
              <a:t>通过</a:t>
            </a:r>
            <a:r>
              <a:rPr lang="en-US" altLang="zh-CN" dirty="0"/>
              <a:t>put()</a:t>
            </a:r>
            <a:r>
              <a:rPr lang="zh-CN" altLang="en-US" dirty="0"/>
              <a:t>和</a:t>
            </a:r>
            <a:r>
              <a:rPr lang="en-US" altLang="zh-CN" dirty="0"/>
              <a:t>get()</a:t>
            </a:r>
            <a:r>
              <a:rPr lang="zh-CN" altLang="en-US" dirty="0"/>
              <a:t>方法储存和获取对象</a:t>
            </a:r>
            <a:r>
              <a:rPr lang="zh-CN" altLang="en-US" dirty="0" smtClean="0"/>
              <a:t>。</a:t>
            </a:r>
            <a:endParaRPr lang="en-US" altLang="zh-CN" dirty="0" smtClean="0"/>
          </a:p>
          <a:p>
            <a:endParaRPr lang="en-US" altLang="zh-CN" dirty="0" smtClean="0"/>
          </a:p>
          <a:p>
            <a:pPr marL="0" indent="0">
              <a:buNone/>
            </a:pPr>
            <a:r>
              <a:rPr lang="en-US" altLang="zh-CN" dirty="0" smtClean="0"/>
              <a:t>put(</a:t>
            </a:r>
            <a:r>
              <a:rPr lang="en-US" altLang="zh-CN" dirty="0" err="1" smtClean="0"/>
              <a:t>k,v</a:t>
            </a:r>
            <a:r>
              <a:rPr lang="en-US" altLang="zh-CN" dirty="0" smtClean="0"/>
              <a:t>):</a:t>
            </a:r>
            <a:r>
              <a:rPr lang="zh-CN" altLang="en-US" dirty="0" smtClean="0"/>
              <a:t>根据</a:t>
            </a:r>
            <a:r>
              <a:rPr lang="en-US" altLang="zh-CN" dirty="0" smtClean="0"/>
              <a:t>k</a:t>
            </a:r>
            <a:r>
              <a:rPr lang="zh-CN" altLang="en-US" dirty="0" smtClean="0"/>
              <a:t>调用</a:t>
            </a:r>
            <a:r>
              <a:rPr lang="en-US" altLang="zh-CN" dirty="0" err="1" smtClean="0"/>
              <a:t>hashCode</a:t>
            </a:r>
            <a:r>
              <a:rPr lang="en-US" altLang="zh-CN" dirty="0"/>
              <a:t>()</a:t>
            </a:r>
            <a:r>
              <a:rPr lang="zh-CN" altLang="en-US" dirty="0" smtClean="0"/>
              <a:t>方法</a:t>
            </a:r>
            <a:r>
              <a:rPr lang="zh-CN" altLang="en-US" dirty="0" smtClean="0"/>
              <a:t>计算</a:t>
            </a:r>
            <a:r>
              <a:rPr lang="zh-CN" altLang="en-US" dirty="0" smtClean="0"/>
              <a:t>键值对存放</a:t>
            </a:r>
            <a:r>
              <a:rPr lang="zh-CN" altLang="en-US" dirty="0" smtClean="0"/>
              <a:t>的</a:t>
            </a:r>
            <a:r>
              <a:rPr lang="zh-CN" altLang="en-US" dirty="0" smtClean="0"/>
              <a:t>位置</a:t>
            </a:r>
            <a:endParaRPr lang="en-US" altLang="zh-CN" dirty="0" smtClean="0"/>
          </a:p>
          <a:p>
            <a:pPr marL="0" indent="0">
              <a:buNone/>
            </a:pPr>
            <a:r>
              <a:rPr lang="en-US" altLang="zh-CN" dirty="0" smtClean="0"/>
              <a:t>get(k)</a:t>
            </a:r>
            <a:r>
              <a:rPr lang="zh-CN" altLang="en-US" dirty="0" smtClean="0"/>
              <a:t>：</a:t>
            </a:r>
            <a:r>
              <a:rPr lang="zh-CN" altLang="en-US" dirty="0" smtClean="0"/>
              <a:t>先根据</a:t>
            </a:r>
            <a:r>
              <a:rPr lang="en-US" altLang="zh-CN" dirty="0"/>
              <a:t>k</a:t>
            </a:r>
            <a:r>
              <a:rPr lang="zh-CN" altLang="en-US" dirty="0"/>
              <a:t>调用</a:t>
            </a:r>
            <a:r>
              <a:rPr lang="en-US" altLang="zh-CN" dirty="0" err="1"/>
              <a:t>hashCode</a:t>
            </a:r>
            <a:r>
              <a:rPr lang="en-US" altLang="zh-CN" dirty="0"/>
              <a:t>()</a:t>
            </a:r>
            <a:r>
              <a:rPr lang="zh-CN" altLang="en-US" dirty="0" smtClean="0"/>
              <a:t>方法，</a:t>
            </a:r>
            <a:r>
              <a:rPr lang="zh-CN" altLang="en-US" dirty="0" smtClean="0"/>
              <a:t>若</a:t>
            </a:r>
            <a:r>
              <a:rPr lang="en-US" altLang="zh-CN" dirty="0" smtClean="0"/>
              <a:t>k</a:t>
            </a:r>
            <a:r>
              <a:rPr lang="zh-CN" altLang="en-US" dirty="0" smtClean="0"/>
              <a:t>的</a:t>
            </a:r>
            <a:r>
              <a:rPr lang="en-US" altLang="zh-CN" dirty="0" err="1" smtClean="0"/>
              <a:t>hashcode</a:t>
            </a:r>
            <a:r>
              <a:rPr lang="zh-CN" altLang="en-US" dirty="0" smtClean="0"/>
              <a:t>一样则调用</a:t>
            </a:r>
            <a:r>
              <a:rPr lang="en-US" altLang="zh-CN" dirty="0" smtClean="0"/>
              <a:t>equals()</a:t>
            </a:r>
            <a:r>
              <a:rPr lang="zh-CN" altLang="en-US" dirty="0" smtClean="0"/>
              <a:t>比较</a:t>
            </a:r>
            <a:endParaRPr lang="en-US" altLang="zh-CN" dirty="0" smtClean="0"/>
          </a:p>
        </p:txBody>
      </p:sp>
    </p:spTree>
    <p:extLst>
      <p:ext uri="{BB962C8B-B14F-4D97-AF65-F5344CB8AC3E}">
        <p14:creationId xmlns:p14="http://schemas.microsoft.com/office/powerpoint/2010/main" val="4020993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concurrentHashMap</a:t>
            </a:r>
            <a:r>
              <a:rPr lang="zh-CN" altLang="en-US" dirty="0" smtClean="0"/>
              <a:t>如何实现线程安全？</a:t>
            </a:r>
            <a:endParaRPr lang="zh-CN" altLang="en-US" dirty="0"/>
          </a:p>
        </p:txBody>
      </p:sp>
      <p:sp>
        <p:nvSpPr>
          <p:cNvPr id="3" name="内容占位符 2"/>
          <p:cNvSpPr>
            <a:spLocks noGrp="1"/>
          </p:cNvSpPr>
          <p:nvPr>
            <p:ph idx="1"/>
          </p:nvPr>
        </p:nvSpPr>
        <p:spPr/>
        <p:txBody>
          <a:bodyPr>
            <a:normAutofit/>
          </a:bodyPr>
          <a:lstStyle/>
          <a:p>
            <a:r>
              <a:rPr lang="zh-CN" altLang="en-US" b="1" dirty="0" smtClean="0"/>
              <a:t>锁分离技术</a:t>
            </a:r>
            <a:r>
              <a:rPr lang="zh-CN" altLang="en-US" dirty="0" smtClean="0"/>
              <a:t>：一个线程每次对一个</a:t>
            </a:r>
            <a:r>
              <a:rPr lang="en-US" altLang="zh-CN" dirty="0" smtClean="0"/>
              <a:t>bin(</a:t>
            </a:r>
            <a:r>
              <a:rPr lang="zh-CN" altLang="en-US" dirty="0" smtClean="0"/>
              <a:t>链表或红黑树</a:t>
            </a:r>
            <a:r>
              <a:rPr lang="en-US" altLang="zh-CN" dirty="0" smtClean="0"/>
              <a:t>)</a:t>
            </a:r>
            <a:r>
              <a:rPr lang="zh-CN" altLang="en-US" dirty="0" smtClean="0"/>
              <a:t>加锁，其他线程仍然可以访问其他</a:t>
            </a:r>
            <a:r>
              <a:rPr lang="en-US" altLang="zh-CN" dirty="0" smtClean="0"/>
              <a:t>bin</a:t>
            </a:r>
            <a:r>
              <a:rPr lang="zh-CN" altLang="en-US" dirty="0" smtClean="0"/>
              <a:t>。</a:t>
            </a:r>
            <a:endParaRPr lang="en-US" altLang="zh-CN" dirty="0" smtClean="0"/>
          </a:p>
          <a:p>
            <a:endParaRPr lang="en-US" altLang="zh-CN" dirty="0" smtClean="0"/>
          </a:p>
          <a:p>
            <a:r>
              <a:rPr lang="en-US" altLang="zh-CN" b="1" dirty="0" smtClean="0"/>
              <a:t>CAS</a:t>
            </a:r>
            <a:r>
              <a:rPr lang="zh-CN" altLang="en-US" b="1" dirty="0" smtClean="0"/>
              <a:t>算法</a:t>
            </a:r>
            <a:endParaRPr lang="en-US" altLang="zh-CN" b="1" dirty="0" smtClean="0"/>
          </a:p>
          <a:p>
            <a:endParaRPr lang="zh-CN" altLang="en-US" b="1" dirty="0" smtClean="0"/>
          </a:p>
          <a:p>
            <a:r>
              <a:rPr lang="zh-CN" altLang="en-US" b="1" dirty="0" smtClean="0"/>
              <a:t>设置了</a:t>
            </a:r>
            <a:r>
              <a:rPr lang="en-US" altLang="zh-CN" b="1" dirty="0" err="1" smtClean="0"/>
              <a:t>sizeCtl</a:t>
            </a:r>
            <a:r>
              <a:rPr lang="zh-CN" altLang="en-US" b="1" dirty="0"/>
              <a:t>控制标识</a:t>
            </a:r>
            <a:r>
              <a:rPr lang="zh-CN" altLang="en-US" b="1" dirty="0" smtClean="0"/>
              <a:t>符</a:t>
            </a:r>
          </a:p>
          <a:p>
            <a:pPr marL="0" indent="0">
              <a:buNone/>
            </a:pPr>
            <a:r>
              <a:rPr lang="zh-CN" altLang="en-US" dirty="0" smtClean="0"/>
              <a:t>	</a:t>
            </a:r>
          </a:p>
          <a:p>
            <a:pPr lvl="1"/>
            <a:endParaRPr lang="zh-CN" altLang="en-US" dirty="0"/>
          </a:p>
        </p:txBody>
      </p:sp>
    </p:spTree>
    <p:extLst>
      <p:ext uri="{BB962C8B-B14F-4D97-AF65-F5344CB8AC3E}">
        <p14:creationId xmlns:p14="http://schemas.microsoft.com/office/powerpoint/2010/main" val="247840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扩容</a:t>
            </a:r>
            <a:endParaRPr lang="zh-CN" altLang="en-US" dirty="0"/>
          </a:p>
        </p:txBody>
      </p:sp>
      <p:sp>
        <p:nvSpPr>
          <p:cNvPr id="3" name="内容占位符 2"/>
          <p:cNvSpPr>
            <a:spLocks noGrp="1"/>
          </p:cNvSpPr>
          <p:nvPr>
            <p:ph idx="1"/>
          </p:nvPr>
        </p:nvSpPr>
        <p:spPr/>
        <p:txBody>
          <a:bodyPr/>
          <a:lstStyle/>
          <a:p>
            <a:r>
              <a:rPr lang="zh-CN" altLang="en-US" dirty="0" smtClean="0"/>
              <a:t>支持并发扩容</a:t>
            </a:r>
            <a:endParaRPr lang="en-US" altLang="zh-CN" dirty="0" smtClean="0"/>
          </a:p>
          <a:p>
            <a:endParaRPr lang="en-US" altLang="zh-CN" dirty="0" smtClean="0"/>
          </a:p>
          <a:p>
            <a:r>
              <a:rPr lang="zh-CN" altLang="en-US" dirty="0" smtClean="0"/>
              <a:t>第一步：构建</a:t>
            </a:r>
            <a:r>
              <a:rPr lang="zh-CN" altLang="en-US" dirty="0"/>
              <a:t>一个</a:t>
            </a:r>
            <a:r>
              <a:rPr lang="en-US" altLang="zh-CN" dirty="0" err="1"/>
              <a:t>nextTable</a:t>
            </a:r>
            <a:r>
              <a:rPr lang="en-US" altLang="zh-CN" dirty="0"/>
              <a:t>,</a:t>
            </a:r>
            <a:r>
              <a:rPr lang="zh-CN" altLang="en-US" dirty="0"/>
              <a:t>它的容量是原来的</a:t>
            </a:r>
            <a:r>
              <a:rPr lang="zh-CN" altLang="en-US" dirty="0" smtClean="0"/>
              <a:t>两倍。</a:t>
            </a:r>
            <a:endParaRPr lang="en-US" altLang="zh-CN" dirty="0" smtClean="0"/>
          </a:p>
          <a:p>
            <a:endParaRPr lang="en-US" altLang="zh-CN" dirty="0" smtClean="0"/>
          </a:p>
          <a:p>
            <a:r>
              <a:rPr lang="zh-CN" altLang="en-US" dirty="0" smtClean="0"/>
              <a:t>第二步：将</a:t>
            </a:r>
            <a:r>
              <a:rPr lang="zh-CN" altLang="en-US" dirty="0"/>
              <a:t>原来</a:t>
            </a:r>
            <a:r>
              <a:rPr lang="en-US" altLang="zh-CN" dirty="0"/>
              <a:t>table</a:t>
            </a:r>
            <a:r>
              <a:rPr lang="zh-CN" altLang="en-US" dirty="0"/>
              <a:t>中的元素复制到</a:t>
            </a:r>
            <a:r>
              <a:rPr lang="en-US" altLang="zh-CN" dirty="0" err="1"/>
              <a:t>nextTable</a:t>
            </a:r>
            <a:r>
              <a:rPr lang="zh-CN" altLang="en-US" dirty="0" smtClean="0"/>
              <a:t>中。</a:t>
            </a:r>
            <a:r>
              <a:rPr lang="en-US" altLang="zh-CN" dirty="0" smtClean="0"/>
              <a:t>(</a:t>
            </a:r>
            <a:r>
              <a:rPr lang="zh-CN" altLang="en-US" dirty="0" smtClean="0"/>
              <a:t>迁移</a:t>
            </a:r>
            <a:r>
              <a:rPr lang="en-US" altLang="zh-CN" dirty="0" smtClean="0"/>
              <a:t>)</a:t>
            </a:r>
          </a:p>
          <a:p>
            <a:endParaRPr lang="en-US" altLang="zh-CN" dirty="0" smtClean="0"/>
          </a:p>
          <a:p>
            <a:r>
              <a:rPr lang="zh-CN" altLang="en-US" b="1" dirty="0" smtClean="0"/>
              <a:t>此时，有个线程想增、删元素，协助一起扩容后再完成更改操作</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895709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写操作</a:t>
            </a:r>
            <a:r>
              <a:rPr lang="en-US" altLang="zh-CN" dirty="0" smtClean="0"/>
              <a:t>—put(</a:t>
            </a:r>
            <a:r>
              <a:rPr lang="en-US" altLang="zh-CN" dirty="0" err="1" smtClean="0"/>
              <a:t>k,v</a:t>
            </a:r>
            <a:r>
              <a:rPr lang="en-US" altLang="zh-CN" dirty="0" smtClean="0"/>
              <a:t>)</a:t>
            </a:r>
            <a:endParaRPr lang="zh-CN" altLang="en-US" dirty="0"/>
          </a:p>
        </p:txBody>
      </p:sp>
      <p:sp>
        <p:nvSpPr>
          <p:cNvPr id="3" name="内容占位符 2"/>
          <p:cNvSpPr>
            <a:spLocks noGrp="1"/>
          </p:cNvSpPr>
          <p:nvPr>
            <p:ph idx="1"/>
          </p:nvPr>
        </p:nvSpPr>
        <p:spPr>
          <a:xfrm>
            <a:off x="838200" y="1690689"/>
            <a:ext cx="10515600" cy="4223728"/>
          </a:xfrm>
          <a:solidFill>
            <a:schemeClr val="bg1"/>
          </a:solidFill>
        </p:spPr>
        <p:txBody>
          <a:bodyPr>
            <a:normAutofit lnSpcReduction="10000"/>
          </a:bodyPr>
          <a:lstStyle/>
          <a:p>
            <a:pPr marL="0" indent="0">
              <a:buNone/>
            </a:pPr>
            <a:r>
              <a:rPr lang="en-US" altLang="zh-CN" dirty="0" smtClean="0"/>
              <a:t>1.</a:t>
            </a:r>
            <a:r>
              <a:rPr lang="zh-CN" altLang="en-US" dirty="0" smtClean="0"/>
              <a:t>检查</a:t>
            </a:r>
            <a:r>
              <a:rPr lang="en-US" altLang="zh-CN" dirty="0" smtClean="0"/>
              <a:t>key</a:t>
            </a:r>
            <a:r>
              <a:rPr lang="zh-CN" altLang="en-US" dirty="0" smtClean="0"/>
              <a:t>和</a:t>
            </a:r>
            <a:r>
              <a:rPr lang="en-US" altLang="zh-CN" dirty="0" smtClean="0"/>
              <a:t>value</a:t>
            </a:r>
            <a:r>
              <a:rPr lang="zh-CN" altLang="en-US" dirty="0" smtClean="0"/>
              <a:t>是否为空，若为空，抛异常</a:t>
            </a:r>
            <a:endParaRPr lang="en-US" altLang="zh-CN" dirty="0" smtClean="0"/>
          </a:p>
          <a:p>
            <a:pPr marL="0" indent="0">
              <a:buNone/>
            </a:pPr>
            <a:r>
              <a:rPr lang="en-US" altLang="zh-CN" dirty="0" smtClean="0"/>
              <a:t>2.</a:t>
            </a:r>
            <a:r>
              <a:rPr lang="zh-CN" altLang="en-US" dirty="0" smtClean="0"/>
              <a:t>进入</a:t>
            </a:r>
            <a:r>
              <a:rPr lang="en-US" altLang="zh-CN" dirty="0" smtClean="0"/>
              <a:t>for</a:t>
            </a:r>
            <a:r>
              <a:rPr lang="zh-CN" altLang="en-US" dirty="0" smtClean="0"/>
              <a:t>死循环</a:t>
            </a:r>
            <a:endParaRPr lang="en-US" altLang="zh-CN" dirty="0" smtClean="0"/>
          </a:p>
          <a:p>
            <a:pPr marL="0" indent="0">
              <a:buNone/>
            </a:pPr>
            <a:r>
              <a:rPr lang="en-US" altLang="zh-CN" dirty="0" smtClean="0"/>
              <a:t>3.</a:t>
            </a:r>
            <a:r>
              <a:rPr lang="zh-CN" altLang="en-US" dirty="0" smtClean="0"/>
              <a:t>检查</a:t>
            </a:r>
            <a:r>
              <a:rPr lang="en-US" altLang="zh-CN" dirty="0" smtClean="0"/>
              <a:t>table</a:t>
            </a:r>
            <a:r>
              <a:rPr lang="zh-CN" altLang="en-US" dirty="0" smtClean="0"/>
              <a:t>是否进行初始化，如果没有，调用</a:t>
            </a:r>
            <a:r>
              <a:rPr lang="en-US" altLang="zh-CN" dirty="0" err="1" smtClean="0"/>
              <a:t>initTable</a:t>
            </a:r>
            <a:r>
              <a:rPr lang="en-US" altLang="zh-CN" dirty="0" smtClean="0"/>
              <a:t>()</a:t>
            </a:r>
            <a:r>
              <a:rPr lang="zh-CN" altLang="en-US" dirty="0" smtClean="0"/>
              <a:t>进行初始化，进入</a:t>
            </a:r>
            <a:r>
              <a:rPr lang="en-US" altLang="zh-CN" dirty="0" smtClean="0"/>
              <a:t>2</a:t>
            </a:r>
            <a:r>
              <a:rPr lang="zh-CN" altLang="en-US" dirty="0" smtClean="0"/>
              <a:t>；否则进入</a:t>
            </a:r>
            <a:r>
              <a:rPr lang="en-US" altLang="zh-CN" dirty="0" smtClean="0"/>
              <a:t>4</a:t>
            </a:r>
          </a:p>
          <a:p>
            <a:pPr marL="0" indent="0">
              <a:buNone/>
            </a:pPr>
            <a:r>
              <a:rPr lang="en-US" altLang="zh-CN" dirty="0" smtClean="0"/>
              <a:t>4.</a:t>
            </a:r>
            <a:r>
              <a:rPr lang="zh-CN" altLang="en-US" dirty="0" smtClean="0"/>
              <a:t>根据</a:t>
            </a:r>
            <a:r>
              <a:rPr lang="en-US" altLang="zh-CN" dirty="0" smtClean="0"/>
              <a:t>key</a:t>
            </a:r>
            <a:r>
              <a:rPr lang="zh-CN" altLang="en-US" dirty="0" smtClean="0"/>
              <a:t>的</a:t>
            </a:r>
            <a:r>
              <a:rPr lang="en-US" altLang="zh-CN" dirty="0" smtClean="0"/>
              <a:t>hash</a:t>
            </a:r>
            <a:r>
              <a:rPr lang="zh-CN" altLang="en-US" dirty="0" smtClean="0"/>
              <a:t>值计算在</a:t>
            </a:r>
            <a:r>
              <a:rPr lang="en-US" altLang="zh-CN" dirty="0" smtClean="0"/>
              <a:t>table</a:t>
            </a:r>
            <a:r>
              <a:rPr lang="zh-CN" altLang="en-US" dirty="0" smtClean="0"/>
              <a:t>的存储位置</a:t>
            </a:r>
            <a:r>
              <a:rPr lang="en-US" altLang="zh-CN" dirty="0" err="1" smtClean="0"/>
              <a:t>i</a:t>
            </a:r>
            <a:r>
              <a:rPr lang="zh-CN" altLang="en-US" dirty="0" smtClean="0"/>
              <a:t>，取出</a:t>
            </a:r>
            <a:r>
              <a:rPr lang="en-US" altLang="zh-CN" dirty="0" smtClean="0"/>
              <a:t>tab[</a:t>
            </a:r>
            <a:r>
              <a:rPr lang="en-US" altLang="zh-CN" dirty="0" err="1" smtClean="0"/>
              <a:t>i</a:t>
            </a:r>
            <a:r>
              <a:rPr lang="en-US" altLang="zh-CN" dirty="0" smtClean="0"/>
              <a:t>]</a:t>
            </a:r>
          </a:p>
          <a:p>
            <a:pPr lvl="1"/>
            <a:r>
              <a:rPr lang="zh-CN" altLang="en-US" dirty="0" smtClean="0"/>
              <a:t>如果</a:t>
            </a:r>
            <a:r>
              <a:rPr lang="en-US" altLang="zh-CN" dirty="0" smtClean="0"/>
              <a:t>tab[</a:t>
            </a:r>
            <a:r>
              <a:rPr lang="en-US" altLang="zh-CN" dirty="0" err="1" smtClean="0"/>
              <a:t>i</a:t>
            </a:r>
            <a:r>
              <a:rPr lang="en-US" altLang="zh-CN" dirty="0" smtClean="0"/>
              <a:t>]==null,</a:t>
            </a:r>
            <a:r>
              <a:rPr lang="zh-CN" altLang="en-US" dirty="0" smtClean="0"/>
              <a:t>利用</a:t>
            </a:r>
            <a:r>
              <a:rPr lang="en-US" altLang="zh-CN" dirty="0" err="1" smtClean="0"/>
              <a:t>cas</a:t>
            </a:r>
            <a:r>
              <a:rPr lang="zh-CN" altLang="en-US" dirty="0" smtClean="0"/>
              <a:t>操作直接存在该位置，如果</a:t>
            </a:r>
            <a:r>
              <a:rPr lang="en-US" altLang="zh-CN" dirty="0" err="1" smtClean="0"/>
              <a:t>cas</a:t>
            </a:r>
            <a:r>
              <a:rPr lang="zh-CN" altLang="en-US" dirty="0" smtClean="0"/>
              <a:t>成功退出死循环</a:t>
            </a:r>
            <a:endParaRPr lang="en-US" altLang="zh-CN" dirty="0" smtClean="0"/>
          </a:p>
          <a:p>
            <a:pPr lvl="1"/>
            <a:r>
              <a:rPr lang="zh-CN" altLang="en-US" dirty="0" smtClean="0"/>
              <a:t>如果</a:t>
            </a:r>
            <a:r>
              <a:rPr lang="en-US" altLang="zh-CN" dirty="0" smtClean="0"/>
              <a:t>tab[</a:t>
            </a:r>
            <a:r>
              <a:rPr lang="en-US" altLang="zh-CN" dirty="0" err="1" smtClean="0"/>
              <a:t>i</a:t>
            </a:r>
            <a:r>
              <a:rPr lang="en-US" altLang="zh-CN" dirty="0" smtClean="0"/>
              <a:t>]!=null</a:t>
            </a:r>
          </a:p>
          <a:p>
            <a:pPr lvl="2"/>
            <a:r>
              <a:rPr lang="en-US" altLang="zh-CN" dirty="0" smtClean="0"/>
              <a:t>tab[</a:t>
            </a:r>
            <a:r>
              <a:rPr lang="en-US" altLang="zh-CN" dirty="0" err="1" smtClean="0"/>
              <a:t>i</a:t>
            </a:r>
            <a:r>
              <a:rPr lang="en-US" altLang="zh-CN" dirty="0" smtClean="0"/>
              <a:t>]</a:t>
            </a:r>
            <a:r>
              <a:rPr lang="zh-CN" altLang="en-US" dirty="0" smtClean="0"/>
              <a:t>存储的是一个链表，如果链表不存在</a:t>
            </a:r>
            <a:r>
              <a:rPr lang="en-US" altLang="zh-CN" dirty="0" smtClean="0"/>
              <a:t>key</a:t>
            </a:r>
            <a:r>
              <a:rPr lang="zh-CN" altLang="en-US" dirty="0" smtClean="0"/>
              <a:t>则直接加入到链表尾部。如果存在</a:t>
            </a:r>
            <a:r>
              <a:rPr lang="en-US" altLang="zh-CN" dirty="0" smtClean="0"/>
              <a:t>key</a:t>
            </a:r>
            <a:r>
              <a:rPr lang="zh-CN" altLang="en-US" dirty="0" smtClean="0"/>
              <a:t>，则更新对应的</a:t>
            </a:r>
            <a:r>
              <a:rPr lang="en-US" altLang="zh-CN" dirty="0" smtClean="0"/>
              <a:t>value.</a:t>
            </a:r>
          </a:p>
          <a:p>
            <a:pPr lvl="2"/>
            <a:r>
              <a:rPr lang="en-US" altLang="zh-CN" dirty="0"/>
              <a:t>tab[</a:t>
            </a:r>
            <a:r>
              <a:rPr lang="en-US" altLang="zh-CN" dirty="0" err="1"/>
              <a:t>i</a:t>
            </a:r>
            <a:r>
              <a:rPr lang="en-US" altLang="zh-CN" dirty="0"/>
              <a:t>]</a:t>
            </a:r>
            <a:r>
              <a:rPr lang="zh-CN" altLang="en-US" dirty="0"/>
              <a:t>存储的</a:t>
            </a:r>
            <a:r>
              <a:rPr lang="zh-CN" altLang="en-US" dirty="0" smtClean="0"/>
              <a:t>是</a:t>
            </a:r>
            <a:r>
              <a:rPr lang="zh-CN" altLang="en-US" dirty="0"/>
              <a:t>红黑</a:t>
            </a:r>
            <a:r>
              <a:rPr lang="zh-CN" altLang="en-US" dirty="0" smtClean="0"/>
              <a:t>树，按照树的方法增加结点。</a:t>
            </a:r>
            <a:endParaRPr lang="en-US" altLang="zh-CN" dirty="0" smtClean="0"/>
          </a:p>
          <a:p>
            <a:pPr lvl="2"/>
            <a:r>
              <a:rPr lang="zh-CN" altLang="en-US" dirty="0" smtClean="0"/>
              <a:t>插入成功，继续</a:t>
            </a:r>
            <a:r>
              <a:rPr lang="en-US" altLang="zh-CN" dirty="0"/>
              <a:t>5</a:t>
            </a:r>
            <a:endParaRPr lang="en-US" altLang="zh-CN" dirty="0" smtClean="0"/>
          </a:p>
        </p:txBody>
      </p:sp>
      <p:sp>
        <p:nvSpPr>
          <p:cNvPr id="5" name="文本框 4"/>
          <p:cNvSpPr txBox="1"/>
          <p:nvPr/>
        </p:nvSpPr>
        <p:spPr>
          <a:xfrm>
            <a:off x="963849" y="5853797"/>
            <a:ext cx="9552562" cy="1384995"/>
          </a:xfrm>
          <a:prstGeom prst="rect">
            <a:avLst/>
          </a:prstGeom>
          <a:noFill/>
        </p:spPr>
        <p:txBody>
          <a:bodyPr wrap="square" rtlCol="0">
            <a:spAutoFit/>
          </a:bodyPr>
          <a:lstStyle/>
          <a:p>
            <a:r>
              <a:rPr lang="en-US" altLang="zh-CN" sz="2800" dirty="0"/>
              <a:t>5. tab[</a:t>
            </a:r>
            <a:r>
              <a:rPr lang="en-US" altLang="zh-CN" sz="2800" dirty="0" err="1"/>
              <a:t>i</a:t>
            </a:r>
            <a:r>
              <a:rPr lang="en-US" altLang="zh-CN" sz="2800" dirty="0"/>
              <a:t>]</a:t>
            </a:r>
            <a:r>
              <a:rPr lang="zh-CN" altLang="en-US" sz="2800" dirty="0"/>
              <a:t>结点是链表结点，检查</a:t>
            </a:r>
            <a:r>
              <a:rPr lang="en-US" altLang="zh-CN" sz="2800" dirty="0"/>
              <a:t>tab[</a:t>
            </a:r>
            <a:r>
              <a:rPr lang="en-US" altLang="zh-CN" sz="2800" dirty="0" err="1"/>
              <a:t>i</a:t>
            </a:r>
            <a:r>
              <a:rPr lang="en-US" altLang="zh-CN" sz="2800" dirty="0"/>
              <a:t>]</a:t>
            </a:r>
            <a:r>
              <a:rPr lang="zh-CN" altLang="en-US" sz="2800" dirty="0"/>
              <a:t>的链表是否需要转化为树</a:t>
            </a:r>
            <a:endParaRPr lang="en-US" altLang="zh-CN" sz="2800" dirty="0"/>
          </a:p>
          <a:p>
            <a:endParaRPr lang="zh-CN" altLang="en-US" sz="2800" dirty="0"/>
          </a:p>
        </p:txBody>
      </p:sp>
      <p:sp>
        <p:nvSpPr>
          <p:cNvPr id="6" name="矩形 5"/>
          <p:cNvSpPr/>
          <p:nvPr/>
        </p:nvSpPr>
        <p:spPr>
          <a:xfrm>
            <a:off x="838200" y="2120629"/>
            <a:ext cx="3811621" cy="4280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标注 6"/>
          <p:cNvSpPr/>
          <p:nvPr/>
        </p:nvSpPr>
        <p:spPr>
          <a:xfrm>
            <a:off x="5839098" y="222068"/>
            <a:ext cx="3474720" cy="1267098"/>
          </a:xfrm>
          <a:prstGeom prst="wedgeRectCallout">
            <a:avLst>
              <a:gd name="adj1" fmla="val -60806"/>
              <a:gd name="adj2" fmla="val 59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不断取新值，直到成功</a:t>
            </a:r>
            <a:r>
              <a:rPr lang="en-US" altLang="zh-CN" dirty="0" smtClean="0"/>
              <a:t>replace</a:t>
            </a:r>
            <a:r>
              <a:rPr lang="zh-CN" altLang="en-US" dirty="0" smtClean="0"/>
              <a:t>一次，即可完成</a:t>
            </a:r>
            <a:endParaRPr lang="zh-CN" altLang="en-US" dirty="0"/>
          </a:p>
        </p:txBody>
      </p:sp>
      <p:sp>
        <p:nvSpPr>
          <p:cNvPr id="8" name="矩形 7"/>
          <p:cNvSpPr/>
          <p:nvPr/>
        </p:nvSpPr>
        <p:spPr>
          <a:xfrm>
            <a:off x="838199" y="1690689"/>
            <a:ext cx="7018177" cy="4299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9515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读操作</a:t>
            </a:r>
            <a:endParaRPr lang="zh-CN" altLang="en-US" dirty="0"/>
          </a:p>
        </p:txBody>
      </p:sp>
      <p:sp>
        <p:nvSpPr>
          <p:cNvPr id="3" name="内容占位符 2"/>
          <p:cNvSpPr>
            <a:spLocks noGrp="1"/>
          </p:cNvSpPr>
          <p:nvPr>
            <p:ph idx="1"/>
          </p:nvPr>
        </p:nvSpPr>
        <p:spPr>
          <a:xfrm>
            <a:off x="838200" y="1690688"/>
            <a:ext cx="10515600" cy="4486275"/>
          </a:xfrm>
        </p:spPr>
        <p:txBody>
          <a:bodyPr/>
          <a:lstStyle/>
          <a:p>
            <a:pPr marL="0" indent="0">
              <a:buNone/>
            </a:pPr>
            <a:r>
              <a:rPr lang="en-US" altLang="zh-CN" dirty="0" smtClean="0"/>
              <a:t>1.</a:t>
            </a:r>
            <a:r>
              <a:rPr lang="zh-CN" altLang="en-US" dirty="0" smtClean="0"/>
              <a:t>根据</a:t>
            </a:r>
            <a:r>
              <a:rPr lang="en-US" altLang="zh-CN" dirty="0" smtClean="0"/>
              <a:t>key</a:t>
            </a:r>
            <a:r>
              <a:rPr lang="zh-CN" altLang="en-US" dirty="0" smtClean="0"/>
              <a:t>计算</a:t>
            </a:r>
            <a:r>
              <a:rPr lang="en-US" altLang="zh-CN" dirty="0" smtClean="0"/>
              <a:t>table</a:t>
            </a:r>
            <a:r>
              <a:rPr lang="zh-CN" altLang="en-US" dirty="0" smtClean="0"/>
              <a:t>中的索引</a:t>
            </a:r>
            <a:r>
              <a:rPr lang="en-US" altLang="zh-CN" dirty="0"/>
              <a:t>i</a:t>
            </a:r>
            <a:endParaRPr lang="en-US" altLang="zh-CN" dirty="0" smtClean="0"/>
          </a:p>
          <a:p>
            <a:pPr marL="0" indent="0">
              <a:buNone/>
            </a:pPr>
            <a:r>
              <a:rPr lang="en-US" altLang="zh-CN" dirty="0" smtClean="0"/>
              <a:t>2.</a:t>
            </a:r>
            <a:r>
              <a:rPr lang="zh-CN" altLang="en-US" dirty="0" smtClean="0"/>
              <a:t>检查</a:t>
            </a:r>
            <a:r>
              <a:rPr lang="en-US" altLang="zh-CN" dirty="0" smtClean="0"/>
              <a:t>table</a:t>
            </a:r>
            <a:r>
              <a:rPr lang="zh-CN" altLang="en-US" dirty="0" smtClean="0"/>
              <a:t>是否为空，如果为</a:t>
            </a:r>
            <a:r>
              <a:rPr lang="en-US" altLang="zh-CN" dirty="0" smtClean="0"/>
              <a:t>null,</a:t>
            </a:r>
            <a:r>
              <a:rPr lang="zh-CN" altLang="en-US" dirty="0" smtClean="0"/>
              <a:t>返回</a:t>
            </a:r>
            <a:r>
              <a:rPr lang="en-US" altLang="zh-CN" dirty="0" smtClean="0"/>
              <a:t>null</a:t>
            </a:r>
            <a:r>
              <a:rPr lang="zh-CN" altLang="en-US" dirty="0" smtClean="0"/>
              <a:t>。</a:t>
            </a:r>
            <a:endParaRPr lang="en-US" altLang="zh-CN" dirty="0" smtClean="0"/>
          </a:p>
          <a:p>
            <a:pPr marL="0" indent="0">
              <a:buNone/>
            </a:pPr>
            <a:r>
              <a:rPr lang="en-US" altLang="zh-CN" dirty="0" smtClean="0"/>
              <a:t>3.</a:t>
            </a:r>
            <a:r>
              <a:rPr lang="zh-CN" altLang="en-US" dirty="0" smtClean="0"/>
              <a:t>检查</a:t>
            </a:r>
            <a:r>
              <a:rPr lang="en-US" altLang="zh-CN" dirty="0" smtClean="0"/>
              <a:t>tab[</a:t>
            </a:r>
            <a:r>
              <a:rPr lang="en-US" altLang="zh-CN" dirty="0" err="1" smtClean="0"/>
              <a:t>i</a:t>
            </a:r>
            <a:r>
              <a:rPr lang="en-US" altLang="zh-CN" dirty="0" smtClean="0"/>
              <a:t>]</a:t>
            </a:r>
            <a:r>
              <a:rPr lang="zh-CN" altLang="en-US" dirty="0" smtClean="0"/>
              <a:t>是否为空，如果为空，返回</a:t>
            </a:r>
            <a:r>
              <a:rPr lang="en-US" altLang="zh-CN" dirty="0" smtClean="0"/>
              <a:t>null</a:t>
            </a:r>
            <a:r>
              <a:rPr lang="zh-CN" altLang="en-US" dirty="0" smtClean="0"/>
              <a:t>。</a:t>
            </a:r>
            <a:endParaRPr lang="en-US" altLang="zh-CN" dirty="0" smtClean="0"/>
          </a:p>
          <a:p>
            <a:pPr marL="0" indent="0">
              <a:buNone/>
            </a:pPr>
            <a:r>
              <a:rPr lang="en-US" altLang="zh-CN" dirty="0" smtClean="0"/>
              <a:t>4.</a:t>
            </a:r>
            <a:r>
              <a:rPr lang="zh-CN" altLang="en-US" dirty="0" smtClean="0"/>
              <a:t>检查</a:t>
            </a:r>
            <a:r>
              <a:rPr lang="en-US" altLang="zh-CN" dirty="0" smtClean="0"/>
              <a:t>tab[</a:t>
            </a:r>
            <a:r>
              <a:rPr lang="en-US" altLang="zh-CN" dirty="0" err="1" smtClean="0"/>
              <a:t>i</a:t>
            </a:r>
            <a:r>
              <a:rPr lang="en-US" altLang="zh-CN" dirty="0" smtClean="0"/>
              <a:t>]</a:t>
            </a:r>
            <a:r>
              <a:rPr lang="zh-CN" altLang="en-US" dirty="0" smtClean="0"/>
              <a:t>头结点的</a:t>
            </a:r>
            <a:r>
              <a:rPr lang="en-US" altLang="zh-CN" dirty="0" smtClean="0"/>
              <a:t>key</a:t>
            </a:r>
            <a:r>
              <a:rPr lang="zh-CN" altLang="en-US" dirty="0" smtClean="0"/>
              <a:t>是否满足条件，如果是，则返回头结点的</a:t>
            </a:r>
            <a:r>
              <a:rPr lang="en-US" altLang="zh-CN" dirty="0" smtClean="0"/>
              <a:t>value;</a:t>
            </a:r>
            <a:r>
              <a:rPr lang="zh-CN" altLang="en-US" dirty="0" smtClean="0"/>
              <a:t>否则遍历链表或者树进行查找。</a:t>
            </a:r>
            <a:endParaRPr lang="en-US" altLang="zh-CN" dirty="0" smtClean="0"/>
          </a:p>
          <a:p>
            <a:pPr marL="0" indent="0">
              <a:buNone/>
            </a:pPr>
            <a:endParaRPr lang="en-US" altLang="zh-CN" dirty="0" smtClean="0"/>
          </a:p>
        </p:txBody>
      </p:sp>
      <p:sp>
        <p:nvSpPr>
          <p:cNvPr id="4" name="矩形 3"/>
          <p:cNvSpPr/>
          <p:nvPr/>
        </p:nvSpPr>
        <p:spPr>
          <a:xfrm>
            <a:off x="1214846" y="2638696"/>
            <a:ext cx="6714308" cy="627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438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remove</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3200" dirty="0" smtClean="0"/>
              <a:t>1.</a:t>
            </a:r>
            <a:r>
              <a:rPr lang="zh-CN" altLang="en-US" sz="3200" dirty="0" smtClean="0"/>
              <a:t>根据</a:t>
            </a:r>
            <a:r>
              <a:rPr lang="en-US" altLang="zh-CN" sz="3200" dirty="0" smtClean="0"/>
              <a:t>key</a:t>
            </a:r>
            <a:r>
              <a:rPr lang="zh-CN" altLang="en-US" sz="3200" dirty="0" smtClean="0"/>
              <a:t>计算</a:t>
            </a:r>
            <a:r>
              <a:rPr lang="en-US" altLang="zh-CN" sz="3200" dirty="0" smtClean="0"/>
              <a:t>table</a:t>
            </a:r>
            <a:r>
              <a:rPr lang="zh-CN" altLang="en-US" sz="3200" dirty="0" smtClean="0"/>
              <a:t>中的索引</a:t>
            </a:r>
            <a:r>
              <a:rPr lang="en-US" altLang="zh-CN" sz="3200" dirty="0"/>
              <a:t>i</a:t>
            </a:r>
            <a:endParaRPr lang="en-US" altLang="zh-CN" sz="3200" dirty="0" smtClean="0"/>
          </a:p>
          <a:p>
            <a:pPr marL="0" indent="0">
              <a:buNone/>
            </a:pPr>
            <a:r>
              <a:rPr lang="en-US" altLang="zh-CN" sz="3200" dirty="0"/>
              <a:t>2</a:t>
            </a:r>
            <a:r>
              <a:rPr lang="en-US" altLang="zh-CN" sz="3200" dirty="0" smtClean="0"/>
              <a:t>.</a:t>
            </a:r>
            <a:r>
              <a:rPr lang="zh-CN" altLang="en-US" sz="3200" dirty="0" smtClean="0"/>
              <a:t>检查</a:t>
            </a:r>
            <a:r>
              <a:rPr lang="en-US" altLang="zh-CN" sz="3200" dirty="0" smtClean="0"/>
              <a:t>tab[</a:t>
            </a:r>
            <a:r>
              <a:rPr lang="en-US" altLang="zh-CN" sz="3200" dirty="0" err="1" smtClean="0"/>
              <a:t>i</a:t>
            </a:r>
            <a:r>
              <a:rPr lang="en-US" altLang="zh-CN" sz="3200" dirty="0" smtClean="0"/>
              <a:t>]</a:t>
            </a:r>
            <a:r>
              <a:rPr lang="zh-CN" altLang="en-US" sz="3200" dirty="0" smtClean="0"/>
              <a:t>是否为空，如果为空，返回</a:t>
            </a:r>
            <a:r>
              <a:rPr lang="en-US" altLang="zh-CN" sz="3200" dirty="0" smtClean="0"/>
              <a:t>null.</a:t>
            </a:r>
          </a:p>
          <a:p>
            <a:pPr marL="0" indent="0">
              <a:buNone/>
            </a:pPr>
            <a:r>
              <a:rPr lang="en-US" altLang="zh-CN" sz="3200" dirty="0" smtClean="0"/>
              <a:t>3.</a:t>
            </a:r>
            <a:r>
              <a:rPr lang="zh-CN" altLang="en-US" sz="3200" dirty="0" smtClean="0"/>
              <a:t>在</a:t>
            </a:r>
            <a:r>
              <a:rPr lang="en-US" altLang="zh-CN" sz="3200" dirty="0" smtClean="0"/>
              <a:t>tab[</a:t>
            </a:r>
            <a:r>
              <a:rPr lang="en-US" altLang="zh-CN" sz="3200" dirty="0" err="1" smtClean="0"/>
              <a:t>i</a:t>
            </a:r>
            <a:r>
              <a:rPr lang="en-US" altLang="zh-CN" sz="3200" dirty="0" smtClean="0"/>
              <a:t>]</a:t>
            </a:r>
            <a:r>
              <a:rPr lang="zh-CN" altLang="en-US" sz="3200" dirty="0" smtClean="0"/>
              <a:t>的链表或者树中，开始遍历比对，如果找到符合</a:t>
            </a:r>
            <a:r>
              <a:rPr lang="en-US" altLang="zh-CN" sz="3200" dirty="0" smtClean="0"/>
              <a:t>key</a:t>
            </a:r>
            <a:r>
              <a:rPr lang="zh-CN" altLang="en-US" sz="3200" dirty="0" smtClean="0"/>
              <a:t>的，则判断</a:t>
            </a:r>
            <a:r>
              <a:rPr lang="en-US" altLang="zh-CN" sz="3200" dirty="0" smtClean="0"/>
              <a:t>value</a:t>
            </a:r>
            <a:r>
              <a:rPr lang="zh-CN" altLang="en-US" sz="3200" dirty="0" smtClean="0"/>
              <a:t>是否为</a:t>
            </a:r>
            <a:r>
              <a:rPr lang="en-US" altLang="zh-CN" sz="3200" dirty="0" smtClean="0"/>
              <a:t>null</a:t>
            </a:r>
            <a:r>
              <a:rPr lang="zh-CN" altLang="en-US" sz="3200" dirty="0"/>
              <a:t>来</a:t>
            </a:r>
            <a:r>
              <a:rPr lang="zh-CN" altLang="en-US" sz="3200" dirty="0" smtClean="0"/>
              <a:t>决定是否删除该结点。</a:t>
            </a:r>
            <a:endParaRPr lang="zh-CN" altLang="en-US" sz="3200" dirty="0"/>
          </a:p>
        </p:txBody>
      </p:sp>
    </p:spTree>
    <p:extLst>
      <p:ext uri="{BB962C8B-B14F-4D97-AF65-F5344CB8AC3E}">
        <p14:creationId xmlns:p14="http://schemas.microsoft.com/office/powerpoint/2010/main" val="2864032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smtClean="0"/>
              <a:t>HashMap</a:t>
            </a:r>
            <a:r>
              <a:rPr lang="zh-CN" altLang="en-US" dirty="0"/>
              <a:t>线程不</a:t>
            </a:r>
            <a:r>
              <a:rPr lang="zh-CN" altLang="en-US" dirty="0" smtClean="0"/>
              <a:t>安全</a:t>
            </a:r>
            <a:r>
              <a:rPr lang="en-US" altLang="zh-CN" dirty="0" smtClean="0"/>
              <a:t>,</a:t>
            </a:r>
            <a:r>
              <a:rPr lang="zh-CN" altLang="en-US" dirty="0" smtClean="0"/>
              <a:t>速度快，效率高。</a:t>
            </a:r>
          </a:p>
          <a:p>
            <a:pPr marL="0" indent="0">
              <a:buNone/>
            </a:pPr>
            <a:r>
              <a:rPr lang="en-US" altLang="zh-CN" dirty="0" err="1" smtClean="0"/>
              <a:t>HashTable</a:t>
            </a:r>
            <a:r>
              <a:rPr lang="en-US" altLang="zh-CN" dirty="0" smtClean="0"/>
              <a:t> </a:t>
            </a:r>
            <a:r>
              <a:rPr lang="zh-CN" altLang="en-US" dirty="0"/>
              <a:t>线程安全</a:t>
            </a:r>
            <a:r>
              <a:rPr lang="en-US" altLang="zh-CN" dirty="0"/>
              <a:t>,</a:t>
            </a:r>
            <a:r>
              <a:rPr lang="zh-CN" altLang="en-US" dirty="0"/>
              <a:t>速度最</a:t>
            </a:r>
            <a:r>
              <a:rPr lang="zh-CN" altLang="en-US" dirty="0" smtClean="0"/>
              <a:t>慢</a:t>
            </a:r>
            <a:r>
              <a:rPr lang="en-US" altLang="zh-CN" dirty="0" smtClean="0"/>
              <a:t>,</a:t>
            </a:r>
            <a:r>
              <a:rPr lang="zh-CN" altLang="en-US" dirty="0" smtClean="0"/>
              <a:t>效率低。因为</a:t>
            </a:r>
            <a:r>
              <a:rPr lang="zh-CN" altLang="en-US" dirty="0"/>
              <a:t>是整体的</a:t>
            </a:r>
            <a:r>
              <a:rPr lang="zh-CN" altLang="en-US" dirty="0" smtClean="0"/>
              <a:t>锁</a:t>
            </a:r>
            <a:r>
              <a:rPr lang="en-US" altLang="zh-CN" dirty="0" smtClean="0"/>
              <a:t>,</a:t>
            </a:r>
            <a:r>
              <a:rPr lang="zh-CN" altLang="en-US" dirty="0" smtClean="0"/>
              <a:t>基本</a:t>
            </a:r>
            <a:r>
              <a:rPr lang="zh-CN" altLang="en-US" dirty="0"/>
              <a:t>被淘汰</a:t>
            </a:r>
            <a:r>
              <a:rPr lang="zh-CN" altLang="en-US" dirty="0" smtClean="0"/>
              <a:t>了。</a:t>
            </a:r>
            <a:endParaRPr lang="zh-CN" altLang="en-US" dirty="0"/>
          </a:p>
          <a:p>
            <a:pPr marL="0" indent="0">
              <a:buNone/>
            </a:pPr>
            <a:r>
              <a:rPr lang="en-US" altLang="zh-CN" dirty="0" err="1" smtClean="0"/>
              <a:t>ConcurrentHashMap</a:t>
            </a:r>
            <a:r>
              <a:rPr lang="zh-CN" altLang="en-US" dirty="0" smtClean="0"/>
              <a:t>分段</a:t>
            </a:r>
            <a:r>
              <a:rPr lang="zh-CN" altLang="en-US" dirty="0"/>
              <a:t>锁</a:t>
            </a:r>
            <a:r>
              <a:rPr lang="zh-CN" altLang="en-US" dirty="0" smtClean="0"/>
              <a:t>，</a:t>
            </a:r>
            <a:r>
              <a:rPr lang="zh-CN" altLang="en-US" dirty="0" smtClean="0"/>
              <a:t>速度比</a:t>
            </a:r>
            <a:r>
              <a:rPr lang="en-US" altLang="zh-CN" dirty="0" err="1" smtClean="0"/>
              <a:t>HashTable</a:t>
            </a:r>
            <a:r>
              <a:rPr lang="zh-CN" altLang="en-US" dirty="0" smtClean="0"/>
              <a:t>快，</a:t>
            </a:r>
            <a:r>
              <a:rPr lang="zh-CN" altLang="en-US" dirty="0" smtClean="0"/>
              <a:t>不</a:t>
            </a:r>
            <a:r>
              <a:rPr lang="zh-CN" altLang="en-US" dirty="0"/>
              <a:t>是整体</a:t>
            </a:r>
            <a:r>
              <a:rPr lang="zh-CN" altLang="en-US" dirty="0" smtClean="0"/>
              <a:t>锁，适用于</a:t>
            </a:r>
            <a:r>
              <a:rPr lang="zh-CN" altLang="en-US" dirty="0"/>
              <a:t>并发编程。</a:t>
            </a:r>
          </a:p>
          <a:p>
            <a:pPr marL="0" indent="0">
              <a:buNone/>
            </a:pP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652824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Null key &amp; null value</a:t>
            </a:r>
            <a:endParaRPr lang="zh-CN" altLang="en-US" dirty="0"/>
          </a:p>
        </p:txBody>
      </p:sp>
      <p:sp>
        <p:nvSpPr>
          <p:cNvPr id="3" name="内容占位符 2"/>
          <p:cNvSpPr>
            <a:spLocks noGrp="1"/>
          </p:cNvSpPr>
          <p:nvPr>
            <p:ph idx="1"/>
          </p:nvPr>
        </p:nvSpPr>
        <p:spPr/>
        <p:txBody>
          <a:bodyPr/>
          <a:lstStyle/>
          <a:p>
            <a:pPr latinLnBrk="1"/>
            <a:r>
              <a:rPr lang="en-US" altLang="zh-CN" dirty="0" err="1">
                <a:latin typeface="+mn-ea"/>
              </a:rPr>
              <a:t>HashMap</a:t>
            </a:r>
            <a:r>
              <a:rPr lang="zh-CN" altLang="en-US" dirty="0">
                <a:latin typeface="+mn-ea"/>
              </a:rPr>
              <a:t>对象的</a:t>
            </a:r>
            <a:r>
              <a:rPr lang="en-US" altLang="zh-CN" dirty="0">
                <a:latin typeface="+mn-ea"/>
              </a:rPr>
              <a:t>key</a:t>
            </a:r>
            <a:r>
              <a:rPr lang="zh-CN" altLang="en-US" dirty="0">
                <a:latin typeface="+mn-ea"/>
              </a:rPr>
              <a:t>、</a:t>
            </a:r>
            <a:r>
              <a:rPr lang="en-US" altLang="zh-CN" dirty="0">
                <a:latin typeface="+mn-ea"/>
              </a:rPr>
              <a:t>value</a:t>
            </a:r>
            <a:r>
              <a:rPr lang="zh-CN" altLang="en-US" dirty="0">
                <a:latin typeface="+mn-ea"/>
              </a:rPr>
              <a:t>值均可为</a:t>
            </a:r>
            <a:r>
              <a:rPr lang="en-US" altLang="zh-CN" dirty="0">
                <a:latin typeface="+mn-ea"/>
              </a:rPr>
              <a:t>null</a:t>
            </a:r>
            <a:r>
              <a:rPr lang="zh-CN" altLang="en-US" dirty="0">
                <a:latin typeface="+mn-ea"/>
              </a:rPr>
              <a:t>。</a:t>
            </a:r>
            <a:endParaRPr lang="en-US" altLang="zh-CN" dirty="0">
              <a:latin typeface="+mn-ea"/>
            </a:endParaRPr>
          </a:p>
          <a:p>
            <a:pPr latinLnBrk="1"/>
            <a:r>
              <a:rPr lang="en-US" altLang="zh-CN" dirty="0" err="1" smtClean="0">
                <a:latin typeface="+mn-ea"/>
              </a:rPr>
              <a:t>HashTable</a:t>
            </a:r>
            <a:r>
              <a:rPr lang="zh-CN" altLang="en-US" dirty="0">
                <a:latin typeface="+mn-ea"/>
              </a:rPr>
              <a:t>对象的</a:t>
            </a:r>
            <a:r>
              <a:rPr lang="en-US" altLang="zh-CN" dirty="0">
                <a:latin typeface="+mn-ea"/>
              </a:rPr>
              <a:t>key</a:t>
            </a:r>
            <a:r>
              <a:rPr lang="zh-CN" altLang="en-US" dirty="0">
                <a:latin typeface="+mn-ea"/>
              </a:rPr>
              <a:t>、</a:t>
            </a:r>
            <a:r>
              <a:rPr lang="en-US" altLang="zh-CN" dirty="0">
                <a:latin typeface="+mn-ea"/>
              </a:rPr>
              <a:t>value</a:t>
            </a:r>
            <a:r>
              <a:rPr lang="zh-CN" altLang="en-US" dirty="0">
                <a:latin typeface="+mn-ea"/>
              </a:rPr>
              <a:t>值均不可为</a:t>
            </a:r>
            <a:r>
              <a:rPr lang="en-US" altLang="zh-CN" dirty="0">
                <a:latin typeface="+mn-ea"/>
              </a:rPr>
              <a:t>null</a:t>
            </a:r>
            <a:r>
              <a:rPr lang="zh-CN" altLang="en-US" dirty="0" smtClean="0">
                <a:latin typeface="+mn-ea"/>
              </a:rPr>
              <a:t>。</a:t>
            </a:r>
            <a:endParaRPr lang="en-US" altLang="zh-CN" dirty="0" smtClean="0">
              <a:latin typeface="+mn-ea"/>
            </a:endParaRPr>
          </a:p>
          <a:p>
            <a:r>
              <a:rPr lang="en-US" altLang="zh-CN" dirty="0" err="1" smtClean="0">
                <a:latin typeface="+mn-ea"/>
              </a:rPr>
              <a:t>ConcurrentHashMap</a:t>
            </a:r>
            <a:r>
              <a:rPr lang="zh-CN" altLang="en-US" dirty="0" smtClean="0">
                <a:latin typeface="+mn-ea"/>
              </a:rPr>
              <a:t>对象的</a:t>
            </a:r>
            <a:r>
              <a:rPr lang="en-US" altLang="zh-CN" dirty="0" smtClean="0">
                <a:latin typeface="+mn-ea"/>
              </a:rPr>
              <a:t>key</a:t>
            </a:r>
            <a:r>
              <a:rPr lang="zh-CN" altLang="en-US" dirty="0" smtClean="0">
                <a:latin typeface="+mn-ea"/>
              </a:rPr>
              <a:t>、</a:t>
            </a:r>
            <a:r>
              <a:rPr lang="en-US" altLang="zh-CN" dirty="0" smtClean="0">
                <a:latin typeface="+mn-ea"/>
              </a:rPr>
              <a:t>value</a:t>
            </a:r>
            <a:r>
              <a:rPr lang="zh-CN" altLang="en-US" dirty="0" smtClean="0">
                <a:latin typeface="+mn-ea"/>
              </a:rPr>
              <a:t>值均不可为</a:t>
            </a:r>
            <a:r>
              <a:rPr lang="en-US" altLang="zh-CN" dirty="0" smtClean="0">
                <a:latin typeface="+mn-ea"/>
              </a:rPr>
              <a:t>null</a:t>
            </a:r>
            <a:r>
              <a:rPr lang="zh-CN" altLang="en-US" b="1" dirty="0" smtClean="0"/>
              <a:t>。</a:t>
            </a:r>
            <a:endParaRPr lang="zh-CN" altLang="en-US" dirty="0"/>
          </a:p>
        </p:txBody>
      </p:sp>
    </p:spTree>
    <p:extLst>
      <p:ext uri="{BB962C8B-B14F-4D97-AF65-F5344CB8AC3E}">
        <p14:creationId xmlns:p14="http://schemas.microsoft.com/office/powerpoint/2010/main" val="4033452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Hashcode</a:t>
            </a:r>
            <a:r>
              <a:rPr lang="en-US" altLang="zh-CN" dirty="0"/>
              <a:t>()</a:t>
            </a:r>
            <a:r>
              <a:rPr lang="zh-CN" altLang="en-US" dirty="0"/>
              <a:t>方法</a:t>
            </a:r>
            <a:r>
              <a:rPr lang="en-US" altLang="zh-CN" dirty="0"/>
              <a:t/>
            </a:r>
            <a:br>
              <a:rPr lang="en-US" altLang="zh-CN" dirty="0"/>
            </a:br>
            <a:endParaRPr lang="zh-CN" altLang="en-US" dirty="0"/>
          </a:p>
        </p:txBody>
      </p:sp>
      <p:sp>
        <p:nvSpPr>
          <p:cNvPr id="3" name="内容占位符 2"/>
          <p:cNvSpPr>
            <a:spLocks noGrp="1"/>
          </p:cNvSpPr>
          <p:nvPr>
            <p:ph idx="1"/>
          </p:nvPr>
        </p:nvSpPr>
        <p:spPr>
          <a:xfrm>
            <a:off x="838200" y="1825625"/>
            <a:ext cx="10515600" cy="3908969"/>
          </a:xfrm>
        </p:spPr>
        <p:txBody>
          <a:bodyPr/>
          <a:lstStyle/>
          <a:p>
            <a:pPr marL="0" indent="0">
              <a:buNone/>
            </a:pPr>
            <a:r>
              <a:rPr lang="zh-CN" altLang="en-US" dirty="0" smtClean="0"/>
              <a:t>    两</a:t>
            </a:r>
            <a:r>
              <a:rPr lang="zh-CN" altLang="en-US" dirty="0"/>
              <a:t>个不同的元素，通过哈希函数得出的实际存储地址相同，会导致碰撞</a:t>
            </a:r>
            <a:r>
              <a:rPr lang="zh-CN" altLang="en-US" b="1" dirty="0" smtClean="0"/>
              <a:t>。</a:t>
            </a:r>
            <a:endParaRPr lang="en-US" altLang="zh-CN" b="1" dirty="0" smtClean="0"/>
          </a:p>
          <a:p>
            <a:pPr marL="0" indent="0">
              <a:buNone/>
            </a:pPr>
            <a:endParaRPr lang="en-US" altLang="zh-CN" b="1" dirty="0"/>
          </a:p>
          <a:p>
            <a:pPr marL="0" indent="0">
              <a:buNone/>
            </a:pPr>
            <a:r>
              <a:rPr lang="zh-CN" altLang="en-US" dirty="0" smtClean="0"/>
              <a:t>   一般情况下：如果先</a:t>
            </a:r>
            <a:r>
              <a:rPr lang="en-US" altLang="zh-CN" dirty="0" smtClean="0"/>
              <a:t>put(</a:t>
            </a:r>
            <a:r>
              <a:rPr lang="en-US" altLang="zh-CN" dirty="0" err="1" smtClean="0"/>
              <a:t>k,v</a:t>
            </a:r>
            <a:r>
              <a:rPr lang="en-US" altLang="zh-CN" dirty="0" smtClean="0"/>
              <a:t>)</a:t>
            </a:r>
            <a:r>
              <a:rPr lang="zh-CN" altLang="en-US" dirty="0" smtClean="0"/>
              <a:t>，再</a:t>
            </a:r>
            <a:r>
              <a:rPr lang="en-US" altLang="zh-CN" dirty="0" smtClean="0"/>
              <a:t>put(k,v1)</a:t>
            </a:r>
          </a:p>
          <a:p>
            <a:pPr marL="0" indent="0">
              <a:buNone/>
            </a:pPr>
            <a:r>
              <a:rPr lang="en-US" altLang="zh-CN" dirty="0" smtClean="0"/>
              <a:t>      get(k)</a:t>
            </a:r>
            <a:r>
              <a:rPr lang="zh-CN" altLang="en-US" dirty="0" smtClean="0"/>
              <a:t>的结果是</a:t>
            </a:r>
            <a:r>
              <a:rPr lang="en-US" altLang="zh-CN" dirty="0" smtClean="0"/>
              <a:t>v1</a:t>
            </a:r>
            <a:r>
              <a:rPr lang="zh-CN" altLang="en-US" dirty="0" smtClean="0"/>
              <a:t>。</a:t>
            </a:r>
            <a:endParaRPr lang="zh-CN" altLang="en-US" dirty="0"/>
          </a:p>
        </p:txBody>
      </p:sp>
    </p:spTree>
    <p:extLst>
      <p:ext uri="{BB962C8B-B14F-4D97-AF65-F5344CB8AC3E}">
        <p14:creationId xmlns:p14="http://schemas.microsoft.com/office/powerpoint/2010/main" val="2621227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100" dirty="0"/>
              <a:t>为什么使用时</a:t>
            </a:r>
            <a:r>
              <a:rPr lang="en-US" altLang="zh-CN" sz="3100" dirty="0"/>
              <a:t>Key</a:t>
            </a:r>
            <a:r>
              <a:rPr lang="zh-CN" altLang="en-US" sz="3100" dirty="0"/>
              <a:t>是自定义类时需要重写</a:t>
            </a:r>
            <a:r>
              <a:rPr lang="en-US" altLang="zh-CN" sz="3100" dirty="0"/>
              <a:t>equals()?</a:t>
            </a:r>
            <a:r>
              <a:rPr lang="en-US" altLang="zh-CN" dirty="0"/>
              <a:t/>
            </a:r>
            <a:br>
              <a:rPr lang="en-US" altLang="zh-CN" dirty="0"/>
            </a:br>
            <a:endParaRPr lang="zh-CN" altLang="en-US" dirty="0"/>
          </a:p>
        </p:txBody>
      </p:sp>
      <p:pic>
        <p:nvPicPr>
          <p:cNvPr id="4" name="内容占位符 3"/>
          <p:cNvPicPr>
            <a:picLocks noGrp="1" noChangeAspect="1"/>
          </p:cNvPicPr>
          <p:nvPr>
            <p:ph idx="1"/>
          </p:nvPr>
        </p:nvPicPr>
        <p:blipFill>
          <a:blip r:embed="rId3"/>
          <a:stretch>
            <a:fillRect/>
          </a:stretch>
        </p:blipFill>
        <p:spPr>
          <a:xfrm>
            <a:off x="1167738" y="3612171"/>
            <a:ext cx="6704762" cy="1361905"/>
          </a:xfrm>
          <a:prstGeom prst="rect">
            <a:avLst/>
          </a:prstGeom>
        </p:spPr>
      </p:pic>
      <p:pic>
        <p:nvPicPr>
          <p:cNvPr id="3" name="图片 2"/>
          <p:cNvPicPr>
            <a:picLocks noChangeAspect="1"/>
          </p:cNvPicPr>
          <p:nvPr/>
        </p:nvPicPr>
        <p:blipFill>
          <a:blip r:embed="rId4"/>
          <a:stretch>
            <a:fillRect/>
          </a:stretch>
        </p:blipFill>
        <p:spPr>
          <a:xfrm>
            <a:off x="1049549" y="1992038"/>
            <a:ext cx="6200169" cy="1097375"/>
          </a:xfrm>
          <a:prstGeom prst="rect">
            <a:avLst/>
          </a:prstGeom>
        </p:spPr>
      </p:pic>
    </p:spTree>
    <p:extLst>
      <p:ext uri="{BB962C8B-B14F-4D97-AF65-F5344CB8AC3E}">
        <p14:creationId xmlns:p14="http://schemas.microsoft.com/office/powerpoint/2010/main" val="96141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当</a:t>
            </a:r>
            <a:r>
              <a:rPr lang="zh-CN" altLang="en-US" dirty="0" smtClean="0"/>
              <a:t>重写</a:t>
            </a:r>
            <a:r>
              <a:rPr lang="en-US" altLang="zh-CN" dirty="0"/>
              <a:t>equals</a:t>
            </a:r>
            <a:r>
              <a:rPr lang="zh-CN" altLang="en-US" dirty="0"/>
              <a:t>的时候需要重写</a:t>
            </a:r>
            <a:r>
              <a:rPr lang="en-US" altLang="zh-CN" dirty="0" err="1" smtClean="0"/>
              <a:t>hashCode</a:t>
            </a:r>
            <a:r>
              <a:rPr lang="en-US" altLang="zh-CN" dirty="0" smtClean="0"/>
              <a:t>()</a:t>
            </a:r>
          </a:p>
          <a:p>
            <a:pPr marL="0" indent="0">
              <a:buNone/>
            </a:pPr>
            <a:r>
              <a:rPr lang="en-US" altLang="zh-CN" dirty="0" smtClean="0"/>
              <a:t>Equals()</a:t>
            </a:r>
            <a:r>
              <a:rPr lang="zh-CN" altLang="en-US" dirty="0" smtClean="0"/>
              <a:t>和</a:t>
            </a:r>
            <a:r>
              <a:rPr lang="en-US" altLang="zh-CN" dirty="0" err="1" smtClean="0"/>
              <a:t>hashcode</a:t>
            </a:r>
            <a:r>
              <a:rPr lang="en-US" altLang="zh-CN" dirty="0" smtClean="0"/>
              <a:t>()</a:t>
            </a:r>
            <a:r>
              <a:rPr lang="zh-CN" altLang="en-US" dirty="0" smtClean="0"/>
              <a:t>之间的关系：</a:t>
            </a:r>
            <a:endParaRPr lang="en-US" altLang="zh-CN" dirty="0" smtClean="0"/>
          </a:p>
          <a:p>
            <a:pPr marL="0" indent="0">
              <a:buNone/>
            </a:pPr>
            <a:r>
              <a:rPr lang="en-US" altLang="zh-CN" dirty="0" smtClean="0"/>
              <a:t>1.</a:t>
            </a:r>
            <a:r>
              <a:rPr lang="zh-CN" altLang="en-US" dirty="0" smtClean="0"/>
              <a:t>两个对象若用</a:t>
            </a:r>
            <a:r>
              <a:rPr lang="en-US" altLang="zh-CN" dirty="0" smtClean="0"/>
              <a:t>equals()</a:t>
            </a:r>
            <a:r>
              <a:rPr lang="zh-CN" altLang="en-US" dirty="0" smtClean="0"/>
              <a:t>比较返回</a:t>
            </a:r>
            <a:r>
              <a:rPr lang="en-US" altLang="zh-CN" dirty="0" smtClean="0"/>
              <a:t>true</a:t>
            </a:r>
            <a:r>
              <a:rPr lang="zh-CN" altLang="en-US" dirty="0" smtClean="0"/>
              <a:t>，那么它们的</a:t>
            </a:r>
            <a:r>
              <a:rPr lang="en-US" altLang="zh-CN" dirty="0" err="1" smtClean="0"/>
              <a:t>hashcode</a:t>
            </a:r>
            <a:r>
              <a:rPr lang="zh-CN" altLang="en-US" dirty="0" smtClean="0"/>
              <a:t>值一定要相同。</a:t>
            </a:r>
            <a:endParaRPr lang="en-US" altLang="zh-CN" dirty="0" smtClean="0"/>
          </a:p>
          <a:p>
            <a:pPr marL="0" indent="0">
              <a:buNone/>
            </a:pPr>
            <a:r>
              <a:rPr lang="en-US" altLang="zh-CN" dirty="0" smtClean="0"/>
              <a:t>2.</a:t>
            </a:r>
            <a:r>
              <a:rPr lang="zh-CN" altLang="en-US" dirty="0" smtClean="0"/>
              <a:t>如果两个对象的</a:t>
            </a:r>
            <a:r>
              <a:rPr lang="en-US" altLang="zh-CN" dirty="0" err="1" smtClean="0"/>
              <a:t>hashcode</a:t>
            </a:r>
            <a:r>
              <a:rPr lang="zh-CN" altLang="en-US" dirty="0" smtClean="0"/>
              <a:t>相同，使用</a:t>
            </a:r>
            <a:r>
              <a:rPr lang="en-US" altLang="zh-CN" dirty="0" smtClean="0"/>
              <a:t>equals()</a:t>
            </a:r>
            <a:r>
              <a:rPr lang="zh-CN" altLang="en-US" dirty="0" smtClean="0"/>
              <a:t>比较并不一定返回</a:t>
            </a:r>
            <a:r>
              <a:rPr lang="en-US" altLang="zh-CN" dirty="0" smtClean="0"/>
              <a:t>true</a:t>
            </a:r>
            <a:r>
              <a:rPr lang="zh-CN" altLang="en-US" dirty="0" smtClean="0"/>
              <a:t>。</a:t>
            </a:r>
            <a:endParaRPr lang="en-US" altLang="zh-CN" dirty="0" smtClean="0"/>
          </a:p>
          <a:p>
            <a:pPr marL="0" indent="0">
              <a:buNone/>
            </a:pPr>
            <a:r>
              <a:rPr lang="zh-CN" altLang="en-US" dirty="0" smtClean="0"/>
              <a:t>   为了提高程序效率，先进行</a:t>
            </a:r>
            <a:r>
              <a:rPr lang="en-US" altLang="zh-CN" dirty="0" err="1" smtClean="0"/>
              <a:t>hashcode</a:t>
            </a:r>
            <a:r>
              <a:rPr lang="zh-CN" altLang="en-US" dirty="0" smtClean="0"/>
              <a:t>的比较，若不同更没必要进行</a:t>
            </a:r>
            <a:r>
              <a:rPr lang="en-US" altLang="zh-CN" dirty="0" smtClean="0"/>
              <a:t>equals</a:t>
            </a:r>
            <a:r>
              <a:rPr lang="zh-CN" altLang="en-US" dirty="0" smtClean="0"/>
              <a:t>的比较了。</a:t>
            </a:r>
            <a:endParaRPr lang="zh-CN" altLang="en-US" dirty="0"/>
          </a:p>
        </p:txBody>
      </p:sp>
    </p:spTree>
    <p:extLst>
      <p:ext uri="{BB962C8B-B14F-4D97-AF65-F5344CB8AC3E}">
        <p14:creationId xmlns:p14="http://schemas.microsoft.com/office/powerpoint/2010/main" val="328674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HashMap</a:t>
            </a:r>
            <a:r>
              <a:rPr lang="en-US" altLang="zh-CN" dirty="0" smtClean="0"/>
              <a:t>:</a:t>
            </a:r>
            <a:r>
              <a:rPr lang="zh-CN" altLang="en-US" dirty="0" smtClean="0"/>
              <a:t>数组</a:t>
            </a:r>
            <a:r>
              <a:rPr lang="en-US" altLang="zh-CN" dirty="0" smtClean="0"/>
              <a:t>+</a:t>
            </a:r>
            <a:r>
              <a:rPr lang="zh-CN" altLang="en-US" dirty="0" smtClean="0"/>
              <a:t>链表</a:t>
            </a:r>
            <a:r>
              <a:rPr lang="en-US" altLang="zh-CN" dirty="0" smtClean="0"/>
              <a:t>+</a:t>
            </a:r>
            <a:r>
              <a:rPr lang="zh-CN" altLang="en-US" dirty="0" smtClean="0"/>
              <a:t>红黑树</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2660821" y="2324714"/>
            <a:ext cx="5638095" cy="3666667"/>
          </a:xfrm>
          <a:prstGeom prst="rect">
            <a:avLst/>
          </a:prstGeom>
        </p:spPr>
      </p:pic>
      <p:sp>
        <p:nvSpPr>
          <p:cNvPr id="3" name="文本框 2"/>
          <p:cNvSpPr txBox="1"/>
          <p:nvPr/>
        </p:nvSpPr>
        <p:spPr>
          <a:xfrm>
            <a:off x="8482148" y="2777641"/>
            <a:ext cx="134547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smtClean="0"/>
              <a:t>bucket</a:t>
            </a:r>
            <a:endParaRPr lang="zh-CN" altLang="en-US" dirty="0"/>
          </a:p>
        </p:txBody>
      </p:sp>
      <p:cxnSp>
        <p:nvCxnSpPr>
          <p:cNvPr id="7" name="直接箭头连接符 6"/>
          <p:cNvCxnSpPr/>
          <p:nvPr/>
        </p:nvCxnSpPr>
        <p:spPr>
          <a:xfrm flipH="1">
            <a:off x="7136672" y="2929650"/>
            <a:ext cx="1345476" cy="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27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自平衡的红</a:t>
            </a:r>
            <a:r>
              <a:rPr lang="zh-CN" altLang="en-US" dirty="0"/>
              <a:t>黑</a:t>
            </a:r>
            <a:r>
              <a:rPr lang="zh-CN" altLang="en-US" dirty="0" smtClean="0"/>
              <a:t>树</a:t>
            </a:r>
            <a:endParaRPr lang="zh-CN" altLang="en-US" dirty="0"/>
          </a:p>
        </p:txBody>
      </p:sp>
      <p:pic>
        <p:nvPicPr>
          <p:cNvPr id="4" name="内容占位符 3"/>
          <p:cNvPicPr>
            <a:picLocks noGrp="1" noChangeAspect="1"/>
          </p:cNvPicPr>
          <p:nvPr>
            <p:ph idx="1"/>
          </p:nvPr>
        </p:nvPicPr>
        <p:blipFill>
          <a:blip r:embed="rId3"/>
          <a:stretch>
            <a:fillRect/>
          </a:stretch>
        </p:blipFill>
        <p:spPr>
          <a:xfrm>
            <a:off x="2562497" y="2116541"/>
            <a:ext cx="7276190" cy="3095238"/>
          </a:xfrm>
          <a:prstGeom prst="rect">
            <a:avLst/>
          </a:prstGeom>
        </p:spPr>
      </p:pic>
    </p:spTree>
    <p:extLst>
      <p:ext uri="{BB962C8B-B14F-4D97-AF65-F5344CB8AC3E}">
        <p14:creationId xmlns:p14="http://schemas.microsoft.com/office/powerpoint/2010/main" val="1846420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红黑树的应用</a:t>
            </a:r>
            <a:endParaRPr lang="zh-CN" altLang="en-US" dirty="0"/>
          </a:p>
        </p:txBody>
      </p:sp>
      <p:sp>
        <p:nvSpPr>
          <p:cNvPr id="3" name="内容占位符 2"/>
          <p:cNvSpPr>
            <a:spLocks noGrp="1"/>
          </p:cNvSpPr>
          <p:nvPr>
            <p:ph idx="1"/>
          </p:nvPr>
        </p:nvSpPr>
        <p:spPr>
          <a:xfrm>
            <a:off x="838200" y="2393003"/>
            <a:ext cx="10515600" cy="3783959"/>
          </a:xfrm>
        </p:spPr>
        <p:txBody>
          <a:bodyPr/>
          <a:lstStyle/>
          <a:p>
            <a:r>
              <a:rPr lang="en-US" altLang="zh-CN" dirty="0" err="1" smtClean="0"/>
              <a:t>Jdk</a:t>
            </a:r>
            <a:r>
              <a:rPr lang="zh-CN" altLang="en-US" dirty="0" smtClean="0"/>
              <a:t>的</a:t>
            </a:r>
            <a:r>
              <a:rPr lang="en-US" altLang="zh-CN" dirty="0" err="1" smtClean="0"/>
              <a:t>TreeMap</a:t>
            </a:r>
            <a:r>
              <a:rPr lang="zh-CN" altLang="en-US" dirty="0" smtClean="0"/>
              <a:t>和</a:t>
            </a:r>
            <a:r>
              <a:rPr lang="en-US" altLang="zh-CN" dirty="0" err="1" smtClean="0"/>
              <a:t>TreeSet</a:t>
            </a:r>
            <a:r>
              <a:rPr lang="zh-CN" altLang="en-US" dirty="0" smtClean="0"/>
              <a:t>底层就是用的红黑树。</a:t>
            </a:r>
            <a:endParaRPr lang="en-US" altLang="zh-CN" dirty="0" smtClean="0"/>
          </a:p>
          <a:p>
            <a:r>
              <a:rPr lang="zh-CN" altLang="en-US" dirty="0" smtClean="0"/>
              <a:t>在</a:t>
            </a:r>
            <a:r>
              <a:rPr lang="en-US" altLang="zh-CN" dirty="0" smtClean="0"/>
              <a:t>java8</a:t>
            </a:r>
            <a:r>
              <a:rPr lang="zh-CN" altLang="en-US" dirty="0" smtClean="0"/>
              <a:t>中，</a:t>
            </a:r>
            <a:r>
              <a:rPr lang="en-US" altLang="zh-CN" dirty="0" err="1" smtClean="0"/>
              <a:t>hashMap</a:t>
            </a:r>
            <a:r>
              <a:rPr lang="zh-CN" altLang="en-US" dirty="0" smtClean="0"/>
              <a:t>，</a:t>
            </a:r>
            <a:r>
              <a:rPr lang="en-US" altLang="zh-CN" dirty="0" err="1" smtClean="0"/>
              <a:t>concurrentHashMap</a:t>
            </a:r>
            <a:r>
              <a:rPr lang="zh-CN" altLang="en-US" dirty="0" smtClean="0"/>
              <a:t>也用到了红黑树。</a:t>
            </a:r>
            <a:endParaRPr lang="zh-CN" altLang="en-US" dirty="0"/>
          </a:p>
        </p:txBody>
      </p:sp>
    </p:spTree>
    <p:extLst>
      <p:ext uri="{BB962C8B-B14F-4D97-AF65-F5344CB8AC3E}">
        <p14:creationId xmlns:p14="http://schemas.microsoft.com/office/powerpoint/2010/main" val="1661590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写操作</a:t>
            </a:r>
          </a:p>
        </p:txBody>
      </p:sp>
      <p:pic>
        <p:nvPicPr>
          <p:cNvPr id="4" name="内容占位符 3"/>
          <p:cNvPicPr>
            <a:picLocks noGrp="1" noChangeAspect="1"/>
          </p:cNvPicPr>
          <p:nvPr>
            <p:ph idx="1"/>
          </p:nvPr>
        </p:nvPicPr>
        <p:blipFill>
          <a:blip r:embed="rId3"/>
          <a:stretch>
            <a:fillRect/>
          </a:stretch>
        </p:blipFill>
        <p:spPr>
          <a:xfrm>
            <a:off x="1711234" y="875212"/>
            <a:ext cx="9375865" cy="5407388"/>
          </a:xfrm>
          <a:prstGeom prst="rect">
            <a:avLst/>
          </a:prstGeom>
        </p:spPr>
      </p:pic>
    </p:spTree>
    <p:extLst>
      <p:ext uri="{BB962C8B-B14F-4D97-AF65-F5344CB8AC3E}">
        <p14:creationId xmlns:p14="http://schemas.microsoft.com/office/powerpoint/2010/main" val="241961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7361</TotalTime>
  <Words>2258</Words>
  <Application>Microsoft Macintosh PowerPoint</Application>
  <PresentationFormat>宽屏</PresentationFormat>
  <Paragraphs>189</Paragraphs>
  <Slides>26</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解析HashTable,HashMap, ConcurrentHashMap</vt:lpstr>
      <vt:lpstr>PowerPoint 演示文稿</vt:lpstr>
      <vt:lpstr>Hashcode()方法 </vt:lpstr>
      <vt:lpstr>为什么使用时Key是自定义类时需要重写equals()? </vt:lpstr>
      <vt:lpstr>PowerPoint 演示文稿</vt:lpstr>
      <vt:lpstr>HashMap:数组+链表+红黑树</vt:lpstr>
      <vt:lpstr>自平衡的红黑树</vt:lpstr>
      <vt:lpstr>红黑树的应用</vt:lpstr>
      <vt:lpstr>写操作</vt:lpstr>
      <vt:lpstr>扩容</vt:lpstr>
      <vt:lpstr>PowerPoint 演示文稿</vt:lpstr>
      <vt:lpstr>HashMap不是线程安全的</vt:lpstr>
      <vt:lpstr>锁</vt:lpstr>
      <vt:lpstr>乐观锁和悲观锁</vt:lpstr>
      <vt:lpstr>Synchronized关键字</vt:lpstr>
      <vt:lpstr>CAS（乐观锁算法） </vt:lpstr>
      <vt:lpstr>HashTable是线程安全的</vt:lpstr>
      <vt:lpstr>ConcurrentHashMap</vt:lpstr>
      <vt:lpstr>PowerPoint 演示文稿</vt:lpstr>
      <vt:lpstr>concurrentHashMap如何实现线程安全？</vt:lpstr>
      <vt:lpstr>扩容</vt:lpstr>
      <vt:lpstr>写操作—put(k,v)</vt:lpstr>
      <vt:lpstr>读操作</vt:lpstr>
      <vt:lpstr>remove</vt:lpstr>
      <vt:lpstr>总结：</vt:lpstr>
      <vt:lpstr>Null key &amp; null value</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HashTable,HashMap,ConcurrentHashMap</dc:title>
  <dc:creator>YJL</dc:creator>
  <cp:lastModifiedBy>Microsoft Office 用户</cp:lastModifiedBy>
  <cp:revision>166</cp:revision>
  <dcterms:created xsi:type="dcterms:W3CDTF">2018-05-05T08:37:11Z</dcterms:created>
  <dcterms:modified xsi:type="dcterms:W3CDTF">2018-05-18T02:21:30Z</dcterms:modified>
</cp:coreProperties>
</file>