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4"/>
  </p:handoutMasterIdLst>
  <p:sldIdLst>
    <p:sldId id="256" r:id="rId3"/>
    <p:sldId id="291" r:id="rId5"/>
    <p:sldId id="589" r:id="rId6"/>
    <p:sldId id="590" r:id="rId7"/>
    <p:sldId id="591" r:id="rId8"/>
    <p:sldId id="592" r:id="rId9"/>
    <p:sldId id="586" r:id="rId10"/>
    <p:sldId id="593" r:id="rId11"/>
    <p:sldId id="598" r:id="rId12"/>
    <p:sldId id="594" r:id="rId13"/>
    <p:sldId id="599" r:id="rId14"/>
    <p:sldId id="587" r:id="rId15"/>
    <p:sldId id="600" r:id="rId16"/>
    <p:sldId id="602" r:id="rId17"/>
    <p:sldId id="604" r:id="rId18"/>
    <p:sldId id="603" r:id="rId19"/>
    <p:sldId id="605" r:id="rId20"/>
    <p:sldId id="610" r:id="rId21"/>
    <p:sldId id="607" r:id="rId22"/>
    <p:sldId id="608" r:id="rId23"/>
    <p:sldId id="609" r:id="rId24"/>
    <p:sldId id="588" r:id="rId25"/>
    <p:sldId id="611" r:id="rId26"/>
    <p:sldId id="612" r:id="rId27"/>
    <p:sldId id="628" r:id="rId28"/>
    <p:sldId id="613" r:id="rId29"/>
    <p:sldId id="614" r:id="rId30"/>
    <p:sldId id="615" r:id="rId31"/>
    <p:sldId id="626" r:id="rId32"/>
    <p:sldId id="616" r:id="rId33"/>
    <p:sldId id="618" r:id="rId34"/>
    <p:sldId id="619" r:id="rId35"/>
    <p:sldId id="620" r:id="rId36"/>
    <p:sldId id="621" r:id="rId37"/>
    <p:sldId id="622" r:id="rId38"/>
    <p:sldId id="623" r:id="rId39"/>
    <p:sldId id="624" r:id="rId40"/>
    <p:sldId id="627" r:id="rId41"/>
    <p:sldId id="629" r:id="rId42"/>
    <p:sldId id="632" r:id="rId4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C3B5"/>
    <a:srgbClr val="04C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1" autoAdjust="0"/>
    <p:restoredTop sz="87613"/>
  </p:normalViewPr>
  <p:slideViewPr>
    <p:cSldViewPr snapToGrid="0">
      <p:cViewPr varScale="1">
        <p:scale>
          <a:sx n="100" d="100"/>
          <a:sy n="100" d="100"/>
        </p:scale>
        <p:origin x="24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机器学习应用包括两大类：</a:t>
            </a:r>
            <a:endParaRPr lang="zh-CN" altLang="en-US" dirty="0"/>
          </a:p>
          <a:p>
            <a:r>
              <a:rPr lang="zh-CN" altLang="en-US" dirty="0"/>
              <a:t>       神经网络的方法</a:t>
            </a:r>
            <a:endParaRPr lang="zh-CN" altLang="en-US" dirty="0"/>
          </a:p>
          <a:p>
            <a:r>
              <a:rPr lang="zh-CN" altLang="en-US" dirty="0"/>
              <a:t>       集成学习的方法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每一层用多种森林  ： 完全随机树森林 </a:t>
            </a:r>
            <a:r>
              <a:rPr lang="en-US" altLang="zh-CN"/>
              <a:t>+ </a:t>
            </a:r>
            <a:r>
              <a:rPr lang="zh-CN" altLang="en-US"/>
              <a:t>随机森林</a:t>
            </a:r>
            <a:endParaRPr lang="zh-CN" altLang="en-US"/>
          </a:p>
          <a:p>
            <a:r>
              <a:rPr lang="zh-CN" altLang="en-US"/>
              <a:t>集成的效果取决于多样性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当小于</a:t>
            </a:r>
            <a:r>
              <a:rPr lang="en-US" altLang="zh-CN"/>
              <a:t>10</a:t>
            </a:r>
            <a:r>
              <a:rPr lang="zh-CN" altLang="en-US"/>
              <a:t>个节点的时候停止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概率值怎么来的</a:t>
            </a:r>
            <a:endParaRPr lang="zh-CN" altLang="en-US"/>
          </a:p>
          <a:p>
            <a:r>
              <a:rPr lang="en-US" altLang="zh-CN"/>
              <a:t>2. 1000</a:t>
            </a:r>
            <a:r>
              <a:rPr lang="zh-CN" altLang="en-US"/>
              <a:t>棵树取平均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为了防止过拟合， 用</a:t>
            </a:r>
            <a:r>
              <a:rPr lang="en-US" altLang="zh-CN"/>
              <a:t>k</a:t>
            </a:r>
            <a:r>
              <a:rPr lang="zh-CN" altLang="en-US"/>
              <a:t>折交叉验证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当小于</a:t>
            </a:r>
            <a:r>
              <a:rPr lang="en-US" altLang="zh-CN"/>
              <a:t>10</a:t>
            </a:r>
            <a:r>
              <a:rPr lang="zh-CN" altLang="en-US"/>
              <a:t>个节点的时候停止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概率值怎么来的</a:t>
            </a:r>
            <a:endParaRPr lang="zh-CN" altLang="en-US"/>
          </a:p>
          <a:p>
            <a:r>
              <a:rPr lang="en-US" altLang="zh-CN"/>
              <a:t>2. 1000</a:t>
            </a:r>
            <a:r>
              <a:rPr lang="zh-CN" altLang="en-US"/>
              <a:t>棵树取平均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为了防止过拟合， 用</a:t>
            </a:r>
            <a:r>
              <a:rPr lang="en-US" altLang="zh-CN"/>
              <a:t>k</a:t>
            </a:r>
            <a:r>
              <a:rPr lang="zh-CN" altLang="en-US"/>
              <a:t>折交叉验证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可以自适应复杂度，当模型在验证集上的结果不在提升时，不在添加层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问题：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如何保证收敛？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与</a:t>
            </a:r>
            <a:r>
              <a:rPr lang="en-US" altLang="zh-CN"/>
              <a:t>DNN</a:t>
            </a:r>
            <a:r>
              <a:rPr lang="zh-CN" altLang="en-US"/>
              <a:t>的不同。  </a:t>
            </a:r>
            <a:r>
              <a:rPr lang="en-US" altLang="zh-CN"/>
              <a:t>End-toEnd  Layer-to-Layer   </a:t>
            </a:r>
            <a:endParaRPr lang="en-US" altLang="zh-CN"/>
          </a:p>
          <a:p>
            <a:r>
              <a:rPr lang="en-US" altLang="zh-CN"/>
              <a:t>       End-to-End:  </a:t>
            </a:r>
            <a:r>
              <a:rPr lang="zh-CN" altLang="en-US"/>
              <a:t>反向传播，传递误差，</a:t>
            </a:r>
            <a:endParaRPr lang="zh-CN" altLang="en-US"/>
          </a:p>
          <a:p>
            <a:r>
              <a:rPr lang="en-US" altLang="zh-CN"/>
              <a:t>       Layer-to-Layer:  </a:t>
            </a:r>
            <a:r>
              <a:rPr lang="zh-CN" altLang="en-US"/>
              <a:t>逐层监督，每层可解释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可以自适应复杂度，当模型在验证集上的结果不在提升时，不在添加层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问题：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如何保证收敛？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与</a:t>
            </a:r>
            <a:r>
              <a:rPr lang="en-US" altLang="zh-CN"/>
              <a:t>DNN</a:t>
            </a:r>
            <a:r>
              <a:rPr lang="zh-CN" altLang="en-US"/>
              <a:t>的不同。  </a:t>
            </a:r>
            <a:r>
              <a:rPr lang="en-US" altLang="zh-CN"/>
              <a:t>End-toEnd  Layer-to-Layer   </a:t>
            </a:r>
            <a:endParaRPr lang="en-US" altLang="zh-CN"/>
          </a:p>
          <a:p>
            <a:r>
              <a:rPr lang="en-US" altLang="zh-CN"/>
              <a:t>       End-to-End:  </a:t>
            </a:r>
            <a:r>
              <a:rPr lang="zh-CN" altLang="en-US"/>
              <a:t>反向传播，传递误差，</a:t>
            </a:r>
            <a:endParaRPr lang="zh-CN" altLang="en-US"/>
          </a:p>
          <a:p>
            <a:r>
              <a:rPr lang="en-US" altLang="zh-CN"/>
              <a:t>       Layer-to-Layer:  </a:t>
            </a:r>
            <a:r>
              <a:rPr lang="zh-CN" altLang="en-US"/>
              <a:t>逐层监督，每层可解释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图上只是一个粒度，可以采用不同的窗口大小，多粒度扫描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实验数据集太小，如果能进行</a:t>
            </a:r>
            <a:r>
              <a:rPr lang="en-US" altLang="zh-CN"/>
              <a:t>ImageNet</a:t>
            </a:r>
            <a:r>
              <a:rPr lang="zh-CN" altLang="en-US"/>
              <a:t>规模的实验，就说明大规模数据集表现良好   </a:t>
            </a:r>
            <a:r>
              <a:rPr lang="en-US" altLang="zh-CN"/>
              <a:t>ImageNet </a:t>
            </a:r>
            <a:r>
              <a:rPr lang="zh-CN" altLang="en-US"/>
              <a:t>规模：</a:t>
            </a:r>
            <a:r>
              <a:rPr lang="en-US" altLang="zh-CN"/>
              <a:t>1500</a:t>
            </a:r>
            <a:r>
              <a:rPr lang="zh-CN" altLang="en-US"/>
              <a:t>万 ，实际比赛用到的图片为</a:t>
            </a:r>
            <a:r>
              <a:rPr lang="en-US" altLang="zh-CN"/>
              <a:t>128</a:t>
            </a:r>
            <a:r>
              <a:rPr lang="zh-CN" altLang="en-US"/>
              <a:t>万</a:t>
            </a: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张照片</a:t>
            </a:r>
            <a:r>
              <a:rPr lang="en-US" altLang="zh-CN"/>
              <a:t>K=1</a:t>
            </a:r>
            <a:r>
              <a:rPr lang="zh-CN" altLang="en-US"/>
              <a:t>，其余</a:t>
            </a:r>
            <a:r>
              <a:rPr lang="en-US" altLang="zh-CN"/>
              <a:t>K=3</a:t>
            </a:r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张照片</a:t>
            </a:r>
            <a:r>
              <a:rPr lang="en-US" altLang="zh-CN"/>
              <a:t>K=1</a:t>
            </a:r>
            <a:r>
              <a:rPr lang="zh-CN" altLang="en-US"/>
              <a:t>，其余</a:t>
            </a:r>
            <a:r>
              <a:rPr lang="en-US" altLang="zh-CN"/>
              <a:t>K=3</a:t>
            </a:r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现在的深度学习，指的都是深度神经网络</a:t>
            </a:r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停止条件： 每个节点都是同一类，或 节点中的样本个数少于指定个数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将多个弱分类器进行结合，形成一个强分类器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1.pn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amisis\Desktop\崔老师的PPT\bghome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D:\TDDOWNLOAD\win8风格图标\PNG\Communications\Blue\MB_0018_note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229" y="2353360"/>
            <a:ext cx="920511" cy="92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C:\Users\iamisis\Desktop\MetroStation_2.0_XiaZaiBa\metrostation_by_yankoa-d312tty\PNG\Others\Blue\MB_0001_pi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239" y="2332723"/>
            <a:ext cx="933207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C:\Users\iamisis\Desktop\MetroStation_2.0_XiaZaiBa\metrostation_by_yankoa-d312tty\PNG\Network\Blue\MB_0036_search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445" y="2353360"/>
            <a:ext cx="917336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C:\Users\iamisis\Desktop\MetroStation_2.0_XiaZaiBa\metrostation_by_yankoa-d312tty\PNG\Suites\Blue\MB_0029_program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782" y="2332723"/>
            <a:ext cx="93162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C:\Users\iamisis\Desktop\MetroStation_2.0_XiaZaiBa\metrostation_by_yankoa-d312tty\PNG\Media\Blue\MB_0018_view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402" y="2332723"/>
            <a:ext cx="93162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:\Users\iamisis\Desktop\MetroStation_2.0_XiaZaiBa\metrostation_by_yankoa-d312tty\PNG\Navigation\blue\MB_0014_world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022" y="2343835"/>
            <a:ext cx="933207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PPECLOGO-eff-0-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233" y="4548188"/>
            <a:ext cx="83480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PPECLOGO-eff-0-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257" y="4522789"/>
            <a:ext cx="77291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 descr="PPECLOGO-eff-0-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167" y="5105401"/>
            <a:ext cx="412643" cy="249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 descr="PPECLOGO-eff-0-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747" y="4559301"/>
            <a:ext cx="315831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7" descr="PPECLOGO-eff-0-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678" y="5146677"/>
            <a:ext cx="155535" cy="9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8" descr="PPECLOGO-eff-0-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176" y="4351339"/>
            <a:ext cx="77291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9" descr="PPECLOGO-eff-5-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090" y="4749801"/>
            <a:ext cx="116333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0" descr="PPECLOGO-eff-5-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357" y="4868864"/>
            <a:ext cx="1444249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1" descr="PPECLOGO-eff-5-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257" y="4446590"/>
            <a:ext cx="87924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2" descr="PPECLOGO-eff-0-1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305" y="5013325"/>
            <a:ext cx="411056" cy="2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3" descr="PPECLOGO-eff-0-1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301" y="4219575"/>
            <a:ext cx="411056" cy="2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4" descr="PPECLOGO-eff2-1-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646" y="4508501"/>
            <a:ext cx="1336327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5" descr="PPECLOGO-eff2-1-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267" y="4459288"/>
            <a:ext cx="344399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6" descr="PPECLOGO-eff2-1-4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212" y="4824414"/>
            <a:ext cx="55389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7" descr="PPECLOGO-eff2-1-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215" y="4562475"/>
            <a:ext cx="284089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8" descr="PPECLOGO-eff2-1-3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160" y="4900614"/>
            <a:ext cx="222192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1200" y="4413600"/>
            <a:ext cx="7892583" cy="893763"/>
          </a:xfrm>
        </p:spPr>
        <p:txBody>
          <a:bodyPr/>
          <a:lstStyle>
            <a:lvl1pPr algn="l"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47600" y="5378333"/>
            <a:ext cx="7899098" cy="530224"/>
          </a:xfrm>
        </p:spPr>
        <p:txBody>
          <a:bodyPr/>
          <a:lstStyle>
            <a:lvl1pPr marL="0" indent="0" algn="l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 smtClean="0"/>
            </a:lvl1pPr>
          </a:lstStyle>
          <a:p>
            <a:pPr>
              <a:defRPr/>
            </a:pPr>
            <a:fld id="{87E4BE33-EC1D-4BDB-8015-45DF6AF7B3D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iamisis\Desktop\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61449" y="439616"/>
            <a:ext cx="11669102" cy="566932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solidFill>
                  <a:srgbClr val="000000"/>
                </a:solidFill>
              </a:defRPr>
            </a:lvl1pPr>
            <a:lvl2pPr>
              <a:defRPr sz="2000" baseline="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amisis\Desktop\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25600" y="2767263"/>
            <a:ext cx="5961600" cy="9443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25600" y="3784613"/>
            <a:ext cx="7314064" cy="148522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0965" indent="0">
              <a:buNone/>
              <a:defRPr sz="1600"/>
            </a:lvl4pPr>
            <a:lvl5pPr marL="1828165" indent="0">
              <a:buNone/>
              <a:defRPr sz="1600"/>
            </a:lvl5pPr>
            <a:lvl6pPr marL="2285365" indent="0">
              <a:buNone/>
              <a:defRPr sz="1600"/>
            </a:lvl6pPr>
            <a:lvl7pPr marL="2742565" indent="0">
              <a:buNone/>
              <a:defRPr sz="1600"/>
            </a:lvl7pPr>
            <a:lvl8pPr marL="3199765" indent="0">
              <a:buNone/>
              <a:defRPr sz="1600"/>
            </a:lvl8pPr>
            <a:lvl9pPr marL="3656330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5313" y="1347118"/>
            <a:ext cx="5279099" cy="4500000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1800">
                <a:solidFill>
                  <a:srgbClr val="227577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1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1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>
              <a:defRPr>
                <a:solidFill>
                  <a:srgbClr val="000000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14327" y="1347118"/>
            <a:ext cx="5284103" cy="4500000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1800">
                <a:solidFill>
                  <a:srgbClr val="227577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0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1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1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>
              <a:defRPr>
                <a:solidFill>
                  <a:srgbClr val="000000"/>
                </a:solidFill>
              </a:defRPr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400" y="259200"/>
            <a:ext cx="10972800" cy="576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6400" y="1392406"/>
            <a:ext cx="5158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400" y="2336633"/>
            <a:ext cx="5158032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15775" y="1392406"/>
            <a:ext cx="51834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15775" y="2336633"/>
            <a:ext cx="5183425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amisis\Desktop\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04800" y="2718000"/>
            <a:ext cx="5662800" cy="1432800"/>
          </a:xfrm>
        </p:spPr>
        <p:txBody>
          <a:bodyPr>
            <a:normAutofit/>
          </a:bodyPr>
          <a:lstStyle>
            <a:lvl1pPr algn="ctr">
              <a:defRPr sz="8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6" name="圆角矩形 13"/>
          <p:cNvSpPr>
            <a:spLocks noChangeArrowheads="1"/>
          </p:cNvSpPr>
          <p:nvPr userDrawn="1"/>
        </p:nvSpPr>
        <p:spPr bwMode="auto">
          <a:xfrm>
            <a:off x="3823293" y="3968609"/>
            <a:ext cx="4572396" cy="369792"/>
          </a:xfrm>
          <a:prstGeom prst="roundRect">
            <a:avLst>
              <a:gd name="adj" fmla="val 50000"/>
            </a:avLst>
          </a:prstGeom>
          <a:solidFill>
            <a:schemeClr val="accent2">
              <a:alpha val="98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normAutofit fontScale="6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algn="ctr"/>
            <a:endParaRPr lang="en-US" sz="2000"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iamisis\Desktop\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400" y="259200"/>
            <a:ext cx="10972800" cy="417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410379" y="987426"/>
            <a:ext cx="617218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330" indent="0">
              <a:buNone/>
              <a:defRPr sz="2000"/>
            </a:lvl9pPr>
          </a:lstStyle>
          <a:p>
            <a:pPr lvl="0"/>
            <a:r>
              <a:rPr lang="zh-CN" altLang="en-US" noProof="0" dirty="0" smtClean="0"/>
              <a:t>单击图标添加图片</a:t>
            </a:r>
            <a:endParaRPr lang="zh-CN" altLang="en-US" noProof="0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6400" y="987426"/>
            <a:ext cx="4402800" cy="4873625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amisis\Desktop\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95722" y="195943"/>
            <a:ext cx="1102707" cy="6062345"/>
          </a:xfrm>
        </p:spPr>
        <p:txBody>
          <a:bodyPr vert="eaVert"/>
          <a:lstStyle>
            <a:lvl1pPr>
              <a:defRPr sz="2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442" y="195943"/>
            <a:ext cx="9660993" cy="6062345"/>
          </a:xfrm>
        </p:spPr>
        <p:txBody>
          <a:bodyPr vert="eaVert"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356870" indent="-285750">
              <a:buFont typeface="Arial" panose="020B0604020202020204" pitchFamily="34" charset="0"/>
              <a:buChar char="•"/>
              <a:defRPr sz="2000"/>
            </a:lvl2pPr>
            <a:lvl3pPr marL="720090">
              <a:spcBef>
                <a:spcPts val="300"/>
              </a:spcBef>
              <a:spcAft>
                <a:spcPts val="300"/>
              </a:spcAft>
              <a:defRPr sz="2000"/>
            </a:lvl3pPr>
            <a:lvl4pPr marL="1080135">
              <a:spcBef>
                <a:spcPts val="300"/>
              </a:spcBef>
              <a:spcAft>
                <a:spcPts val="300"/>
              </a:spcAft>
              <a:defRPr sz="1800"/>
            </a:lvl4pPr>
            <a:lvl5pPr marL="1440180">
              <a:spcBef>
                <a:spcPts val="300"/>
              </a:spcBef>
              <a:spcAft>
                <a:spcPts val="300"/>
              </a:spcAft>
              <a:defRPr sz="1800"/>
            </a:lvl5pPr>
            <a:lvl6pPr marL="1800225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amisis\Desktop\00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5313" y="260351"/>
            <a:ext cx="1097311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5313" y="1125537"/>
            <a:ext cx="10973117" cy="489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442" y="6245225"/>
            <a:ext cx="2845647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aseline="0" smtClean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103" y="6245225"/>
            <a:ext cx="385979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aseline="0" smtClean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914" y="6245225"/>
            <a:ext cx="284564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baseline="0" smtClean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1032" name="直接连接符 10"/>
          <p:cNvSpPr>
            <a:spLocks noChangeShapeType="1"/>
          </p:cNvSpPr>
          <p:nvPr/>
        </p:nvSpPr>
        <p:spPr bwMode="auto">
          <a:xfrm flipH="1">
            <a:off x="214258" y="842491"/>
            <a:ext cx="3096405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33" name="Rectangle 7"/>
          <p:cNvSpPr>
            <a:spLocks noChangeArrowheads="1"/>
          </p:cNvSpPr>
          <p:nvPr/>
        </p:nvSpPr>
        <p:spPr bwMode="auto">
          <a:xfrm>
            <a:off x="1" y="804391"/>
            <a:ext cx="215844" cy="7143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zh-CN" sz="1800" baseline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 baseline="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lack" panose="020B0A04020102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lack" panose="020B0A04020102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lack" panose="020B0A04020102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 Black" panose="020B0A04020102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0965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165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ts val="300"/>
        </a:spcBef>
        <a:spcAft>
          <a:spcPts val="300"/>
        </a:spcAft>
        <a:buChar char="•"/>
        <a:defRPr sz="2400" kern="1200" baseline="0">
          <a:solidFill>
            <a:srgbClr val="000000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356870" indent="-28575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 "/>
        <a:defRPr sz="18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Relationship Id="rId3" Type="http://schemas.openxmlformats.org/officeDocument/2006/relationships/image" Target="../media/image31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8.xml"/><Relationship Id="rId2" Type="http://schemas.openxmlformats.org/officeDocument/2006/relationships/image" Target="../media/image35.wmf"/><Relationship Id="rId1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2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89710" y="1045210"/>
            <a:ext cx="8651875" cy="2280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00418" y="1772920"/>
            <a:ext cx="10591165" cy="14452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Deep Forest:Towards An Alternative to </a:t>
            </a:r>
            <a:endParaRPr lang="en-US" altLang="zh-CN" sz="4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4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Deep Neural Network</a:t>
            </a:r>
            <a:endParaRPr lang="en-US" altLang="zh-CN" sz="4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3479800" y="3759835"/>
            <a:ext cx="5233035" cy="894080"/>
          </a:xfrm>
        </p:spPr>
        <p:txBody>
          <a:bodyPr/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Zhi-Hua Zhou    Ji Feng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标题 3"/>
          <p:cNvSpPr/>
          <p:nvPr/>
        </p:nvSpPr>
        <p:spPr>
          <a:xfrm>
            <a:off x="9056370" y="5454650"/>
            <a:ext cx="2632075" cy="894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1370965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1828165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2017  IJCAI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集成学习（</a:t>
            </a:r>
            <a:r>
              <a:rPr lang="en-US" altLang="zh-CN"/>
              <a:t>Ensemble Method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Bagging (bootstrap aggregating):</a:t>
            </a:r>
            <a:endParaRPr lang="en-US" altLang="zh-CN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2371090"/>
            <a:ext cx="8868410" cy="33426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集成学习（</a:t>
            </a:r>
            <a:r>
              <a:rPr lang="en-US" altLang="zh-CN"/>
              <a:t>Ensemble Method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Stacking:</a:t>
            </a:r>
            <a:endParaRPr lang="en-US" altLang="zh-CN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6435" y="1355090"/>
            <a:ext cx="5771515" cy="47713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</a:rPr>
              <a:t>Deep Forest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2960" y="1087120"/>
            <a:ext cx="996251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chemeClr val="tx1"/>
                </a:solidFill>
              </a:rPr>
              <a:t>1. Motivation</a:t>
            </a:r>
            <a:endParaRPr lang="en-US" altLang="zh-CN" sz="320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 b="1">
                <a:solidFill>
                  <a:srgbClr val="FF0000"/>
                </a:solidFill>
              </a:rPr>
              <a:t>2. The Proposed Approach</a:t>
            </a:r>
            <a:endParaRPr lang="en-US" altLang="zh-CN" sz="3200" b="1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chemeClr val="tx1"/>
                </a:solidFill>
              </a:rPr>
              <a:t>	</a:t>
            </a:r>
            <a:r>
              <a:rPr lang="en-US" altLang="zh-CN" sz="2400">
                <a:solidFill>
                  <a:schemeClr val="tx1"/>
                </a:solidFill>
              </a:rPr>
              <a:t>2.1 Decision Tree &amp; Ensemble Method(Random Forest)</a:t>
            </a:r>
            <a:endParaRPr lang="en-US" altLang="zh-CN" sz="240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</a:rPr>
              <a:t>	</a:t>
            </a:r>
            <a:r>
              <a:rPr lang="en-US" altLang="zh-CN" sz="2400" b="1">
                <a:solidFill>
                  <a:srgbClr val="FF0000"/>
                </a:solidFill>
              </a:rPr>
              <a:t>2.2 Cascade Forest</a:t>
            </a:r>
            <a:endParaRPr lang="en-US" altLang="zh-CN" sz="2400" b="1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</a:rPr>
              <a:t>	2.3 Multi-Grained Scanning</a:t>
            </a:r>
            <a:endParaRPr lang="en-US" altLang="zh-CN" sz="240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chemeClr val="tx1"/>
                </a:solidFill>
              </a:rPr>
              <a:t>3. Experiments</a:t>
            </a:r>
            <a:endParaRPr lang="en-US" altLang="zh-CN" sz="320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chemeClr val="tx1"/>
                </a:solidFill>
              </a:rPr>
              <a:t>4. Conclusion</a:t>
            </a:r>
            <a:endParaRPr lang="en-US" altLang="zh-CN" sz="32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级联森林结构（</a:t>
            </a:r>
            <a:r>
              <a:rPr lang="en-US" altLang="zh-CN"/>
              <a:t>Cascade Forest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0555" y="1022985"/>
            <a:ext cx="8422640" cy="40989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59380" y="5463540"/>
            <a:ext cx="690435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sym typeface="+mn-ea"/>
              </a:rPr>
              <a:t>每一层用多种森林  ： 完全随机树森林 </a:t>
            </a:r>
            <a:r>
              <a:rPr lang="en-US" altLang="zh-CN" sz="2400" b="1">
                <a:sym typeface="+mn-ea"/>
              </a:rPr>
              <a:t>+ </a:t>
            </a:r>
            <a:r>
              <a:rPr lang="zh-CN" altLang="en-US" sz="2400" b="1">
                <a:sym typeface="+mn-ea"/>
              </a:rPr>
              <a:t>随机森林</a:t>
            </a:r>
            <a:endParaRPr lang="zh-CN" altLang="en-US" sz="2400" b="1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级联森林结构（</a:t>
            </a:r>
            <a:r>
              <a:rPr lang="en-US" altLang="zh-CN"/>
              <a:t>Cascade Forest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7425" y="918845"/>
            <a:ext cx="10248900" cy="37992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12925" y="5052695"/>
            <a:ext cx="330962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sym typeface="+mn-ea"/>
              </a:rPr>
              <a:t>一个森林中有</a:t>
            </a:r>
            <a:r>
              <a:rPr lang="en-US" altLang="zh-CN" sz="2400" b="1">
                <a:sym typeface="+mn-ea"/>
              </a:rPr>
              <a:t>1000</a:t>
            </a:r>
            <a:r>
              <a:rPr lang="zh-CN" altLang="en-US" sz="2400" b="1">
                <a:sym typeface="+mn-ea"/>
              </a:rPr>
              <a:t>棵树</a:t>
            </a:r>
            <a:endParaRPr lang="zh-CN" altLang="en-US" sz="2400" b="1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55725" y="5591175"/>
            <a:ext cx="500697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2400" b="1">
                <a:sym typeface="+mn-ea"/>
              </a:rPr>
              <a:t>每次随机</a:t>
            </a:r>
            <a:r>
              <a:rPr lang="zh-CN" sz="2400" b="1">
                <a:latin typeface="Arial" panose="020B0604020202020204" pitchFamily="34" charset="0"/>
                <a:sym typeface="+mn-ea"/>
              </a:rPr>
              <a:t>√</a:t>
            </a:r>
            <a:r>
              <a:rPr lang="en-US" altLang="zh-CN" sz="2400" b="1">
                <a:latin typeface="Arial" panose="020B0604020202020204" pitchFamily="34" charset="0"/>
                <a:sym typeface="+mn-ea"/>
              </a:rPr>
              <a:t>d</a:t>
            </a:r>
            <a:r>
              <a:rPr lang="zh-CN" altLang="en-US" sz="2400" b="1">
                <a:latin typeface="Arial" panose="020B0604020202020204" pitchFamily="34" charset="0"/>
                <a:sym typeface="+mn-ea"/>
              </a:rPr>
              <a:t>个属性（共有</a:t>
            </a:r>
            <a:r>
              <a:rPr lang="en-US" altLang="zh-CN" sz="2400" b="1">
                <a:latin typeface="Arial" panose="020B0604020202020204" pitchFamily="34" charset="0"/>
                <a:sym typeface="+mn-ea"/>
              </a:rPr>
              <a:t>d</a:t>
            </a:r>
            <a:r>
              <a:rPr lang="zh-CN" altLang="en-US" sz="2400" b="1">
                <a:latin typeface="Arial" panose="020B0604020202020204" pitchFamily="34" charset="0"/>
                <a:sym typeface="+mn-ea"/>
              </a:rPr>
              <a:t>个属性）</a:t>
            </a:r>
            <a:endParaRPr lang="zh-CN" altLang="en-US" sz="2400" b="1">
              <a:latin typeface="Arial" panose="020B0604020202020204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06895" y="5052695"/>
            <a:ext cx="405574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latin typeface="Arial" panose="020B0604020202020204" pitchFamily="34" charset="0"/>
                <a:sym typeface="+mn-ea"/>
              </a:rPr>
              <a:t>停止条件：叶结点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≤</a:t>
            </a:r>
            <a:r>
              <a:rPr lang="en-US" altLang="zh-CN" sz="2400" b="1">
                <a:latin typeface="Arial" panose="020B0604020202020204" pitchFamily="34" charset="0"/>
                <a:sym typeface="+mn-ea"/>
              </a:rPr>
              <a:t>10</a:t>
            </a:r>
            <a:r>
              <a:rPr lang="zh-CN" altLang="en-US" sz="2400" b="1">
                <a:latin typeface="Arial" panose="020B0604020202020204" pitchFamily="34" charset="0"/>
                <a:sym typeface="+mn-ea"/>
              </a:rPr>
              <a:t>个样本</a:t>
            </a:r>
            <a:endParaRPr lang="zh-CN" altLang="en-US" sz="2400" b="1">
              <a:latin typeface="Arial" panose="020B0604020202020204" pitchFamily="34" charset="0"/>
              <a:sym typeface="+mn-ea"/>
            </a:endParaRPr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级联森林结构（</a:t>
            </a:r>
            <a:r>
              <a:rPr lang="en-US" altLang="zh-CN"/>
              <a:t>Cascade Forest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7425" y="918845"/>
            <a:ext cx="10248900" cy="37992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26845" y="4989195"/>
            <a:ext cx="11010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sym typeface="+mn-ea"/>
              </a:rPr>
              <a:t>取平均</a:t>
            </a:r>
            <a:endParaRPr lang="zh-CN" altLang="en-US" sz="2400" b="1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55725" y="5591175"/>
            <a:ext cx="647382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latin typeface="Arial" panose="020B0604020202020204" pitchFamily="34" charset="0"/>
                <a:sym typeface="+mn-ea"/>
              </a:rPr>
              <a:t>为防止过拟合，用</a:t>
            </a:r>
            <a:r>
              <a:rPr lang="en-US" altLang="zh-CN" sz="2400" b="1">
                <a:latin typeface="Arial" panose="020B0604020202020204" pitchFamily="34" charset="0"/>
                <a:sym typeface="+mn-ea"/>
              </a:rPr>
              <a:t>k</a:t>
            </a:r>
            <a:r>
              <a:rPr lang="zh-CN" altLang="en-US" sz="2400" b="1">
                <a:latin typeface="Arial" panose="020B0604020202020204" pitchFamily="34" charset="0"/>
                <a:sym typeface="+mn-ea"/>
              </a:rPr>
              <a:t>折交叉验证生成最终的分布</a:t>
            </a:r>
            <a:endParaRPr lang="zh-CN" altLang="en-US" sz="2400" b="1">
              <a:latin typeface="Arial" panose="020B0604020202020204" pitchFamily="3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级联森林结构（</a:t>
            </a:r>
            <a:r>
              <a:rPr lang="en-US" altLang="zh-CN"/>
              <a:t>Cascade Forest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981075"/>
            <a:ext cx="10501630" cy="51098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级联森林结构（</a:t>
            </a:r>
            <a:r>
              <a:rPr lang="en-US" altLang="zh-CN"/>
              <a:t>Cascade Forest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990" y="1721485"/>
            <a:ext cx="5941695" cy="28917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85940" y="1239520"/>
            <a:ext cx="38049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sym typeface="+mn-ea"/>
              </a:rPr>
              <a:t>1. </a:t>
            </a:r>
            <a:r>
              <a:rPr lang="zh-CN" altLang="en-US" sz="2400">
                <a:latin typeface="Arial" panose="020B0604020202020204" pitchFamily="34" charset="0"/>
                <a:sym typeface="+mn-ea"/>
              </a:rPr>
              <a:t>收敛性</a:t>
            </a:r>
            <a:endParaRPr lang="zh-CN" altLang="en-US" sz="2400">
              <a:latin typeface="Arial" panose="020B0604020202020204" pitchFamily="3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sym typeface="+mn-ea"/>
              </a:rPr>
              <a:t>2. </a:t>
            </a:r>
            <a:r>
              <a:rPr lang="zh-CN" altLang="en-US" sz="2400">
                <a:latin typeface="Arial" panose="020B0604020202020204" pitchFamily="34" charset="0"/>
                <a:sym typeface="+mn-ea"/>
              </a:rPr>
              <a:t>与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DNN</a:t>
            </a:r>
            <a:r>
              <a:rPr lang="zh-CN" altLang="en-US" sz="2400">
                <a:latin typeface="Arial" panose="020B0604020202020204" pitchFamily="34" charset="0"/>
                <a:sym typeface="+mn-ea"/>
              </a:rPr>
              <a:t>的不同</a:t>
            </a:r>
            <a:endParaRPr lang="zh-CN" altLang="en-US" sz="2400"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85940" y="2827020"/>
            <a:ext cx="491680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sym typeface="+mn-ea"/>
              </a:rPr>
              <a:t>End-to-End: </a:t>
            </a:r>
            <a:endParaRPr lang="en-US" altLang="zh-CN" sz="2400">
              <a:latin typeface="Arial" panose="020B0604020202020204" pitchFamily="3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sym typeface="+mn-ea"/>
              </a:rPr>
              <a:t>         </a:t>
            </a:r>
            <a:r>
              <a:rPr lang="zh-CN" altLang="en-US" sz="2400">
                <a:latin typeface="Arial" panose="020B0604020202020204" pitchFamily="34" charset="0"/>
                <a:sym typeface="+mn-ea"/>
              </a:rPr>
              <a:t>反向传播，传递误差</a:t>
            </a:r>
            <a:endParaRPr lang="zh-CN" altLang="en-US" sz="2400">
              <a:latin typeface="Arial" panose="020B0604020202020204" pitchFamily="3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sym typeface="+mn-ea"/>
              </a:rPr>
              <a:t>Layer-by-Layer:</a:t>
            </a:r>
            <a:endParaRPr lang="en-US" altLang="zh-CN" sz="2400">
              <a:latin typeface="Arial" panose="020B0604020202020204" pitchFamily="3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sym typeface="+mn-ea"/>
              </a:rPr>
              <a:t>         </a:t>
            </a:r>
            <a:r>
              <a:rPr lang="zh-CN" altLang="en-US" sz="2400">
                <a:latin typeface="Arial" panose="020B0604020202020204" pitchFamily="34" charset="0"/>
                <a:sym typeface="+mn-ea"/>
              </a:rPr>
              <a:t>逐层监督，每层可解释</a:t>
            </a:r>
            <a:endParaRPr lang="zh-CN" altLang="en-US" sz="2400">
              <a:latin typeface="Arial" panose="020B0604020202020204" pitchFamily="3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</a:rPr>
              <a:t>Deep Forest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2960" y="1087120"/>
            <a:ext cx="996251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chemeClr val="tx1"/>
                </a:solidFill>
              </a:rPr>
              <a:t>1. Motivation</a:t>
            </a:r>
            <a:endParaRPr lang="en-US" altLang="zh-CN" sz="320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 b="1">
                <a:solidFill>
                  <a:srgbClr val="FF0000"/>
                </a:solidFill>
              </a:rPr>
              <a:t>2. The Proposed Approach</a:t>
            </a:r>
            <a:endParaRPr lang="en-US" altLang="zh-CN" sz="3200" b="1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chemeClr val="tx1"/>
                </a:solidFill>
              </a:rPr>
              <a:t>	</a:t>
            </a:r>
            <a:r>
              <a:rPr lang="en-US" altLang="zh-CN" sz="2400">
                <a:solidFill>
                  <a:schemeClr val="tx1"/>
                </a:solidFill>
              </a:rPr>
              <a:t>2.1 Decision Tree &amp; Ensemble Method(Random Forest)</a:t>
            </a:r>
            <a:endParaRPr lang="en-US" altLang="zh-CN" sz="240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</a:rPr>
              <a:t>	2.2 Cascade Forest</a:t>
            </a:r>
            <a:endParaRPr lang="en-US" altLang="zh-CN" sz="240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</a:rPr>
              <a:t>	</a:t>
            </a:r>
            <a:r>
              <a:rPr lang="en-US" altLang="zh-CN" sz="2400" b="1">
                <a:solidFill>
                  <a:srgbClr val="FF0000"/>
                </a:solidFill>
              </a:rPr>
              <a:t>2.3 Multi-Grained Scanning</a:t>
            </a:r>
            <a:endParaRPr lang="en-US" altLang="zh-CN" sz="2400" b="1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chemeClr val="tx1"/>
                </a:solidFill>
              </a:rPr>
              <a:t>3. Experiments</a:t>
            </a:r>
            <a:endParaRPr lang="en-US" altLang="zh-CN" sz="320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chemeClr val="tx1"/>
                </a:solidFill>
              </a:rPr>
              <a:t>4. Conclusion</a:t>
            </a:r>
            <a:endParaRPr lang="en-US" altLang="zh-CN" sz="32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多粒度扫描（</a:t>
            </a:r>
            <a:r>
              <a:rPr lang="en-US" altLang="zh-CN"/>
              <a:t>Multi-grained Scanning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1515" y="1052195"/>
            <a:ext cx="8117840" cy="50152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</a:rPr>
              <a:t>Deep Forest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2960" y="1087120"/>
            <a:ext cx="996251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3200" b="1">
                <a:solidFill>
                  <a:srgbClr val="FF0000"/>
                </a:solidFill>
              </a:rPr>
              <a:t>1. Motivation</a:t>
            </a:r>
            <a:endParaRPr lang="en-US" altLang="zh-CN" sz="3200" b="1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chemeClr val="tx1"/>
                </a:solidFill>
              </a:rPr>
              <a:t>2. The Proposed Approach</a:t>
            </a:r>
            <a:endParaRPr lang="en-US" altLang="zh-CN" sz="320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chemeClr val="tx1"/>
                </a:solidFill>
              </a:rPr>
              <a:t>	</a:t>
            </a:r>
            <a:r>
              <a:rPr lang="en-US" altLang="zh-CN" sz="2400">
                <a:solidFill>
                  <a:schemeClr val="tx1"/>
                </a:solidFill>
              </a:rPr>
              <a:t>2.1 Decision Tree &amp; Ensemble Method(Random Forest)</a:t>
            </a:r>
            <a:endParaRPr lang="en-US" altLang="zh-CN" sz="240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</a:rPr>
              <a:t>	2.2 Cascade Forest</a:t>
            </a:r>
            <a:endParaRPr lang="en-US" altLang="zh-CN" sz="240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</a:rPr>
              <a:t>	2.3 Multi-Grained Scanning</a:t>
            </a:r>
            <a:endParaRPr lang="en-US" altLang="zh-CN" sz="240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chemeClr val="tx1"/>
                </a:solidFill>
              </a:rPr>
              <a:t>3. Experiments</a:t>
            </a:r>
            <a:endParaRPr lang="en-US" altLang="zh-CN" sz="320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chemeClr val="tx1"/>
                </a:solidFill>
              </a:rPr>
              <a:t>4. Conclusion</a:t>
            </a:r>
            <a:endParaRPr lang="en-US" altLang="zh-CN" sz="32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总流程</a:t>
            </a:r>
            <a:endParaRPr 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270" y="1009015"/>
            <a:ext cx="11681460" cy="46602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超参数对比</a:t>
            </a:r>
            <a:endParaRPr 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010" y="1209040"/>
            <a:ext cx="11809095" cy="40151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</a:rPr>
              <a:t>Deep Forest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2960" y="1087120"/>
            <a:ext cx="996251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chemeClr val="tx1"/>
                </a:solidFill>
              </a:rPr>
              <a:t>1. Motivation</a:t>
            </a:r>
            <a:endParaRPr lang="en-US" altLang="zh-CN" sz="320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chemeClr val="tx1"/>
                </a:solidFill>
              </a:rPr>
              <a:t>2. The Proposed Approach</a:t>
            </a:r>
            <a:endParaRPr lang="en-US" altLang="zh-CN" sz="320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chemeClr val="tx1"/>
                </a:solidFill>
              </a:rPr>
              <a:t>	</a:t>
            </a:r>
            <a:r>
              <a:rPr lang="en-US" altLang="zh-CN" sz="2400">
                <a:solidFill>
                  <a:schemeClr val="tx1"/>
                </a:solidFill>
              </a:rPr>
              <a:t>2.1 Decision Tree &amp; Ensemble Method(Random Forest)</a:t>
            </a:r>
            <a:endParaRPr lang="en-US" altLang="zh-CN" sz="240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</a:rPr>
              <a:t>	2.2 Cascade Forest</a:t>
            </a:r>
            <a:endParaRPr lang="en-US" altLang="zh-CN" sz="240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</a:rPr>
              <a:t>	2.3 Multi-Grained Scanning</a:t>
            </a:r>
            <a:endParaRPr lang="en-US" altLang="zh-CN" sz="240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 b="1">
                <a:solidFill>
                  <a:srgbClr val="FF0000"/>
                </a:solidFill>
              </a:rPr>
              <a:t>3. Experiments</a:t>
            </a:r>
            <a:endParaRPr lang="en-US" altLang="zh-CN" sz="3200" b="1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chemeClr val="tx1"/>
                </a:solidFill>
              </a:rPr>
              <a:t>4. Conclusion</a:t>
            </a:r>
            <a:endParaRPr lang="en-US" altLang="zh-CN" sz="32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800"/>
              <a:t>实验设置（深度森林）：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1905635" y="1709420"/>
            <a:ext cx="8006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所有的实验都采用相同的架构（输入输出的除外）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726440" y="2799080"/>
            <a:ext cx="389064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/>
              <a:t>Cascade Forest</a:t>
            </a:r>
            <a:endParaRPr lang="en-US" altLang="zh-CN" sz="2400"/>
          </a:p>
          <a:p>
            <a:pPr fontAlgn="auto">
              <a:lnSpc>
                <a:spcPct val="150000"/>
              </a:lnSpc>
            </a:pPr>
            <a:r>
              <a:rPr lang="en-US" altLang="zh-CN" sz="2400"/>
              <a:t>       4</a:t>
            </a:r>
            <a:r>
              <a:rPr lang="zh-CN" altLang="en-US" sz="2400"/>
              <a:t>个森林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       每个森林</a:t>
            </a:r>
            <a:r>
              <a:rPr lang="en-US" altLang="zh-CN" sz="2400"/>
              <a:t>1000</a:t>
            </a:r>
            <a:r>
              <a:rPr lang="zh-CN" altLang="en-US" sz="2400"/>
              <a:t>棵决策树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       三折交叉验证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5202555" y="2829560"/>
            <a:ext cx="44989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/>
              <a:t>Multi-Grained Scanning</a:t>
            </a:r>
            <a:endParaRPr lang="en-US" altLang="zh-CN" sz="2400"/>
          </a:p>
          <a:p>
            <a:pPr fontAlgn="auto">
              <a:lnSpc>
                <a:spcPct val="150000"/>
              </a:lnSpc>
            </a:pPr>
            <a:r>
              <a:rPr lang="en-US" altLang="zh-CN" sz="2400"/>
              <a:t>       </a:t>
            </a:r>
            <a:r>
              <a:rPr lang="zh-CN" altLang="en-US" sz="2400"/>
              <a:t>窗口大小：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       </a:t>
            </a:r>
            <a:r>
              <a:rPr lang="en-US" altLang="zh-CN" sz="2400"/>
              <a:t>2</a:t>
            </a:r>
            <a:r>
              <a:rPr lang="zh-CN" altLang="en-US" sz="2400"/>
              <a:t>个森林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       每个森林有</a:t>
            </a:r>
            <a:r>
              <a:rPr lang="en-US" altLang="zh-CN" sz="2400"/>
              <a:t>30</a:t>
            </a:r>
            <a:r>
              <a:rPr lang="zh-CN" altLang="en-US" sz="2400"/>
              <a:t>棵树</a:t>
            </a:r>
            <a:endParaRPr lang="zh-CN" altLang="en-US" sz="2400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74255" y="3549650"/>
          <a:ext cx="2537460" cy="452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282700" imgH="228600" progId="Equation.KSEE3">
                  <p:embed/>
                </p:oleObj>
              </mc:Choice>
              <mc:Fallback>
                <p:oleObj name="" r:id="rId1" imgW="12827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74255" y="3549650"/>
                        <a:ext cx="2537460" cy="452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800"/>
              <a:t>实验设置（</a:t>
            </a:r>
            <a:r>
              <a:rPr lang="en-US" altLang="zh-CN" sz="2800"/>
              <a:t>DNN</a:t>
            </a:r>
            <a:r>
              <a:rPr lang="zh-CN" altLang="en-US" sz="2800"/>
              <a:t>）：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1127125" y="2108835"/>
            <a:ext cx="99695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ym typeface="+mn-ea"/>
              </a:rPr>
              <a:t>       </a:t>
            </a:r>
            <a:r>
              <a:rPr lang="zh-CN" altLang="en-US" sz="2800">
                <a:sym typeface="+mn-ea"/>
              </a:rPr>
              <a:t>没有办法固定网络的架构</a:t>
            </a:r>
            <a:r>
              <a:rPr lang="en-US" altLang="zh-CN" sz="2800">
                <a:sym typeface="+mn-ea"/>
              </a:rPr>
              <a:t>,</a:t>
            </a:r>
            <a:r>
              <a:rPr lang="zh-CN" altLang="en-US" sz="2800"/>
              <a:t>不同的数据集采用不同的架构，调整到最优</a:t>
            </a:r>
            <a:r>
              <a:rPr lang="en-US" altLang="zh-CN" sz="2800"/>
              <a:t>.</a:t>
            </a:r>
            <a:endParaRPr lang="en-US" altLang="zh-CN" sz="2800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41780" y="186880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图片分类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5276850" y="186880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人脸识别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9011920" y="186880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音乐分类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1541780" y="3020695"/>
            <a:ext cx="47644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Hand Movement Recognition</a:t>
            </a:r>
            <a:endParaRPr lang="en-US" altLang="zh-CN" sz="2800"/>
          </a:p>
        </p:txBody>
      </p:sp>
      <p:sp>
        <p:nvSpPr>
          <p:cNvPr id="8" name="文本框 7"/>
          <p:cNvSpPr txBox="1"/>
          <p:nvPr/>
        </p:nvSpPr>
        <p:spPr>
          <a:xfrm>
            <a:off x="9011920" y="302069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情感分析</a:t>
            </a:r>
            <a:endParaRPr lang="zh-CN" altLang="en-US" sz="2800"/>
          </a:p>
        </p:txBody>
      </p:sp>
      <p:sp>
        <p:nvSpPr>
          <p:cNvPr id="9" name="文本框 8"/>
          <p:cNvSpPr txBox="1"/>
          <p:nvPr/>
        </p:nvSpPr>
        <p:spPr>
          <a:xfrm>
            <a:off x="1541780" y="4172585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小规模数据集</a:t>
            </a:r>
            <a:endParaRPr lang="zh-CN" altLang="en-US" sz="2800"/>
          </a:p>
        </p:txBody>
      </p:sp>
      <p:sp>
        <p:nvSpPr>
          <p:cNvPr id="10" name="文本框 9"/>
          <p:cNvSpPr txBox="1"/>
          <p:nvPr/>
        </p:nvSpPr>
        <p:spPr>
          <a:xfrm>
            <a:off x="7233920" y="4172585"/>
            <a:ext cx="3383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多粒度扫描对比实验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图片分类 （</a:t>
            </a:r>
            <a:r>
              <a:rPr lang="en-US" altLang="zh-CN"/>
              <a:t>MNIST Dataset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 6</a:t>
            </a:r>
            <a:r>
              <a:rPr lang="zh-CN" altLang="en-US"/>
              <a:t>万张图片用来训练，</a:t>
            </a:r>
            <a:r>
              <a:rPr lang="en-US" altLang="zh-CN"/>
              <a:t>1</a:t>
            </a:r>
            <a:r>
              <a:rPr lang="zh-CN" altLang="en-US"/>
              <a:t>万张图片用来测试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1260" y="2298700"/>
            <a:ext cx="9841865" cy="34798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人脸识别 （</a:t>
            </a:r>
            <a:r>
              <a:rPr lang="en-US" altLang="zh-CN"/>
              <a:t>ORL Dataset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40</a:t>
            </a:r>
            <a:r>
              <a:rPr lang="zh-CN" altLang="en-US"/>
              <a:t>个人，每个人</a:t>
            </a:r>
            <a:r>
              <a:rPr lang="en-US" altLang="zh-CN"/>
              <a:t>10</a:t>
            </a:r>
            <a:r>
              <a:rPr lang="zh-CN" altLang="en-US"/>
              <a:t>张照片，一共</a:t>
            </a:r>
            <a:r>
              <a:rPr lang="en-US" altLang="zh-CN"/>
              <a:t>400</a:t>
            </a:r>
            <a:r>
              <a:rPr lang="zh-CN" altLang="en-US"/>
              <a:t>张照片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剑桥大学，40人，每人10张照片，包括表情变化，微小姿态变化，20%以内的尺度变化。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8650" y="2573655"/>
            <a:ext cx="5885815" cy="34474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人脸识别 （</a:t>
            </a:r>
            <a:r>
              <a:rPr lang="en-US" altLang="zh-CN"/>
              <a:t>ORL Dataset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40</a:t>
            </a:r>
            <a:r>
              <a:rPr lang="zh-CN" altLang="en-US"/>
              <a:t>个人，每个人</a:t>
            </a:r>
            <a:r>
              <a:rPr lang="en-US" altLang="zh-CN"/>
              <a:t>10</a:t>
            </a:r>
            <a:r>
              <a:rPr lang="zh-CN" altLang="en-US"/>
              <a:t>张照片，一共</a:t>
            </a:r>
            <a:r>
              <a:rPr lang="en-US" altLang="zh-CN"/>
              <a:t>400</a:t>
            </a:r>
            <a:r>
              <a:rPr lang="zh-CN" altLang="en-US"/>
              <a:t>张照片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随机从每个人中抽取</a:t>
            </a:r>
            <a:r>
              <a:rPr lang="en-US" altLang="zh-CN"/>
              <a:t>1/5/9 </a:t>
            </a:r>
            <a:r>
              <a:rPr lang="zh-CN" altLang="en-US"/>
              <a:t>张照片做训练集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1795" y="2587625"/>
            <a:ext cx="8457565" cy="33718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音乐分类 （</a:t>
            </a:r>
            <a:r>
              <a:rPr lang="en-US" altLang="zh-CN"/>
              <a:t>GTZAN Dataset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5850" y="1871980"/>
            <a:ext cx="8278495" cy="37801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Motivation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185" y="1337945"/>
            <a:ext cx="8197215" cy="46151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010" y="975360"/>
            <a:ext cx="6476365" cy="13335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Hand Movement Recognition</a:t>
            </a:r>
            <a:r>
              <a:rPr lang="zh-CN" altLang="en-US"/>
              <a:t> （</a:t>
            </a:r>
            <a:r>
              <a:rPr lang="en-US" altLang="zh-CN"/>
              <a:t>sEMG Dataset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5770" y="1982470"/>
            <a:ext cx="8980805" cy="37293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情感分析 （</a:t>
            </a:r>
            <a:r>
              <a:rPr lang="en-US" altLang="zh-CN"/>
              <a:t>IMDB Dataset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IMDB</a:t>
            </a:r>
            <a:r>
              <a:rPr lang="zh-CN" altLang="en-US"/>
              <a:t>数据集包括</a:t>
            </a:r>
            <a:r>
              <a:rPr lang="en-US" altLang="zh-CN"/>
              <a:t>50000</a:t>
            </a:r>
            <a:r>
              <a:rPr lang="zh-CN" altLang="en-US"/>
              <a:t>条电影评论，其中</a:t>
            </a:r>
            <a:r>
              <a:rPr lang="en-US" altLang="zh-CN"/>
              <a:t>25000</a:t>
            </a:r>
            <a:r>
              <a:rPr lang="zh-CN" altLang="en-US"/>
              <a:t>条用于测试，</a:t>
            </a:r>
            <a:r>
              <a:rPr lang="en-US" altLang="zh-CN"/>
              <a:t>25000</a:t>
            </a:r>
            <a:r>
              <a:rPr lang="zh-CN" altLang="en-US"/>
              <a:t>用于训练。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         </a:t>
            </a:r>
            <a:r>
              <a:rPr lang="zh-CN" altLang="en-US"/>
              <a:t>用</a:t>
            </a:r>
            <a:r>
              <a:rPr lang="en-US" altLang="zh-CN"/>
              <a:t>tf-idf</a:t>
            </a:r>
            <a:r>
              <a:rPr lang="zh-CN" altLang="en-US"/>
              <a:t>表示特征。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DNN(MLP): input-1024-1024-512-256-ouput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DNN(CNN): word embeding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gcForest: </a:t>
            </a:r>
            <a:r>
              <a:rPr lang="zh-CN" altLang="en-US"/>
              <a:t>由于</a:t>
            </a:r>
            <a:r>
              <a:rPr lang="en-US" altLang="zh-CN"/>
              <a:t>tf-idf</a:t>
            </a:r>
            <a:r>
              <a:rPr lang="zh-CN" altLang="en-US"/>
              <a:t>特征之间不存在空间</a:t>
            </a:r>
            <a:r>
              <a:rPr lang="en-US" altLang="zh-CN"/>
              <a:t>/</a:t>
            </a:r>
            <a:r>
              <a:rPr lang="zh-CN" altLang="en-US"/>
              <a:t>序列关系，所以没有用</a:t>
            </a:r>
            <a:r>
              <a:rPr lang="en-US" altLang="zh-CN"/>
              <a:t>multi-grained scanning 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情感分析 （</a:t>
            </a:r>
            <a:r>
              <a:rPr lang="en-US" altLang="zh-CN"/>
              <a:t>IMDB Dataset</a:t>
            </a:r>
            <a:r>
              <a:rPr lang="zh-CN" altLang="en-US"/>
              <a:t>）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5535" y="1858645"/>
            <a:ext cx="7826375" cy="36791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情感分析 （</a:t>
            </a:r>
            <a:r>
              <a:rPr lang="en-US" altLang="zh-CN"/>
              <a:t>IMDB Dataset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</a:t>
            </a:r>
            <a:r>
              <a:rPr lang="zh-CN" altLang="en-US"/>
              <a:t>运行时间对比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 latinLnBrk="0">
              <a:lnSpc>
                <a:spcPct val="150000"/>
              </a:lnSpc>
              <a:buNone/>
            </a:pPr>
            <a:r>
              <a:rPr lang="zh-CN" altLang="en-US"/>
              <a:t>    </a:t>
            </a:r>
            <a:r>
              <a:rPr lang="en-US" altLang="zh-CN"/>
              <a:t>gcForest:  PC with 2 Intel E5 2670 v3 CPUs(24 cores)</a:t>
            </a:r>
            <a:endParaRPr lang="en-US" altLang="zh-CN"/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zh-CN"/>
              <a:t>		</a:t>
            </a:r>
            <a:r>
              <a:rPr lang="zh-CN" altLang="en-US"/>
              <a:t>每个级联用时：</a:t>
            </a:r>
            <a:r>
              <a:rPr lang="en-US" altLang="zh-CN"/>
              <a:t>269.5</a:t>
            </a:r>
            <a:r>
              <a:rPr lang="zh-CN" altLang="en-US"/>
              <a:t>秒（</a:t>
            </a:r>
            <a:r>
              <a:rPr lang="en-US" altLang="zh-CN"/>
              <a:t>4</a:t>
            </a:r>
            <a:r>
              <a:rPr lang="zh-CN" altLang="en-US"/>
              <a:t>森林，</a:t>
            </a:r>
            <a:r>
              <a:rPr lang="en-US" altLang="zh-CN"/>
              <a:t>3</a:t>
            </a:r>
            <a:r>
              <a:rPr lang="zh-CN" altLang="en-US"/>
              <a:t>折</a:t>
            </a:r>
            <a:r>
              <a:rPr lang="en-US" altLang="zh-CN"/>
              <a:t>cv</a:t>
            </a:r>
            <a:r>
              <a:rPr lang="zh-CN" altLang="en-US"/>
              <a:t>）</a:t>
            </a:r>
            <a:endParaRPr lang="zh-CN" altLang="en-US"/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zh-CN"/>
              <a:t>		</a:t>
            </a:r>
            <a:r>
              <a:rPr lang="zh-CN" altLang="en-US"/>
              <a:t>在四个级联后自动结束，总用时 </a:t>
            </a:r>
            <a:r>
              <a:rPr lang="en-US" altLang="zh-CN"/>
              <a:t>269.5×4=1078 </a:t>
            </a:r>
            <a:r>
              <a:rPr lang="zh-CN" altLang="en-US"/>
              <a:t>秒</a:t>
            </a:r>
            <a:r>
              <a:rPr lang="en-US" altLang="zh-CN"/>
              <a:t>=17.9 </a:t>
            </a:r>
            <a:r>
              <a:rPr lang="zh-CN" altLang="en-US"/>
              <a:t>分钟</a:t>
            </a:r>
            <a:endParaRPr lang="zh-CN" altLang="en-US"/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zh-CN"/>
              <a:t>    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情感分析 （</a:t>
            </a:r>
            <a:r>
              <a:rPr lang="en-US" altLang="zh-CN"/>
              <a:t>IMDB Dataset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</a:t>
            </a:r>
            <a:r>
              <a:rPr lang="zh-CN" altLang="en-US"/>
              <a:t>运行时间对比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    </a:t>
            </a:r>
            <a:r>
              <a:rPr lang="en-US" altLang="zh-CN"/>
              <a:t>DNN(MLP):  GPU (Nvidia Titan X pascal)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   </a:t>
            </a:r>
            <a:r>
              <a:rPr lang="zh-CN" altLang="en-US"/>
              <a:t>每个</a:t>
            </a:r>
            <a:r>
              <a:rPr lang="en-US" altLang="zh-CN"/>
              <a:t>epoch 14</a:t>
            </a:r>
            <a:r>
              <a:rPr lang="zh-CN" altLang="en-US"/>
              <a:t>秒，一共</a:t>
            </a:r>
            <a:r>
              <a:rPr lang="en-US" altLang="zh-CN"/>
              <a:t>50</a:t>
            </a:r>
            <a:r>
              <a:rPr lang="zh-CN" altLang="en-US"/>
              <a:t>个</a:t>
            </a:r>
            <a:r>
              <a:rPr lang="en-US" altLang="zh-CN"/>
              <a:t>epoch</a:t>
            </a:r>
            <a:r>
              <a:rPr lang="zh-CN" altLang="en-US"/>
              <a:t>收敛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	   </a:t>
            </a:r>
            <a:r>
              <a:rPr lang="zh-CN" altLang="en-US"/>
              <a:t>总用时 </a:t>
            </a:r>
            <a:r>
              <a:rPr lang="en-US" altLang="zh-CN"/>
              <a:t>14</a:t>
            </a:r>
            <a:r>
              <a:rPr lang="en-US" altLang="zh-CN">
                <a:sym typeface="+mn-ea"/>
              </a:rPr>
              <a:t>×50=700</a:t>
            </a:r>
            <a:r>
              <a:rPr lang="zh-CN" altLang="en-US">
                <a:sym typeface="+mn-ea"/>
              </a:rPr>
              <a:t>秒</a:t>
            </a:r>
            <a:r>
              <a:rPr lang="en-US" altLang="zh-CN">
                <a:sym typeface="+mn-ea"/>
              </a:rPr>
              <a:t>=11.6</a:t>
            </a:r>
            <a:r>
              <a:rPr lang="zh-CN" altLang="en-US">
                <a:sym typeface="+mn-ea"/>
              </a:rPr>
              <a:t>分钟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   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		   CPU		   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	   </a:t>
            </a:r>
            <a:r>
              <a:rPr lang="zh-CN" altLang="en-US">
                <a:sym typeface="+mn-ea"/>
              </a:rPr>
              <a:t>每个</a:t>
            </a:r>
            <a:r>
              <a:rPr lang="en-US" altLang="zh-CN">
                <a:sym typeface="+mn-ea"/>
              </a:rPr>
              <a:t>epoch 93</a:t>
            </a:r>
            <a:r>
              <a:rPr lang="zh-CN" altLang="en-US">
                <a:sym typeface="+mn-ea"/>
              </a:rPr>
              <a:t>秒，一共</a:t>
            </a:r>
            <a:r>
              <a:rPr lang="en-US" altLang="zh-CN">
                <a:sym typeface="+mn-ea"/>
              </a:rPr>
              <a:t>50</a:t>
            </a:r>
            <a:r>
              <a:rPr lang="zh-CN" altLang="en-US">
                <a:sym typeface="+mn-ea"/>
              </a:rPr>
              <a:t>个</a:t>
            </a:r>
            <a:r>
              <a:rPr lang="en-US" altLang="zh-CN">
                <a:sym typeface="+mn-ea"/>
              </a:rPr>
              <a:t>epoch</a:t>
            </a:r>
            <a:r>
              <a:rPr lang="zh-CN" altLang="en-US">
                <a:sym typeface="+mn-ea"/>
              </a:rPr>
              <a:t>收敛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		   </a:t>
            </a:r>
            <a:r>
              <a:rPr lang="zh-CN" altLang="en-US">
                <a:sym typeface="+mn-ea"/>
              </a:rPr>
              <a:t>总用时 </a:t>
            </a:r>
            <a:r>
              <a:rPr lang="en-US" altLang="zh-CN">
                <a:sym typeface="+mn-ea"/>
              </a:rPr>
              <a:t>93×50=4650</a:t>
            </a:r>
            <a:r>
              <a:rPr lang="zh-CN" altLang="en-US">
                <a:sym typeface="+mn-ea"/>
              </a:rPr>
              <a:t>秒</a:t>
            </a:r>
            <a:r>
              <a:rPr lang="en-US" altLang="zh-CN">
                <a:sym typeface="+mn-ea"/>
              </a:rPr>
              <a:t>=77.5</a:t>
            </a:r>
            <a:r>
              <a:rPr lang="zh-CN" altLang="en-US">
                <a:sym typeface="+mn-ea"/>
              </a:rPr>
              <a:t>分钟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小规模数据（特征少）</a:t>
            </a:r>
            <a:r>
              <a:rPr lang="en-US" altLang="zh-CN">
                <a:latin typeface="+mj-ea"/>
                <a:ea typeface="+mj-ea"/>
              </a:rPr>
              <a:t>[UCI-dataset]</a:t>
            </a:r>
            <a:endParaRPr lang="en-US" altLang="zh-CN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>
              <a:latin typeface="+mj-ea"/>
              <a:ea typeface="+mj-ea"/>
              <a:sym typeface="+mn-ea"/>
            </a:endParaRPr>
          </a:p>
          <a:p>
            <a:pPr marL="0" indent="0">
              <a:buNone/>
            </a:pPr>
            <a:endParaRPr lang="en-US" altLang="zh-CN"/>
          </a:p>
        </p:txBody>
      </p:sp>
      <p:graphicFrame>
        <p:nvGraphicFramePr>
          <p:cNvPr id="4" name="表格 3"/>
          <p:cNvGraphicFramePr/>
          <p:nvPr/>
        </p:nvGraphicFramePr>
        <p:xfrm>
          <a:off x="1221105" y="2318385"/>
          <a:ext cx="10222230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7410"/>
                <a:gridCol w="3407410"/>
                <a:gridCol w="340741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数据集</a:t>
                      </a:r>
                      <a:endParaRPr lang="zh-CN" altLang="en-US" sz="2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特征数</a:t>
                      </a:r>
                      <a:endParaRPr lang="zh-CN" altLang="en-US" sz="2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样本量</a:t>
                      </a:r>
                      <a:r>
                        <a:rPr lang="en-US" altLang="zh-CN" sz="2400"/>
                        <a:t>(training/test)</a:t>
                      </a:r>
                      <a:endParaRPr lang="en-US" altLang="zh-CN" sz="2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LETTER</a:t>
                      </a:r>
                      <a:endParaRPr lang="en-US" altLang="zh-CN" sz="2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16</a:t>
                      </a:r>
                      <a:endParaRPr lang="en-US" altLang="zh-CN" sz="2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16000/4000</a:t>
                      </a:r>
                      <a:endParaRPr lang="en-US" altLang="zh-CN" sz="2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ADULT</a:t>
                      </a:r>
                      <a:endParaRPr lang="en-US" altLang="zh-CN" sz="2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14</a:t>
                      </a:r>
                      <a:endParaRPr lang="en-US" altLang="zh-CN" sz="2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32561/16281</a:t>
                      </a:r>
                      <a:endParaRPr lang="en-US" altLang="zh-CN" sz="2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YEAST</a:t>
                      </a:r>
                      <a:endParaRPr lang="en-US" altLang="zh-CN" sz="2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8</a:t>
                      </a:r>
                      <a:endParaRPr lang="en-US" altLang="zh-CN" sz="2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1038/446</a:t>
                      </a:r>
                      <a:endParaRPr lang="en-US" altLang="zh-CN" sz="24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小规模数据（特征少）</a:t>
            </a:r>
            <a:r>
              <a:rPr lang="en-US" altLang="zh-CN">
                <a:latin typeface="+mj-ea"/>
                <a:ea typeface="+mj-ea"/>
              </a:rPr>
              <a:t>[UCI-dataset]</a:t>
            </a:r>
            <a:endParaRPr lang="en-US" altLang="zh-CN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>
              <a:latin typeface="+mj-ea"/>
              <a:ea typeface="+mj-ea"/>
              <a:sym typeface="+mn-ea"/>
            </a:endParaRPr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632585" y="1758950"/>
            <a:ext cx="796925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MLP</a:t>
            </a:r>
            <a:r>
              <a:rPr lang="zh-CN" altLang="en-US" sz="2400"/>
              <a:t>的训练需要很多</a:t>
            </a:r>
            <a:r>
              <a:rPr lang="en-US" altLang="zh-CN" sz="2400"/>
              <a:t>trick</a:t>
            </a:r>
            <a:r>
              <a:rPr lang="zh-CN" altLang="en-US" sz="2400"/>
              <a:t>来调整架构，如：</a:t>
            </a:r>
            <a:endParaRPr lang="zh-CN" altLang="en-US" sz="2400"/>
          </a:p>
          <a:p>
            <a:endParaRPr lang="zh-CN" altLang="en-US" sz="2000"/>
          </a:p>
          <a:p>
            <a:r>
              <a:rPr lang="en-US" altLang="zh-CN" sz="2400"/>
              <a:t>input-16-8-8-output, RELU activation </a:t>
            </a:r>
            <a:endParaRPr lang="en-US" altLang="zh-CN" sz="2400"/>
          </a:p>
          <a:p>
            <a:r>
              <a:rPr lang="en-US" altLang="zh-CN" sz="2400"/>
              <a:t>	</a:t>
            </a:r>
            <a:endParaRPr lang="en-US" altLang="zh-CN" sz="2400"/>
          </a:p>
          <a:p>
            <a:r>
              <a:rPr lang="en-US" altLang="zh-CN" sz="2400"/>
              <a:t>	ADULT : 	76.37%</a:t>
            </a:r>
            <a:endParaRPr lang="en-US" altLang="zh-CN" sz="2400"/>
          </a:p>
          <a:p>
            <a:r>
              <a:rPr lang="en-US" altLang="zh-CN" sz="2400"/>
              <a:t>	LETTER:	33%</a:t>
            </a:r>
            <a:endParaRPr lang="en-US" alt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1632585" y="4452620"/>
            <a:ext cx="90081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最终架构：</a:t>
            </a:r>
            <a:endParaRPr lang="zh-CN" altLang="en-US" sz="2400"/>
          </a:p>
          <a:p>
            <a:r>
              <a:rPr lang="en-US" altLang="zh-CN" sz="2400"/>
              <a:t>	ADULT:		input-30-20-output</a:t>
            </a:r>
            <a:endParaRPr lang="en-US" altLang="zh-CN" sz="2400"/>
          </a:p>
          <a:p>
            <a:r>
              <a:rPr lang="en-US" altLang="zh-CN" sz="2400"/>
              <a:t>	LETTER:		input-70-50-output</a:t>
            </a:r>
            <a:endParaRPr lang="en-US" altLang="zh-CN" sz="2400"/>
          </a:p>
          <a:p>
            <a:r>
              <a:rPr lang="en-US" altLang="zh-CN" sz="2400"/>
              <a:t>	YEAST:		input-50-30-output</a:t>
            </a:r>
            <a:endParaRPr lang="en-US" altLang="zh-CN" sz="2400"/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小规模数据（特征少）</a:t>
            </a:r>
            <a:r>
              <a:rPr lang="en-US" altLang="zh-CN">
                <a:latin typeface="+mj-ea"/>
                <a:ea typeface="+mj-ea"/>
              </a:rPr>
              <a:t>[UCI-dataset]</a:t>
            </a:r>
            <a:endParaRPr lang="en-US" altLang="zh-CN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>
              <a:latin typeface="+mj-ea"/>
              <a:ea typeface="+mj-ea"/>
              <a:sym typeface="+mn-ea"/>
            </a:endParaRP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050" y="2210435"/>
            <a:ext cx="9792335" cy="25571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+mj-ea"/>
                <a:ea typeface="+mj-ea"/>
              </a:rPr>
              <a:t>多粒度扫描对比</a:t>
            </a:r>
            <a:endParaRPr lang="zh-CN" altLang="en-US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>
              <a:latin typeface="+mj-ea"/>
              <a:ea typeface="+mj-ea"/>
              <a:sym typeface="+mn-ea"/>
            </a:endParaRP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375" y="2426335"/>
            <a:ext cx="10508615" cy="22936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</a:rPr>
              <a:t>Deep Forest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2960" y="1087120"/>
            <a:ext cx="996251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chemeClr val="tx1"/>
                </a:solidFill>
              </a:rPr>
              <a:t>1. Motivation</a:t>
            </a:r>
            <a:endParaRPr lang="en-US" altLang="zh-CN" sz="320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chemeClr val="tx1"/>
                </a:solidFill>
              </a:rPr>
              <a:t>2. The Proposed Approach</a:t>
            </a:r>
            <a:endParaRPr lang="en-US" altLang="zh-CN" sz="320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chemeClr val="tx1"/>
                </a:solidFill>
              </a:rPr>
              <a:t>	</a:t>
            </a:r>
            <a:r>
              <a:rPr lang="en-US" altLang="zh-CN" sz="2400">
                <a:solidFill>
                  <a:schemeClr val="tx1"/>
                </a:solidFill>
              </a:rPr>
              <a:t>2.1 Decision Tree &amp; Ensemble Method(Random Forest)</a:t>
            </a:r>
            <a:endParaRPr lang="en-US" altLang="zh-CN" sz="240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</a:rPr>
              <a:t>	2.2 Cascade Forest</a:t>
            </a:r>
            <a:endParaRPr lang="en-US" altLang="zh-CN" sz="240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</a:rPr>
              <a:t>	2.3 Multi-Grained Scanning</a:t>
            </a:r>
            <a:endParaRPr lang="en-US" altLang="zh-CN" sz="240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chemeClr val="tx1"/>
                </a:solidFill>
              </a:rPr>
              <a:t>3. Experiments</a:t>
            </a:r>
            <a:endParaRPr lang="en-US" altLang="zh-CN" sz="320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 b="1">
                <a:solidFill>
                  <a:srgbClr val="FF0000"/>
                </a:solidFill>
              </a:rPr>
              <a:t>4. Conclusion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深度神经网络</a:t>
            </a:r>
            <a:r>
              <a:rPr lang="en-US" altLang="zh-CN">
                <a:sym typeface="+mn-ea"/>
              </a:rPr>
              <a:t>(DNN)</a:t>
            </a:r>
            <a:r>
              <a:rPr lang="zh-CN" altLang="en-US">
                <a:sym typeface="+mn-ea"/>
              </a:rPr>
              <a:t>成功的关键：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r>
              <a:rPr lang="zh-CN" altLang="en-US"/>
              <a:t>大数据需要更</a:t>
            </a:r>
            <a:r>
              <a:rPr lang="zh-CN" altLang="en-US" b="1">
                <a:solidFill>
                  <a:srgbClr val="FF0000"/>
                </a:solidFill>
              </a:rPr>
              <a:t>复杂</a:t>
            </a:r>
            <a:r>
              <a:rPr lang="zh-CN" altLang="en-US"/>
              <a:t>的模型 </a:t>
            </a:r>
            <a:r>
              <a:rPr lang="en-US" altLang="zh-CN"/>
              <a:t>—— &gt; </a:t>
            </a:r>
            <a:r>
              <a:rPr lang="zh-CN" altLang="en-US"/>
              <a:t>网络变深，网络变宽  （神经网络具有万能逼近能力）</a:t>
            </a:r>
            <a:endParaRPr lang="zh-CN" altLang="en-US"/>
          </a:p>
          <a:p>
            <a:pPr marL="491490" lvl="2" indent="0">
              <a:buNone/>
            </a:pPr>
            <a:r>
              <a:rPr lang="en-US" altLang="zh-CN"/>
              <a:t>	      </a:t>
            </a:r>
            <a:r>
              <a:rPr lang="en-US" altLang="zh-CN" sz="2400"/>
              <a:t> DNN</a:t>
            </a:r>
            <a:r>
              <a:rPr lang="zh-CN" altLang="en-US" sz="2400"/>
              <a:t>最本质的东西：</a:t>
            </a:r>
            <a:r>
              <a:rPr lang="zh-CN" altLang="en-US" sz="2400" b="1">
                <a:solidFill>
                  <a:srgbClr val="FF0000"/>
                </a:solidFill>
              </a:rPr>
              <a:t>表示学习</a:t>
            </a:r>
            <a:r>
              <a:rPr lang="zh-CN" altLang="en-US" sz="2400"/>
              <a:t>的能力</a:t>
            </a:r>
            <a:endParaRPr lang="zh-CN" altLang="en-US" sz="2400"/>
          </a:p>
          <a:p>
            <a:pPr marL="491490" lvl="2" indent="0">
              <a:buNone/>
            </a:pPr>
            <a:r>
              <a:rPr lang="en-US" altLang="zh-CN" sz="2400"/>
              <a:t>	     </a:t>
            </a:r>
            <a:r>
              <a:rPr lang="zh-CN" altLang="en-US" sz="2400"/>
              <a:t>表示学习的关键：</a:t>
            </a:r>
            <a:r>
              <a:rPr lang="zh-CN" altLang="en-US" sz="2400" b="1">
                <a:solidFill>
                  <a:srgbClr val="FF0000"/>
                </a:solidFill>
              </a:rPr>
              <a:t>逐层</a:t>
            </a:r>
            <a:r>
              <a:rPr lang="zh-CN" altLang="en-US" sz="2400"/>
              <a:t>的处理</a:t>
            </a:r>
            <a:endParaRPr lang="zh-CN" altLang="en-US" sz="2400"/>
          </a:p>
          <a:p>
            <a:pPr marL="491490" lvl="2" indent="0">
              <a:buNone/>
            </a:pPr>
            <a:r>
              <a:rPr lang="en-US" altLang="zh-CN"/>
              <a:t>	      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1960" y="2323465"/>
            <a:ext cx="5060950" cy="39173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02030" y="3881755"/>
            <a:ext cx="44926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/>
              <a:t>1. </a:t>
            </a:r>
            <a:r>
              <a:rPr lang="zh-CN" altLang="en-US" sz="2400"/>
              <a:t>逐层的处理能力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en-US" altLang="zh-CN" sz="2400"/>
              <a:t>2. </a:t>
            </a:r>
            <a:r>
              <a:rPr lang="zh-CN" altLang="en-US" sz="2400"/>
              <a:t>内部的特征变换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gcForest </a:t>
            </a:r>
            <a:r>
              <a:rPr lang="zh-CN" altLang="en-US"/>
              <a:t>多粒度级联森林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5475" y="1125220"/>
            <a:ext cx="10972800" cy="563245"/>
          </a:xfrm>
        </p:spPr>
        <p:txBody>
          <a:bodyPr/>
          <a:p>
            <a:pPr marL="0" indent="0">
              <a:buNone/>
            </a:pPr>
            <a:r>
              <a:rPr lang="en-US" altLang="zh-CN"/>
              <a:t>gcForest : Cscade Forest + Multi-Grained Scanning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09600" y="1691640"/>
            <a:ext cx="10972800" cy="4425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400" kern="1200" baseline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356870" indent="-285750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72009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135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18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0225" indent="-228600" algn="l" defTabSz="913765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1. </a:t>
            </a:r>
            <a:r>
              <a:rPr lang="zh-CN" altLang="en-US"/>
              <a:t>级联结构用来表示学习</a:t>
            </a: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2. </a:t>
            </a:r>
            <a:r>
              <a:rPr lang="zh-CN" altLang="en-US"/>
              <a:t>多粒度扫描用来提高表示学习的能力</a:t>
            </a: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3. </a:t>
            </a:r>
            <a:r>
              <a:rPr lang="zh-CN" altLang="en-US"/>
              <a:t>模型可以自适应调节复杂度</a:t>
            </a: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4. </a:t>
            </a:r>
            <a:r>
              <a:rPr lang="zh-CN" altLang="en-US"/>
              <a:t>与</a:t>
            </a:r>
            <a:r>
              <a:rPr lang="en-US" altLang="zh-CN"/>
              <a:t>DNN</a:t>
            </a:r>
            <a:r>
              <a:rPr lang="zh-CN" altLang="en-US"/>
              <a:t>相比，需要更少的超参数</a:t>
            </a: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5. </a:t>
            </a:r>
            <a:r>
              <a:rPr lang="zh-CN" altLang="en-US"/>
              <a:t>超参数不敏感</a:t>
            </a: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6. </a:t>
            </a:r>
            <a:r>
              <a:rPr lang="zh-CN" altLang="en-US"/>
              <a:t>需要更少的计算资源</a:t>
            </a: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7. </a:t>
            </a:r>
            <a:r>
              <a:rPr lang="zh-CN" altLang="en-US"/>
              <a:t>可并行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深度神经网络</a:t>
            </a:r>
            <a:r>
              <a:rPr lang="en-US" altLang="zh-CN"/>
              <a:t>(DNN)</a:t>
            </a:r>
            <a:r>
              <a:rPr lang="zh-CN" altLang="en-US"/>
              <a:t>的缺陷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5475" y="1125220"/>
            <a:ext cx="10972800" cy="4145915"/>
          </a:xfrm>
        </p:spPr>
        <p:txBody>
          <a:bodyPr/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2800"/>
              <a:t>1. </a:t>
            </a:r>
            <a:r>
              <a:rPr lang="zh-CN" altLang="en-US" sz="2800"/>
              <a:t>需要大量的训练样本，小规模数据表现不好</a:t>
            </a:r>
            <a:endParaRPr lang="zh-CN" altLang="en-US" sz="2800"/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2800"/>
              <a:t>2. </a:t>
            </a:r>
            <a:r>
              <a:rPr lang="zh-CN" altLang="en-US" sz="2800"/>
              <a:t>模型非常复杂，需要强大的计算设备</a:t>
            </a:r>
            <a:endParaRPr lang="zh-CN" altLang="en-US" sz="2800"/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2800"/>
              <a:t>3. </a:t>
            </a:r>
            <a:r>
              <a:rPr lang="zh-CN" altLang="en-US" sz="2800"/>
              <a:t>超参数多，学习性能严重依赖超参数的调节</a:t>
            </a:r>
            <a:endParaRPr lang="zh-CN" altLang="en-US" sz="2800"/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2800"/>
              <a:t>	1</a:t>
            </a:r>
            <a:r>
              <a:rPr lang="zh-CN" altLang="en-US" sz="2800"/>
              <a:t>） 很难确定超参数取值</a:t>
            </a:r>
            <a:endParaRPr lang="zh-CN" altLang="en-US" sz="2800"/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2800"/>
              <a:t>	2</a:t>
            </a:r>
            <a:r>
              <a:rPr lang="zh-CN" altLang="en-US" sz="2800"/>
              <a:t>）</a:t>
            </a:r>
            <a:r>
              <a:rPr lang="en-US" altLang="zh-CN" sz="2800"/>
              <a:t> </a:t>
            </a:r>
            <a:r>
              <a:rPr lang="zh-CN" altLang="en-US" sz="2800"/>
              <a:t>可重复性弱</a:t>
            </a:r>
            <a:endParaRPr lang="zh-CN" altLang="en-US" sz="2800"/>
          </a:p>
          <a:p>
            <a:pPr marL="0" indent="0" latinLnBrk="0">
              <a:lnSpc>
                <a:spcPct val="150000"/>
              </a:lnSpc>
              <a:buNone/>
            </a:pPr>
            <a:r>
              <a:rPr lang="en-US" altLang="zh-CN" sz="2800"/>
              <a:t>4. DNN</a:t>
            </a:r>
            <a:r>
              <a:rPr lang="zh-CN" altLang="en-US" sz="2800"/>
              <a:t>是多层可参数化的可微分的非线性模块所组成的模型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gcForest </a:t>
            </a:r>
            <a:r>
              <a:rPr lang="zh-CN" altLang="en-US"/>
              <a:t>多粒度级联森林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5475" y="1125220"/>
            <a:ext cx="10972800" cy="563245"/>
          </a:xfrm>
        </p:spPr>
        <p:txBody>
          <a:bodyPr/>
          <a:p>
            <a:pPr marL="0" indent="0">
              <a:buNone/>
            </a:pPr>
            <a:r>
              <a:rPr lang="en-US" altLang="zh-CN"/>
              <a:t>gcForest : Cscade Forest + Multi-Grained Scanning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09600" y="1691640"/>
            <a:ext cx="10972800" cy="4425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400" kern="1200" baseline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356870" indent="-285750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72009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135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18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0225" indent="-228600" algn="l" defTabSz="913765" rtl="0" eaLnBrk="1" latinLnBrk="0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1. </a:t>
            </a:r>
            <a:r>
              <a:rPr lang="zh-CN" altLang="en-US"/>
              <a:t>级联结构用来表示学习</a:t>
            </a: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2. </a:t>
            </a:r>
            <a:r>
              <a:rPr lang="zh-CN" altLang="en-US"/>
              <a:t>多粒度扫描用来提高表示学习的能力</a:t>
            </a: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3. </a:t>
            </a:r>
            <a:r>
              <a:rPr lang="zh-CN" altLang="en-US"/>
              <a:t>模型可以自适应调节复杂度</a:t>
            </a: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4. </a:t>
            </a:r>
            <a:r>
              <a:rPr lang="zh-CN" altLang="en-US"/>
              <a:t>与</a:t>
            </a:r>
            <a:r>
              <a:rPr lang="en-US" altLang="zh-CN"/>
              <a:t>DNN</a:t>
            </a:r>
            <a:r>
              <a:rPr lang="zh-CN" altLang="en-US"/>
              <a:t>相比，需要更少的超参数</a:t>
            </a: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5. </a:t>
            </a:r>
            <a:r>
              <a:rPr lang="zh-CN" altLang="en-US"/>
              <a:t>超参数不敏感</a:t>
            </a: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6. </a:t>
            </a:r>
            <a:r>
              <a:rPr lang="zh-CN" altLang="en-US"/>
              <a:t>需要更少的计算资源</a:t>
            </a: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7. </a:t>
            </a:r>
            <a:r>
              <a:rPr lang="zh-CN" altLang="en-US"/>
              <a:t>可并行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</a:rPr>
              <a:t>Deep Forest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2960" y="1087120"/>
            <a:ext cx="996251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chemeClr val="tx1"/>
                </a:solidFill>
              </a:rPr>
              <a:t>1. Motivation</a:t>
            </a:r>
            <a:endParaRPr lang="en-US" altLang="zh-CN" sz="320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 b="1">
                <a:solidFill>
                  <a:srgbClr val="FF0000"/>
                </a:solidFill>
              </a:rPr>
              <a:t>2. The Proposed Approach</a:t>
            </a:r>
            <a:endParaRPr lang="en-US" altLang="zh-CN" sz="3200" b="1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chemeClr val="tx1"/>
                </a:solidFill>
              </a:rPr>
              <a:t>	</a:t>
            </a:r>
            <a:r>
              <a:rPr lang="en-US" altLang="zh-CN" sz="2400" b="1">
                <a:solidFill>
                  <a:srgbClr val="FF0000"/>
                </a:solidFill>
              </a:rPr>
              <a:t>2.1 Decision Tree &amp; Ensemble Method(Random Forest)</a:t>
            </a:r>
            <a:endParaRPr lang="en-US" altLang="zh-CN" sz="2400" b="1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</a:rPr>
              <a:t>	2.2 Cascade Forest</a:t>
            </a:r>
            <a:endParaRPr lang="en-US" altLang="zh-CN" sz="240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</a:rPr>
              <a:t>	2.3 Multi-Grained Scanning</a:t>
            </a:r>
            <a:endParaRPr lang="en-US" altLang="zh-CN" sz="240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chemeClr val="tx1"/>
                </a:solidFill>
              </a:rPr>
              <a:t>3. Experiments</a:t>
            </a:r>
            <a:endParaRPr lang="en-US" altLang="zh-CN" sz="3200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chemeClr val="tx1"/>
                </a:solidFill>
              </a:rPr>
              <a:t>4. Conclusion</a:t>
            </a:r>
            <a:endParaRPr lang="en-US" altLang="zh-CN" sz="32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决策树（</a:t>
            </a:r>
            <a:r>
              <a:rPr lang="en-US" altLang="zh-CN"/>
              <a:t>Decision Tree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475" y="1210945"/>
            <a:ext cx="4822825" cy="45700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20815" y="1149350"/>
            <a:ext cx="443103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信息增益 </a:t>
            </a:r>
            <a:r>
              <a:rPr lang="en-US" altLang="zh-CN" sz="2800"/>
              <a:t>—— ID3 </a:t>
            </a:r>
            <a:r>
              <a:rPr lang="zh-CN" altLang="en-US" sz="2800"/>
              <a:t>算法</a:t>
            </a:r>
            <a:endParaRPr lang="zh-CN" altLang="en-US" sz="2800"/>
          </a:p>
          <a:p>
            <a:r>
              <a:rPr lang="zh-CN" altLang="en-US" sz="2800"/>
              <a:t>信息增益率 </a:t>
            </a:r>
            <a:r>
              <a:rPr lang="en-US" altLang="zh-CN" sz="2800"/>
              <a:t>—— C4.5 </a:t>
            </a:r>
            <a:r>
              <a:rPr lang="zh-CN" altLang="en-US" sz="2800"/>
              <a:t>算法</a:t>
            </a:r>
            <a:endParaRPr lang="zh-CN" altLang="en-US" sz="2800"/>
          </a:p>
          <a:p>
            <a:r>
              <a:rPr lang="zh-CN" sz="2800"/>
              <a:t>基尼指数 </a:t>
            </a:r>
            <a:r>
              <a:rPr lang="en-US" altLang="zh-CN" sz="2800"/>
              <a:t>—— CART</a:t>
            </a:r>
            <a:r>
              <a:rPr lang="zh-CN" altLang="en-US" sz="2800"/>
              <a:t>算法</a:t>
            </a:r>
            <a:endParaRPr lang="zh-CN" altLang="en-US" sz="2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1430" y="2868295"/>
            <a:ext cx="2555240" cy="32054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集成学习（</a:t>
            </a:r>
            <a:r>
              <a:rPr lang="en-US" altLang="zh-CN"/>
              <a:t>Ensemble Method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5730" y="1464310"/>
            <a:ext cx="8770620" cy="3601720"/>
          </a:xfrm>
        </p:spPr>
        <p:txBody>
          <a:bodyPr/>
          <a:p>
            <a:pPr latinLnBrk="0">
              <a:lnSpc>
                <a:spcPct val="150000"/>
              </a:lnSpc>
            </a:pPr>
            <a:r>
              <a:rPr lang="en-US" altLang="zh-CN" sz="4000"/>
              <a:t>Bagging </a:t>
            </a:r>
            <a:r>
              <a:rPr lang="zh-CN" altLang="en-US" sz="4000"/>
              <a:t>： 随机森林</a:t>
            </a:r>
            <a:r>
              <a:rPr lang="en-US" altLang="zh-CN" sz="4000"/>
              <a:t> </a:t>
            </a:r>
            <a:endParaRPr lang="en-US" altLang="zh-CN" sz="4000"/>
          </a:p>
          <a:p>
            <a:pPr latinLnBrk="0">
              <a:lnSpc>
                <a:spcPct val="150000"/>
              </a:lnSpc>
            </a:pPr>
            <a:r>
              <a:rPr lang="en-US" altLang="zh-CN" sz="4000"/>
              <a:t>Boosting</a:t>
            </a:r>
            <a:r>
              <a:rPr lang="zh-CN" altLang="en-US" sz="4000"/>
              <a:t>：</a:t>
            </a:r>
            <a:r>
              <a:rPr lang="en-US" altLang="zh-CN" sz="4000"/>
              <a:t>GBDT, AdaBoost</a:t>
            </a:r>
            <a:endParaRPr lang="en-US" altLang="zh-CN" sz="4000"/>
          </a:p>
          <a:p>
            <a:pPr latinLnBrk="0">
              <a:lnSpc>
                <a:spcPct val="150000"/>
              </a:lnSpc>
            </a:pPr>
            <a:r>
              <a:rPr lang="en-US" altLang="zh-CN" sz="4000"/>
              <a:t>Stacking</a:t>
            </a:r>
            <a:endParaRPr lang="en-US" altLang="zh-CN" sz="40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THUMBS_INDEX" val="1、5、9、13、17、22、23、26"/>
  <p:tag name="KSO_WM_TEMPLATE_CATEGORY" val="custom"/>
  <p:tag name="KSO_WM_TEMPLATE_INDEX" val="160337"/>
  <p:tag name="KSO_WM_TAG_VERSION" val="1.0"/>
  <p:tag name="KSO_WM_SLIDE_ID" val="custom16033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337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337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337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337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2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49*89"/>
  <p:tag name="KSO_WM_SLIDE_SIZE" val="864*386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337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337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337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33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2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337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2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49*89"/>
  <p:tag name="KSO_WM_SLIDE_SIZE" val="864*386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337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337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337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2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49*89"/>
  <p:tag name="KSO_WM_SLIDE_SIZE" val="864*386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337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337"/>
</p:tagLst>
</file>

<file path=ppt/tags/tag3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49*89"/>
  <p:tag name="KSO_WM_SLIDE_SIZE" val="864*386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337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337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337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337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337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337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337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160337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160337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160337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160337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160337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160337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160337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160337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2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5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49*89"/>
  <p:tag name="KSO_WM_SLIDE_SIZE" val="864*386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160337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160337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160337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33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2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.xml><?xml version="1.0" encoding="utf-8"?>
<p:tagLst xmlns:p="http://schemas.openxmlformats.org/presentationml/2006/main">
  <p:tag name="KSO_WM_TEMPLATE_CATEGORY" val="custom"/>
  <p:tag name="KSO_WM_TEMPLATE_INDEX" val="160337"/>
  <p:tag name="KSO_WM_TAG_VERSION" val="1.0"/>
  <p:tag name="KSO_WM_SLIDE_ID" val="custom16033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49*89"/>
  <p:tag name="KSO_WM_SLIDE_SIZE" val="864*386"/>
</p:tagLst>
</file>

<file path=ppt/theme/theme1.xml><?xml version="1.0" encoding="utf-8"?>
<a:theme xmlns:a="http://schemas.openxmlformats.org/drawingml/2006/main" name="A000120141114A22KWBG">
  <a:themeElements>
    <a:clrScheme name="自定义 132">
      <a:dk1>
        <a:srgbClr val="3D3F41"/>
      </a:dk1>
      <a:lt1>
        <a:srgbClr val="FFFFFF"/>
      </a:lt1>
      <a:dk2>
        <a:srgbClr val="3D3F41"/>
      </a:dk2>
      <a:lt2>
        <a:srgbClr val="EAF5FC"/>
      </a:lt2>
      <a:accent1>
        <a:srgbClr val="04AEDA"/>
      </a:accent1>
      <a:accent2>
        <a:srgbClr val="628EE3"/>
      </a:accent2>
      <a:accent3>
        <a:srgbClr val="2BC3B5"/>
      </a:accent3>
      <a:accent4>
        <a:srgbClr val="92D050"/>
      </a:accent4>
      <a:accent5>
        <a:srgbClr val="CEB9A3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2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3737</Words>
  <Application>WPS 演示</Application>
  <PresentationFormat>宽屏</PresentationFormat>
  <Paragraphs>332</Paragraphs>
  <Slides>40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2" baseType="lpstr">
      <vt:lpstr>Arial</vt:lpstr>
      <vt:lpstr>宋体</vt:lpstr>
      <vt:lpstr>Wingdings</vt:lpstr>
      <vt:lpstr>黑体</vt:lpstr>
      <vt:lpstr>Arial Black</vt:lpstr>
      <vt:lpstr>微软雅黑</vt:lpstr>
      <vt:lpstr>Calibri</vt:lpstr>
      <vt:lpstr>幼圆</vt:lpstr>
      <vt:lpstr>Arial Unicode MS</vt:lpstr>
      <vt:lpstr>A000120141114A22KWBG</vt:lpstr>
      <vt:lpstr>Equation.KSEE3</vt:lpstr>
      <vt:lpstr>Equation.KSEE3</vt:lpstr>
      <vt:lpstr>Zhi-Hua Zhou    Ji Feng</vt:lpstr>
      <vt:lpstr>Deep Forest</vt:lpstr>
      <vt:lpstr>Motivation</vt:lpstr>
      <vt:lpstr>深度神经网络(DNN)成功的关键：</vt:lpstr>
      <vt:lpstr>深度神经网络(DNN)的缺陷</vt:lpstr>
      <vt:lpstr>gcForest 多粒度级联森林</vt:lpstr>
      <vt:lpstr>Deep Forest</vt:lpstr>
      <vt:lpstr>决策树（Decision Tree）</vt:lpstr>
      <vt:lpstr>集成学习（Ensemble Method）</vt:lpstr>
      <vt:lpstr>集成学习（Ensemble Method）</vt:lpstr>
      <vt:lpstr>集成学习（Ensemble Method）</vt:lpstr>
      <vt:lpstr>Deep Forest</vt:lpstr>
      <vt:lpstr>级联森林结构（Cascade Forest）</vt:lpstr>
      <vt:lpstr>级联森林结构（Cascade Forest）</vt:lpstr>
      <vt:lpstr>级联森林结构（Cascade Forest）</vt:lpstr>
      <vt:lpstr>级联森林结构（Cascade Forest）</vt:lpstr>
      <vt:lpstr>级联森林结构（Cascade Forest）</vt:lpstr>
      <vt:lpstr>Deep Forest</vt:lpstr>
      <vt:lpstr>多粒度扫描（Multi-grained Scanning）</vt:lpstr>
      <vt:lpstr>总流程</vt:lpstr>
      <vt:lpstr>超参数对比</vt:lpstr>
      <vt:lpstr>Deep Forest</vt:lpstr>
      <vt:lpstr>实验</vt:lpstr>
      <vt:lpstr>实验</vt:lpstr>
      <vt:lpstr>实验</vt:lpstr>
      <vt:lpstr>实验</vt:lpstr>
      <vt:lpstr>实验</vt:lpstr>
      <vt:lpstr>实验</vt:lpstr>
      <vt:lpstr>实验</vt:lpstr>
      <vt:lpstr>实验</vt:lpstr>
      <vt:lpstr>实验</vt:lpstr>
      <vt:lpstr>实验</vt:lpstr>
      <vt:lpstr>实验</vt:lpstr>
      <vt:lpstr>实验</vt:lpstr>
      <vt:lpstr>实验</vt:lpstr>
      <vt:lpstr>实验</vt:lpstr>
      <vt:lpstr>实验</vt:lpstr>
      <vt:lpstr>实验</vt:lpstr>
      <vt:lpstr>Deep Forest</vt:lpstr>
      <vt:lpstr>gcForest 多粒度级联森林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fuyingnan</dc:creator>
  <cp:lastModifiedBy>fuyingnan</cp:lastModifiedBy>
  <cp:revision>601</cp:revision>
  <dcterms:created xsi:type="dcterms:W3CDTF">2016-10-09T07:05:00Z</dcterms:created>
  <dcterms:modified xsi:type="dcterms:W3CDTF">2018-05-05T11:45:10Z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