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7" r:id="rId2"/>
    <p:sldId id="354" r:id="rId3"/>
    <p:sldId id="273" r:id="rId4"/>
    <p:sldId id="339" r:id="rId5"/>
    <p:sldId id="290" r:id="rId6"/>
    <p:sldId id="349" r:id="rId7"/>
    <p:sldId id="313" r:id="rId8"/>
    <p:sldId id="340" r:id="rId9"/>
    <p:sldId id="332" r:id="rId10"/>
    <p:sldId id="341" r:id="rId11"/>
    <p:sldId id="314" r:id="rId12"/>
    <p:sldId id="342" r:id="rId13"/>
    <p:sldId id="344" r:id="rId14"/>
    <p:sldId id="345" r:id="rId15"/>
    <p:sldId id="346" r:id="rId16"/>
    <p:sldId id="347" r:id="rId17"/>
    <p:sldId id="350" r:id="rId18"/>
    <p:sldId id="348" r:id="rId19"/>
    <p:sldId id="326" r:id="rId20"/>
    <p:sldId id="352" r:id="rId21"/>
    <p:sldId id="353" r:id="rId22"/>
    <p:sldId id="351" r:id="rId23"/>
    <p:sldId id="330" r:id="rId24"/>
    <p:sldId id="28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85"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a" initials="lina" lastIdx="1" clrIdx="0">
    <p:extLst>
      <p:ext uri="{19B8F6BF-5375-455C-9EA6-DF929625EA0E}">
        <p15:presenceInfo xmlns:p15="http://schemas.microsoft.com/office/powerpoint/2012/main" userId="li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4472C4"/>
    <a:srgbClr val="CC99FF"/>
    <a:srgbClr val="FF66FF"/>
    <a:srgbClr val="EEB500"/>
    <a:srgbClr val="666400"/>
    <a:srgbClr val="7ABC32"/>
    <a:srgbClr val="808000"/>
    <a:srgbClr val="FFC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198" autoAdjust="0"/>
  </p:normalViewPr>
  <p:slideViewPr>
    <p:cSldViewPr snapToGrid="0">
      <p:cViewPr>
        <p:scale>
          <a:sx n="60" d="100"/>
          <a:sy n="60" d="100"/>
        </p:scale>
        <p:origin x="1098" y="-6"/>
      </p:cViewPr>
      <p:guideLst>
        <p:guide orient="horz" pos="3385"/>
        <p:guide pos="3817"/>
      </p:guideLst>
    </p:cSldViewPr>
  </p:slideViewPr>
  <p:outlineViewPr>
    <p:cViewPr>
      <p:scale>
        <a:sx n="33" d="100"/>
        <a:sy n="33" d="100"/>
      </p:scale>
      <p:origin x="0" y="-300"/>
    </p:cViewPr>
    <p:sldLst>
      <p:sld r:id="rId1" collapse="1"/>
      <p:sld r:id="rId2" collapse="1"/>
      <p:sld r:id="rId3" collapse="1"/>
      <p:sld r:id="rId4" collapse="1"/>
      <p:sld r:id="rId5" collapse="1"/>
      <p:sld r:id="rId6" collapse="1"/>
      <p:sld r:id="rId7" collapse="1"/>
    </p:sldLst>
  </p:outlineViewPr>
  <p:notesTextViewPr>
    <p:cViewPr>
      <p:scale>
        <a:sx n="125" d="100"/>
        <a:sy n="125" d="100"/>
      </p:scale>
      <p:origin x="0" y="0"/>
    </p:cViewPr>
  </p:notesTextViewPr>
  <p:sorterViewPr>
    <p:cViewPr>
      <p:scale>
        <a:sx n="100" d="100"/>
        <a:sy n="100" d="100"/>
      </p:scale>
      <p:origin x="0" y="-516"/>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3.xml"/><Relationship Id="rId7" Type="http://schemas.openxmlformats.org/officeDocument/2006/relationships/slide" Target="slides/slide17.xml"/><Relationship Id="rId2" Type="http://schemas.openxmlformats.org/officeDocument/2006/relationships/slide" Target="slides/slide12.xml"/><Relationship Id="rId1" Type="http://schemas.openxmlformats.org/officeDocument/2006/relationships/slide" Target="slides/slide11.xml"/><Relationship Id="rId6" Type="http://schemas.openxmlformats.org/officeDocument/2006/relationships/slide" Target="slides/slide16.xml"/><Relationship Id="rId5" Type="http://schemas.openxmlformats.org/officeDocument/2006/relationships/slide" Target="slides/slide15.xml"/><Relationship Id="rId4"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010A51-D028-4C12-90A6-D4455EF3A8DD}" type="datetimeFigureOut">
              <a:rPr lang="zh-CN" altLang="en-US" smtClean="0"/>
              <a:t>2018/5/4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7E65B3-F0EC-4E12-AC56-7DEF9C93102F}" type="slidenum">
              <a:rPr lang="zh-CN" altLang="en-US" smtClean="0"/>
              <a:t>‹#›</a:t>
            </a:fld>
            <a:endParaRPr lang="zh-CN" altLang="en-US"/>
          </a:p>
        </p:txBody>
      </p:sp>
    </p:spTree>
    <p:extLst>
      <p:ext uri="{BB962C8B-B14F-4D97-AF65-F5344CB8AC3E}">
        <p14:creationId xmlns:p14="http://schemas.microsoft.com/office/powerpoint/2010/main" val="18297354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54BCB-908E-448E-8F30-E9060A460931}" type="datetimeFigureOut">
              <a:rPr lang="zh-CN" altLang="en-US" smtClean="0"/>
              <a:t>2018/5/4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42288-DFAE-47F6-8E64-8735786CFBF7}" type="slidenum">
              <a:rPr lang="zh-CN" altLang="en-US" smtClean="0"/>
              <a:t>‹#›</a:t>
            </a:fld>
            <a:endParaRPr lang="zh-CN" altLang="en-US"/>
          </a:p>
        </p:txBody>
      </p:sp>
    </p:spTree>
    <p:extLst>
      <p:ext uri="{BB962C8B-B14F-4D97-AF65-F5344CB8AC3E}">
        <p14:creationId xmlns:p14="http://schemas.microsoft.com/office/powerpoint/2010/main" val="39510875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美国伊利诺伊大学</a:t>
            </a:r>
            <a:r>
              <a:rPr lang="en-US" altLang="zh-CN" dirty="0" smtClean="0"/>
              <a:t>DAIS</a:t>
            </a:r>
            <a:r>
              <a:rPr lang="zh-CN" altLang="en-US" dirty="0" smtClean="0"/>
              <a:t>实验室，</a:t>
            </a:r>
            <a:r>
              <a:rPr lang="en-US" altLang="zh-CN" sz="1200" dirty="0" smtClean="0"/>
              <a:t>Jialu Liu</a:t>
            </a:r>
            <a:r>
              <a:rPr lang="zh-CN" altLang="en-US" sz="1200" dirty="0" smtClean="0"/>
              <a:t>是一个</a:t>
            </a:r>
            <a:r>
              <a:rPr lang="en-US" altLang="zh-CN" sz="1200" dirty="0" smtClean="0"/>
              <a:t>2016</a:t>
            </a:r>
            <a:r>
              <a:rPr lang="zh-CN" altLang="en-US" sz="1200" dirty="0" smtClean="0"/>
              <a:t>年毕业的博士生，毕业后去了谷歌研究院。</a:t>
            </a:r>
            <a:r>
              <a:rPr lang="en-US" altLang="zh-CN" sz="1200" dirty="0" smtClean="0"/>
              <a:t>Chi Wang2014</a:t>
            </a:r>
            <a:r>
              <a:rPr lang="zh-CN" altLang="en-US" sz="1200" dirty="0" smtClean="0"/>
              <a:t>年毕业的博士生，毕业后去了微软研究院。</a:t>
            </a:r>
            <a:endParaRPr lang="en-US" altLang="zh-CN" dirty="0" smtClean="0"/>
          </a:p>
        </p:txBody>
      </p:sp>
      <p:sp>
        <p:nvSpPr>
          <p:cNvPr id="4" name="灯片编号占位符 3"/>
          <p:cNvSpPr>
            <a:spLocks noGrp="1"/>
          </p:cNvSpPr>
          <p:nvPr>
            <p:ph type="sldNum" sz="quarter" idx="10"/>
          </p:nvPr>
        </p:nvSpPr>
        <p:spPr/>
        <p:txBody>
          <a:bodyPr/>
          <a:lstStyle/>
          <a:p>
            <a:fld id="{C0342288-DFAE-47F6-8E64-8735786CFBF7}" type="slidenum">
              <a:rPr lang="zh-CN" altLang="en-US" smtClean="0"/>
              <a:t>1</a:t>
            </a:fld>
            <a:endParaRPr lang="zh-CN" altLang="en-US"/>
          </a:p>
        </p:txBody>
      </p:sp>
    </p:spTree>
    <p:extLst>
      <p:ext uri="{BB962C8B-B14F-4D97-AF65-F5344CB8AC3E}">
        <p14:creationId xmlns:p14="http://schemas.microsoft.com/office/powerpoint/2010/main" val="920760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342288-DFAE-47F6-8E64-8735786CFBF7}" type="slidenum">
              <a:rPr lang="zh-CN" altLang="en-US" smtClean="0"/>
              <a:t>10</a:t>
            </a:fld>
            <a:endParaRPr lang="zh-CN" altLang="en-US"/>
          </a:p>
        </p:txBody>
      </p:sp>
    </p:spTree>
    <p:extLst>
      <p:ext uri="{BB962C8B-B14F-4D97-AF65-F5344CB8AC3E}">
        <p14:creationId xmlns:p14="http://schemas.microsoft.com/office/powerpoint/2010/main" val="2864689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Noisy or</a:t>
            </a:r>
            <a:r>
              <a:rPr lang="en-US" altLang="zh-CN" b="1" baseline="0" dirty="0" smtClean="0"/>
              <a:t> Last Names: </a:t>
            </a:r>
            <a:r>
              <a:rPr lang="zh-CN" altLang="en-US" baseline="0" dirty="0" smtClean="0"/>
              <a:t>为了纠正</a:t>
            </a:r>
            <a:r>
              <a:rPr lang="en-US" altLang="zh-CN" baseline="0" dirty="0" smtClean="0"/>
              <a:t>first name</a:t>
            </a:r>
            <a:r>
              <a:rPr lang="zh-CN" altLang="en-US" baseline="0" dirty="0" smtClean="0"/>
              <a:t>和</a:t>
            </a:r>
            <a:r>
              <a:rPr lang="en-US" altLang="zh-CN" baseline="0" dirty="0" smtClean="0"/>
              <a:t>last name</a:t>
            </a:r>
            <a:r>
              <a:rPr lang="zh-CN" altLang="en-US" baseline="0" dirty="0" smtClean="0"/>
              <a:t>，这里利用了姓名分布，对于一些出现频率比较低的</a:t>
            </a:r>
            <a:r>
              <a:rPr lang="en-US" altLang="zh-CN" baseline="0" dirty="0" smtClean="0"/>
              <a:t>first name</a:t>
            </a:r>
            <a:r>
              <a:rPr lang="zh-CN" altLang="en-US" baseline="0" dirty="0" smtClean="0"/>
              <a:t>和</a:t>
            </a:r>
            <a:r>
              <a:rPr lang="en-US" altLang="zh-CN" baseline="0" dirty="0" smtClean="0"/>
              <a:t>last name</a:t>
            </a:r>
            <a:r>
              <a:rPr lang="zh-CN" altLang="en-US" baseline="0" dirty="0" smtClean="0"/>
              <a:t>，判断其子串是否出现的概率高些。举个例子，如果</a:t>
            </a:r>
            <a:r>
              <a:rPr lang="en-US" altLang="zh-CN" sz="1200" dirty="0" smtClean="0"/>
              <a:t>Modianoy </a:t>
            </a:r>
            <a:r>
              <a:rPr lang="zh-CN" altLang="en-US" sz="1200" dirty="0" smtClean="0"/>
              <a:t>出现的次数很少，但是</a:t>
            </a:r>
            <a:r>
              <a:rPr lang="en-US" altLang="zh-CN" sz="1200" dirty="0" smtClean="0">
                <a:sym typeface="Wingdings" panose="05000000000000000000" pitchFamily="2" charset="2"/>
              </a:rPr>
              <a:t>Modiano</a:t>
            </a:r>
            <a:r>
              <a:rPr lang="zh-CN" altLang="en-US" sz="1200" dirty="0" smtClean="0">
                <a:sym typeface="Wingdings" panose="05000000000000000000" pitchFamily="2" charset="2"/>
              </a:rPr>
              <a:t>出现的次数很多，那么我们就认为</a:t>
            </a:r>
            <a:r>
              <a:rPr lang="en-US" altLang="zh-CN" sz="1200" dirty="0" smtClean="0">
                <a:sym typeface="Wingdings" panose="05000000000000000000" pitchFamily="2" charset="2"/>
              </a:rPr>
              <a:t>Modianoy</a:t>
            </a:r>
            <a:r>
              <a:rPr lang="zh-CN" altLang="en-US" sz="1200" dirty="0" smtClean="0">
                <a:sym typeface="Wingdings" panose="05000000000000000000" pitchFamily="2" charset="2"/>
              </a:rPr>
              <a:t>是被错误拼写的，我们在</a:t>
            </a:r>
            <a:r>
              <a:rPr lang="en-US" altLang="zh-CN" sz="1200" dirty="0" smtClean="0">
                <a:sym typeface="Wingdings" panose="05000000000000000000" pitchFamily="2" charset="2"/>
              </a:rPr>
              <a:t>r</a:t>
            </a:r>
            <a:r>
              <a:rPr lang="zh-CN" altLang="en-US" sz="1200" dirty="0" smtClean="0">
                <a:sym typeface="Wingdings" panose="05000000000000000000" pitchFamily="2" charset="2"/>
              </a:rPr>
              <a:t>步之前将其替换。</a:t>
            </a:r>
            <a:endParaRPr lang="en-US" altLang="zh-CN" sz="120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ym typeface="Wingdings" panose="05000000000000000000" pitchFamily="2" charset="2"/>
              </a:rPr>
              <a:t>Mistakenly Seperated or Merged Name Units: </a:t>
            </a:r>
            <a:r>
              <a:rPr lang="zh-CN" altLang="en-US" sz="1200" b="0" baseline="0" dirty="0" smtClean="0">
                <a:sym typeface="Wingdings" panose="05000000000000000000" pitchFamily="2" charset="2"/>
              </a:rPr>
              <a:t> </a:t>
            </a:r>
            <a:r>
              <a:rPr lang="en-US" altLang="zh-CN" sz="1200" b="0" baseline="0" dirty="0" smtClean="0">
                <a:sym typeface="Wingdings" panose="05000000000000000000" pitchFamily="2" charset="2"/>
              </a:rPr>
              <a:t>name unit</a:t>
            </a:r>
            <a:r>
              <a:rPr lang="zh-CN" altLang="en-US" sz="1200" b="0" baseline="0" dirty="0" smtClean="0">
                <a:sym typeface="Wingdings" panose="05000000000000000000" pitchFamily="2" charset="2"/>
              </a:rPr>
              <a:t>是指被空白符或者一些分隔符分开的字符串，有时候，空白符的可能会缺失，导致</a:t>
            </a:r>
            <a:r>
              <a:rPr lang="en-US" altLang="zh-CN" sz="1200" b="0" baseline="0" dirty="0" smtClean="0">
                <a:sym typeface="Wingdings" panose="05000000000000000000" pitchFamily="2" charset="2"/>
              </a:rPr>
              <a:t>2</a:t>
            </a:r>
            <a:r>
              <a:rPr lang="zh-CN" altLang="en-US" sz="1200" b="0" baseline="0" dirty="0" smtClean="0">
                <a:sym typeface="Wingdings" panose="05000000000000000000" pitchFamily="2" charset="2"/>
              </a:rPr>
              <a:t>个</a:t>
            </a:r>
            <a:r>
              <a:rPr lang="en-US" altLang="zh-CN" sz="1200" b="0" baseline="0" dirty="0" smtClean="0">
                <a:sym typeface="Wingdings" panose="05000000000000000000" pitchFamily="2" charset="2"/>
              </a:rPr>
              <a:t>name units</a:t>
            </a:r>
            <a:r>
              <a:rPr lang="zh-CN" altLang="en-US" sz="1200" b="0" baseline="0" dirty="0" smtClean="0">
                <a:sym typeface="Wingdings" panose="05000000000000000000" pitchFamily="2" charset="2"/>
              </a:rPr>
              <a:t>合并成了一个</a:t>
            </a:r>
            <a:r>
              <a:rPr lang="en-US" altLang="zh-CN" sz="1200" b="0" baseline="0" dirty="0" smtClean="0">
                <a:sym typeface="Wingdings" panose="05000000000000000000" pitchFamily="2" charset="2"/>
              </a:rPr>
              <a:t>name unit</a:t>
            </a:r>
            <a:r>
              <a:rPr lang="zh-CN" altLang="en-US" sz="1200" b="0" baseline="0" dirty="0" smtClean="0">
                <a:sym typeface="Wingdings" panose="05000000000000000000" pitchFamily="2" charset="2"/>
              </a:rPr>
              <a:t>，这也是一个常见的问题，针对这问题的处理方法，我们仍然采用之前的方式。</a:t>
            </a:r>
            <a:endParaRPr lang="en-US" altLang="zh-CN" sz="1200" b="1" dirty="0" smtClean="0">
              <a:sym typeface="Wingdings" panose="05000000000000000000" pitchFamily="2" charset="2"/>
            </a:endParaRPr>
          </a:p>
        </p:txBody>
      </p:sp>
      <p:sp>
        <p:nvSpPr>
          <p:cNvPr id="4" name="灯片编号占位符 3"/>
          <p:cNvSpPr>
            <a:spLocks noGrp="1"/>
          </p:cNvSpPr>
          <p:nvPr>
            <p:ph type="sldNum" sz="quarter" idx="10"/>
          </p:nvPr>
        </p:nvSpPr>
        <p:spPr/>
        <p:txBody>
          <a:bodyPr/>
          <a:lstStyle/>
          <a:p>
            <a:fld id="{C0342288-DFAE-47F6-8E64-8735786CFBF7}" type="slidenum">
              <a:rPr lang="zh-CN" altLang="en-US" smtClean="0"/>
              <a:t>11</a:t>
            </a:fld>
            <a:endParaRPr lang="zh-CN" altLang="en-US"/>
          </a:p>
        </p:txBody>
      </p:sp>
    </p:spTree>
    <p:extLst>
      <p:ext uri="{BB962C8B-B14F-4D97-AF65-F5344CB8AC3E}">
        <p14:creationId xmlns:p14="http://schemas.microsoft.com/office/powerpoint/2010/main" val="3055881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String-based consideration</a:t>
            </a:r>
            <a:r>
              <a:rPr lang="zh-CN" altLang="en-US" b="1" dirty="0" smtClean="0"/>
              <a:t>：</a:t>
            </a:r>
            <a:r>
              <a:rPr lang="zh-CN" altLang="en-US" dirty="0" smtClean="0"/>
              <a:t>基于</a:t>
            </a:r>
            <a:r>
              <a:rPr lang="en-US" altLang="zh-CN" dirty="0" smtClean="0"/>
              <a:t>name similarity</a:t>
            </a:r>
            <a:r>
              <a:rPr lang="zh-CN" altLang="en-US" dirty="0" smtClean="0"/>
              <a:t>。</a:t>
            </a:r>
            <a:r>
              <a:rPr lang="en-US" altLang="zh-CN" dirty="0" smtClean="0"/>
              <a:t>Levenshtein</a:t>
            </a:r>
            <a:r>
              <a:rPr lang="zh-CN" altLang="en-US" baseline="0" dirty="0" smtClean="0"/>
              <a:t> </a:t>
            </a:r>
            <a:r>
              <a:rPr lang="en-US" altLang="zh-CN" baseline="0" dirty="0" smtClean="0"/>
              <a:t>Edit Distance</a:t>
            </a:r>
            <a:r>
              <a:rPr lang="zh-CN" altLang="en-US" baseline="0" dirty="0" smtClean="0"/>
              <a:t>也就是我们平时所说的</a:t>
            </a:r>
            <a:r>
              <a:rPr lang="en-US" altLang="zh-CN" baseline="0" dirty="0" smtClean="0"/>
              <a:t>Edit distance</a:t>
            </a:r>
            <a:r>
              <a:rPr lang="zh-CN" altLang="en-US" baseline="0" dirty="0" smtClean="0"/>
              <a:t>。</a:t>
            </a:r>
            <a:endParaRPr lang="en-US" altLang="zh-CN" baseline="0" dirty="0" smtClean="0"/>
          </a:p>
          <a:p>
            <a:r>
              <a:rPr lang="en-US" altLang="zh-CN" b="1" baseline="0" dirty="0" smtClean="0"/>
              <a:t>Nickname: </a:t>
            </a:r>
            <a:r>
              <a:rPr lang="zh-CN" altLang="en-US" baseline="0" dirty="0" smtClean="0"/>
              <a:t>从网上找一些常用的</a:t>
            </a:r>
            <a:r>
              <a:rPr lang="en-US" altLang="zh-CN" baseline="0" dirty="0" smtClean="0"/>
              <a:t>nickname</a:t>
            </a:r>
            <a:r>
              <a:rPr lang="zh-CN" altLang="en-US" baseline="0" dirty="0" smtClean="0"/>
              <a:t>和原来的</a:t>
            </a:r>
            <a:r>
              <a:rPr lang="en-US" altLang="zh-CN" baseline="0" dirty="0" smtClean="0"/>
              <a:t>name</a:t>
            </a:r>
            <a:r>
              <a:rPr lang="zh-CN" altLang="en-US" baseline="0" dirty="0" smtClean="0"/>
              <a:t>的转换，但是要注意</a:t>
            </a:r>
            <a:r>
              <a:rPr lang="en-US" altLang="zh-CN" baseline="0" dirty="0" smtClean="0"/>
              <a:t>nickname</a:t>
            </a:r>
            <a:r>
              <a:rPr lang="zh-CN" altLang="en-US" baseline="0" dirty="0" smtClean="0"/>
              <a:t>和原</a:t>
            </a:r>
            <a:r>
              <a:rPr lang="en-US" altLang="zh-CN" baseline="0" dirty="0" smtClean="0"/>
              <a:t>name</a:t>
            </a:r>
            <a:r>
              <a:rPr lang="zh-CN" altLang="en-US" baseline="0" dirty="0" smtClean="0"/>
              <a:t>之间的关系并不是传递的，比如：</a:t>
            </a:r>
            <a:r>
              <a:rPr lang="en-US" altLang="zh-CN" baseline="0" dirty="0" smtClean="0"/>
              <a:t>"</a:t>
            </a:r>
            <a:r>
              <a:rPr lang="en-US" altLang="zh-CN" sz="1200" b="0" i="0" u="none" strike="noStrike" kern="1200" baseline="0" dirty="0" smtClean="0">
                <a:solidFill>
                  <a:schemeClr val="tx1"/>
                </a:solidFill>
                <a:latin typeface="+mn-lt"/>
                <a:ea typeface="+mn-ea"/>
                <a:cs typeface="+mn-cs"/>
              </a:rPr>
              <a:t>Chris"</a:t>
            </a:r>
            <a:r>
              <a:rPr lang="zh-CN" altLang="en-US" sz="1200" b="0" i="0" u="none" strike="noStrike" kern="1200" baseline="0" dirty="0" smtClean="0">
                <a:solidFill>
                  <a:schemeClr val="tx1"/>
                </a:solidFill>
                <a:latin typeface="+mn-lt"/>
                <a:ea typeface="+mn-ea"/>
                <a:cs typeface="+mn-cs"/>
              </a:rPr>
              <a:t>可能是</a:t>
            </a:r>
            <a:r>
              <a:rPr lang="en-US" altLang="zh-CN" sz="1200" b="0" i="0" u="none" strike="noStrike" kern="1200" baseline="0" dirty="0" smtClean="0">
                <a:solidFill>
                  <a:schemeClr val="tx1"/>
                </a:solidFill>
                <a:latin typeface="+mn-lt"/>
                <a:ea typeface="+mn-ea"/>
                <a:cs typeface="+mn-cs"/>
              </a:rPr>
              <a:t>"Christian"</a:t>
            </a:r>
            <a:r>
              <a:rPr lang="zh-CN" altLang="en-US" sz="1200" b="0" i="0" u="none" strike="noStrike" kern="1200" baseline="0" dirty="0" smtClean="0">
                <a:solidFill>
                  <a:schemeClr val="tx1"/>
                </a:solidFill>
                <a:latin typeface="+mn-lt"/>
                <a:ea typeface="+mn-ea"/>
                <a:cs typeface="+mn-cs"/>
              </a:rPr>
              <a:t>或</a:t>
            </a:r>
            <a:r>
              <a:rPr lang="en-US" altLang="zh-CN" sz="1200" b="0" i="0" u="none" strike="noStrike" kern="1200" baseline="0" dirty="0" smtClean="0">
                <a:solidFill>
                  <a:schemeClr val="tx1"/>
                </a:solidFill>
                <a:latin typeface="+mn-lt"/>
                <a:ea typeface="+mn-ea"/>
                <a:cs typeface="+mn-cs"/>
              </a:rPr>
              <a:t>"Christopher"</a:t>
            </a:r>
            <a:r>
              <a:rPr lang="zh-CN" altLang="en-US" sz="1200" b="0" i="0" u="none" strike="noStrike" kern="1200" baseline="0" dirty="0" smtClean="0">
                <a:solidFill>
                  <a:schemeClr val="tx1"/>
                </a:solidFill>
                <a:latin typeface="+mn-lt"/>
                <a:ea typeface="+mn-ea"/>
                <a:cs typeface="+mn-cs"/>
              </a:rPr>
              <a:t>的昵称，但是</a:t>
            </a:r>
            <a:r>
              <a:rPr lang="en-US" altLang="zh-CN" sz="1200" b="0" i="0" u="none" strike="noStrike" kern="1200" baseline="0" dirty="0" smtClean="0">
                <a:solidFill>
                  <a:schemeClr val="tx1"/>
                </a:solidFill>
                <a:latin typeface="+mn-lt"/>
                <a:ea typeface="+mn-ea"/>
                <a:cs typeface="+mn-cs"/>
              </a:rPr>
              <a:t>"Christian</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"Christopher"</a:t>
            </a:r>
            <a:r>
              <a:rPr lang="zh-CN" altLang="en-US" sz="1200" b="0" i="0" u="none" strike="noStrike" kern="1200" baseline="0" dirty="0" smtClean="0">
                <a:solidFill>
                  <a:schemeClr val="tx1"/>
                </a:solidFill>
                <a:latin typeface="+mn-lt"/>
                <a:ea typeface="+mn-ea"/>
                <a:cs typeface="+mn-cs"/>
              </a:rPr>
              <a:t>不存在昵称的关系。</a:t>
            </a:r>
            <a:endParaRPr lang="en-US" altLang="zh-CN" sz="1200" b="0" i="0" u="none" strike="noStrike" kern="1200" baseline="0" dirty="0" smtClean="0">
              <a:solidFill>
                <a:schemeClr val="tx1"/>
              </a:solidFill>
              <a:latin typeface="+mn-lt"/>
              <a:ea typeface="+mn-ea"/>
              <a:cs typeface="+mn-cs"/>
            </a:endParaRPr>
          </a:p>
          <a:p>
            <a:r>
              <a:rPr lang="en-US" altLang="zh-CN" b="1" dirty="0" smtClean="0"/>
              <a:t>Name Initials: </a:t>
            </a:r>
            <a:r>
              <a:rPr lang="zh-CN" altLang="en-US" b="0" dirty="0" smtClean="0"/>
              <a:t>主要是名字使用缩写。</a:t>
            </a:r>
            <a:endParaRPr lang="en-US" altLang="zh-CN" b="0" dirty="0" smtClean="0"/>
          </a:p>
          <a:p>
            <a:r>
              <a:rPr lang="en-US" altLang="zh-CN" b="0" dirty="0" smtClean="0"/>
              <a:t>Asian Names and Western Names</a:t>
            </a:r>
            <a:r>
              <a:rPr lang="zh-CN" altLang="en-US" b="0" dirty="0" smtClean="0"/>
              <a:t>：</a:t>
            </a:r>
            <a:r>
              <a:rPr lang="en-US" altLang="zh-CN" b="0" dirty="0" smtClean="0"/>
              <a:t>Aisian</a:t>
            </a:r>
            <a:r>
              <a:rPr lang="zh-CN" altLang="en-US" b="0" dirty="0" smtClean="0"/>
              <a:t>没有之间的名字且存在两个词组合在一起的情况，但是西方的名字有中间名。针对这个问题的解决方法是列出了一些常见的亚洲名作为知识库，并且针对亚洲名和西方姓名</a:t>
            </a:r>
            <a:r>
              <a:rPr lang="en-US" altLang="zh-CN" b="0" dirty="0" smtClean="0"/>
              <a:t>, </a:t>
            </a:r>
            <a:r>
              <a:rPr lang="zh-CN" altLang="en-US" b="0" dirty="0" smtClean="0"/>
              <a:t>定义一些规则提取</a:t>
            </a:r>
            <a:r>
              <a:rPr lang="en-US" altLang="zh-CN" b="0" dirty="0" smtClean="0"/>
              <a:t>first name</a:t>
            </a:r>
            <a:r>
              <a:rPr lang="zh-CN" altLang="en-US" b="0" dirty="0" smtClean="0"/>
              <a:t>和</a:t>
            </a:r>
            <a:r>
              <a:rPr lang="en-US" altLang="zh-CN" b="0" dirty="0" smtClean="0"/>
              <a:t>last name</a:t>
            </a:r>
            <a:r>
              <a:rPr lang="zh-CN" altLang="en-US" b="0" dirty="0" smtClean="0"/>
              <a:t>。</a:t>
            </a:r>
            <a:endParaRPr lang="en-US" altLang="zh-CN" b="0" dirty="0" smtClean="0"/>
          </a:p>
          <a:p>
            <a:r>
              <a:rPr lang="en-US" altLang="zh-CN" b="0" dirty="0" smtClean="0"/>
              <a:t>SimHash</a:t>
            </a:r>
            <a:r>
              <a:rPr lang="zh-CN" altLang="en-US" b="0" dirty="0" smtClean="0"/>
              <a:t>主要针对长文本比较有效，因此在姓名字符串的比较中，我们使用改进过的哈希算法，</a:t>
            </a:r>
            <a:r>
              <a:rPr lang="en-US" altLang="zh-CN" sz="1200" b="0" i="0" u="none" strike="noStrike" kern="1200" baseline="0" dirty="0" smtClean="0">
                <a:solidFill>
                  <a:schemeClr val="tx1"/>
                </a:solidFill>
                <a:latin typeface="+mn-lt"/>
                <a:ea typeface="+mn-ea"/>
                <a:cs typeface="+mn-cs"/>
              </a:rPr>
              <a:t>name initials and individual name unit. </a:t>
            </a:r>
            <a:r>
              <a:rPr lang="zh-CN" altLang="en-US" sz="1200" b="0" i="0" u="none" strike="noStrike" kern="1200" baseline="0" dirty="0" smtClean="0">
                <a:solidFill>
                  <a:schemeClr val="tx1"/>
                </a:solidFill>
                <a:latin typeface="+mn-lt"/>
                <a:ea typeface="+mn-ea"/>
                <a:cs typeface="+mn-cs"/>
              </a:rPr>
              <a:t>我们假设如果两个</a:t>
            </a:r>
            <a:r>
              <a:rPr lang="en-US" altLang="zh-CN" sz="1200" b="0" i="0" u="none" strike="noStrike" kern="1200" baseline="0" dirty="0" smtClean="0">
                <a:solidFill>
                  <a:schemeClr val="tx1"/>
                </a:solidFill>
                <a:latin typeface="+mn-lt"/>
                <a:ea typeface="+mn-ea"/>
                <a:cs typeface="+mn-cs"/>
              </a:rPr>
              <a:t>name</a:t>
            </a:r>
            <a:r>
              <a:rPr lang="zh-CN" altLang="en-US" sz="1200" b="0" i="0" u="none" strike="noStrike" kern="1200" baseline="0" dirty="0" smtClean="0">
                <a:solidFill>
                  <a:schemeClr val="tx1"/>
                </a:solidFill>
                <a:latin typeface="+mn-lt"/>
                <a:ea typeface="+mn-ea"/>
                <a:cs typeface="+mn-cs"/>
              </a:rPr>
              <a:t>相同，则他们的</a:t>
            </a:r>
            <a:r>
              <a:rPr lang="en-US" altLang="zh-CN" sz="1200" b="0" i="0" u="none" strike="noStrike" kern="1200" baseline="0" dirty="0" smtClean="0">
                <a:solidFill>
                  <a:schemeClr val="tx1"/>
                </a:solidFill>
                <a:latin typeface="+mn-lt"/>
                <a:ea typeface="+mn-ea"/>
                <a:cs typeface="+mn-cs"/>
              </a:rPr>
              <a:t>name initial</a:t>
            </a:r>
            <a:r>
              <a:rPr lang="zh-CN" altLang="en-US" sz="1200" b="0" i="0" u="none" strike="noStrike" kern="1200" baseline="0" dirty="0" smtClean="0">
                <a:solidFill>
                  <a:schemeClr val="tx1"/>
                </a:solidFill>
                <a:latin typeface="+mn-lt"/>
                <a:ea typeface="+mn-ea"/>
                <a:cs typeface="+mn-cs"/>
              </a:rPr>
              <a:t>相同，且至少有一个相同的</a:t>
            </a:r>
            <a:r>
              <a:rPr lang="en-US" altLang="zh-CN" sz="1200" b="0" i="0" u="none" strike="noStrike" kern="1200" baseline="0" dirty="0" smtClean="0">
                <a:solidFill>
                  <a:schemeClr val="tx1"/>
                </a:solidFill>
                <a:latin typeface="+mn-lt"/>
                <a:ea typeface="+mn-ea"/>
                <a:cs typeface="+mn-cs"/>
              </a:rPr>
              <a:t>name unit</a:t>
            </a:r>
            <a:r>
              <a:rPr lang="zh-CN" altLang="en-US" sz="1200" b="0" i="0" u="none" strike="noStrike" kern="1200" baseline="0" dirty="0" smtClean="0">
                <a:solidFill>
                  <a:schemeClr val="tx1"/>
                </a:solidFill>
                <a:latin typeface="+mn-lt"/>
                <a:ea typeface="+mn-ea"/>
                <a:cs typeface="+mn-cs"/>
              </a:rPr>
              <a:t>。</a:t>
            </a:r>
            <a:endParaRPr lang="en-US" altLang="zh-CN" b="0" dirty="0" smtClean="0"/>
          </a:p>
        </p:txBody>
      </p:sp>
      <p:sp>
        <p:nvSpPr>
          <p:cNvPr id="4" name="灯片编号占位符 3"/>
          <p:cNvSpPr>
            <a:spLocks noGrp="1"/>
          </p:cNvSpPr>
          <p:nvPr>
            <p:ph type="sldNum" sz="quarter" idx="10"/>
          </p:nvPr>
        </p:nvSpPr>
        <p:spPr/>
        <p:txBody>
          <a:bodyPr/>
          <a:lstStyle/>
          <a:p>
            <a:fld id="{C0342288-DFAE-47F6-8E64-8735786CFBF7}" type="slidenum">
              <a:rPr lang="zh-CN" altLang="en-US" smtClean="0"/>
              <a:t>12</a:t>
            </a:fld>
            <a:endParaRPr lang="zh-CN" altLang="en-US"/>
          </a:p>
        </p:txBody>
      </p:sp>
    </p:spTree>
    <p:extLst>
      <p:ext uri="{BB962C8B-B14F-4D97-AF65-F5344CB8AC3E}">
        <p14:creationId xmlns:p14="http://schemas.microsoft.com/office/powerpoint/2010/main" val="3366704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342288-DFAE-47F6-8E64-8735786CFBF7}" type="slidenum">
              <a:rPr lang="zh-CN" altLang="en-US" smtClean="0"/>
              <a:t>13</a:t>
            </a:fld>
            <a:endParaRPr lang="zh-CN" altLang="en-US"/>
          </a:p>
        </p:txBody>
      </p:sp>
    </p:spTree>
    <p:extLst>
      <p:ext uri="{BB962C8B-B14F-4D97-AF65-F5344CB8AC3E}">
        <p14:creationId xmlns:p14="http://schemas.microsoft.com/office/powerpoint/2010/main" val="126601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342288-DFAE-47F6-8E64-8735786CFBF7}" type="slidenum">
              <a:rPr lang="zh-CN" altLang="en-US" smtClean="0"/>
              <a:t>14</a:t>
            </a:fld>
            <a:endParaRPr lang="zh-CN" altLang="en-US"/>
          </a:p>
        </p:txBody>
      </p:sp>
    </p:spTree>
    <p:extLst>
      <p:ext uri="{BB962C8B-B14F-4D97-AF65-F5344CB8AC3E}">
        <p14:creationId xmlns:p14="http://schemas.microsoft.com/office/powerpoint/2010/main" val="3866385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W_path</a:t>
            </a:r>
            <a:r>
              <a:rPr lang="zh-CN" altLang="en-US" dirty="0" smtClean="0"/>
              <a:t>是针对某一个路径的特定权重，求和是将所有的路径相加。</a:t>
            </a:r>
            <a:endParaRPr lang="zh-CN" altLang="en-US" dirty="0"/>
          </a:p>
        </p:txBody>
      </p:sp>
      <p:sp>
        <p:nvSpPr>
          <p:cNvPr id="4" name="灯片编号占位符 3"/>
          <p:cNvSpPr>
            <a:spLocks noGrp="1"/>
          </p:cNvSpPr>
          <p:nvPr>
            <p:ph type="sldNum" sz="quarter" idx="10"/>
          </p:nvPr>
        </p:nvSpPr>
        <p:spPr/>
        <p:txBody>
          <a:bodyPr/>
          <a:lstStyle/>
          <a:p>
            <a:fld id="{C0342288-DFAE-47F6-8E64-8735786CFBF7}" type="slidenum">
              <a:rPr lang="zh-CN" altLang="en-US" smtClean="0"/>
              <a:t>15</a:t>
            </a:fld>
            <a:endParaRPr lang="zh-CN" altLang="en-US"/>
          </a:p>
        </p:txBody>
      </p:sp>
    </p:spTree>
    <p:extLst>
      <p:ext uri="{BB962C8B-B14F-4D97-AF65-F5344CB8AC3E}">
        <p14:creationId xmlns:p14="http://schemas.microsoft.com/office/powerpoint/2010/main" val="1160337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首先考虑</a:t>
            </a:r>
            <a:r>
              <a:rPr lang="en-US" altLang="zh-CN" dirty="0" smtClean="0"/>
              <a:t>Similarity</a:t>
            </a:r>
            <a:r>
              <a:rPr lang="zh-CN" altLang="en-US" dirty="0" smtClean="0"/>
              <a:t>最高的</a:t>
            </a:r>
            <a:r>
              <a:rPr lang="en-US" altLang="zh-CN" dirty="0" smtClean="0"/>
              <a:t>pair(2,3)</a:t>
            </a:r>
            <a:r>
              <a:rPr lang="zh-CN" altLang="en-US" dirty="0" smtClean="0"/>
              <a:t>，通过查看表</a:t>
            </a:r>
            <a:r>
              <a:rPr lang="en-US" altLang="zh-CN" dirty="0" smtClean="0"/>
              <a:t>1</a:t>
            </a:r>
            <a:r>
              <a:rPr lang="zh-CN" altLang="en-US" dirty="0" smtClean="0"/>
              <a:t>可知，</a:t>
            </a:r>
            <a:r>
              <a:rPr lang="en-US" altLang="zh-CN" dirty="0" smtClean="0"/>
              <a:t>2</a:t>
            </a:r>
            <a:r>
              <a:rPr lang="zh-CN" altLang="en-US" dirty="0" smtClean="0"/>
              <a:t>和</a:t>
            </a:r>
            <a:r>
              <a:rPr lang="en-US" altLang="zh-CN" dirty="0" smtClean="0"/>
              <a:t>3</a:t>
            </a:r>
            <a:r>
              <a:rPr lang="zh-CN" altLang="en-US" dirty="0" smtClean="0"/>
              <a:t>是有冲突的，因此这个不能当做</a:t>
            </a:r>
            <a:r>
              <a:rPr lang="en-US" altLang="zh-CN" dirty="0" smtClean="0"/>
              <a:t>duplicate</a:t>
            </a:r>
            <a:r>
              <a:rPr lang="zh-CN" altLang="en-US" dirty="0" smtClean="0"/>
              <a:t>的；接着再看</a:t>
            </a:r>
            <a:r>
              <a:rPr lang="en-US" altLang="zh-CN" dirty="0" smtClean="0"/>
              <a:t>(1,2)</a:t>
            </a:r>
            <a:r>
              <a:rPr lang="zh-CN" altLang="en-US" dirty="0" smtClean="0"/>
              <a:t>，在表</a:t>
            </a:r>
            <a:r>
              <a:rPr lang="en-US" altLang="zh-CN" dirty="0" smtClean="0"/>
              <a:t>1</a:t>
            </a:r>
            <a:r>
              <a:rPr lang="zh-CN" altLang="en-US" dirty="0" smtClean="0"/>
              <a:t>中</a:t>
            </a:r>
            <a:r>
              <a:rPr lang="en-US" altLang="zh-CN" dirty="0" smtClean="0"/>
              <a:t>1</a:t>
            </a:r>
            <a:r>
              <a:rPr lang="zh-CN" altLang="en-US" dirty="0" smtClean="0"/>
              <a:t>和</a:t>
            </a:r>
            <a:r>
              <a:rPr lang="en-US" altLang="zh-CN" dirty="0" smtClean="0"/>
              <a:t>2</a:t>
            </a:r>
            <a:r>
              <a:rPr lang="zh-CN" altLang="en-US" dirty="0" smtClean="0"/>
              <a:t>是没有冲突的，因为极有可能</a:t>
            </a:r>
            <a:r>
              <a:rPr lang="en-US" altLang="zh-CN" dirty="0" smtClean="0"/>
              <a:t>Author1</a:t>
            </a:r>
            <a:r>
              <a:rPr lang="zh-CN" altLang="en-US" dirty="0" smtClean="0"/>
              <a:t>和</a:t>
            </a:r>
            <a:r>
              <a:rPr lang="en-US" altLang="zh-CN" dirty="0" smtClean="0"/>
              <a:t>author2</a:t>
            </a:r>
            <a:r>
              <a:rPr lang="zh-CN" altLang="en-US" dirty="0" smtClean="0"/>
              <a:t>是</a:t>
            </a:r>
            <a:r>
              <a:rPr lang="en-US" altLang="zh-CN" dirty="0" smtClean="0"/>
              <a:t>duplicate</a:t>
            </a:r>
            <a:r>
              <a:rPr lang="zh-CN" altLang="en-US" dirty="0" smtClean="0"/>
              <a:t>的。接着再看</a:t>
            </a:r>
            <a:r>
              <a:rPr lang="en-US" altLang="zh-CN" dirty="0" smtClean="0"/>
              <a:t>(1,3)</a:t>
            </a:r>
            <a:r>
              <a:rPr lang="zh-CN" altLang="en-US" dirty="0" smtClean="0"/>
              <a:t>，虽然</a:t>
            </a:r>
            <a:r>
              <a:rPr lang="en-US" altLang="zh-CN" dirty="0" smtClean="0"/>
              <a:t>(1,3)</a:t>
            </a:r>
            <a:r>
              <a:rPr lang="zh-CN" altLang="en-US" dirty="0" smtClean="0"/>
              <a:t>的</a:t>
            </a:r>
            <a:r>
              <a:rPr lang="en-US" altLang="zh-CN" dirty="0" smtClean="0"/>
              <a:t>similaity</a:t>
            </a:r>
            <a:r>
              <a:rPr lang="zh-CN" altLang="en-US" dirty="0" smtClean="0"/>
              <a:t>是</a:t>
            </a:r>
            <a:r>
              <a:rPr lang="en-US" altLang="zh-CN" dirty="0" smtClean="0"/>
              <a:t>0</a:t>
            </a:r>
            <a:r>
              <a:rPr lang="zh-CN" altLang="en-US" dirty="0" smtClean="0"/>
              <a:t>，但是为了防止漏掉一个真正重复的姓名，我们仍查找表</a:t>
            </a:r>
            <a:r>
              <a:rPr lang="en-US" altLang="zh-CN" dirty="0" smtClean="0"/>
              <a:t>1</a:t>
            </a:r>
            <a:r>
              <a:rPr lang="zh-CN" altLang="en-US" dirty="0" smtClean="0"/>
              <a:t>，发现</a:t>
            </a:r>
            <a:r>
              <a:rPr lang="en-US" altLang="zh-CN" dirty="0" smtClean="0"/>
              <a:t>author2</a:t>
            </a:r>
            <a:r>
              <a:rPr lang="zh-CN" altLang="en-US" dirty="0" smtClean="0"/>
              <a:t>和</a:t>
            </a:r>
            <a:r>
              <a:rPr lang="en-US" altLang="zh-CN" dirty="0" smtClean="0"/>
              <a:t>author2</a:t>
            </a:r>
            <a:r>
              <a:rPr lang="zh-CN" altLang="en-US" dirty="0" smtClean="0"/>
              <a:t>是冲突的，因此</a:t>
            </a:r>
            <a:r>
              <a:rPr lang="en-US" altLang="zh-CN" dirty="0" smtClean="0"/>
              <a:t>author2</a:t>
            </a:r>
            <a:r>
              <a:rPr lang="zh-CN" altLang="en-US" dirty="0" smtClean="0"/>
              <a:t>和</a:t>
            </a:r>
            <a:r>
              <a:rPr lang="en-US" altLang="zh-CN" dirty="0" smtClean="0"/>
              <a:t>author3</a:t>
            </a:r>
            <a:r>
              <a:rPr lang="zh-CN" altLang="en-US" dirty="0" smtClean="0"/>
              <a:t>不是重复的姓名。</a:t>
            </a:r>
            <a:endParaRPr lang="en-US" altLang="zh-CN" dirty="0" smtClean="0"/>
          </a:p>
          <a:p>
            <a:r>
              <a:rPr lang="zh-CN" altLang="en-US" dirty="0" smtClean="0"/>
              <a:t>冲突和不确定性是</a:t>
            </a:r>
            <a:r>
              <a:rPr lang="en-US" altLang="zh-CN" dirty="0" smtClean="0"/>
              <a:t>2</a:t>
            </a:r>
            <a:r>
              <a:rPr lang="zh-CN" altLang="en-US" dirty="0" smtClean="0"/>
              <a:t>个主要的问题，上述的算法解决了冲突，但是还没有解决不确定性。实质上，当相似度很低时，使用兼容性来区分姓名是否重复是不可靠的。本文使用的方法是如果两个</a:t>
            </a:r>
            <a:r>
              <a:rPr lang="en-US" altLang="zh-CN" dirty="0" smtClean="0"/>
              <a:t>author ID</a:t>
            </a:r>
            <a:r>
              <a:rPr lang="zh-CN" altLang="en-US" dirty="0" smtClean="0"/>
              <a:t>有很多出版的作品，且其元路径相似度低于某一阈值，则认为二者不能合并。另一个是一旦我们可以确定两个作者是可以合并的，则合并之后再进行后续操作。</a:t>
            </a:r>
            <a:endParaRPr lang="en-US" altLang="zh-CN" dirty="0" smtClean="0"/>
          </a:p>
        </p:txBody>
      </p:sp>
      <p:sp>
        <p:nvSpPr>
          <p:cNvPr id="4" name="灯片编号占位符 3"/>
          <p:cNvSpPr>
            <a:spLocks noGrp="1"/>
          </p:cNvSpPr>
          <p:nvPr>
            <p:ph type="sldNum" sz="quarter" idx="10"/>
          </p:nvPr>
        </p:nvSpPr>
        <p:spPr/>
        <p:txBody>
          <a:bodyPr/>
          <a:lstStyle/>
          <a:p>
            <a:fld id="{C0342288-DFAE-47F6-8E64-8735786CFBF7}" type="slidenum">
              <a:rPr lang="zh-CN" altLang="en-US" smtClean="0"/>
              <a:t>16</a:t>
            </a:fld>
            <a:endParaRPr lang="zh-CN" altLang="en-US"/>
          </a:p>
        </p:txBody>
      </p:sp>
    </p:spTree>
    <p:extLst>
      <p:ext uri="{BB962C8B-B14F-4D97-AF65-F5344CB8AC3E}">
        <p14:creationId xmlns:p14="http://schemas.microsoft.com/office/powerpoint/2010/main" val="306635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C0342288-DFAE-47F6-8E64-8735786CFBF7}" type="slidenum">
              <a:rPr lang="zh-CN" altLang="en-US" smtClean="0"/>
              <a:t>17</a:t>
            </a:fld>
            <a:endParaRPr lang="zh-CN" altLang="en-US"/>
          </a:p>
        </p:txBody>
      </p:sp>
    </p:spTree>
    <p:extLst>
      <p:ext uri="{BB962C8B-B14F-4D97-AF65-F5344CB8AC3E}">
        <p14:creationId xmlns:p14="http://schemas.microsoft.com/office/powerpoint/2010/main" val="595012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342288-DFAE-47F6-8E64-8735786CFBF7}" type="slidenum">
              <a:rPr lang="zh-CN" altLang="en-US" smtClean="0"/>
              <a:t>18</a:t>
            </a:fld>
            <a:endParaRPr lang="zh-CN" altLang="en-US"/>
          </a:p>
        </p:txBody>
      </p:sp>
    </p:spTree>
    <p:extLst>
      <p:ext uri="{BB962C8B-B14F-4D97-AF65-F5344CB8AC3E}">
        <p14:creationId xmlns:p14="http://schemas.microsoft.com/office/powerpoint/2010/main" val="2540396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f_k</a:t>
                </a:r>
                <a:r>
                  <a:rPr lang="zh-CN" altLang="en-US" dirty="0" smtClean="0"/>
                  <a:t>表示边</a:t>
                </a:r>
                <a:r>
                  <a:rPr lang="en-US" altLang="zh-CN" dirty="0" smtClean="0"/>
                  <a:t>(</a:t>
                </a:r>
                <a:r>
                  <a:rPr lang="en-US" altLang="zh-CN" dirty="0" err="1" smtClean="0"/>
                  <a:t>y_i</a:t>
                </a:r>
                <a:r>
                  <a:rPr lang="en-US" altLang="zh-CN" dirty="0" smtClean="0"/>
                  <a:t>,</a:t>
                </a:r>
                <a:r>
                  <a:rPr lang="en-US" altLang="zh-CN" baseline="0" dirty="0" smtClean="0"/>
                  <a:t> </a:t>
                </a:r>
                <a:r>
                  <a:rPr lang="en-US" altLang="zh-CN" baseline="0" dirty="0" err="1" smtClean="0"/>
                  <a:t>y_j</a:t>
                </a:r>
                <a:r>
                  <a:rPr lang="en-US" altLang="zh-CN" dirty="0" smtClean="0"/>
                  <a:t>)</a:t>
                </a:r>
                <a:r>
                  <a:rPr lang="zh-CN" altLang="en-US" dirty="0" smtClean="0"/>
                  <a:t>之间的函数，</a:t>
                </a:r>
                <a:r>
                  <a:rPr lang="en-US" altLang="zh-CN" dirty="0" err="1" smtClean="0"/>
                  <a:t>f_l</a:t>
                </a:r>
                <a:r>
                  <a:rPr lang="en-US" altLang="zh-CN" dirty="0" smtClean="0"/>
                  <a:t>(</a:t>
                </a:r>
                <a:r>
                  <a:rPr lang="en-US" altLang="zh-CN" dirty="0" err="1" smtClean="0"/>
                  <a:t>y_i,x_i</a:t>
                </a:r>
                <a:r>
                  <a:rPr lang="en-US" altLang="zh-CN" dirty="0" smtClean="0"/>
                  <a:t>)</a:t>
                </a:r>
                <a:r>
                  <a:rPr lang="zh-CN" altLang="en-US" dirty="0" smtClean="0"/>
                  <a:t>是关于</a:t>
                </a:r>
                <a:r>
                  <a:rPr lang="en-US" altLang="zh-CN" dirty="0" err="1" smtClean="0"/>
                  <a:t>x_i</a:t>
                </a:r>
                <a:r>
                  <a:rPr lang="zh-CN" altLang="en-US" dirty="0" smtClean="0"/>
                  <a:t>的函数，</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i="0" smtClean="0">
                    <a:latin typeface="Cambria Math" panose="02040503050406030204" pitchFamily="18" charset="0"/>
                  </a:rPr>
                  <a:t>𝑃</a:t>
                </a:r>
                <a:r>
                  <a:rPr lang="en-US" altLang="zh-CN" b="0" i="0" smtClean="0">
                    <a:latin typeface="Cambria Math" panose="02040503050406030204" pitchFamily="18" charset="0"/>
                  </a:rPr>
                  <a:t>(𝑋|𝑌)</a:t>
                </a:r>
                <a:r>
                  <a:rPr lang="zh-CN" altLang="en-US" dirty="0" smtClean="0"/>
                  <a:t>是利用了隐马尔科夫随机场的性质，即</a:t>
                </a:r>
                <a:r>
                  <a:rPr lang="en-US" altLang="zh-CN" b="0" i="0" dirty="0" smtClean="0">
                    <a:latin typeface="Cambria Math" panose="02040503050406030204" pitchFamily="18" charset="0"/>
                  </a:rPr>
                  <a:t>𝑥_𝑖</a:t>
                </a:r>
                <a:r>
                  <a:rPr lang="zh-CN" altLang="en-US" dirty="0" smtClean="0"/>
                  <a:t>只与</a:t>
                </a:r>
                <a:r>
                  <a:rPr lang="en-US" altLang="zh-CN" b="0" i="0" dirty="0" smtClean="0">
                    <a:latin typeface="Cambria Math" panose="02040503050406030204" pitchFamily="18" charset="0"/>
                  </a:rPr>
                  <a:t>𝑦_</a:t>
                </a:r>
                <a:r>
                  <a:rPr lang="en-US" altLang="zh-CN" b="0" i="0" dirty="0" smtClean="0">
                    <a:latin typeface="Cambria Math" panose="02040503050406030204" pitchFamily="18" charset="0"/>
                  </a:rPr>
                  <a:t>𝑖</a:t>
                </a:r>
                <a:r>
                  <a:rPr lang="zh-CN" altLang="en-US" dirty="0" smtClean="0"/>
                  <a:t>有关，与其他</a:t>
                </a:r>
                <a:r>
                  <a:rPr lang="en-US" altLang="zh-CN" dirty="0" smtClean="0"/>
                  <a:t>y</a:t>
                </a:r>
                <a:r>
                  <a:rPr lang="zh-CN" altLang="en-US" dirty="0" smtClean="0"/>
                  <a:t>无关，所以</a:t>
                </a:r>
                <a:r>
                  <a:rPr lang="en-US" altLang="zh-CN" i="0" smtClean="0">
                    <a:latin typeface="Cambria Math" panose="02040503050406030204" pitchFamily="18" charset="0"/>
                  </a:rPr>
                  <a:t>𝑃</a:t>
                </a:r>
                <a:r>
                  <a:rPr lang="en-US" altLang="zh-CN" i="0">
                    <a:latin typeface="Cambria Math" panose="02040503050406030204" pitchFamily="18" charset="0"/>
                  </a:rPr>
                  <a:t>(𝑋|𝑌)</a:t>
                </a:r>
                <a:r>
                  <a:rPr lang="en-US" altLang="zh-CN" dirty="0" smtClean="0"/>
                  <a:t>=</a:t>
                </a:r>
                <a:r>
                  <a:rPr lang="en-US" altLang="zh-CN" i="0" smtClean="0">
                    <a:latin typeface="Cambria Math" panose="02040503050406030204" pitchFamily="18" charset="0"/>
                  </a:rPr>
                  <a:t>∏</a:t>
                </a:r>
                <a:r>
                  <a:rPr lang="en-US" altLang="zh-CN" b="0" i="0" smtClean="0">
                    <a:latin typeface="Cambria Math" panose="02040503050406030204" pitchFamily="18" charset="0"/>
                  </a:rPr>
                  <a:t>_(</a:t>
                </a:r>
                <a:r>
                  <a:rPr lang="en-US" altLang="zh-CN" i="0">
                    <a:latin typeface="Cambria Math" panose="02040503050406030204" pitchFamily="18" charset="0"/>
                  </a:rPr>
                  <a:t>x</a:t>
                </a:r>
                <a:r>
                  <a:rPr lang="en-US" altLang="zh-CN" i="0" smtClean="0">
                    <a:latin typeface="Cambria Math" panose="02040503050406030204" pitchFamily="18" charset="0"/>
                  </a:rPr>
                  <a:t>_</a:t>
                </a:r>
                <a:r>
                  <a:rPr lang="en-US" altLang="zh-CN" b="0" i="0" smtClean="0">
                    <a:latin typeface="Cambria Math" panose="02040503050406030204" pitchFamily="18" charset="0"/>
                  </a:rPr>
                  <a:t>𝑖</a:t>
                </a:r>
                <a:r>
                  <a:rPr lang="zh-CN" altLang="en-US" b="0" i="0" smtClean="0">
                    <a:latin typeface="Cambria Math" panose="02040503050406030204" pitchFamily="18" charset="0"/>
                  </a:rPr>
                  <a:t> </a:t>
                </a:r>
                <a:r>
                  <a:rPr lang="zh-CN" altLang="en-US" i="0" smtClean="0">
                    <a:latin typeface="Cambria Math" panose="02040503050406030204" pitchFamily="18" charset="0"/>
                  </a:rPr>
                  <a:t>𝜖</a:t>
                </a:r>
                <a:r>
                  <a:rPr lang="en-US" altLang="zh-CN" b="0" i="0" smtClean="0">
                    <a:latin typeface="Cambria Math" panose="02040503050406030204" pitchFamily="18" charset="0"/>
                  </a:rPr>
                  <a:t>𝑋)▒〖𝑃(𝑥_𝑖 |𝑦_𝑖)〗</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smtClean="0">
                    <a:latin typeface="Cambria Math" panose="02040503050406030204" pitchFamily="18" charset="0"/>
                  </a:rPr>
                  <a:t>𝑃</a:t>
                </a:r>
                <a:r>
                  <a:rPr lang="en-US" altLang="zh-CN" i="0">
                    <a:latin typeface="Cambria Math" panose="02040503050406030204" pitchFamily="18" charset="0"/>
                  </a:rPr>
                  <a:t>(𝑌)</a:t>
                </a:r>
                <a:r>
                  <a:rPr lang="zh-CN" altLang="en-US" i="0" smtClean="0">
                    <a:latin typeface="Cambria Math" panose="02040503050406030204" pitchFamily="18" charset="0"/>
                  </a:rPr>
                  <a:t>公式的</a:t>
                </a:r>
                <a:r>
                  <a:rPr lang="zh-CN" altLang="en-US" dirty="0" smtClean="0"/>
                  <a:t>由来？？？</a:t>
                </a:r>
                <a:endParaRPr lang="en-US" altLang="zh-CN" dirty="0" smtClean="0"/>
              </a:p>
            </p:txBody>
          </p:sp>
        </mc:Fallback>
      </mc:AlternateContent>
      <p:sp>
        <p:nvSpPr>
          <p:cNvPr id="4" name="灯片编号占位符 3"/>
          <p:cNvSpPr>
            <a:spLocks noGrp="1"/>
          </p:cNvSpPr>
          <p:nvPr>
            <p:ph type="sldNum" sz="quarter" idx="10"/>
          </p:nvPr>
        </p:nvSpPr>
        <p:spPr/>
        <p:txBody>
          <a:bodyPr/>
          <a:lstStyle/>
          <a:p>
            <a:fld id="{C0342288-DFAE-47F6-8E64-8735786CFBF7}" type="slidenum">
              <a:rPr lang="zh-CN" altLang="en-US" smtClean="0"/>
              <a:t>19</a:t>
            </a:fld>
            <a:endParaRPr lang="zh-CN" altLang="en-US"/>
          </a:p>
        </p:txBody>
      </p:sp>
    </p:spTree>
    <p:extLst>
      <p:ext uri="{BB962C8B-B14F-4D97-AF65-F5344CB8AC3E}">
        <p14:creationId xmlns:p14="http://schemas.microsoft.com/office/powerpoint/2010/main" val="180092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342288-DFAE-47F6-8E64-8735786CFBF7}" type="slidenum">
              <a:rPr lang="zh-CN" altLang="en-US" smtClean="0"/>
              <a:t>2</a:t>
            </a:fld>
            <a:endParaRPr lang="zh-CN" altLang="en-US"/>
          </a:p>
        </p:txBody>
      </p:sp>
    </p:spTree>
    <p:extLst>
      <p:ext uri="{BB962C8B-B14F-4D97-AF65-F5344CB8AC3E}">
        <p14:creationId xmlns:p14="http://schemas.microsoft.com/office/powerpoint/2010/main" val="3037042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C0342288-DFAE-47F6-8E64-8735786CFBF7}" type="slidenum">
              <a:rPr lang="zh-CN" altLang="en-US" smtClean="0"/>
              <a:t>20</a:t>
            </a:fld>
            <a:endParaRPr lang="zh-CN" altLang="en-US"/>
          </a:p>
        </p:txBody>
      </p:sp>
    </p:spTree>
    <p:extLst>
      <p:ext uri="{BB962C8B-B14F-4D97-AF65-F5344CB8AC3E}">
        <p14:creationId xmlns:p14="http://schemas.microsoft.com/office/powerpoint/2010/main" val="169791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C0342288-DFAE-47F6-8E64-8735786CFBF7}" type="slidenum">
              <a:rPr lang="zh-CN" altLang="en-US" smtClean="0"/>
              <a:t>21</a:t>
            </a:fld>
            <a:endParaRPr lang="zh-CN" altLang="en-US"/>
          </a:p>
        </p:txBody>
      </p:sp>
    </p:spTree>
    <p:extLst>
      <p:ext uri="{BB962C8B-B14F-4D97-AF65-F5344CB8AC3E}">
        <p14:creationId xmlns:p14="http://schemas.microsoft.com/office/powerpoint/2010/main" val="2041423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342288-DFAE-47F6-8E64-8735786CFBF7}" type="slidenum">
              <a:rPr lang="zh-CN" altLang="en-US" smtClean="0"/>
              <a:t>22</a:t>
            </a:fld>
            <a:endParaRPr lang="zh-CN" altLang="en-US"/>
          </a:p>
        </p:txBody>
      </p:sp>
    </p:spTree>
    <p:extLst>
      <p:ext uri="{BB962C8B-B14F-4D97-AF65-F5344CB8AC3E}">
        <p14:creationId xmlns:p14="http://schemas.microsoft.com/office/powerpoint/2010/main" val="1104976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C0342288-DFAE-47F6-8E64-8735786CFBF7}" type="slidenum">
              <a:rPr lang="zh-CN" altLang="en-US" smtClean="0"/>
              <a:t>23</a:t>
            </a:fld>
            <a:endParaRPr lang="zh-CN" altLang="en-US"/>
          </a:p>
        </p:txBody>
      </p:sp>
    </p:spTree>
    <p:extLst>
      <p:ext uri="{BB962C8B-B14F-4D97-AF65-F5344CB8AC3E}">
        <p14:creationId xmlns:p14="http://schemas.microsoft.com/office/powerpoint/2010/main" val="2026761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C0342288-DFAE-47F6-8E64-8735786CFBF7}" type="slidenum">
              <a:rPr lang="zh-CN" altLang="en-US" smtClean="0"/>
              <a:t>24</a:t>
            </a:fld>
            <a:endParaRPr lang="zh-CN" altLang="en-US"/>
          </a:p>
        </p:txBody>
      </p:sp>
    </p:spTree>
    <p:extLst>
      <p:ext uri="{BB962C8B-B14F-4D97-AF65-F5344CB8AC3E}">
        <p14:creationId xmlns:p14="http://schemas.microsoft.com/office/powerpoint/2010/main" val="3455658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342288-DFAE-47F6-8E64-8735786CFBF7}" type="slidenum">
              <a:rPr lang="zh-CN" altLang="en-US" smtClean="0"/>
              <a:t>3</a:t>
            </a:fld>
            <a:endParaRPr lang="zh-CN" altLang="en-US"/>
          </a:p>
        </p:txBody>
      </p:sp>
    </p:spTree>
    <p:extLst>
      <p:ext uri="{BB962C8B-B14F-4D97-AF65-F5344CB8AC3E}">
        <p14:creationId xmlns:p14="http://schemas.microsoft.com/office/powerpoint/2010/main" val="1615508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342288-DFAE-47F6-8E64-8735786CFBF7}" type="slidenum">
              <a:rPr lang="zh-CN" altLang="en-US" smtClean="0"/>
              <a:t>4</a:t>
            </a:fld>
            <a:endParaRPr lang="zh-CN" altLang="en-US"/>
          </a:p>
        </p:txBody>
      </p:sp>
    </p:spTree>
    <p:extLst>
      <p:ext uri="{BB962C8B-B14F-4D97-AF65-F5344CB8AC3E}">
        <p14:creationId xmlns:p14="http://schemas.microsoft.com/office/powerpoint/2010/main" val="3532757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Author-name</a:t>
            </a:r>
            <a:r>
              <a:rPr lang="en-US" altLang="zh-CN" baseline="0" dirty="0" smtClean="0"/>
              <a:t> disambiguation</a:t>
            </a:r>
            <a:r>
              <a:rPr lang="zh-CN" altLang="en-US" baseline="0" dirty="0" smtClean="0"/>
              <a:t>的两个主要问题，一个是不同的作者有相同的姓名，同一个作者有不同的姓名。</a:t>
            </a:r>
            <a:endParaRPr lang="en-US" altLang="zh-CN" dirty="0" smtClean="0"/>
          </a:p>
          <a:p>
            <a:endParaRPr lang="en-US" altLang="zh-CN" dirty="0" smtClean="0"/>
          </a:p>
          <a:p>
            <a:r>
              <a:rPr lang="en-US" altLang="zh-CN" dirty="0" smtClean="0"/>
              <a:t>KDD</a:t>
            </a:r>
            <a:r>
              <a:rPr lang="en-US" altLang="zh-CN" baseline="0" dirty="0" smtClean="0"/>
              <a:t> Cup 2013</a:t>
            </a:r>
            <a:r>
              <a:rPr lang="zh-CN" altLang="en-US" baseline="0" dirty="0" smtClean="0"/>
              <a:t>分为</a:t>
            </a:r>
            <a:r>
              <a:rPr lang="en-US" altLang="zh-CN" baseline="0" dirty="0" smtClean="0"/>
              <a:t>Track1</a:t>
            </a:r>
            <a:r>
              <a:rPr lang="zh-CN" altLang="en-US" baseline="0" dirty="0" smtClean="0"/>
              <a:t>和</a:t>
            </a:r>
            <a:r>
              <a:rPr lang="en-US" altLang="zh-CN" baseline="0" dirty="0" smtClean="0"/>
              <a:t>Track2</a:t>
            </a:r>
            <a:r>
              <a:rPr lang="zh-CN" altLang="en-US" baseline="0" dirty="0" smtClean="0"/>
              <a:t>两个任务，</a:t>
            </a:r>
            <a:r>
              <a:rPr lang="en-US" altLang="zh-CN" baseline="0" dirty="0" smtClean="0"/>
              <a:t>track1</a:t>
            </a:r>
            <a:r>
              <a:rPr lang="zh-CN" altLang="en-US" baseline="0" dirty="0" smtClean="0"/>
              <a:t>的任务是监督学习的任务，总共有</a:t>
            </a:r>
            <a:r>
              <a:rPr lang="en-US" altLang="zh-CN" baseline="0" dirty="0" smtClean="0"/>
              <a:t>561</a:t>
            </a:r>
            <a:r>
              <a:rPr lang="zh-CN" altLang="en-US" baseline="0" dirty="0" smtClean="0"/>
              <a:t>支参赛队伍。</a:t>
            </a:r>
            <a:r>
              <a:rPr lang="en-US" altLang="zh-CN" baseline="0" dirty="0" smtClean="0"/>
              <a:t>track2</a:t>
            </a:r>
            <a:r>
              <a:rPr lang="zh-CN" altLang="en-US" baseline="0" dirty="0" smtClean="0"/>
              <a:t>的任务是非监督学习的任务，总共有</a:t>
            </a:r>
            <a:r>
              <a:rPr lang="en-US" altLang="zh-CN" baseline="0" dirty="0" smtClean="0"/>
              <a:t>241</a:t>
            </a:r>
            <a:r>
              <a:rPr lang="zh-CN" altLang="en-US" baseline="0" dirty="0" smtClean="0"/>
              <a:t>支参赛队伍。</a:t>
            </a:r>
            <a:r>
              <a:rPr lang="en-US" altLang="zh-CN" baseline="0" dirty="0" smtClean="0"/>
              <a:t>track1</a:t>
            </a:r>
            <a:r>
              <a:rPr lang="zh-CN" altLang="en-US" baseline="0" dirty="0" smtClean="0"/>
              <a:t>的主要问题是给出一篇论文和一个作者，确定这篇论文是不是这个作者写的。</a:t>
            </a:r>
            <a:r>
              <a:rPr lang="en-US" altLang="zh-CN" baseline="0" dirty="0" smtClean="0"/>
              <a:t>track2</a:t>
            </a:r>
            <a:r>
              <a:rPr lang="zh-CN" altLang="en-US" baseline="0" dirty="0" smtClean="0"/>
              <a:t>的任务则是在给出的数据集中，确定哪些作者是需要合并的。</a:t>
            </a:r>
            <a:endParaRPr lang="en-US" altLang="zh-CN" dirty="0" smtClean="0"/>
          </a:p>
        </p:txBody>
      </p:sp>
      <p:sp>
        <p:nvSpPr>
          <p:cNvPr id="4" name="灯片编号占位符 3"/>
          <p:cNvSpPr>
            <a:spLocks noGrp="1"/>
          </p:cNvSpPr>
          <p:nvPr>
            <p:ph type="sldNum" sz="quarter" idx="10"/>
          </p:nvPr>
        </p:nvSpPr>
        <p:spPr/>
        <p:txBody>
          <a:bodyPr/>
          <a:lstStyle/>
          <a:p>
            <a:fld id="{C0342288-DFAE-47F6-8E64-8735786CFBF7}" type="slidenum">
              <a:rPr lang="zh-CN" altLang="en-US" smtClean="0"/>
              <a:t>5</a:t>
            </a:fld>
            <a:endParaRPr lang="zh-CN" altLang="en-US"/>
          </a:p>
        </p:txBody>
      </p:sp>
    </p:spTree>
    <p:extLst>
      <p:ext uri="{BB962C8B-B14F-4D97-AF65-F5344CB8AC3E}">
        <p14:creationId xmlns:p14="http://schemas.microsoft.com/office/powerpoint/2010/main" val="1473284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C0342288-DFAE-47F6-8E64-8735786CFBF7}" type="slidenum">
              <a:rPr lang="zh-CN" altLang="en-US" smtClean="0"/>
              <a:t>6</a:t>
            </a:fld>
            <a:endParaRPr lang="zh-CN" altLang="en-US"/>
          </a:p>
        </p:txBody>
      </p:sp>
    </p:spTree>
    <p:extLst>
      <p:ext uri="{BB962C8B-B14F-4D97-AF65-F5344CB8AC3E}">
        <p14:creationId xmlns:p14="http://schemas.microsoft.com/office/powerpoint/2010/main" val="382240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由于数据质量不佳，比如一些所属机构可能拼写并不是完全的正确等，所以对算法的鲁棒性要求较高。</a:t>
            </a:r>
            <a:endParaRPr lang="en-US" altLang="zh-CN" dirty="0" smtClean="0"/>
          </a:p>
        </p:txBody>
      </p:sp>
      <p:sp>
        <p:nvSpPr>
          <p:cNvPr id="4" name="灯片编号占位符 3"/>
          <p:cNvSpPr>
            <a:spLocks noGrp="1"/>
          </p:cNvSpPr>
          <p:nvPr>
            <p:ph type="sldNum" sz="quarter" idx="10"/>
          </p:nvPr>
        </p:nvSpPr>
        <p:spPr/>
        <p:txBody>
          <a:bodyPr/>
          <a:lstStyle/>
          <a:p>
            <a:fld id="{C0342288-DFAE-47F6-8E64-8735786CFBF7}" type="slidenum">
              <a:rPr lang="zh-CN" altLang="en-US" smtClean="0"/>
              <a:t>7</a:t>
            </a:fld>
            <a:endParaRPr lang="zh-CN" altLang="en-US"/>
          </a:p>
        </p:txBody>
      </p:sp>
    </p:spTree>
    <p:extLst>
      <p:ext uri="{BB962C8B-B14F-4D97-AF65-F5344CB8AC3E}">
        <p14:creationId xmlns:p14="http://schemas.microsoft.com/office/powerpoint/2010/main" val="3402323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342288-DFAE-47F6-8E64-8735786CFBF7}" type="slidenum">
              <a:rPr lang="zh-CN" altLang="en-US" smtClean="0"/>
              <a:t>8</a:t>
            </a:fld>
            <a:endParaRPr lang="zh-CN" altLang="en-US"/>
          </a:p>
        </p:txBody>
      </p:sp>
    </p:spTree>
    <p:extLst>
      <p:ext uri="{BB962C8B-B14F-4D97-AF65-F5344CB8AC3E}">
        <p14:creationId xmlns:p14="http://schemas.microsoft.com/office/powerpoint/2010/main" val="3957567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本篇论文的思路是这样子的，因为最终评比结果使用的是</a:t>
            </a:r>
            <a:r>
              <a:rPr lang="en-US" altLang="zh-CN" dirty="0" smtClean="0"/>
              <a:t>F1measure</a:t>
            </a:r>
            <a:r>
              <a:rPr lang="zh-CN" altLang="en-US" dirty="0" smtClean="0"/>
              <a:t>，它是</a:t>
            </a:r>
            <a:r>
              <a:rPr lang="en-US" altLang="zh-CN" dirty="0" smtClean="0"/>
              <a:t>recall</a:t>
            </a:r>
            <a:r>
              <a:rPr lang="zh-CN" altLang="en-US" dirty="0" smtClean="0"/>
              <a:t>和</a:t>
            </a:r>
            <a:r>
              <a:rPr lang="en-US" altLang="zh-CN" dirty="0" smtClean="0"/>
              <a:t>precision</a:t>
            </a:r>
            <a:r>
              <a:rPr lang="zh-CN" altLang="en-US" dirty="0" smtClean="0"/>
              <a:t>的调和平均值，因为本方法从提高</a:t>
            </a:r>
            <a:r>
              <a:rPr lang="en-US" altLang="zh-CN" dirty="0" smtClean="0"/>
              <a:t>r</a:t>
            </a:r>
            <a:r>
              <a:rPr lang="zh-CN" altLang="en-US" dirty="0" smtClean="0"/>
              <a:t>值和</a:t>
            </a:r>
            <a:r>
              <a:rPr lang="en-US" altLang="zh-CN" dirty="0" smtClean="0"/>
              <a:t>p</a:t>
            </a:r>
            <a:r>
              <a:rPr lang="zh-CN" altLang="en-US" dirty="0" smtClean="0"/>
              <a:t>值入手。</a:t>
            </a:r>
            <a:endParaRPr lang="en-US" altLang="zh-CN" dirty="0" smtClean="0"/>
          </a:p>
          <a:p>
            <a:r>
              <a:rPr lang="zh-CN" altLang="en-US" dirty="0" smtClean="0"/>
              <a:t>在</a:t>
            </a:r>
            <a:r>
              <a:rPr lang="en-US" altLang="zh-CN" dirty="0" smtClean="0"/>
              <a:t>r</a:t>
            </a:r>
            <a:r>
              <a:rPr lang="zh-CN" altLang="en-US" dirty="0" smtClean="0"/>
              <a:t>步，我们尽可能地将候选集扩大，也就是将所有可能的重复姓名都放入候选集，将一些姓名的变形等都加入候选集，以便使得结果不会遗漏，这样可以提高</a:t>
            </a:r>
            <a:r>
              <a:rPr lang="en-US" altLang="zh-CN" dirty="0" smtClean="0"/>
              <a:t>recall</a:t>
            </a:r>
            <a:r>
              <a:rPr lang="zh-CN" altLang="en-US" dirty="0" smtClean="0"/>
              <a:t>的值。举个例子，比如：在外语姓名中，如果现在想要找</a:t>
            </a:r>
            <a:r>
              <a:rPr lang="en-US" altLang="zh-CN" dirty="0" smtClean="0"/>
              <a:t>Mike Lewisg</a:t>
            </a:r>
            <a:r>
              <a:rPr lang="zh-CN" altLang="en-US" dirty="0" smtClean="0"/>
              <a:t>的重复名称， 我们需要将</a:t>
            </a:r>
            <a:r>
              <a:rPr lang="en-US" altLang="zh-CN" dirty="0" smtClean="0"/>
              <a:t>Mike Lewis</a:t>
            </a:r>
            <a:r>
              <a:rPr lang="zh-CN" altLang="en-US" dirty="0" smtClean="0"/>
              <a:t>考虑在内，因为前者多个一个</a:t>
            </a:r>
            <a:r>
              <a:rPr lang="en-US" altLang="zh-CN" dirty="0" smtClean="0"/>
              <a:t>g</a:t>
            </a:r>
            <a:r>
              <a:rPr lang="zh-CN" altLang="en-US" dirty="0" smtClean="0"/>
              <a:t>是书写错误，但是在中文的姓名中，</a:t>
            </a:r>
            <a:r>
              <a:rPr lang="en-US" altLang="zh-CN" dirty="0" smtClean="0"/>
              <a:t>Lin</a:t>
            </a:r>
            <a:r>
              <a:rPr lang="zh-CN" altLang="en-US" dirty="0" smtClean="0"/>
              <a:t>和</a:t>
            </a:r>
            <a:r>
              <a:rPr lang="en-US" altLang="zh-CN" dirty="0" smtClean="0"/>
              <a:t>Ling</a:t>
            </a:r>
            <a:r>
              <a:rPr lang="zh-CN" altLang="en-US" dirty="0" smtClean="0"/>
              <a:t>便是指完全不同的词。因此，基于这个考虑，算法将中文名、日文名等区分开，姓名之间的相似度判断也是基于不同区域的姓名规则。</a:t>
            </a:r>
            <a:endParaRPr lang="en-US" altLang="zh-CN" dirty="0" smtClean="0"/>
          </a:p>
          <a:p>
            <a:r>
              <a:rPr lang="zh-CN" altLang="en-US" dirty="0" smtClean="0"/>
              <a:t>在</a:t>
            </a:r>
            <a:r>
              <a:rPr lang="en-US" altLang="zh-CN" dirty="0" smtClean="0"/>
              <a:t>p</a:t>
            </a:r>
            <a:r>
              <a:rPr lang="zh-CN" altLang="en-US" dirty="0" smtClean="0"/>
              <a:t>步，基于发表的论文的一些特征，对已加入候选集的作者进行裁剪，包括</a:t>
            </a:r>
            <a:r>
              <a:rPr lang="en-US" altLang="zh-CN" dirty="0" smtClean="0"/>
              <a:t>coauthor</a:t>
            </a:r>
            <a:r>
              <a:rPr lang="en-US" altLang="zh-CN" baseline="0" dirty="0" smtClean="0"/>
              <a:t> network</a:t>
            </a:r>
            <a:r>
              <a:rPr lang="zh-CN" altLang="en-US" baseline="0" dirty="0" smtClean="0"/>
              <a:t>、</a:t>
            </a:r>
            <a:r>
              <a:rPr lang="en-US" altLang="zh-CN" baseline="0" dirty="0" smtClean="0"/>
              <a:t>publication venues</a:t>
            </a:r>
            <a:r>
              <a:rPr lang="zh-CN" altLang="en-US" baseline="0" dirty="0" smtClean="0"/>
              <a:t>、</a:t>
            </a:r>
            <a:r>
              <a:rPr lang="en-US" altLang="zh-CN" baseline="0" dirty="0" smtClean="0"/>
              <a:t>years</a:t>
            </a:r>
            <a:r>
              <a:rPr lang="zh-CN" altLang="en-US" baseline="0" dirty="0" smtClean="0"/>
              <a:t>、</a:t>
            </a:r>
            <a:r>
              <a:rPr lang="en-US" altLang="zh-CN" baseline="0" dirty="0" smtClean="0"/>
              <a:t>title</a:t>
            </a:r>
            <a:r>
              <a:rPr lang="zh-CN" altLang="en-US" baseline="0" dirty="0" smtClean="0"/>
              <a:t>等</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C0342288-DFAE-47F6-8E64-8735786CFBF7}" type="slidenum">
              <a:rPr lang="zh-CN" altLang="en-US" smtClean="0"/>
              <a:t>9</a:t>
            </a:fld>
            <a:endParaRPr lang="zh-CN" altLang="en-US"/>
          </a:p>
        </p:txBody>
      </p:sp>
    </p:spTree>
    <p:extLst>
      <p:ext uri="{BB962C8B-B14F-4D97-AF65-F5344CB8AC3E}">
        <p14:creationId xmlns:p14="http://schemas.microsoft.com/office/powerpoint/2010/main" val="1049933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C9ECB5B-A5ED-4794-8FC1-3889248CEE65}" type="datetime1">
              <a:rPr lang="zh-CN" altLang="en-US" smtClean="0"/>
              <a:t>2018/5/4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4C1C99-77CD-4040-9CA4-1FAF429C82A4}" type="slidenum">
              <a:rPr lang="zh-CN" altLang="en-US" smtClean="0"/>
              <a:t>‹#›</a:t>
            </a:fld>
            <a:endParaRPr lang="zh-CN" altLang="en-US"/>
          </a:p>
        </p:txBody>
      </p:sp>
    </p:spTree>
    <p:extLst>
      <p:ext uri="{BB962C8B-B14F-4D97-AF65-F5344CB8AC3E}">
        <p14:creationId xmlns:p14="http://schemas.microsoft.com/office/powerpoint/2010/main" val="2074497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BFED73-CC07-41B4-A9B6-94D4F3D7E28D}" type="datetime1">
              <a:rPr lang="zh-CN" altLang="en-US" smtClean="0"/>
              <a:t>2018/5/4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4C1C99-77CD-4040-9CA4-1FAF429C82A4}" type="slidenum">
              <a:rPr lang="zh-CN" altLang="en-US" smtClean="0"/>
              <a:t>‹#›</a:t>
            </a:fld>
            <a:endParaRPr lang="zh-CN" altLang="en-US"/>
          </a:p>
        </p:txBody>
      </p:sp>
    </p:spTree>
    <p:extLst>
      <p:ext uri="{BB962C8B-B14F-4D97-AF65-F5344CB8AC3E}">
        <p14:creationId xmlns:p14="http://schemas.microsoft.com/office/powerpoint/2010/main" val="166886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227215-BE0D-4F9A-A85D-F1B304D0E8CC}" type="datetime1">
              <a:rPr lang="zh-CN" altLang="en-US" smtClean="0"/>
              <a:t>2018/5/4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4C1C99-77CD-4040-9CA4-1FAF429C82A4}" type="slidenum">
              <a:rPr lang="zh-CN" altLang="en-US" smtClean="0"/>
              <a:t>‹#›</a:t>
            </a:fld>
            <a:endParaRPr lang="zh-CN" altLang="en-US"/>
          </a:p>
        </p:txBody>
      </p:sp>
    </p:spTree>
    <p:extLst>
      <p:ext uri="{BB962C8B-B14F-4D97-AF65-F5344CB8AC3E}">
        <p14:creationId xmlns:p14="http://schemas.microsoft.com/office/powerpoint/2010/main" val="107396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3EFE5-CC2B-4D82-9609-20D9EB0FBC29}" type="datetime1">
              <a:rPr lang="zh-CN" altLang="en-US" smtClean="0"/>
              <a:t>2018/5/4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4C1C99-77CD-4040-9CA4-1FAF429C82A4}" type="slidenum">
              <a:rPr lang="zh-CN" altLang="en-US" smtClean="0"/>
              <a:t>‹#›</a:t>
            </a:fld>
            <a:endParaRPr lang="zh-CN" altLang="en-US"/>
          </a:p>
        </p:txBody>
      </p:sp>
    </p:spTree>
    <p:extLst>
      <p:ext uri="{BB962C8B-B14F-4D97-AF65-F5344CB8AC3E}">
        <p14:creationId xmlns:p14="http://schemas.microsoft.com/office/powerpoint/2010/main" val="43989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50F68F3-DBC6-4886-B31F-245B9F0B1E25}" type="datetime1">
              <a:rPr lang="zh-CN" altLang="en-US" smtClean="0"/>
              <a:t>2018/5/4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4C1C99-77CD-4040-9CA4-1FAF429C82A4}" type="slidenum">
              <a:rPr lang="zh-CN" altLang="en-US" smtClean="0"/>
              <a:t>‹#›</a:t>
            </a:fld>
            <a:endParaRPr lang="zh-CN" altLang="en-US"/>
          </a:p>
        </p:txBody>
      </p:sp>
    </p:spTree>
    <p:extLst>
      <p:ext uri="{BB962C8B-B14F-4D97-AF65-F5344CB8AC3E}">
        <p14:creationId xmlns:p14="http://schemas.microsoft.com/office/powerpoint/2010/main" val="212233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2CAA64-1C40-4828-A5B5-AB8707396091}" type="datetime1">
              <a:rPr lang="zh-CN" altLang="en-US" smtClean="0"/>
              <a:t>2018/5/4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4C1C99-77CD-4040-9CA4-1FAF429C82A4}" type="slidenum">
              <a:rPr lang="zh-CN" altLang="en-US" smtClean="0"/>
              <a:t>‹#›</a:t>
            </a:fld>
            <a:endParaRPr lang="zh-CN" altLang="en-US"/>
          </a:p>
        </p:txBody>
      </p:sp>
    </p:spTree>
    <p:extLst>
      <p:ext uri="{BB962C8B-B14F-4D97-AF65-F5344CB8AC3E}">
        <p14:creationId xmlns:p14="http://schemas.microsoft.com/office/powerpoint/2010/main" val="420473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7AC67CF-3A8E-4DF4-AD9C-2625C67BB532}" type="datetime1">
              <a:rPr lang="zh-CN" altLang="en-US" smtClean="0"/>
              <a:t>2018/5/4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4C1C99-77CD-4040-9CA4-1FAF429C82A4}" type="slidenum">
              <a:rPr lang="zh-CN" altLang="en-US" smtClean="0"/>
              <a:t>‹#›</a:t>
            </a:fld>
            <a:endParaRPr lang="zh-CN" altLang="en-US"/>
          </a:p>
        </p:txBody>
      </p:sp>
    </p:spTree>
    <p:extLst>
      <p:ext uri="{BB962C8B-B14F-4D97-AF65-F5344CB8AC3E}">
        <p14:creationId xmlns:p14="http://schemas.microsoft.com/office/powerpoint/2010/main" val="344618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3665741-022B-450F-B6AB-5F5BF05AEC56}" type="datetime1">
              <a:rPr lang="zh-CN" altLang="en-US" smtClean="0"/>
              <a:t>2018/5/4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4C1C99-77CD-4040-9CA4-1FAF429C82A4}" type="slidenum">
              <a:rPr lang="zh-CN" altLang="en-US" smtClean="0"/>
              <a:t>‹#›</a:t>
            </a:fld>
            <a:endParaRPr lang="zh-CN" altLang="en-US"/>
          </a:p>
        </p:txBody>
      </p:sp>
    </p:spTree>
    <p:extLst>
      <p:ext uri="{BB962C8B-B14F-4D97-AF65-F5344CB8AC3E}">
        <p14:creationId xmlns:p14="http://schemas.microsoft.com/office/powerpoint/2010/main" val="415293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D83F05-1203-4E59-AA30-BDD2D5FC2CD0}" type="datetime1">
              <a:rPr lang="zh-CN" altLang="en-US" smtClean="0"/>
              <a:t>2018/5/4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4C1C99-77CD-4040-9CA4-1FAF429C82A4}" type="slidenum">
              <a:rPr lang="zh-CN" altLang="en-US" smtClean="0"/>
              <a:t>‹#›</a:t>
            </a:fld>
            <a:endParaRPr lang="zh-CN" altLang="en-US"/>
          </a:p>
        </p:txBody>
      </p:sp>
    </p:spTree>
    <p:extLst>
      <p:ext uri="{BB962C8B-B14F-4D97-AF65-F5344CB8AC3E}">
        <p14:creationId xmlns:p14="http://schemas.microsoft.com/office/powerpoint/2010/main" val="154731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4F3E3E0-5409-4A99-AF04-DECF76B9A790}" type="datetime1">
              <a:rPr lang="zh-CN" altLang="en-US" smtClean="0"/>
              <a:t>2018/5/4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4C1C99-77CD-4040-9CA4-1FAF429C82A4}" type="slidenum">
              <a:rPr lang="zh-CN" altLang="en-US" smtClean="0"/>
              <a:t>‹#›</a:t>
            </a:fld>
            <a:endParaRPr lang="zh-CN" altLang="en-US"/>
          </a:p>
        </p:txBody>
      </p:sp>
    </p:spTree>
    <p:extLst>
      <p:ext uri="{BB962C8B-B14F-4D97-AF65-F5344CB8AC3E}">
        <p14:creationId xmlns:p14="http://schemas.microsoft.com/office/powerpoint/2010/main" val="4172529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56E576-9D9B-4771-A48C-BCCEF074BB99}" type="datetime1">
              <a:rPr lang="zh-CN" altLang="en-US" smtClean="0"/>
              <a:t>2018/5/4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4C1C99-77CD-4040-9CA4-1FAF429C82A4}" type="slidenum">
              <a:rPr lang="zh-CN" altLang="en-US" smtClean="0"/>
              <a:t>‹#›</a:t>
            </a:fld>
            <a:endParaRPr lang="zh-CN" altLang="en-US"/>
          </a:p>
        </p:txBody>
      </p:sp>
    </p:spTree>
    <p:extLst>
      <p:ext uri="{BB962C8B-B14F-4D97-AF65-F5344CB8AC3E}">
        <p14:creationId xmlns:p14="http://schemas.microsoft.com/office/powerpoint/2010/main" val="37582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B79A4-DA78-41A3-9F65-DD91FFF86CA1}" type="datetime1">
              <a:rPr lang="zh-CN" altLang="en-US" smtClean="0"/>
              <a:t>2018/5/4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C1C99-77CD-4040-9CA4-1FAF429C82A4}" type="slidenum">
              <a:rPr lang="zh-CN" altLang="en-US" smtClean="0"/>
              <a:t>‹#›</a:t>
            </a:fld>
            <a:endParaRPr lang="zh-CN" altLang="en-US"/>
          </a:p>
        </p:txBody>
      </p:sp>
    </p:spTree>
    <p:extLst>
      <p:ext uri="{BB962C8B-B14F-4D97-AF65-F5344CB8AC3E}">
        <p14:creationId xmlns:p14="http://schemas.microsoft.com/office/powerpoint/2010/main" val="2019047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5300" y="1476519"/>
            <a:ext cx="10858500" cy="1938992"/>
          </a:xfrm>
          <a:prstGeom prst="rect">
            <a:avLst/>
          </a:prstGeom>
          <a:noFill/>
        </p:spPr>
        <p:txBody>
          <a:bodyPr wrap="square" rtlCol="0">
            <a:spAutoFit/>
          </a:bodyPr>
          <a:lstStyle/>
          <a:p>
            <a:pPr algn="ctr">
              <a:lnSpc>
                <a:spcPct val="150000"/>
              </a:lnSpc>
            </a:pPr>
            <a:r>
              <a:rPr lang="en-US" altLang="zh-CN" sz="4000" b="1" dirty="0" smtClean="0"/>
              <a:t>Ranking-Based Name Matching for Author Disambiguation in Bibliographic Data</a:t>
            </a:r>
            <a:endParaRPr lang="zh-CN" altLang="en-US" sz="4000" b="1" dirty="0"/>
          </a:p>
        </p:txBody>
      </p:sp>
      <p:sp>
        <p:nvSpPr>
          <p:cNvPr id="5" name="文本框 4"/>
          <p:cNvSpPr txBox="1"/>
          <p:nvPr/>
        </p:nvSpPr>
        <p:spPr>
          <a:xfrm>
            <a:off x="2657271" y="4459350"/>
            <a:ext cx="6835255" cy="461665"/>
          </a:xfrm>
          <a:prstGeom prst="rect">
            <a:avLst/>
          </a:prstGeom>
          <a:noFill/>
        </p:spPr>
        <p:txBody>
          <a:bodyPr wrap="square" rtlCol="0">
            <a:spAutoFit/>
          </a:bodyPr>
          <a:lstStyle/>
          <a:p>
            <a:r>
              <a:rPr lang="en-US" altLang="zh-CN" sz="2400" dirty="0" smtClean="0"/>
              <a:t>Second place in KDD Cup Data Mining Contest 2013</a:t>
            </a:r>
          </a:p>
        </p:txBody>
      </p:sp>
      <p:sp>
        <p:nvSpPr>
          <p:cNvPr id="6" name="文本框 5"/>
          <p:cNvSpPr txBox="1"/>
          <p:nvPr/>
        </p:nvSpPr>
        <p:spPr>
          <a:xfrm>
            <a:off x="9216051" y="4995145"/>
            <a:ext cx="2137749" cy="830997"/>
          </a:xfrm>
          <a:prstGeom prst="rect">
            <a:avLst/>
          </a:prstGeom>
          <a:noFill/>
        </p:spPr>
        <p:txBody>
          <a:bodyPr wrap="square" rtlCol="0">
            <a:spAutoFit/>
          </a:bodyPr>
          <a:lstStyle/>
          <a:p>
            <a:pPr algn="ctr"/>
            <a:r>
              <a:rPr lang="en-US" altLang="zh-CN" sz="2400" dirty="0">
                <a:ea typeface="幼圆" panose="02010509060101010101" pitchFamily="49" charset="-122"/>
              </a:rPr>
              <a:t>lina</a:t>
            </a:r>
            <a:endParaRPr lang="en-US" altLang="zh-CN" sz="2400" dirty="0" smtClean="0">
              <a:ea typeface="幼圆" panose="02010509060101010101" pitchFamily="49" charset="-122"/>
            </a:endParaRPr>
          </a:p>
          <a:p>
            <a:pPr algn="ctr"/>
            <a:r>
              <a:rPr lang="en-US" altLang="zh-CN" sz="2400" dirty="0" smtClean="0">
                <a:ea typeface="幼圆" panose="02010509060101010101" pitchFamily="49" charset="-122"/>
              </a:rPr>
              <a:t>2018.05.04</a:t>
            </a:r>
          </a:p>
        </p:txBody>
      </p:sp>
      <p:sp>
        <p:nvSpPr>
          <p:cNvPr id="2" name="灯片编号占位符 1"/>
          <p:cNvSpPr>
            <a:spLocks noGrp="1"/>
          </p:cNvSpPr>
          <p:nvPr>
            <p:ph type="sldNum" sz="quarter" idx="12"/>
          </p:nvPr>
        </p:nvSpPr>
        <p:spPr/>
        <p:txBody>
          <a:bodyPr/>
          <a:lstStyle/>
          <a:p>
            <a:fld id="{6B4C1C99-77CD-4040-9CA4-1FAF429C82A4}" type="slidenum">
              <a:rPr lang="zh-CN" altLang="en-US" smtClean="0"/>
              <a:t>1</a:t>
            </a:fld>
            <a:endParaRPr lang="zh-CN" altLang="en-US"/>
          </a:p>
        </p:txBody>
      </p:sp>
      <p:sp>
        <p:nvSpPr>
          <p:cNvPr id="8" name="文本框 7"/>
          <p:cNvSpPr txBox="1"/>
          <p:nvPr/>
        </p:nvSpPr>
        <p:spPr>
          <a:xfrm>
            <a:off x="2220544" y="3737005"/>
            <a:ext cx="9553433" cy="492443"/>
          </a:xfrm>
          <a:prstGeom prst="rect">
            <a:avLst/>
          </a:prstGeom>
          <a:noFill/>
        </p:spPr>
        <p:txBody>
          <a:bodyPr wrap="square" rtlCol="0">
            <a:spAutoFit/>
          </a:bodyPr>
          <a:lstStyle/>
          <a:p>
            <a:r>
              <a:rPr lang="en-US" altLang="zh-CN" sz="2600" dirty="0" smtClean="0"/>
              <a:t>Jialu Liu, Kin Hou Lei, Jeffery Yufei Liu, Chi Wang, Jiawei Han</a:t>
            </a:r>
          </a:p>
        </p:txBody>
      </p:sp>
    </p:spTree>
    <p:extLst>
      <p:ext uri="{BB962C8B-B14F-4D97-AF65-F5344CB8AC3E}">
        <p14:creationId xmlns:p14="http://schemas.microsoft.com/office/powerpoint/2010/main" val="1533102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等腰三角形 15"/>
          <p:cNvSpPr/>
          <p:nvPr/>
        </p:nvSpPr>
        <p:spPr>
          <a:xfrm rot="10800000">
            <a:off x="5090411" y="-124623"/>
            <a:ext cx="552211" cy="1905314"/>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0800000">
            <a:off x="4204264" y="-126239"/>
            <a:ext cx="552211" cy="2737633"/>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0800000">
            <a:off x="3310342" y="-129751"/>
            <a:ext cx="552211" cy="3647273"/>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0800000">
            <a:off x="2424191" y="-129751"/>
            <a:ext cx="552211" cy="4467277"/>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090414" y="1780692"/>
            <a:ext cx="558000" cy="55800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1</a:t>
            </a:r>
            <a:endParaRPr lang="zh-CN" altLang="en-US" sz="2800" dirty="0">
              <a:latin typeface="Arial Rounded MT Bold" panose="020F0704030504030204" pitchFamily="34" charset="0"/>
            </a:endParaRPr>
          </a:p>
        </p:txBody>
      </p:sp>
      <p:sp>
        <p:nvSpPr>
          <p:cNvPr id="6" name="椭圆 5"/>
          <p:cNvSpPr/>
          <p:nvPr/>
        </p:nvSpPr>
        <p:spPr>
          <a:xfrm>
            <a:off x="4198475" y="2568826"/>
            <a:ext cx="558000" cy="558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2</a:t>
            </a:r>
            <a:endParaRPr lang="zh-CN" altLang="en-US" sz="2800" dirty="0">
              <a:latin typeface="Arial Rounded MT Bold" panose="020F0704030504030204" pitchFamily="34" charset="0"/>
            </a:endParaRPr>
          </a:p>
        </p:txBody>
      </p:sp>
      <p:sp>
        <p:nvSpPr>
          <p:cNvPr id="8" name="矩形 7"/>
          <p:cNvSpPr/>
          <p:nvPr/>
        </p:nvSpPr>
        <p:spPr>
          <a:xfrm>
            <a:off x="5691125" y="1648038"/>
            <a:ext cx="1999778" cy="671851"/>
          </a:xfrm>
          <a:prstGeom prst="rect">
            <a:avLst/>
          </a:prstGeom>
        </p:spPr>
        <p:txBody>
          <a:bodyPr wrap="none">
            <a:spAutoFit/>
          </a:bodyPr>
          <a:lstStyle/>
          <a:p>
            <a:pPr>
              <a:lnSpc>
                <a:spcPct val="150000"/>
              </a:lnSpc>
            </a:pPr>
            <a:r>
              <a:rPr lang="en-US" altLang="zh-CN" sz="2800" dirty="0" smtClean="0">
                <a:solidFill>
                  <a:schemeClr val="bg2">
                    <a:lumMod val="75000"/>
                  </a:schemeClr>
                </a:solidFill>
              </a:rPr>
              <a:t>Introduction</a:t>
            </a:r>
            <a:endParaRPr lang="en-US" altLang="zh-CN" sz="2800" dirty="0">
              <a:solidFill>
                <a:schemeClr val="bg2">
                  <a:lumMod val="75000"/>
                </a:schemeClr>
              </a:solidFill>
            </a:endParaRPr>
          </a:p>
        </p:txBody>
      </p:sp>
      <p:sp>
        <p:nvSpPr>
          <p:cNvPr id="10" name="矩形 9"/>
          <p:cNvSpPr/>
          <p:nvPr/>
        </p:nvSpPr>
        <p:spPr>
          <a:xfrm>
            <a:off x="4756475" y="2611394"/>
            <a:ext cx="4838471" cy="542584"/>
          </a:xfrm>
          <a:prstGeom prst="rect">
            <a:avLst/>
          </a:prstGeom>
        </p:spPr>
        <p:txBody>
          <a:bodyPr wrap="square">
            <a:spAutoFit/>
          </a:bodyPr>
          <a:lstStyle/>
          <a:p>
            <a:pPr>
              <a:lnSpc>
                <a:spcPct val="110000"/>
              </a:lnSpc>
            </a:pPr>
            <a:r>
              <a:rPr lang="en-US" altLang="zh-CN" sz="2800" dirty="0" smtClean="0">
                <a:solidFill>
                  <a:schemeClr val="bg2">
                    <a:lumMod val="75000"/>
                  </a:schemeClr>
                </a:solidFill>
              </a:rPr>
              <a:t>System Overview</a:t>
            </a:r>
            <a:endParaRPr lang="en-US" altLang="zh-CN" sz="2800" dirty="0">
              <a:solidFill>
                <a:schemeClr val="bg2">
                  <a:lumMod val="75000"/>
                </a:schemeClr>
              </a:solidFill>
            </a:endParaRPr>
          </a:p>
        </p:txBody>
      </p:sp>
      <p:sp>
        <p:nvSpPr>
          <p:cNvPr id="11" name="椭圆 10"/>
          <p:cNvSpPr/>
          <p:nvPr/>
        </p:nvSpPr>
        <p:spPr>
          <a:xfrm>
            <a:off x="3310341" y="3433468"/>
            <a:ext cx="558000" cy="558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3</a:t>
            </a:r>
            <a:endParaRPr lang="zh-CN" altLang="en-US" sz="2800" dirty="0">
              <a:latin typeface="Arial Rounded MT Bold" panose="020F0704030504030204" pitchFamily="34" charset="0"/>
            </a:endParaRPr>
          </a:p>
        </p:txBody>
      </p:sp>
      <p:sp>
        <p:nvSpPr>
          <p:cNvPr id="12" name="矩形 11"/>
          <p:cNvSpPr/>
          <p:nvPr/>
        </p:nvSpPr>
        <p:spPr>
          <a:xfrm>
            <a:off x="3907328" y="3311297"/>
            <a:ext cx="1632948" cy="671851"/>
          </a:xfrm>
          <a:prstGeom prst="rect">
            <a:avLst/>
          </a:prstGeom>
        </p:spPr>
        <p:txBody>
          <a:bodyPr wrap="none">
            <a:spAutoFit/>
          </a:bodyPr>
          <a:lstStyle/>
          <a:p>
            <a:pPr>
              <a:lnSpc>
                <a:spcPct val="150000"/>
              </a:lnSpc>
            </a:pPr>
            <a:r>
              <a:rPr lang="en-US" altLang="zh-CN" sz="2800" dirty="0" smtClean="0">
                <a:solidFill>
                  <a:schemeClr val="bg2">
                    <a:lumMod val="25000"/>
                  </a:schemeClr>
                </a:solidFill>
              </a:rPr>
              <a:t>Algorithm</a:t>
            </a:r>
            <a:endParaRPr lang="en-US" altLang="zh-CN" sz="2800" dirty="0">
              <a:solidFill>
                <a:schemeClr val="bg2">
                  <a:lumMod val="25000"/>
                </a:schemeClr>
              </a:solidFill>
            </a:endParaRPr>
          </a:p>
        </p:txBody>
      </p:sp>
      <p:sp>
        <p:nvSpPr>
          <p:cNvPr id="13" name="椭圆 12"/>
          <p:cNvSpPr/>
          <p:nvPr/>
        </p:nvSpPr>
        <p:spPr>
          <a:xfrm>
            <a:off x="2424190" y="4222412"/>
            <a:ext cx="558000" cy="55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4</a:t>
            </a:r>
            <a:endParaRPr lang="zh-CN" altLang="en-US" sz="2800" dirty="0">
              <a:latin typeface="Arial Rounded MT Bold" panose="020F0704030504030204" pitchFamily="34" charset="0"/>
            </a:endParaRPr>
          </a:p>
        </p:txBody>
      </p:sp>
      <p:sp>
        <p:nvSpPr>
          <p:cNvPr id="14" name="矩形 13"/>
          <p:cNvSpPr/>
          <p:nvPr/>
        </p:nvSpPr>
        <p:spPr>
          <a:xfrm>
            <a:off x="2976402" y="4090182"/>
            <a:ext cx="2000741" cy="671851"/>
          </a:xfrm>
          <a:prstGeom prst="rect">
            <a:avLst/>
          </a:prstGeom>
        </p:spPr>
        <p:txBody>
          <a:bodyPr wrap="none">
            <a:spAutoFit/>
          </a:bodyPr>
          <a:lstStyle/>
          <a:p>
            <a:pPr>
              <a:lnSpc>
                <a:spcPct val="150000"/>
              </a:lnSpc>
            </a:pPr>
            <a:r>
              <a:rPr lang="en-US" altLang="zh-CN" sz="2800" dirty="0" smtClean="0">
                <a:solidFill>
                  <a:schemeClr val="bg2">
                    <a:lumMod val="75000"/>
                  </a:schemeClr>
                </a:solidFill>
              </a:rPr>
              <a:t>Experiments</a:t>
            </a:r>
            <a:endParaRPr lang="en-US" altLang="zh-CN" sz="2800" dirty="0">
              <a:solidFill>
                <a:schemeClr val="bg2">
                  <a:lumMod val="75000"/>
                </a:schemeClr>
              </a:solidFill>
            </a:endParaRPr>
          </a:p>
        </p:txBody>
      </p:sp>
      <p:sp>
        <p:nvSpPr>
          <p:cNvPr id="15" name="文本框 14"/>
          <p:cNvSpPr txBox="1"/>
          <p:nvPr/>
        </p:nvSpPr>
        <p:spPr>
          <a:xfrm>
            <a:off x="7739406" y="321841"/>
            <a:ext cx="3467100" cy="769441"/>
          </a:xfrm>
          <a:prstGeom prst="rect">
            <a:avLst/>
          </a:prstGeom>
          <a:noFill/>
        </p:spPr>
        <p:txBody>
          <a:bodyPr wrap="square" rtlCol="0">
            <a:spAutoFit/>
          </a:bodyPr>
          <a:lstStyle/>
          <a:p>
            <a:r>
              <a:rPr lang="en-US" altLang="zh-CN" sz="4400" dirty="0">
                <a:solidFill>
                  <a:schemeClr val="bg2">
                    <a:lumMod val="25000"/>
                  </a:schemeClr>
                </a:solidFill>
              </a:rPr>
              <a:t>CONTENTS</a:t>
            </a:r>
            <a:endParaRPr lang="zh-CN" altLang="en-US" sz="4400" dirty="0">
              <a:solidFill>
                <a:schemeClr val="bg2">
                  <a:lumMod val="25000"/>
                </a:schemeClr>
              </a:solidFill>
            </a:endParaRPr>
          </a:p>
        </p:txBody>
      </p:sp>
      <p:sp>
        <p:nvSpPr>
          <p:cNvPr id="2" name="灯片编号占位符 1"/>
          <p:cNvSpPr>
            <a:spLocks noGrp="1"/>
          </p:cNvSpPr>
          <p:nvPr>
            <p:ph type="sldNum" sz="quarter" idx="12"/>
          </p:nvPr>
        </p:nvSpPr>
        <p:spPr/>
        <p:txBody>
          <a:bodyPr/>
          <a:lstStyle/>
          <a:p>
            <a:fld id="{6B4C1C99-77CD-4040-9CA4-1FAF429C82A4}" type="slidenum">
              <a:rPr lang="zh-CN" altLang="en-US" smtClean="0"/>
              <a:t>10</a:t>
            </a:fld>
            <a:endParaRPr lang="zh-CN" altLang="en-US"/>
          </a:p>
        </p:txBody>
      </p:sp>
      <p:sp>
        <p:nvSpPr>
          <p:cNvPr id="17" name="等腰三角形 16"/>
          <p:cNvSpPr/>
          <p:nvPr/>
        </p:nvSpPr>
        <p:spPr>
          <a:xfrm rot="10800000">
            <a:off x="1472438" y="-129751"/>
            <a:ext cx="552211" cy="5208218"/>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466649" y="4962660"/>
            <a:ext cx="558000" cy="558000"/>
          </a:xfrm>
          <a:prstGeom prst="ellips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5</a:t>
            </a:r>
            <a:endParaRPr lang="zh-CN" altLang="en-US" sz="2800" dirty="0">
              <a:latin typeface="Arial Rounded MT Bold" panose="020F0704030504030204" pitchFamily="34" charset="0"/>
            </a:endParaRPr>
          </a:p>
        </p:txBody>
      </p:sp>
      <p:sp>
        <p:nvSpPr>
          <p:cNvPr id="19" name="矩形 18"/>
          <p:cNvSpPr/>
          <p:nvPr/>
        </p:nvSpPr>
        <p:spPr>
          <a:xfrm>
            <a:off x="2044744" y="4879723"/>
            <a:ext cx="1778051" cy="671851"/>
          </a:xfrm>
          <a:prstGeom prst="rect">
            <a:avLst/>
          </a:prstGeom>
        </p:spPr>
        <p:txBody>
          <a:bodyPr wrap="none">
            <a:spAutoFit/>
          </a:bodyPr>
          <a:lstStyle/>
          <a:p>
            <a:pPr>
              <a:lnSpc>
                <a:spcPct val="150000"/>
              </a:lnSpc>
            </a:pPr>
            <a:r>
              <a:rPr lang="en-US" altLang="zh-CN" sz="2800" dirty="0" smtClean="0">
                <a:solidFill>
                  <a:schemeClr val="bg2">
                    <a:lumMod val="75000"/>
                  </a:schemeClr>
                </a:solidFill>
              </a:rPr>
              <a:t>Conclusion</a:t>
            </a:r>
            <a:endParaRPr lang="en-US" altLang="zh-CN" sz="2800" dirty="0">
              <a:solidFill>
                <a:schemeClr val="bg2">
                  <a:lumMod val="75000"/>
                </a:schemeClr>
              </a:solidFill>
            </a:endParaRPr>
          </a:p>
        </p:txBody>
      </p:sp>
    </p:spTree>
    <p:extLst>
      <p:ext uri="{BB962C8B-B14F-4D97-AF65-F5344CB8AC3E}">
        <p14:creationId xmlns:p14="http://schemas.microsoft.com/office/powerpoint/2010/main" val="273335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9175"/>
            <a:ext cx="651850"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Arial Rounded MT Bold" panose="020F0704030504030204" pitchFamily="34" charset="0"/>
                <a:ea typeface="Roboto Th" pitchFamily="2" charset="0"/>
                <a:cs typeface="Droid Serif" panose="02020600060500020200" pitchFamily="18" charset="0"/>
              </a:rPr>
              <a:t>3.1</a:t>
            </a:r>
          </a:p>
          <a:p>
            <a:pPr algn="ctr"/>
            <a:r>
              <a:rPr lang="en-US" altLang="zh-CN" sz="1600" b="1" dirty="0" smtClean="0">
                <a:ea typeface="Roboto Th" pitchFamily="2" charset="0"/>
                <a:cs typeface="Droid Serif" panose="02020600060500020200" pitchFamily="18" charset="0"/>
              </a:rPr>
              <a:t>PART</a:t>
            </a:r>
            <a:endParaRPr lang="zh-CN" altLang="en-US" sz="1600" b="1" dirty="0">
              <a:cs typeface="Droid Serif" panose="02020600060500020200" pitchFamily="18" charset="0"/>
            </a:endParaRPr>
          </a:p>
        </p:txBody>
      </p:sp>
      <p:sp>
        <p:nvSpPr>
          <p:cNvPr id="5" name="矩形 4"/>
          <p:cNvSpPr/>
          <p:nvPr/>
        </p:nvSpPr>
        <p:spPr>
          <a:xfrm>
            <a:off x="731821" y="199175"/>
            <a:ext cx="191632"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3424" y="199175"/>
            <a:ext cx="61866"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47775" y="338925"/>
            <a:ext cx="8324850" cy="606961"/>
          </a:xfrm>
          <a:prstGeom prst="rect">
            <a:avLst/>
          </a:prstGeom>
          <a:noFill/>
        </p:spPr>
        <p:txBody>
          <a:bodyPr wrap="square" rtlCol="0">
            <a:spAutoFit/>
          </a:bodyPr>
          <a:lstStyle/>
          <a:p>
            <a:pPr>
              <a:lnSpc>
                <a:spcPct val="110000"/>
              </a:lnSpc>
            </a:pPr>
            <a:r>
              <a:rPr lang="en-US" altLang="zh-CN" sz="3200" dirty="0" smtClean="0">
                <a:solidFill>
                  <a:schemeClr val="bg2">
                    <a:lumMod val="25000"/>
                  </a:schemeClr>
                </a:solidFill>
              </a:rPr>
              <a:t>Pre-Processing</a:t>
            </a:r>
            <a:endParaRPr lang="en-US" altLang="zh-CN" sz="3200" dirty="0">
              <a:solidFill>
                <a:schemeClr val="bg2">
                  <a:lumMod val="25000"/>
                </a:schemeClr>
              </a:solidFill>
            </a:endParaRPr>
          </a:p>
        </p:txBody>
      </p:sp>
      <p:sp>
        <p:nvSpPr>
          <p:cNvPr id="3" name="灯片编号占位符 2"/>
          <p:cNvSpPr>
            <a:spLocks noGrp="1"/>
          </p:cNvSpPr>
          <p:nvPr>
            <p:ph type="sldNum" sz="quarter" idx="12"/>
          </p:nvPr>
        </p:nvSpPr>
        <p:spPr/>
        <p:txBody>
          <a:bodyPr/>
          <a:lstStyle/>
          <a:p>
            <a:fld id="{6B4C1C99-77CD-4040-9CA4-1FAF429C82A4}" type="slidenum">
              <a:rPr lang="zh-CN" altLang="en-US" smtClean="0"/>
              <a:t>11</a:t>
            </a:fld>
            <a:endParaRPr lang="zh-CN" altLang="en-US"/>
          </a:p>
        </p:txBody>
      </p:sp>
      <p:sp>
        <p:nvSpPr>
          <p:cNvPr id="6" name="文本框 5"/>
          <p:cNvSpPr txBox="1"/>
          <p:nvPr/>
        </p:nvSpPr>
        <p:spPr>
          <a:xfrm>
            <a:off x="1414773" y="1920262"/>
            <a:ext cx="9107651" cy="2862322"/>
          </a:xfrm>
          <a:prstGeom prst="rect">
            <a:avLst/>
          </a:prstGeom>
          <a:noFill/>
        </p:spPr>
        <p:txBody>
          <a:bodyPr wrap="square" rtlCol="0">
            <a:spAutoFit/>
          </a:bodyPr>
          <a:lstStyle/>
          <a:p>
            <a:pPr>
              <a:lnSpc>
                <a:spcPct val="150000"/>
              </a:lnSpc>
            </a:pPr>
            <a:r>
              <a:rPr lang="en-US" altLang="zh-CN" sz="2000" b="1" dirty="0" smtClean="0"/>
              <a:t>Nosiy First or Last Names: </a:t>
            </a:r>
          </a:p>
          <a:p>
            <a:pPr>
              <a:lnSpc>
                <a:spcPct val="150000"/>
              </a:lnSpc>
            </a:pPr>
            <a:r>
              <a:rPr lang="en-US" altLang="zh-CN" sz="2000" b="1" dirty="0" smtClean="0"/>
              <a:t>	</a:t>
            </a:r>
            <a:r>
              <a:rPr lang="en-US" altLang="zh-CN" sz="2000" b="0" dirty="0" smtClean="0"/>
              <a:t>recover the correct first and last names from the noisy observeations.</a:t>
            </a:r>
            <a:endParaRPr lang="en-US" altLang="zh-CN" sz="2000" dirty="0" smtClean="0"/>
          </a:p>
          <a:p>
            <a:pPr>
              <a:lnSpc>
                <a:spcPct val="150000"/>
              </a:lnSpc>
            </a:pPr>
            <a:r>
              <a:rPr lang="en-US" altLang="zh-CN" sz="2000" dirty="0" smtClean="0"/>
              <a:t>	e.g   Modianoy </a:t>
            </a:r>
            <a:r>
              <a:rPr lang="en-US" altLang="zh-CN" sz="2000" dirty="0" smtClean="0">
                <a:sym typeface="Wingdings" panose="05000000000000000000" pitchFamily="2" charset="2"/>
              </a:rPr>
              <a:t> Modiano</a:t>
            </a:r>
          </a:p>
          <a:p>
            <a:pPr>
              <a:lnSpc>
                <a:spcPct val="150000"/>
              </a:lnSpc>
            </a:pPr>
            <a:endParaRPr lang="en-US" altLang="zh-CN" sz="2000" dirty="0" smtClean="0">
              <a:sym typeface="Wingdings" panose="05000000000000000000" pitchFamily="2" charset="2"/>
            </a:endParaRPr>
          </a:p>
          <a:p>
            <a:pPr>
              <a:lnSpc>
                <a:spcPct val="150000"/>
              </a:lnSpc>
            </a:pPr>
            <a:r>
              <a:rPr lang="en-US" altLang="zh-CN" sz="2000" b="1" dirty="0" smtClean="0">
                <a:sym typeface="Wingdings" panose="05000000000000000000" pitchFamily="2" charset="2"/>
              </a:rPr>
              <a:t>Mistakenly Seperated or Merged Name Units: </a:t>
            </a:r>
          </a:p>
          <a:p>
            <a:pPr>
              <a:lnSpc>
                <a:spcPct val="150000"/>
              </a:lnSpc>
            </a:pPr>
            <a:r>
              <a:rPr lang="en-US" altLang="zh-CN" sz="2000" b="1" dirty="0">
                <a:sym typeface="Wingdings" panose="05000000000000000000" pitchFamily="2" charset="2"/>
              </a:rPr>
              <a:t>	</a:t>
            </a:r>
            <a:r>
              <a:rPr lang="en-US" altLang="zh-CN" sz="2000" dirty="0" smtClean="0">
                <a:sym typeface="Wingdings" panose="05000000000000000000" pitchFamily="2" charset="2"/>
              </a:rPr>
              <a:t>build statistics of name units.</a:t>
            </a:r>
            <a:r>
              <a:rPr lang="en-US" altLang="zh-CN" sz="2000" dirty="0" smtClean="0"/>
              <a:t>                                          </a:t>
            </a:r>
          </a:p>
        </p:txBody>
      </p:sp>
    </p:spTree>
    <p:extLst>
      <p:ext uri="{BB962C8B-B14F-4D97-AF65-F5344CB8AC3E}">
        <p14:creationId xmlns:p14="http://schemas.microsoft.com/office/powerpoint/2010/main" val="2790768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9175"/>
            <a:ext cx="651850"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Arial Rounded MT Bold" panose="020F0704030504030204" pitchFamily="34" charset="0"/>
                <a:ea typeface="Roboto Th" pitchFamily="2" charset="0"/>
                <a:cs typeface="Droid Serif" panose="02020600060500020200" pitchFamily="18" charset="0"/>
              </a:rPr>
              <a:t>3.2</a:t>
            </a:r>
          </a:p>
          <a:p>
            <a:pPr algn="ctr"/>
            <a:r>
              <a:rPr lang="en-US" altLang="zh-CN" sz="1600" b="1" dirty="0" smtClean="0">
                <a:ea typeface="Roboto Th" pitchFamily="2" charset="0"/>
                <a:cs typeface="Droid Serif" panose="02020600060500020200" pitchFamily="18" charset="0"/>
              </a:rPr>
              <a:t>PART</a:t>
            </a:r>
            <a:endParaRPr lang="zh-CN" altLang="en-US" sz="1600" b="1" dirty="0">
              <a:cs typeface="Droid Serif" panose="02020600060500020200" pitchFamily="18" charset="0"/>
            </a:endParaRPr>
          </a:p>
        </p:txBody>
      </p:sp>
      <p:sp>
        <p:nvSpPr>
          <p:cNvPr id="5" name="矩形 4"/>
          <p:cNvSpPr/>
          <p:nvPr/>
        </p:nvSpPr>
        <p:spPr>
          <a:xfrm>
            <a:off x="731821" y="199175"/>
            <a:ext cx="191632"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3424" y="199175"/>
            <a:ext cx="61866"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47775" y="338925"/>
            <a:ext cx="8324850" cy="606961"/>
          </a:xfrm>
          <a:prstGeom prst="rect">
            <a:avLst/>
          </a:prstGeom>
          <a:noFill/>
        </p:spPr>
        <p:txBody>
          <a:bodyPr wrap="square" rtlCol="0">
            <a:spAutoFit/>
          </a:bodyPr>
          <a:lstStyle/>
          <a:p>
            <a:pPr>
              <a:lnSpc>
                <a:spcPct val="110000"/>
              </a:lnSpc>
            </a:pPr>
            <a:r>
              <a:rPr lang="en-US" altLang="zh-CN" sz="3200" i="1" dirty="0">
                <a:solidFill>
                  <a:schemeClr val="bg2">
                    <a:lumMod val="25000"/>
                  </a:schemeClr>
                </a:solidFill>
              </a:rPr>
              <a:t>r</a:t>
            </a:r>
            <a:r>
              <a:rPr lang="en-US" altLang="zh-CN" sz="3200" dirty="0" smtClean="0">
                <a:solidFill>
                  <a:schemeClr val="bg2">
                    <a:lumMod val="25000"/>
                  </a:schemeClr>
                </a:solidFill>
              </a:rPr>
              <a:t>-Step</a:t>
            </a:r>
            <a:endParaRPr lang="en-US" altLang="zh-CN" sz="3200" dirty="0">
              <a:solidFill>
                <a:schemeClr val="bg2">
                  <a:lumMod val="25000"/>
                </a:schemeClr>
              </a:solidFill>
            </a:endParaRPr>
          </a:p>
        </p:txBody>
      </p:sp>
      <p:sp>
        <p:nvSpPr>
          <p:cNvPr id="3" name="灯片编号占位符 2"/>
          <p:cNvSpPr>
            <a:spLocks noGrp="1"/>
          </p:cNvSpPr>
          <p:nvPr>
            <p:ph type="sldNum" sz="quarter" idx="12"/>
          </p:nvPr>
        </p:nvSpPr>
        <p:spPr/>
        <p:txBody>
          <a:bodyPr/>
          <a:lstStyle/>
          <a:p>
            <a:fld id="{6B4C1C99-77CD-4040-9CA4-1FAF429C82A4}" type="slidenum">
              <a:rPr lang="zh-CN" altLang="en-US" smtClean="0"/>
              <a:t>12</a:t>
            </a:fld>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5225"/>
            <a:ext cx="10525125" cy="5191125"/>
          </a:xfrm>
          <a:prstGeom prst="rect">
            <a:avLst/>
          </a:prstGeom>
        </p:spPr>
      </p:pic>
      <p:sp>
        <p:nvSpPr>
          <p:cNvPr id="6" name="矩形 5"/>
          <p:cNvSpPr/>
          <p:nvPr/>
        </p:nvSpPr>
        <p:spPr>
          <a:xfrm>
            <a:off x="8144500" y="1913720"/>
            <a:ext cx="3169708" cy="369332"/>
          </a:xfrm>
          <a:prstGeom prst="rect">
            <a:avLst/>
          </a:prstGeom>
        </p:spPr>
        <p:txBody>
          <a:bodyPr wrap="square">
            <a:spAutoFit/>
          </a:bodyPr>
          <a:lstStyle/>
          <a:p>
            <a:r>
              <a:rPr lang="en-US" altLang="zh-CN" dirty="0" smtClean="0">
                <a:solidFill>
                  <a:srgbClr val="FF0000"/>
                </a:solidFill>
                <a:cs typeface="Courier New" panose="02070309020205020404" pitchFamily="49" charset="0"/>
              </a:rPr>
              <a:t>("Michael", "Mickel", "Michal")</a:t>
            </a:r>
            <a:endParaRPr lang="zh-CN" altLang="en-US" dirty="0">
              <a:solidFill>
                <a:srgbClr val="FF0000"/>
              </a:solidFill>
              <a:cs typeface="Courier New" panose="02070309020205020404" pitchFamily="49" charset="0"/>
            </a:endParaRPr>
          </a:p>
        </p:txBody>
      </p:sp>
      <p:sp>
        <p:nvSpPr>
          <p:cNvPr id="9" name="矩形 8"/>
          <p:cNvSpPr/>
          <p:nvPr/>
        </p:nvSpPr>
        <p:spPr>
          <a:xfrm>
            <a:off x="7502236" y="2802946"/>
            <a:ext cx="4454237" cy="369332"/>
          </a:xfrm>
          <a:prstGeom prst="rect">
            <a:avLst/>
          </a:prstGeom>
        </p:spPr>
        <p:txBody>
          <a:bodyPr wrap="square">
            <a:spAutoFit/>
          </a:bodyPr>
          <a:lstStyle/>
          <a:p>
            <a:r>
              <a:rPr lang="en-US" altLang="zh-CN" dirty="0" smtClean="0">
                <a:solidFill>
                  <a:srgbClr val="FF0000"/>
                </a:solidFill>
              </a:rPr>
              <a:t>(Wing Hong Onyx Wai, Onyx </a:t>
            </a:r>
            <a:r>
              <a:rPr lang="en-US" altLang="zh-CN" dirty="0">
                <a:solidFill>
                  <a:srgbClr val="FF0000"/>
                </a:solidFill>
              </a:rPr>
              <a:t>Wai Wing </a:t>
            </a:r>
            <a:r>
              <a:rPr lang="en-US" altLang="zh-CN" dirty="0" smtClean="0">
                <a:solidFill>
                  <a:srgbClr val="FF0000"/>
                </a:solidFill>
              </a:rPr>
              <a:t>Hong)</a:t>
            </a:r>
            <a:endParaRPr lang="zh-CN" altLang="en-US" dirty="0">
              <a:solidFill>
                <a:srgbClr val="FF0000"/>
              </a:solidFill>
            </a:endParaRPr>
          </a:p>
        </p:txBody>
      </p:sp>
      <p:sp>
        <p:nvSpPr>
          <p:cNvPr id="10" name="矩形 9"/>
          <p:cNvSpPr/>
          <p:nvPr/>
        </p:nvSpPr>
        <p:spPr>
          <a:xfrm>
            <a:off x="9232322" y="3249814"/>
            <a:ext cx="1908464" cy="369332"/>
          </a:xfrm>
          <a:prstGeom prst="rect">
            <a:avLst/>
          </a:prstGeom>
        </p:spPr>
        <p:txBody>
          <a:bodyPr wrap="square">
            <a:spAutoFit/>
          </a:bodyPr>
          <a:lstStyle/>
          <a:p>
            <a:r>
              <a:rPr lang="en-US" altLang="zh-CN" dirty="0" smtClean="0">
                <a:solidFill>
                  <a:srgbClr val="FF0000"/>
                </a:solidFill>
              </a:rPr>
              <a:t>(Mr, Miss, Jr, II, I)</a:t>
            </a:r>
            <a:endParaRPr lang="zh-CN" altLang="en-US" dirty="0">
              <a:solidFill>
                <a:srgbClr val="FF0000"/>
              </a:solidFill>
            </a:endParaRPr>
          </a:p>
        </p:txBody>
      </p:sp>
    </p:spTree>
    <p:extLst>
      <p:ext uri="{BB962C8B-B14F-4D97-AF65-F5344CB8AC3E}">
        <p14:creationId xmlns:p14="http://schemas.microsoft.com/office/powerpoint/2010/main" val="522374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9175"/>
            <a:ext cx="651850"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Arial Rounded MT Bold" panose="020F0704030504030204" pitchFamily="34" charset="0"/>
                <a:ea typeface="Roboto Th" pitchFamily="2" charset="0"/>
                <a:cs typeface="Droid Serif" panose="02020600060500020200" pitchFamily="18" charset="0"/>
              </a:rPr>
              <a:t>3.3</a:t>
            </a:r>
          </a:p>
          <a:p>
            <a:pPr algn="ctr"/>
            <a:r>
              <a:rPr lang="en-US" altLang="zh-CN" sz="1600" b="1" dirty="0" smtClean="0">
                <a:ea typeface="Roboto Th" pitchFamily="2" charset="0"/>
                <a:cs typeface="Droid Serif" panose="02020600060500020200" pitchFamily="18" charset="0"/>
              </a:rPr>
              <a:t>PART</a:t>
            </a:r>
            <a:endParaRPr lang="zh-CN" altLang="en-US" sz="1600" b="1" dirty="0">
              <a:cs typeface="Droid Serif" panose="02020600060500020200" pitchFamily="18" charset="0"/>
            </a:endParaRPr>
          </a:p>
        </p:txBody>
      </p:sp>
      <p:sp>
        <p:nvSpPr>
          <p:cNvPr id="5" name="矩形 4"/>
          <p:cNvSpPr/>
          <p:nvPr/>
        </p:nvSpPr>
        <p:spPr>
          <a:xfrm>
            <a:off x="731821" y="199175"/>
            <a:ext cx="191632"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3424" y="199175"/>
            <a:ext cx="61866"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47775" y="338925"/>
            <a:ext cx="8324850" cy="606961"/>
          </a:xfrm>
          <a:prstGeom prst="rect">
            <a:avLst/>
          </a:prstGeom>
          <a:noFill/>
        </p:spPr>
        <p:txBody>
          <a:bodyPr wrap="square" rtlCol="0">
            <a:spAutoFit/>
          </a:bodyPr>
          <a:lstStyle/>
          <a:p>
            <a:pPr>
              <a:lnSpc>
                <a:spcPct val="110000"/>
              </a:lnSpc>
            </a:pPr>
            <a:r>
              <a:rPr lang="en-US" altLang="zh-CN" sz="3200" i="1" dirty="0" smtClean="0">
                <a:solidFill>
                  <a:schemeClr val="bg2">
                    <a:lumMod val="25000"/>
                  </a:schemeClr>
                </a:solidFill>
              </a:rPr>
              <a:t>p</a:t>
            </a:r>
            <a:r>
              <a:rPr lang="en-US" altLang="zh-CN" sz="3200" dirty="0" smtClean="0">
                <a:solidFill>
                  <a:schemeClr val="bg2">
                    <a:lumMod val="25000"/>
                  </a:schemeClr>
                </a:solidFill>
              </a:rPr>
              <a:t>-Step</a:t>
            </a:r>
            <a:endParaRPr lang="en-US" altLang="zh-CN" sz="3200" dirty="0">
              <a:solidFill>
                <a:schemeClr val="bg2">
                  <a:lumMod val="25000"/>
                </a:schemeClr>
              </a:solidFill>
            </a:endParaRPr>
          </a:p>
        </p:txBody>
      </p:sp>
      <p:sp>
        <p:nvSpPr>
          <p:cNvPr id="3" name="灯片编号占位符 2"/>
          <p:cNvSpPr>
            <a:spLocks noGrp="1"/>
          </p:cNvSpPr>
          <p:nvPr>
            <p:ph type="sldNum" sz="quarter" idx="12"/>
          </p:nvPr>
        </p:nvSpPr>
        <p:spPr/>
        <p:txBody>
          <a:bodyPr/>
          <a:lstStyle/>
          <a:p>
            <a:fld id="{6B4C1C99-77CD-4040-9CA4-1FAF429C82A4}" type="slidenum">
              <a:rPr lang="zh-CN" altLang="en-US" smtClean="0"/>
              <a:t>13</a:t>
            </a:fld>
            <a:endParaRPr lang="zh-CN" altLang="en-US"/>
          </a:p>
        </p:txBody>
      </p:sp>
      <p:sp>
        <p:nvSpPr>
          <p:cNvPr id="6" name="文本框 5"/>
          <p:cNvSpPr txBox="1"/>
          <p:nvPr/>
        </p:nvSpPr>
        <p:spPr>
          <a:xfrm>
            <a:off x="467685" y="1339403"/>
            <a:ext cx="4516437" cy="461665"/>
          </a:xfrm>
          <a:prstGeom prst="rect">
            <a:avLst/>
          </a:prstGeom>
          <a:noFill/>
        </p:spPr>
        <p:txBody>
          <a:bodyPr wrap="square" rtlCol="0">
            <a:spAutoFit/>
          </a:bodyPr>
          <a:lstStyle/>
          <a:p>
            <a:r>
              <a:rPr lang="en-US" altLang="zh-CN" sz="2400" dirty="0" smtClean="0"/>
              <a:t>3.3.1 Meta-path-based Similarity</a:t>
            </a:r>
            <a:endParaRPr lang="zh-CN" altLang="en-US" sz="2400" dirty="0"/>
          </a:p>
        </p:txBody>
      </p:sp>
      <p:pic>
        <p:nvPicPr>
          <p:cNvPr id="8" name="图片 7"/>
          <p:cNvPicPr>
            <a:picLocks noChangeAspect="1"/>
          </p:cNvPicPr>
          <p:nvPr/>
        </p:nvPicPr>
        <p:blipFill rotWithShape="1">
          <a:blip r:embed="rId3"/>
          <a:srcRect l="22553" t="-274" r="24477" b="25199"/>
          <a:stretch/>
        </p:blipFill>
        <p:spPr>
          <a:xfrm>
            <a:off x="7214315" y="599791"/>
            <a:ext cx="4069724" cy="3853172"/>
          </a:xfrm>
          <a:prstGeom prst="rect">
            <a:avLst/>
          </a:prstGeom>
        </p:spPr>
      </p:pic>
      <p:pic>
        <p:nvPicPr>
          <p:cNvPr id="10" name="图片 9"/>
          <p:cNvPicPr>
            <a:picLocks noChangeAspect="1"/>
          </p:cNvPicPr>
          <p:nvPr/>
        </p:nvPicPr>
        <p:blipFill>
          <a:blip r:embed="rId4"/>
          <a:stretch>
            <a:fillRect/>
          </a:stretch>
        </p:blipFill>
        <p:spPr>
          <a:xfrm>
            <a:off x="325925" y="4260412"/>
            <a:ext cx="8000694" cy="2180045"/>
          </a:xfrm>
          <a:prstGeom prst="rect">
            <a:avLst/>
          </a:prstGeom>
        </p:spPr>
      </p:pic>
    </p:spTree>
    <p:extLst>
      <p:ext uri="{BB962C8B-B14F-4D97-AF65-F5344CB8AC3E}">
        <p14:creationId xmlns:p14="http://schemas.microsoft.com/office/powerpoint/2010/main" val="574565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9175"/>
            <a:ext cx="651850"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Arial Rounded MT Bold" panose="020F0704030504030204" pitchFamily="34" charset="0"/>
                <a:ea typeface="Roboto Th" pitchFamily="2" charset="0"/>
                <a:cs typeface="Droid Serif" panose="02020600060500020200" pitchFamily="18" charset="0"/>
              </a:rPr>
              <a:t>3.3</a:t>
            </a:r>
          </a:p>
          <a:p>
            <a:pPr algn="ctr"/>
            <a:r>
              <a:rPr lang="en-US" altLang="zh-CN" sz="1600" b="1" dirty="0" smtClean="0">
                <a:ea typeface="Roboto Th" pitchFamily="2" charset="0"/>
                <a:cs typeface="Droid Serif" panose="02020600060500020200" pitchFamily="18" charset="0"/>
              </a:rPr>
              <a:t>PART</a:t>
            </a:r>
            <a:endParaRPr lang="zh-CN" altLang="en-US" sz="1600" b="1" dirty="0">
              <a:cs typeface="Droid Serif" panose="02020600060500020200" pitchFamily="18" charset="0"/>
            </a:endParaRPr>
          </a:p>
        </p:txBody>
      </p:sp>
      <p:sp>
        <p:nvSpPr>
          <p:cNvPr id="5" name="矩形 4"/>
          <p:cNvSpPr/>
          <p:nvPr/>
        </p:nvSpPr>
        <p:spPr>
          <a:xfrm>
            <a:off x="731821" y="199175"/>
            <a:ext cx="191632"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3424" y="199175"/>
            <a:ext cx="61866"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47775" y="338925"/>
            <a:ext cx="8324850" cy="606961"/>
          </a:xfrm>
          <a:prstGeom prst="rect">
            <a:avLst/>
          </a:prstGeom>
          <a:noFill/>
        </p:spPr>
        <p:txBody>
          <a:bodyPr wrap="square" rtlCol="0">
            <a:spAutoFit/>
          </a:bodyPr>
          <a:lstStyle/>
          <a:p>
            <a:pPr>
              <a:lnSpc>
                <a:spcPct val="110000"/>
              </a:lnSpc>
            </a:pPr>
            <a:r>
              <a:rPr lang="en-US" altLang="zh-CN" sz="3200" i="1" dirty="0" smtClean="0">
                <a:solidFill>
                  <a:schemeClr val="bg2">
                    <a:lumMod val="25000"/>
                  </a:schemeClr>
                </a:solidFill>
              </a:rPr>
              <a:t>p</a:t>
            </a:r>
            <a:r>
              <a:rPr lang="en-US" altLang="zh-CN" sz="3200" dirty="0" smtClean="0">
                <a:solidFill>
                  <a:schemeClr val="bg2">
                    <a:lumMod val="25000"/>
                  </a:schemeClr>
                </a:solidFill>
              </a:rPr>
              <a:t>-Step</a:t>
            </a:r>
            <a:endParaRPr lang="en-US" altLang="zh-CN" sz="3200" dirty="0">
              <a:solidFill>
                <a:schemeClr val="bg2">
                  <a:lumMod val="25000"/>
                </a:schemeClr>
              </a:solidFill>
            </a:endParaRPr>
          </a:p>
        </p:txBody>
      </p:sp>
      <p:sp>
        <p:nvSpPr>
          <p:cNvPr id="3" name="灯片编号占位符 2"/>
          <p:cNvSpPr>
            <a:spLocks noGrp="1"/>
          </p:cNvSpPr>
          <p:nvPr>
            <p:ph type="sldNum" sz="quarter" idx="12"/>
          </p:nvPr>
        </p:nvSpPr>
        <p:spPr/>
        <p:txBody>
          <a:bodyPr/>
          <a:lstStyle/>
          <a:p>
            <a:fld id="{6B4C1C99-77CD-4040-9CA4-1FAF429C82A4}" type="slidenum">
              <a:rPr lang="zh-CN" altLang="en-US" smtClean="0"/>
              <a:t>14</a:t>
            </a:fld>
            <a:endParaRPr lang="zh-CN" altLang="en-US"/>
          </a:p>
        </p:txBody>
      </p:sp>
      <p:sp>
        <p:nvSpPr>
          <p:cNvPr id="6" name="文本框 5"/>
          <p:cNvSpPr txBox="1"/>
          <p:nvPr/>
        </p:nvSpPr>
        <p:spPr>
          <a:xfrm>
            <a:off x="467685" y="1339403"/>
            <a:ext cx="4516437" cy="461665"/>
          </a:xfrm>
          <a:prstGeom prst="rect">
            <a:avLst/>
          </a:prstGeom>
          <a:noFill/>
        </p:spPr>
        <p:txBody>
          <a:bodyPr wrap="square" rtlCol="0">
            <a:spAutoFit/>
          </a:bodyPr>
          <a:lstStyle/>
          <a:p>
            <a:r>
              <a:rPr lang="en-US" altLang="zh-CN" sz="2400" dirty="0" smtClean="0"/>
              <a:t>3.3.1 Meta-path-based Similarity</a:t>
            </a:r>
            <a:endParaRPr lang="zh-CN" altLang="en-US" sz="2400" dirty="0"/>
          </a:p>
        </p:txBody>
      </p:sp>
      <p:pic>
        <p:nvPicPr>
          <p:cNvPr id="9" name="图片 8"/>
          <p:cNvPicPr>
            <a:picLocks noChangeAspect="1"/>
          </p:cNvPicPr>
          <p:nvPr/>
        </p:nvPicPr>
        <p:blipFill>
          <a:blip r:embed="rId3"/>
          <a:stretch>
            <a:fillRect/>
          </a:stretch>
        </p:blipFill>
        <p:spPr>
          <a:xfrm>
            <a:off x="307449" y="2364121"/>
            <a:ext cx="5102751" cy="2637377"/>
          </a:xfrm>
          <a:prstGeom prst="rect">
            <a:avLst/>
          </a:prstGeom>
        </p:spPr>
      </p:pic>
      <p:pic>
        <p:nvPicPr>
          <p:cNvPr id="11" name="图片 10"/>
          <p:cNvPicPr>
            <a:picLocks noChangeAspect="1"/>
          </p:cNvPicPr>
          <p:nvPr/>
        </p:nvPicPr>
        <p:blipFill>
          <a:blip r:embed="rId4"/>
          <a:stretch>
            <a:fillRect/>
          </a:stretch>
        </p:blipFill>
        <p:spPr>
          <a:xfrm>
            <a:off x="5346358" y="1130214"/>
            <a:ext cx="6476190" cy="1904762"/>
          </a:xfrm>
          <a:prstGeom prst="rect">
            <a:avLst/>
          </a:prstGeom>
        </p:spPr>
      </p:pic>
      <p:pic>
        <p:nvPicPr>
          <p:cNvPr id="12" name="图片 11"/>
          <p:cNvPicPr>
            <a:picLocks noChangeAspect="1"/>
          </p:cNvPicPr>
          <p:nvPr/>
        </p:nvPicPr>
        <p:blipFill>
          <a:blip r:embed="rId5"/>
          <a:stretch>
            <a:fillRect/>
          </a:stretch>
        </p:blipFill>
        <p:spPr>
          <a:xfrm>
            <a:off x="6333048" y="3573348"/>
            <a:ext cx="5110904" cy="626281"/>
          </a:xfrm>
          <a:prstGeom prst="rect">
            <a:avLst/>
          </a:prstGeom>
        </p:spPr>
      </p:pic>
      <p:pic>
        <p:nvPicPr>
          <p:cNvPr id="13" name="图片 12"/>
          <p:cNvPicPr>
            <a:picLocks noChangeAspect="1"/>
          </p:cNvPicPr>
          <p:nvPr/>
        </p:nvPicPr>
        <p:blipFill>
          <a:blip r:embed="rId6"/>
          <a:stretch>
            <a:fillRect/>
          </a:stretch>
        </p:blipFill>
        <p:spPr>
          <a:xfrm>
            <a:off x="5084453" y="5191697"/>
            <a:ext cx="7000000" cy="1209524"/>
          </a:xfrm>
          <a:prstGeom prst="rect">
            <a:avLst/>
          </a:prstGeom>
        </p:spPr>
      </p:pic>
      <p:sp>
        <p:nvSpPr>
          <p:cNvPr id="8" name="文本框 7"/>
          <p:cNvSpPr txBox="1"/>
          <p:nvPr/>
        </p:nvSpPr>
        <p:spPr>
          <a:xfrm>
            <a:off x="3812499" y="5657066"/>
            <a:ext cx="1597701" cy="461665"/>
          </a:xfrm>
          <a:prstGeom prst="rect">
            <a:avLst/>
          </a:prstGeom>
          <a:noFill/>
        </p:spPr>
        <p:txBody>
          <a:bodyPr wrap="square" rtlCol="0">
            <a:spAutoFit/>
          </a:bodyPr>
          <a:lstStyle/>
          <a:p>
            <a:r>
              <a:rPr lang="en-US" altLang="zh-CN" sz="2400" b="1" dirty="0" smtClean="0">
                <a:latin typeface="Courier New" panose="02070309020205020404" pitchFamily="49" charset="0"/>
                <a:cs typeface="Courier New" panose="02070309020205020404" pitchFamily="49" charset="0"/>
              </a:rPr>
              <a:t>APVPA:</a:t>
            </a: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187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9175"/>
            <a:ext cx="651850"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Arial Rounded MT Bold" panose="020F0704030504030204" pitchFamily="34" charset="0"/>
                <a:ea typeface="Roboto Th" pitchFamily="2" charset="0"/>
                <a:cs typeface="Droid Serif" panose="02020600060500020200" pitchFamily="18" charset="0"/>
              </a:rPr>
              <a:t>3.3</a:t>
            </a:r>
          </a:p>
          <a:p>
            <a:pPr algn="ctr"/>
            <a:r>
              <a:rPr lang="en-US" altLang="zh-CN" sz="1600" b="1" dirty="0" smtClean="0">
                <a:ea typeface="Roboto Th" pitchFamily="2" charset="0"/>
                <a:cs typeface="Droid Serif" panose="02020600060500020200" pitchFamily="18" charset="0"/>
              </a:rPr>
              <a:t>PART</a:t>
            </a:r>
            <a:endParaRPr lang="zh-CN" altLang="en-US" sz="1600" b="1" dirty="0">
              <a:cs typeface="Droid Serif" panose="02020600060500020200" pitchFamily="18" charset="0"/>
            </a:endParaRPr>
          </a:p>
        </p:txBody>
      </p:sp>
      <p:sp>
        <p:nvSpPr>
          <p:cNvPr id="5" name="矩形 4"/>
          <p:cNvSpPr/>
          <p:nvPr/>
        </p:nvSpPr>
        <p:spPr>
          <a:xfrm>
            <a:off x="731821" y="199175"/>
            <a:ext cx="191632"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3424" y="199175"/>
            <a:ext cx="61866"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47775" y="338925"/>
            <a:ext cx="8324850" cy="606961"/>
          </a:xfrm>
          <a:prstGeom prst="rect">
            <a:avLst/>
          </a:prstGeom>
          <a:noFill/>
        </p:spPr>
        <p:txBody>
          <a:bodyPr wrap="square" rtlCol="0">
            <a:spAutoFit/>
          </a:bodyPr>
          <a:lstStyle/>
          <a:p>
            <a:pPr>
              <a:lnSpc>
                <a:spcPct val="110000"/>
              </a:lnSpc>
            </a:pPr>
            <a:r>
              <a:rPr lang="en-US" altLang="zh-CN" sz="3200" i="1" dirty="0" smtClean="0">
                <a:solidFill>
                  <a:schemeClr val="bg2">
                    <a:lumMod val="25000"/>
                  </a:schemeClr>
                </a:solidFill>
              </a:rPr>
              <a:t>p</a:t>
            </a:r>
            <a:r>
              <a:rPr lang="en-US" altLang="zh-CN" sz="3200" dirty="0" smtClean="0">
                <a:solidFill>
                  <a:schemeClr val="bg2">
                    <a:lumMod val="25000"/>
                  </a:schemeClr>
                </a:solidFill>
              </a:rPr>
              <a:t>-Step</a:t>
            </a:r>
            <a:endParaRPr lang="en-US" altLang="zh-CN" sz="3200" dirty="0">
              <a:solidFill>
                <a:schemeClr val="bg2">
                  <a:lumMod val="25000"/>
                </a:schemeClr>
              </a:solidFill>
            </a:endParaRPr>
          </a:p>
        </p:txBody>
      </p:sp>
      <p:sp>
        <p:nvSpPr>
          <p:cNvPr id="3" name="灯片编号占位符 2"/>
          <p:cNvSpPr>
            <a:spLocks noGrp="1"/>
          </p:cNvSpPr>
          <p:nvPr>
            <p:ph type="sldNum" sz="quarter" idx="12"/>
          </p:nvPr>
        </p:nvSpPr>
        <p:spPr/>
        <p:txBody>
          <a:bodyPr/>
          <a:lstStyle/>
          <a:p>
            <a:fld id="{6B4C1C99-77CD-4040-9CA4-1FAF429C82A4}" type="slidenum">
              <a:rPr lang="zh-CN" altLang="en-US" smtClean="0"/>
              <a:t>15</a:t>
            </a:fld>
            <a:endParaRPr lang="zh-CN" altLang="en-US"/>
          </a:p>
        </p:txBody>
      </p:sp>
      <p:sp>
        <p:nvSpPr>
          <p:cNvPr id="6" name="文本框 5"/>
          <p:cNvSpPr txBox="1"/>
          <p:nvPr/>
        </p:nvSpPr>
        <p:spPr>
          <a:xfrm>
            <a:off x="467685" y="1339403"/>
            <a:ext cx="4516437" cy="461665"/>
          </a:xfrm>
          <a:prstGeom prst="rect">
            <a:avLst/>
          </a:prstGeom>
          <a:noFill/>
        </p:spPr>
        <p:txBody>
          <a:bodyPr wrap="square" rtlCol="0">
            <a:spAutoFit/>
          </a:bodyPr>
          <a:lstStyle/>
          <a:p>
            <a:r>
              <a:rPr lang="en-US" altLang="zh-CN" sz="2400" dirty="0" smtClean="0"/>
              <a:t>3.3.1 Meta-path-based Similarity</a:t>
            </a:r>
            <a:endParaRPr lang="zh-CN" altLang="en-US" sz="2400" dirty="0"/>
          </a:p>
        </p:txBody>
      </p:sp>
      <p:pic>
        <p:nvPicPr>
          <p:cNvPr id="8" name="图片 7"/>
          <p:cNvPicPr>
            <a:picLocks noChangeAspect="1"/>
          </p:cNvPicPr>
          <p:nvPr/>
        </p:nvPicPr>
        <p:blipFill>
          <a:blip r:embed="rId3"/>
          <a:stretch>
            <a:fillRect/>
          </a:stretch>
        </p:blipFill>
        <p:spPr>
          <a:xfrm>
            <a:off x="2437450" y="2971316"/>
            <a:ext cx="7342857" cy="838095"/>
          </a:xfrm>
          <a:prstGeom prst="rect">
            <a:avLst/>
          </a:prstGeom>
        </p:spPr>
      </p:pic>
    </p:spTree>
    <p:extLst>
      <p:ext uri="{BB962C8B-B14F-4D97-AF65-F5344CB8AC3E}">
        <p14:creationId xmlns:p14="http://schemas.microsoft.com/office/powerpoint/2010/main" val="2070578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9175"/>
            <a:ext cx="651850"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Arial Rounded MT Bold" panose="020F0704030504030204" pitchFamily="34" charset="0"/>
                <a:ea typeface="Roboto Th" pitchFamily="2" charset="0"/>
                <a:cs typeface="Droid Serif" panose="02020600060500020200" pitchFamily="18" charset="0"/>
              </a:rPr>
              <a:t>3.3</a:t>
            </a:r>
          </a:p>
          <a:p>
            <a:pPr algn="ctr"/>
            <a:r>
              <a:rPr lang="en-US" altLang="zh-CN" sz="1600" b="1" dirty="0" smtClean="0">
                <a:ea typeface="Roboto Th" pitchFamily="2" charset="0"/>
                <a:cs typeface="Droid Serif" panose="02020600060500020200" pitchFamily="18" charset="0"/>
              </a:rPr>
              <a:t>PART</a:t>
            </a:r>
            <a:endParaRPr lang="zh-CN" altLang="en-US" sz="1600" b="1" dirty="0">
              <a:cs typeface="Droid Serif" panose="02020600060500020200" pitchFamily="18" charset="0"/>
            </a:endParaRPr>
          </a:p>
        </p:txBody>
      </p:sp>
      <p:sp>
        <p:nvSpPr>
          <p:cNvPr id="5" name="矩形 4"/>
          <p:cNvSpPr/>
          <p:nvPr/>
        </p:nvSpPr>
        <p:spPr>
          <a:xfrm>
            <a:off x="731821" y="199175"/>
            <a:ext cx="191632"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3424" y="199175"/>
            <a:ext cx="61866"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47775" y="338925"/>
            <a:ext cx="8324850" cy="606961"/>
          </a:xfrm>
          <a:prstGeom prst="rect">
            <a:avLst/>
          </a:prstGeom>
          <a:noFill/>
        </p:spPr>
        <p:txBody>
          <a:bodyPr wrap="square" rtlCol="0">
            <a:spAutoFit/>
          </a:bodyPr>
          <a:lstStyle/>
          <a:p>
            <a:pPr>
              <a:lnSpc>
                <a:spcPct val="110000"/>
              </a:lnSpc>
            </a:pPr>
            <a:r>
              <a:rPr lang="en-US" altLang="zh-CN" sz="3200" i="1" dirty="0" smtClean="0">
                <a:solidFill>
                  <a:schemeClr val="bg2">
                    <a:lumMod val="25000"/>
                  </a:schemeClr>
                </a:solidFill>
              </a:rPr>
              <a:t>p</a:t>
            </a:r>
            <a:r>
              <a:rPr lang="en-US" altLang="zh-CN" sz="3200" dirty="0" smtClean="0">
                <a:solidFill>
                  <a:schemeClr val="bg2">
                    <a:lumMod val="25000"/>
                  </a:schemeClr>
                </a:solidFill>
              </a:rPr>
              <a:t>-Step</a:t>
            </a:r>
            <a:endParaRPr lang="en-US" altLang="zh-CN" sz="3200" dirty="0">
              <a:solidFill>
                <a:schemeClr val="bg2">
                  <a:lumMod val="25000"/>
                </a:schemeClr>
              </a:solidFill>
            </a:endParaRPr>
          </a:p>
        </p:txBody>
      </p:sp>
      <p:sp>
        <p:nvSpPr>
          <p:cNvPr id="3" name="灯片编号占位符 2"/>
          <p:cNvSpPr>
            <a:spLocks noGrp="1"/>
          </p:cNvSpPr>
          <p:nvPr>
            <p:ph type="sldNum" sz="quarter" idx="12"/>
          </p:nvPr>
        </p:nvSpPr>
        <p:spPr/>
        <p:txBody>
          <a:bodyPr/>
          <a:lstStyle/>
          <a:p>
            <a:fld id="{6B4C1C99-77CD-4040-9CA4-1FAF429C82A4}" type="slidenum">
              <a:rPr lang="zh-CN" altLang="en-US" smtClean="0"/>
              <a:t>16</a:t>
            </a:fld>
            <a:endParaRPr lang="zh-CN" altLang="en-US"/>
          </a:p>
        </p:txBody>
      </p:sp>
      <p:sp>
        <p:nvSpPr>
          <p:cNvPr id="6" name="文本框 5"/>
          <p:cNvSpPr txBox="1"/>
          <p:nvPr/>
        </p:nvSpPr>
        <p:spPr>
          <a:xfrm>
            <a:off x="467685" y="1339403"/>
            <a:ext cx="4516437" cy="461665"/>
          </a:xfrm>
          <a:prstGeom prst="rect">
            <a:avLst/>
          </a:prstGeom>
          <a:noFill/>
        </p:spPr>
        <p:txBody>
          <a:bodyPr wrap="square" rtlCol="0">
            <a:spAutoFit/>
          </a:bodyPr>
          <a:lstStyle/>
          <a:p>
            <a:r>
              <a:rPr lang="en-US" altLang="zh-CN" sz="2400" dirty="0" smtClean="0"/>
              <a:t>3.3.2 Ranking-based Merging</a:t>
            </a:r>
            <a:endParaRPr lang="zh-CN" altLang="en-US" sz="2400" dirty="0"/>
          </a:p>
        </p:txBody>
      </p:sp>
      <p:pic>
        <p:nvPicPr>
          <p:cNvPr id="9" name="图片 8"/>
          <p:cNvPicPr>
            <a:picLocks noChangeAspect="1"/>
          </p:cNvPicPr>
          <p:nvPr/>
        </p:nvPicPr>
        <p:blipFill>
          <a:blip r:embed="rId3"/>
          <a:stretch>
            <a:fillRect/>
          </a:stretch>
        </p:blipFill>
        <p:spPr>
          <a:xfrm>
            <a:off x="325925" y="4452350"/>
            <a:ext cx="5019048" cy="1761905"/>
          </a:xfrm>
          <a:prstGeom prst="rect">
            <a:avLst/>
          </a:prstGeom>
        </p:spPr>
      </p:pic>
      <p:sp>
        <p:nvSpPr>
          <p:cNvPr id="10" name="文本框 9"/>
          <p:cNvSpPr txBox="1"/>
          <p:nvPr/>
        </p:nvSpPr>
        <p:spPr>
          <a:xfrm>
            <a:off x="6145122" y="1339403"/>
            <a:ext cx="5935261" cy="461665"/>
          </a:xfrm>
          <a:prstGeom prst="rect">
            <a:avLst/>
          </a:prstGeom>
          <a:noFill/>
        </p:spPr>
        <p:txBody>
          <a:bodyPr wrap="square" rtlCol="0">
            <a:spAutoFit/>
          </a:bodyPr>
          <a:lstStyle/>
          <a:p>
            <a:r>
              <a:rPr lang="en-US" altLang="zh-CN" sz="2400" dirty="0" smtClean="0"/>
              <a:t>3.3.3 Practical Considerations in RankMatch</a:t>
            </a:r>
            <a:endParaRPr lang="zh-CN" altLang="en-US" sz="2400" dirty="0"/>
          </a:p>
        </p:txBody>
      </p:sp>
      <p:pic>
        <p:nvPicPr>
          <p:cNvPr id="12" name="图片 11"/>
          <p:cNvPicPr>
            <a:picLocks noChangeAspect="1"/>
          </p:cNvPicPr>
          <p:nvPr/>
        </p:nvPicPr>
        <p:blipFill>
          <a:blip r:embed="rId4"/>
          <a:stretch>
            <a:fillRect/>
          </a:stretch>
        </p:blipFill>
        <p:spPr>
          <a:xfrm>
            <a:off x="0" y="2092109"/>
            <a:ext cx="5667591" cy="1847959"/>
          </a:xfrm>
          <a:prstGeom prst="rect">
            <a:avLst/>
          </a:prstGeom>
        </p:spPr>
      </p:pic>
      <p:sp>
        <p:nvSpPr>
          <p:cNvPr id="8" name="文本框 7"/>
          <p:cNvSpPr txBox="1"/>
          <p:nvPr/>
        </p:nvSpPr>
        <p:spPr>
          <a:xfrm>
            <a:off x="6337300" y="2454085"/>
            <a:ext cx="5334000" cy="2616101"/>
          </a:xfrm>
          <a:prstGeom prst="rect">
            <a:avLst/>
          </a:prstGeom>
          <a:noFill/>
        </p:spPr>
        <p:txBody>
          <a:bodyPr wrap="square" rtlCol="0">
            <a:spAutoFit/>
          </a:bodyPr>
          <a:lstStyle/>
          <a:p>
            <a:r>
              <a:rPr lang="en-US" altLang="zh-CN" sz="2400" dirty="0" smtClean="0"/>
              <a:t>meta-paths considered:</a:t>
            </a:r>
          </a:p>
          <a:p>
            <a:pPr marL="342900" indent="-342900">
              <a:buFont typeface="Arial" panose="020B0604020202020204" pitchFamily="34" charset="0"/>
              <a:buChar char="•"/>
            </a:pPr>
            <a:r>
              <a:rPr lang="en-US" altLang="zh-CN" sz="2000" dirty="0" smtClean="0">
                <a:cs typeface="Courier New" panose="02070309020205020404" pitchFamily="49" charset="0"/>
              </a:rPr>
              <a:t>APA</a:t>
            </a:r>
          </a:p>
          <a:p>
            <a:pPr marL="342900" indent="-342900">
              <a:buFont typeface="Arial" panose="020B0604020202020204" pitchFamily="34" charset="0"/>
              <a:buChar char="•"/>
            </a:pPr>
            <a:r>
              <a:rPr lang="en-US" altLang="zh-CN" sz="2000" dirty="0" smtClean="0">
                <a:cs typeface="Courier New" panose="02070309020205020404" pitchFamily="49" charset="0"/>
              </a:rPr>
              <a:t>AOA</a:t>
            </a:r>
          </a:p>
          <a:p>
            <a:pPr marL="342900" indent="-342900">
              <a:buFont typeface="Arial" panose="020B0604020202020204" pitchFamily="34" charset="0"/>
              <a:buChar char="•"/>
            </a:pPr>
            <a:r>
              <a:rPr lang="en-US" altLang="zh-CN" sz="2000" dirty="0" smtClean="0">
                <a:cs typeface="Courier New" panose="02070309020205020404" pitchFamily="49" charset="0"/>
              </a:rPr>
              <a:t>APAPA</a:t>
            </a:r>
          </a:p>
          <a:p>
            <a:pPr marL="342900" indent="-342900">
              <a:buFont typeface="Arial" panose="020B0604020202020204" pitchFamily="34" charset="0"/>
              <a:buChar char="•"/>
            </a:pPr>
            <a:r>
              <a:rPr lang="en-US" altLang="zh-CN" sz="2000" dirty="0" smtClean="0">
                <a:cs typeface="Courier New" panose="02070309020205020404" pitchFamily="49" charset="0"/>
              </a:rPr>
              <a:t>APVPA</a:t>
            </a:r>
          </a:p>
          <a:p>
            <a:pPr marL="342900" indent="-342900">
              <a:buFont typeface="Arial" panose="020B0604020202020204" pitchFamily="34" charset="0"/>
              <a:buChar char="•"/>
            </a:pPr>
            <a:r>
              <a:rPr lang="en-US" altLang="zh-CN" sz="2000" dirty="0" smtClean="0">
                <a:cs typeface="Courier New" panose="02070309020205020404" pitchFamily="49" charset="0"/>
              </a:rPr>
              <a:t>APKPA</a:t>
            </a:r>
          </a:p>
          <a:p>
            <a:pPr marL="342900" indent="-342900">
              <a:buFont typeface="Arial" panose="020B0604020202020204" pitchFamily="34" charset="0"/>
              <a:buChar char="•"/>
            </a:pPr>
            <a:r>
              <a:rPr lang="en-US" altLang="zh-CN" sz="2000" dirty="0" smtClean="0">
                <a:cs typeface="Courier New" panose="02070309020205020404" pitchFamily="49" charset="0"/>
              </a:rPr>
              <a:t>APTPA</a:t>
            </a:r>
          </a:p>
          <a:p>
            <a:pPr marL="342900" indent="-342900">
              <a:buFont typeface="Arial" panose="020B0604020202020204" pitchFamily="34" charset="0"/>
              <a:buChar char="•"/>
            </a:pPr>
            <a:r>
              <a:rPr lang="en-US" altLang="zh-CN" sz="2000" dirty="0" smtClean="0">
                <a:cs typeface="Courier New" panose="02070309020205020404" pitchFamily="49" charset="0"/>
              </a:rPr>
              <a:t>APYPA</a:t>
            </a:r>
            <a:endParaRPr lang="zh-CN" altLang="en-US" sz="2000" dirty="0">
              <a:cs typeface="Courier New" panose="02070309020205020404" pitchFamily="49" charset="0"/>
            </a:endParaRPr>
          </a:p>
        </p:txBody>
      </p:sp>
    </p:spTree>
    <p:extLst>
      <p:ext uri="{BB962C8B-B14F-4D97-AF65-F5344CB8AC3E}">
        <p14:creationId xmlns:p14="http://schemas.microsoft.com/office/powerpoint/2010/main" val="51962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9175"/>
            <a:ext cx="651850"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Arial Rounded MT Bold" panose="020F0704030504030204" pitchFamily="34" charset="0"/>
                <a:ea typeface="Roboto Th" pitchFamily="2" charset="0"/>
                <a:cs typeface="Droid Serif" panose="02020600060500020200" pitchFamily="18" charset="0"/>
              </a:rPr>
              <a:t>3.4</a:t>
            </a:r>
          </a:p>
          <a:p>
            <a:pPr algn="ctr"/>
            <a:r>
              <a:rPr lang="en-US" altLang="zh-CN" sz="1600" b="1" dirty="0" smtClean="0">
                <a:ea typeface="Roboto Th" pitchFamily="2" charset="0"/>
                <a:cs typeface="Droid Serif" panose="02020600060500020200" pitchFamily="18" charset="0"/>
              </a:rPr>
              <a:t>PART</a:t>
            </a:r>
            <a:endParaRPr lang="zh-CN" altLang="en-US" sz="1600" b="1" dirty="0">
              <a:cs typeface="Droid Serif" panose="02020600060500020200" pitchFamily="18" charset="0"/>
            </a:endParaRPr>
          </a:p>
        </p:txBody>
      </p:sp>
      <p:sp>
        <p:nvSpPr>
          <p:cNvPr id="5" name="矩形 4"/>
          <p:cNvSpPr/>
          <p:nvPr/>
        </p:nvSpPr>
        <p:spPr>
          <a:xfrm>
            <a:off x="731821" y="199175"/>
            <a:ext cx="191632"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3424" y="199175"/>
            <a:ext cx="61866"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47775" y="338925"/>
            <a:ext cx="8324850" cy="606961"/>
          </a:xfrm>
          <a:prstGeom prst="rect">
            <a:avLst/>
          </a:prstGeom>
          <a:noFill/>
        </p:spPr>
        <p:txBody>
          <a:bodyPr wrap="square" rtlCol="0">
            <a:spAutoFit/>
          </a:bodyPr>
          <a:lstStyle/>
          <a:p>
            <a:pPr>
              <a:lnSpc>
                <a:spcPct val="110000"/>
              </a:lnSpc>
            </a:pPr>
            <a:r>
              <a:rPr lang="en-US" altLang="zh-CN" sz="3200" dirty="0" smtClean="0">
                <a:solidFill>
                  <a:schemeClr val="bg2">
                    <a:lumMod val="25000"/>
                  </a:schemeClr>
                </a:solidFill>
              </a:rPr>
              <a:t>Post-processing</a:t>
            </a:r>
            <a:endParaRPr lang="en-US" altLang="zh-CN" sz="3200" dirty="0">
              <a:solidFill>
                <a:schemeClr val="bg2">
                  <a:lumMod val="25000"/>
                </a:schemeClr>
              </a:solidFill>
            </a:endParaRPr>
          </a:p>
        </p:txBody>
      </p:sp>
      <p:sp>
        <p:nvSpPr>
          <p:cNvPr id="3" name="灯片编号占位符 2"/>
          <p:cNvSpPr>
            <a:spLocks noGrp="1"/>
          </p:cNvSpPr>
          <p:nvPr>
            <p:ph type="sldNum" sz="quarter" idx="12"/>
          </p:nvPr>
        </p:nvSpPr>
        <p:spPr/>
        <p:txBody>
          <a:bodyPr/>
          <a:lstStyle/>
          <a:p>
            <a:fld id="{6B4C1C99-77CD-4040-9CA4-1FAF429C82A4}" type="slidenum">
              <a:rPr lang="zh-CN" altLang="en-US" smtClean="0"/>
              <a:t>17</a:t>
            </a:fld>
            <a:endParaRPr lang="zh-CN" altLang="en-US"/>
          </a:p>
        </p:txBody>
      </p:sp>
      <p:sp>
        <p:nvSpPr>
          <p:cNvPr id="15" name="文本框 14"/>
          <p:cNvSpPr txBox="1"/>
          <p:nvPr/>
        </p:nvSpPr>
        <p:spPr>
          <a:xfrm>
            <a:off x="3419468" y="1978019"/>
            <a:ext cx="5191132" cy="369332"/>
          </a:xfrm>
          <a:prstGeom prst="rect">
            <a:avLst/>
          </a:prstGeom>
          <a:noFill/>
        </p:spPr>
        <p:txBody>
          <a:bodyPr wrap="square" rtlCol="0">
            <a:spAutoFit/>
          </a:bodyPr>
          <a:lstStyle/>
          <a:p>
            <a:pPr algn="ctr"/>
            <a:r>
              <a:rPr lang="en-US" altLang="zh-CN" dirty="0" smtClean="0"/>
              <a:t>Unconfident duplicate author IDs should be </a:t>
            </a:r>
            <a:r>
              <a:rPr lang="en-US" altLang="zh-CN" dirty="0" smtClean="0"/>
              <a:t>removed</a:t>
            </a:r>
            <a:r>
              <a:rPr lang="en-US" altLang="zh-CN" dirty="0" smtClean="0"/>
              <a:t>: </a:t>
            </a:r>
            <a:endParaRPr lang="zh-CN" altLang="en-US" dirty="0"/>
          </a:p>
        </p:txBody>
      </p:sp>
      <p:sp>
        <p:nvSpPr>
          <p:cNvPr id="16" name="右箭头 15"/>
          <p:cNvSpPr/>
          <p:nvPr/>
        </p:nvSpPr>
        <p:spPr>
          <a:xfrm rot="5400000">
            <a:off x="5158376" y="3115029"/>
            <a:ext cx="1713312" cy="42337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226719" y="3080281"/>
            <a:ext cx="2978213" cy="369332"/>
          </a:xfrm>
          <a:prstGeom prst="rect">
            <a:avLst/>
          </a:prstGeom>
          <a:noFill/>
        </p:spPr>
        <p:txBody>
          <a:bodyPr wrap="square" rtlCol="0">
            <a:spAutoFit/>
          </a:bodyPr>
          <a:lstStyle/>
          <a:p>
            <a:r>
              <a:rPr lang="en-US" altLang="zh-CN" dirty="0" smtClean="0"/>
              <a:t>How to define "Unconfident"</a:t>
            </a:r>
            <a:endParaRPr lang="zh-CN" altLang="en-US" dirty="0"/>
          </a:p>
        </p:txBody>
      </p:sp>
      <p:sp>
        <p:nvSpPr>
          <p:cNvPr id="18" name="圆角矩形 17"/>
          <p:cNvSpPr/>
          <p:nvPr/>
        </p:nvSpPr>
        <p:spPr>
          <a:xfrm>
            <a:off x="3979890" y="4306080"/>
            <a:ext cx="4070287" cy="101813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057601" y="4488542"/>
            <a:ext cx="3992576" cy="707886"/>
          </a:xfrm>
          <a:prstGeom prst="rect">
            <a:avLst/>
          </a:prstGeom>
          <a:noFill/>
        </p:spPr>
        <p:txBody>
          <a:bodyPr wrap="square" rtlCol="0">
            <a:spAutoFit/>
          </a:bodyPr>
          <a:lstStyle/>
          <a:p>
            <a:r>
              <a:rPr lang="en-US" altLang="zh-CN" sz="2000" dirty="0" smtClean="0"/>
              <a:t>this is relying on both measures: string-based and meta-path-based.</a:t>
            </a:r>
            <a:endParaRPr lang="zh-CN" altLang="en-US" sz="2000" dirty="0"/>
          </a:p>
        </p:txBody>
      </p:sp>
    </p:spTree>
    <p:extLst>
      <p:ext uri="{BB962C8B-B14F-4D97-AF65-F5344CB8AC3E}">
        <p14:creationId xmlns:p14="http://schemas.microsoft.com/office/powerpoint/2010/main" val="1258282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等腰三角形 15"/>
          <p:cNvSpPr/>
          <p:nvPr/>
        </p:nvSpPr>
        <p:spPr>
          <a:xfrm rot="10800000">
            <a:off x="5090411" y="-124623"/>
            <a:ext cx="552211" cy="1905314"/>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0800000">
            <a:off x="4204264" y="-126239"/>
            <a:ext cx="552211" cy="2737633"/>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0800000">
            <a:off x="3310342" y="-129751"/>
            <a:ext cx="552211" cy="3647273"/>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0800000">
            <a:off x="2424191" y="-129751"/>
            <a:ext cx="552211" cy="4467277"/>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090414" y="1780692"/>
            <a:ext cx="558000" cy="55800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1</a:t>
            </a:r>
            <a:endParaRPr lang="zh-CN" altLang="en-US" sz="2800" dirty="0">
              <a:latin typeface="Arial Rounded MT Bold" panose="020F0704030504030204" pitchFamily="34" charset="0"/>
            </a:endParaRPr>
          </a:p>
        </p:txBody>
      </p:sp>
      <p:sp>
        <p:nvSpPr>
          <p:cNvPr id="6" name="椭圆 5"/>
          <p:cNvSpPr/>
          <p:nvPr/>
        </p:nvSpPr>
        <p:spPr>
          <a:xfrm>
            <a:off x="4198475" y="2568826"/>
            <a:ext cx="558000" cy="558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2</a:t>
            </a:r>
            <a:endParaRPr lang="zh-CN" altLang="en-US" sz="2800" dirty="0">
              <a:latin typeface="Arial Rounded MT Bold" panose="020F0704030504030204" pitchFamily="34" charset="0"/>
            </a:endParaRPr>
          </a:p>
        </p:txBody>
      </p:sp>
      <p:sp>
        <p:nvSpPr>
          <p:cNvPr id="8" name="矩形 7"/>
          <p:cNvSpPr/>
          <p:nvPr/>
        </p:nvSpPr>
        <p:spPr>
          <a:xfrm>
            <a:off x="5691125" y="1648038"/>
            <a:ext cx="1999778" cy="671851"/>
          </a:xfrm>
          <a:prstGeom prst="rect">
            <a:avLst/>
          </a:prstGeom>
        </p:spPr>
        <p:txBody>
          <a:bodyPr wrap="none">
            <a:spAutoFit/>
          </a:bodyPr>
          <a:lstStyle/>
          <a:p>
            <a:pPr>
              <a:lnSpc>
                <a:spcPct val="150000"/>
              </a:lnSpc>
            </a:pPr>
            <a:r>
              <a:rPr lang="en-US" altLang="zh-CN" sz="2800" dirty="0" smtClean="0">
                <a:solidFill>
                  <a:schemeClr val="bg2">
                    <a:lumMod val="75000"/>
                  </a:schemeClr>
                </a:solidFill>
              </a:rPr>
              <a:t>Introduction</a:t>
            </a:r>
            <a:endParaRPr lang="en-US" altLang="zh-CN" sz="2800" dirty="0">
              <a:solidFill>
                <a:schemeClr val="bg2">
                  <a:lumMod val="75000"/>
                </a:schemeClr>
              </a:solidFill>
            </a:endParaRPr>
          </a:p>
        </p:txBody>
      </p:sp>
      <p:sp>
        <p:nvSpPr>
          <p:cNvPr id="10" name="矩形 9"/>
          <p:cNvSpPr/>
          <p:nvPr/>
        </p:nvSpPr>
        <p:spPr>
          <a:xfrm>
            <a:off x="4756475" y="2611394"/>
            <a:ext cx="4838471" cy="542584"/>
          </a:xfrm>
          <a:prstGeom prst="rect">
            <a:avLst/>
          </a:prstGeom>
        </p:spPr>
        <p:txBody>
          <a:bodyPr wrap="square">
            <a:spAutoFit/>
          </a:bodyPr>
          <a:lstStyle/>
          <a:p>
            <a:pPr>
              <a:lnSpc>
                <a:spcPct val="110000"/>
              </a:lnSpc>
            </a:pPr>
            <a:r>
              <a:rPr lang="en-US" altLang="zh-CN" sz="2800" dirty="0" smtClean="0">
                <a:solidFill>
                  <a:schemeClr val="bg2">
                    <a:lumMod val="75000"/>
                  </a:schemeClr>
                </a:solidFill>
              </a:rPr>
              <a:t>System Overview</a:t>
            </a:r>
            <a:endParaRPr lang="en-US" altLang="zh-CN" sz="2800" dirty="0">
              <a:solidFill>
                <a:schemeClr val="bg2">
                  <a:lumMod val="75000"/>
                </a:schemeClr>
              </a:solidFill>
            </a:endParaRPr>
          </a:p>
        </p:txBody>
      </p:sp>
      <p:sp>
        <p:nvSpPr>
          <p:cNvPr id="11" name="椭圆 10"/>
          <p:cNvSpPr/>
          <p:nvPr/>
        </p:nvSpPr>
        <p:spPr>
          <a:xfrm>
            <a:off x="3310341" y="3433468"/>
            <a:ext cx="558000" cy="558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3</a:t>
            </a:r>
            <a:endParaRPr lang="zh-CN" altLang="en-US" sz="2800" dirty="0">
              <a:latin typeface="Arial Rounded MT Bold" panose="020F0704030504030204" pitchFamily="34" charset="0"/>
            </a:endParaRPr>
          </a:p>
        </p:txBody>
      </p:sp>
      <p:sp>
        <p:nvSpPr>
          <p:cNvPr id="12" name="矩形 11"/>
          <p:cNvSpPr/>
          <p:nvPr/>
        </p:nvSpPr>
        <p:spPr>
          <a:xfrm>
            <a:off x="3907328" y="3311297"/>
            <a:ext cx="1632948" cy="671851"/>
          </a:xfrm>
          <a:prstGeom prst="rect">
            <a:avLst/>
          </a:prstGeom>
        </p:spPr>
        <p:txBody>
          <a:bodyPr wrap="none">
            <a:spAutoFit/>
          </a:bodyPr>
          <a:lstStyle/>
          <a:p>
            <a:pPr>
              <a:lnSpc>
                <a:spcPct val="150000"/>
              </a:lnSpc>
            </a:pPr>
            <a:r>
              <a:rPr lang="en-US" altLang="zh-CN" sz="2800" dirty="0" smtClean="0">
                <a:solidFill>
                  <a:schemeClr val="bg2">
                    <a:lumMod val="75000"/>
                  </a:schemeClr>
                </a:solidFill>
              </a:rPr>
              <a:t>Algorithm</a:t>
            </a:r>
            <a:endParaRPr lang="en-US" altLang="zh-CN" sz="2800" dirty="0">
              <a:solidFill>
                <a:schemeClr val="bg2">
                  <a:lumMod val="75000"/>
                </a:schemeClr>
              </a:solidFill>
            </a:endParaRPr>
          </a:p>
        </p:txBody>
      </p:sp>
      <p:sp>
        <p:nvSpPr>
          <p:cNvPr id="13" name="椭圆 12"/>
          <p:cNvSpPr/>
          <p:nvPr/>
        </p:nvSpPr>
        <p:spPr>
          <a:xfrm>
            <a:off x="2424190" y="4222412"/>
            <a:ext cx="558000" cy="55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4</a:t>
            </a:r>
            <a:endParaRPr lang="zh-CN" altLang="en-US" sz="2800" dirty="0">
              <a:latin typeface="Arial Rounded MT Bold" panose="020F0704030504030204" pitchFamily="34" charset="0"/>
            </a:endParaRPr>
          </a:p>
        </p:txBody>
      </p:sp>
      <p:sp>
        <p:nvSpPr>
          <p:cNvPr id="14" name="矩形 13"/>
          <p:cNvSpPr/>
          <p:nvPr/>
        </p:nvSpPr>
        <p:spPr>
          <a:xfrm>
            <a:off x="2976402" y="4090182"/>
            <a:ext cx="2000741" cy="671851"/>
          </a:xfrm>
          <a:prstGeom prst="rect">
            <a:avLst/>
          </a:prstGeom>
        </p:spPr>
        <p:txBody>
          <a:bodyPr wrap="none">
            <a:spAutoFit/>
          </a:bodyPr>
          <a:lstStyle/>
          <a:p>
            <a:pPr>
              <a:lnSpc>
                <a:spcPct val="150000"/>
              </a:lnSpc>
            </a:pPr>
            <a:r>
              <a:rPr lang="en-US" altLang="zh-CN" sz="2800" dirty="0" smtClean="0">
                <a:solidFill>
                  <a:schemeClr val="bg2">
                    <a:lumMod val="25000"/>
                  </a:schemeClr>
                </a:solidFill>
              </a:rPr>
              <a:t>Experiments</a:t>
            </a:r>
            <a:endParaRPr lang="en-US" altLang="zh-CN" sz="2800" dirty="0">
              <a:solidFill>
                <a:schemeClr val="bg2">
                  <a:lumMod val="25000"/>
                </a:schemeClr>
              </a:solidFill>
            </a:endParaRPr>
          </a:p>
        </p:txBody>
      </p:sp>
      <p:sp>
        <p:nvSpPr>
          <p:cNvPr id="15" name="文本框 14"/>
          <p:cNvSpPr txBox="1"/>
          <p:nvPr/>
        </p:nvSpPr>
        <p:spPr>
          <a:xfrm>
            <a:off x="7739406" y="321841"/>
            <a:ext cx="3467100" cy="769441"/>
          </a:xfrm>
          <a:prstGeom prst="rect">
            <a:avLst/>
          </a:prstGeom>
          <a:noFill/>
        </p:spPr>
        <p:txBody>
          <a:bodyPr wrap="square" rtlCol="0">
            <a:spAutoFit/>
          </a:bodyPr>
          <a:lstStyle/>
          <a:p>
            <a:r>
              <a:rPr lang="en-US" altLang="zh-CN" sz="4400" dirty="0">
                <a:solidFill>
                  <a:schemeClr val="bg2">
                    <a:lumMod val="25000"/>
                  </a:schemeClr>
                </a:solidFill>
              </a:rPr>
              <a:t>CONTENTS</a:t>
            </a:r>
            <a:endParaRPr lang="zh-CN" altLang="en-US" sz="4400" dirty="0">
              <a:solidFill>
                <a:schemeClr val="bg2">
                  <a:lumMod val="25000"/>
                </a:schemeClr>
              </a:solidFill>
            </a:endParaRPr>
          </a:p>
        </p:txBody>
      </p:sp>
      <p:sp>
        <p:nvSpPr>
          <p:cNvPr id="2" name="灯片编号占位符 1"/>
          <p:cNvSpPr>
            <a:spLocks noGrp="1"/>
          </p:cNvSpPr>
          <p:nvPr>
            <p:ph type="sldNum" sz="quarter" idx="12"/>
          </p:nvPr>
        </p:nvSpPr>
        <p:spPr/>
        <p:txBody>
          <a:bodyPr/>
          <a:lstStyle/>
          <a:p>
            <a:fld id="{6B4C1C99-77CD-4040-9CA4-1FAF429C82A4}" type="slidenum">
              <a:rPr lang="zh-CN" altLang="en-US" smtClean="0"/>
              <a:t>18</a:t>
            </a:fld>
            <a:endParaRPr lang="zh-CN" altLang="en-US"/>
          </a:p>
        </p:txBody>
      </p:sp>
      <p:sp>
        <p:nvSpPr>
          <p:cNvPr id="17" name="等腰三角形 16"/>
          <p:cNvSpPr/>
          <p:nvPr/>
        </p:nvSpPr>
        <p:spPr>
          <a:xfrm rot="10800000">
            <a:off x="1472438" y="-129751"/>
            <a:ext cx="552211" cy="5208218"/>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466649" y="4962660"/>
            <a:ext cx="558000" cy="558000"/>
          </a:xfrm>
          <a:prstGeom prst="ellips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5</a:t>
            </a:r>
            <a:endParaRPr lang="zh-CN" altLang="en-US" sz="2800" dirty="0">
              <a:latin typeface="Arial Rounded MT Bold" panose="020F0704030504030204" pitchFamily="34" charset="0"/>
            </a:endParaRPr>
          </a:p>
        </p:txBody>
      </p:sp>
      <p:sp>
        <p:nvSpPr>
          <p:cNvPr id="19" name="矩形 18"/>
          <p:cNvSpPr/>
          <p:nvPr/>
        </p:nvSpPr>
        <p:spPr>
          <a:xfrm>
            <a:off x="2044744" y="4879723"/>
            <a:ext cx="1778051" cy="671851"/>
          </a:xfrm>
          <a:prstGeom prst="rect">
            <a:avLst/>
          </a:prstGeom>
        </p:spPr>
        <p:txBody>
          <a:bodyPr wrap="none">
            <a:spAutoFit/>
          </a:bodyPr>
          <a:lstStyle/>
          <a:p>
            <a:pPr>
              <a:lnSpc>
                <a:spcPct val="150000"/>
              </a:lnSpc>
            </a:pPr>
            <a:r>
              <a:rPr lang="en-US" altLang="zh-CN" sz="2800" dirty="0" smtClean="0">
                <a:solidFill>
                  <a:schemeClr val="bg2">
                    <a:lumMod val="75000"/>
                  </a:schemeClr>
                </a:solidFill>
              </a:rPr>
              <a:t>Conclusion</a:t>
            </a:r>
            <a:endParaRPr lang="en-US" altLang="zh-CN" sz="2800" dirty="0">
              <a:solidFill>
                <a:schemeClr val="bg2">
                  <a:lumMod val="75000"/>
                </a:schemeClr>
              </a:solidFill>
            </a:endParaRPr>
          </a:p>
        </p:txBody>
      </p:sp>
    </p:spTree>
    <p:extLst>
      <p:ext uri="{BB962C8B-B14F-4D97-AF65-F5344CB8AC3E}">
        <p14:creationId xmlns:p14="http://schemas.microsoft.com/office/powerpoint/2010/main" val="3438384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9175"/>
            <a:ext cx="651850"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Arial Rounded MT Bold" panose="020F0704030504030204" pitchFamily="34" charset="0"/>
                <a:ea typeface="Roboto Th" pitchFamily="2" charset="0"/>
                <a:cs typeface="Droid Serif" panose="02020600060500020200" pitchFamily="18" charset="0"/>
              </a:rPr>
              <a:t>4</a:t>
            </a:r>
          </a:p>
          <a:p>
            <a:pPr algn="ctr"/>
            <a:r>
              <a:rPr lang="en-US" altLang="zh-CN" sz="1600" b="1" dirty="0">
                <a:ea typeface="Roboto Th" pitchFamily="2" charset="0"/>
                <a:cs typeface="Droid Serif" panose="02020600060500020200" pitchFamily="18" charset="0"/>
              </a:rPr>
              <a:t>PART</a:t>
            </a:r>
            <a:endParaRPr lang="zh-CN" altLang="en-US" sz="1600" b="1" dirty="0">
              <a:ea typeface="Roboto Th" pitchFamily="2" charset="0"/>
              <a:cs typeface="Droid Serif" panose="02020600060500020200" pitchFamily="18" charset="0"/>
            </a:endParaRPr>
          </a:p>
        </p:txBody>
      </p:sp>
      <p:sp>
        <p:nvSpPr>
          <p:cNvPr id="5" name="矩形 4"/>
          <p:cNvSpPr/>
          <p:nvPr/>
        </p:nvSpPr>
        <p:spPr>
          <a:xfrm>
            <a:off x="731821" y="199175"/>
            <a:ext cx="191632"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3424" y="199175"/>
            <a:ext cx="61866"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6B4C1C99-77CD-4040-9CA4-1FAF429C82A4}" type="slidenum">
              <a:rPr lang="zh-CN" altLang="en-US" smtClean="0"/>
              <a:t>19</a:t>
            </a:fld>
            <a:endParaRPr lang="zh-CN" altLang="en-US" dirty="0"/>
          </a:p>
        </p:txBody>
      </p:sp>
      <p:pic>
        <p:nvPicPr>
          <p:cNvPr id="8" name="图片 7"/>
          <p:cNvPicPr>
            <a:picLocks noChangeAspect="1"/>
          </p:cNvPicPr>
          <p:nvPr/>
        </p:nvPicPr>
        <p:blipFill>
          <a:blip r:embed="rId3"/>
          <a:stretch>
            <a:fillRect/>
          </a:stretch>
        </p:blipFill>
        <p:spPr>
          <a:xfrm>
            <a:off x="1877020" y="1581056"/>
            <a:ext cx="8219480" cy="4049544"/>
          </a:xfrm>
          <a:prstGeom prst="rect">
            <a:avLst/>
          </a:prstGeom>
        </p:spPr>
      </p:pic>
      <p:sp>
        <p:nvSpPr>
          <p:cNvPr id="9" name="文本框 8"/>
          <p:cNvSpPr txBox="1"/>
          <p:nvPr/>
        </p:nvSpPr>
        <p:spPr>
          <a:xfrm>
            <a:off x="1247775" y="338925"/>
            <a:ext cx="4441825" cy="606961"/>
          </a:xfrm>
          <a:prstGeom prst="rect">
            <a:avLst/>
          </a:prstGeom>
          <a:noFill/>
        </p:spPr>
        <p:txBody>
          <a:bodyPr wrap="square" rtlCol="0">
            <a:spAutoFit/>
          </a:bodyPr>
          <a:lstStyle/>
          <a:p>
            <a:pPr>
              <a:lnSpc>
                <a:spcPct val="110000"/>
              </a:lnSpc>
            </a:pPr>
            <a:r>
              <a:rPr lang="en-US" altLang="zh-CN" sz="3200" dirty="0" smtClean="0">
                <a:solidFill>
                  <a:schemeClr val="bg2">
                    <a:lumMod val="25000"/>
                  </a:schemeClr>
                </a:solidFill>
              </a:rPr>
              <a:t>Name matching</a:t>
            </a:r>
            <a:endParaRPr lang="en-US" altLang="zh-CN" sz="3200" dirty="0">
              <a:solidFill>
                <a:schemeClr val="bg2">
                  <a:lumMod val="25000"/>
                </a:schemeClr>
              </a:solidFill>
            </a:endParaRPr>
          </a:p>
        </p:txBody>
      </p:sp>
    </p:spTree>
    <p:extLst>
      <p:ext uri="{BB962C8B-B14F-4D97-AF65-F5344CB8AC3E}">
        <p14:creationId xmlns:p14="http://schemas.microsoft.com/office/powerpoint/2010/main" val="1230818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B4C1C99-77CD-4040-9CA4-1FAF429C82A4}" type="slidenum">
              <a:rPr lang="zh-CN" altLang="en-US" smtClean="0"/>
              <a:t>2</a:t>
            </a:fld>
            <a:endParaRPr lang="zh-CN" altLang="en-US"/>
          </a:p>
        </p:txBody>
      </p:sp>
      <p:pic>
        <p:nvPicPr>
          <p:cNvPr id="9" name="图片 8"/>
          <p:cNvPicPr>
            <a:picLocks noChangeAspect="1"/>
          </p:cNvPicPr>
          <p:nvPr/>
        </p:nvPicPr>
        <p:blipFill>
          <a:blip r:embed="rId3"/>
          <a:stretch>
            <a:fillRect/>
          </a:stretch>
        </p:blipFill>
        <p:spPr>
          <a:xfrm>
            <a:off x="229333" y="809952"/>
            <a:ext cx="11733333" cy="5238095"/>
          </a:xfrm>
          <a:prstGeom prst="rect">
            <a:avLst/>
          </a:prstGeom>
        </p:spPr>
      </p:pic>
    </p:spTree>
    <p:extLst>
      <p:ext uri="{BB962C8B-B14F-4D97-AF65-F5344CB8AC3E}">
        <p14:creationId xmlns:p14="http://schemas.microsoft.com/office/powerpoint/2010/main" val="1049632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9175"/>
            <a:ext cx="651850"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Arial Rounded MT Bold" panose="020F0704030504030204" pitchFamily="34" charset="0"/>
                <a:ea typeface="Roboto Th" pitchFamily="2" charset="0"/>
                <a:cs typeface="Droid Serif" panose="02020600060500020200" pitchFamily="18" charset="0"/>
              </a:rPr>
              <a:t>4</a:t>
            </a:r>
          </a:p>
          <a:p>
            <a:pPr algn="ctr"/>
            <a:r>
              <a:rPr lang="en-US" altLang="zh-CN" sz="1600" b="1" dirty="0">
                <a:ea typeface="Roboto Th" pitchFamily="2" charset="0"/>
                <a:cs typeface="Droid Serif" panose="02020600060500020200" pitchFamily="18" charset="0"/>
              </a:rPr>
              <a:t>PART</a:t>
            </a:r>
            <a:endParaRPr lang="zh-CN" altLang="en-US" sz="1600" b="1" dirty="0">
              <a:ea typeface="Roboto Th" pitchFamily="2" charset="0"/>
              <a:cs typeface="Droid Serif" panose="02020600060500020200" pitchFamily="18" charset="0"/>
            </a:endParaRPr>
          </a:p>
        </p:txBody>
      </p:sp>
      <p:sp>
        <p:nvSpPr>
          <p:cNvPr id="5" name="矩形 4"/>
          <p:cNvSpPr/>
          <p:nvPr/>
        </p:nvSpPr>
        <p:spPr>
          <a:xfrm>
            <a:off x="731821" y="199175"/>
            <a:ext cx="191632"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3424" y="199175"/>
            <a:ext cx="61866"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6B4C1C99-77CD-4040-9CA4-1FAF429C82A4}" type="slidenum">
              <a:rPr lang="zh-CN" altLang="en-US" smtClean="0"/>
              <a:t>20</a:t>
            </a:fld>
            <a:endParaRPr lang="zh-CN" altLang="en-US" dirty="0"/>
          </a:p>
        </p:txBody>
      </p:sp>
      <p:sp>
        <p:nvSpPr>
          <p:cNvPr id="9" name="文本框 8"/>
          <p:cNvSpPr txBox="1"/>
          <p:nvPr/>
        </p:nvSpPr>
        <p:spPr>
          <a:xfrm>
            <a:off x="1247775" y="338925"/>
            <a:ext cx="4441825" cy="606961"/>
          </a:xfrm>
          <a:prstGeom prst="rect">
            <a:avLst/>
          </a:prstGeom>
          <a:noFill/>
        </p:spPr>
        <p:txBody>
          <a:bodyPr wrap="square" rtlCol="0">
            <a:spAutoFit/>
          </a:bodyPr>
          <a:lstStyle/>
          <a:p>
            <a:pPr>
              <a:lnSpc>
                <a:spcPct val="110000"/>
              </a:lnSpc>
            </a:pPr>
            <a:r>
              <a:rPr lang="en-US" altLang="zh-CN" sz="3200" dirty="0" smtClean="0">
                <a:solidFill>
                  <a:schemeClr val="bg2">
                    <a:lumMod val="25000"/>
                  </a:schemeClr>
                </a:solidFill>
              </a:rPr>
              <a:t>F1-measure</a:t>
            </a:r>
            <a:endParaRPr lang="en-US" altLang="zh-CN" sz="3200" dirty="0">
              <a:solidFill>
                <a:schemeClr val="bg2">
                  <a:lumMod val="25000"/>
                </a:schemeClr>
              </a:solidFill>
            </a:endParaRPr>
          </a:p>
        </p:txBody>
      </p:sp>
      <p:pic>
        <p:nvPicPr>
          <p:cNvPr id="3" name="图片 2"/>
          <p:cNvPicPr>
            <a:picLocks noChangeAspect="1"/>
          </p:cNvPicPr>
          <p:nvPr/>
        </p:nvPicPr>
        <p:blipFill>
          <a:blip r:embed="rId3"/>
          <a:stretch>
            <a:fillRect/>
          </a:stretch>
        </p:blipFill>
        <p:spPr>
          <a:xfrm>
            <a:off x="1034357" y="1767090"/>
            <a:ext cx="9698837" cy="3630410"/>
          </a:xfrm>
          <a:prstGeom prst="rect">
            <a:avLst/>
          </a:prstGeom>
        </p:spPr>
      </p:pic>
    </p:spTree>
    <p:extLst>
      <p:ext uri="{BB962C8B-B14F-4D97-AF65-F5344CB8AC3E}">
        <p14:creationId xmlns:p14="http://schemas.microsoft.com/office/powerpoint/2010/main" val="24427305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9175"/>
            <a:ext cx="651850"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Arial Rounded MT Bold" panose="020F0704030504030204" pitchFamily="34" charset="0"/>
                <a:ea typeface="Roboto Th" pitchFamily="2" charset="0"/>
                <a:cs typeface="Droid Serif" panose="02020600060500020200" pitchFamily="18" charset="0"/>
              </a:rPr>
              <a:t>4</a:t>
            </a:r>
          </a:p>
          <a:p>
            <a:pPr algn="ctr"/>
            <a:r>
              <a:rPr lang="en-US" altLang="zh-CN" sz="1600" b="1" dirty="0">
                <a:ea typeface="Roboto Th" pitchFamily="2" charset="0"/>
                <a:cs typeface="Droid Serif" panose="02020600060500020200" pitchFamily="18" charset="0"/>
              </a:rPr>
              <a:t>PART</a:t>
            </a:r>
            <a:endParaRPr lang="zh-CN" altLang="en-US" sz="1600" b="1" dirty="0">
              <a:ea typeface="Roboto Th" pitchFamily="2" charset="0"/>
              <a:cs typeface="Droid Serif" panose="02020600060500020200" pitchFamily="18" charset="0"/>
            </a:endParaRPr>
          </a:p>
        </p:txBody>
      </p:sp>
      <p:sp>
        <p:nvSpPr>
          <p:cNvPr id="5" name="矩形 4"/>
          <p:cNvSpPr/>
          <p:nvPr/>
        </p:nvSpPr>
        <p:spPr>
          <a:xfrm>
            <a:off x="731821" y="199175"/>
            <a:ext cx="191632"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3424" y="199175"/>
            <a:ext cx="61866"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6B4C1C99-77CD-4040-9CA4-1FAF429C82A4}" type="slidenum">
              <a:rPr lang="zh-CN" altLang="en-US" smtClean="0"/>
              <a:t>21</a:t>
            </a:fld>
            <a:endParaRPr lang="zh-CN" altLang="en-US" dirty="0"/>
          </a:p>
        </p:txBody>
      </p:sp>
      <p:sp>
        <p:nvSpPr>
          <p:cNvPr id="9" name="文本框 8"/>
          <p:cNvSpPr txBox="1"/>
          <p:nvPr/>
        </p:nvSpPr>
        <p:spPr>
          <a:xfrm>
            <a:off x="1247775" y="338925"/>
            <a:ext cx="4441825" cy="606961"/>
          </a:xfrm>
          <a:prstGeom prst="rect">
            <a:avLst/>
          </a:prstGeom>
          <a:noFill/>
        </p:spPr>
        <p:txBody>
          <a:bodyPr wrap="square" rtlCol="0">
            <a:spAutoFit/>
          </a:bodyPr>
          <a:lstStyle/>
          <a:p>
            <a:pPr>
              <a:lnSpc>
                <a:spcPct val="110000"/>
              </a:lnSpc>
            </a:pPr>
            <a:r>
              <a:rPr lang="en-US" altLang="zh-CN" sz="3200" dirty="0" smtClean="0">
                <a:solidFill>
                  <a:schemeClr val="bg2">
                    <a:lumMod val="25000"/>
                  </a:schemeClr>
                </a:solidFill>
              </a:rPr>
              <a:t>Module Performance</a:t>
            </a:r>
            <a:endParaRPr lang="en-US" altLang="zh-CN" sz="3200" dirty="0">
              <a:solidFill>
                <a:schemeClr val="bg2">
                  <a:lumMod val="25000"/>
                </a:schemeClr>
              </a:solidFill>
            </a:endParaRPr>
          </a:p>
        </p:txBody>
      </p:sp>
      <p:pic>
        <p:nvPicPr>
          <p:cNvPr id="2" name="图片 1"/>
          <p:cNvPicPr>
            <a:picLocks noChangeAspect="1"/>
          </p:cNvPicPr>
          <p:nvPr/>
        </p:nvPicPr>
        <p:blipFill>
          <a:blip r:embed="rId3"/>
          <a:stretch>
            <a:fillRect/>
          </a:stretch>
        </p:blipFill>
        <p:spPr>
          <a:xfrm>
            <a:off x="41731" y="1909009"/>
            <a:ext cx="12150269" cy="3512943"/>
          </a:xfrm>
          <a:prstGeom prst="rect">
            <a:avLst/>
          </a:prstGeom>
        </p:spPr>
      </p:pic>
    </p:spTree>
    <p:extLst>
      <p:ext uri="{BB962C8B-B14F-4D97-AF65-F5344CB8AC3E}">
        <p14:creationId xmlns:p14="http://schemas.microsoft.com/office/powerpoint/2010/main" val="2540795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等腰三角形 15"/>
          <p:cNvSpPr/>
          <p:nvPr/>
        </p:nvSpPr>
        <p:spPr>
          <a:xfrm rot="10800000">
            <a:off x="5090411" y="-124623"/>
            <a:ext cx="552211" cy="1905314"/>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0800000">
            <a:off x="4204264" y="-126239"/>
            <a:ext cx="552211" cy="2737633"/>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0800000">
            <a:off x="3310342" y="-129751"/>
            <a:ext cx="552211" cy="3647273"/>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0800000">
            <a:off x="2424191" y="-129751"/>
            <a:ext cx="552211" cy="4467277"/>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090414" y="1780692"/>
            <a:ext cx="558000" cy="55800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1</a:t>
            </a:r>
            <a:endParaRPr lang="zh-CN" altLang="en-US" sz="2800" dirty="0">
              <a:latin typeface="Arial Rounded MT Bold" panose="020F0704030504030204" pitchFamily="34" charset="0"/>
            </a:endParaRPr>
          </a:p>
        </p:txBody>
      </p:sp>
      <p:sp>
        <p:nvSpPr>
          <p:cNvPr id="6" name="椭圆 5"/>
          <p:cNvSpPr/>
          <p:nvPr/>
        </p:nvSpPr>
        <p:spPr>
          <a:xfrm>
            <a:off x="4198475" y="2568826"/>
            <a:ext cx="558000" cy="558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2</a:t>
            </a:r>
            <a:endParaRPr lang="zh-CN" altLang="en-US" sz="2800" dirty="0">
              <a:latin typeface="Arial Rounded MT Bold" panose="020F0704030504030204" pitchFamily="34" charset="0"/>
            </a:endParaRPr>
          </a:p>
        </p:txBody>
      </p:sp>
      <p:sp>
        <p:nvSpPr>
          <p:cNvPr id="8" name="矩形 7"/>
          <p:cNvSpPr/>
          <p:nvPr/>
        </p:nvSpPr>
        <p:spPr>
          <a:xfrm>
            <a:off x="5691125" y="1648038"/>
            <a:ext cx="1999778" cy="671851"/>
          </a:xfrm>
          <a:prstGeom prst="rect">
            <a:avLst/>
          </a:prstGeom>
        </p:spPr>
        <p:txBody>
          <a:bodyPr wrap="none">
            <a:spAutoFit/>
          </a:bodyPr>
          <a:lstStyle/>
          <a:p>
            <a:pPr>
              <a:lnSpc>
                <a:spcPct val="150000"/>
              </a:lnSpc>
            </a:pPr>
            <a:r>
              <a:rPr lang="en-US" altLang="zh-CN" sz="2800" dirty="0" smtClean="0">
                <a:solidFill>
                  <a:schemeClr val="bg2">
                    <a:lumMod val="75000"/>
                  </a:schemeClr>
                </a:solidFill>
              </a:rPr>
              <a:t>Introduction</a:t>
            </a:r>
            <a:endParaRPr lang="en-US" altLang="zh-CN" sz="2800" dirty="0">
              <a:solidFill>
                <a:schemeClr val="bg2">
                  <a:lumMod val="75000"/>
                </a:schemeClr>
              </a:solidFill>
            </a:endParaRPr>
          </a:p>
        </p:txBody>
      </p:sp>
      <p:sp>
        <p:nvSpPr>
          <p:cNvPr id="10" name="矩形 9"/>
          <p:cNvSpPr/>
          <p:nvPr/>
        </p:nvSpPr>
        <p:spPr>
          <a:xfrm>
            <a:off x="4756475" y="2611394"/>
            <a:ext cx="4838471" cy="542584"/>
          </a:xfrm>
          <a:prstGeom prst="rect">
            <a:avLst/>
          </a:prstGeom>
        </p:spPr>
        <p:txBody>
          <a:bodyPr wrap="square">
            <a:spAutoFit/>
          </a:bodyPr>
          <a:lstStyle/>
          <a:p>
            <a:pPr>
              <a:lnSpc>
                <a:spcPct val="110000"/>
              </a:lnSpc>
            </a:pPr>
            <a:r>
              <a:rPr lang="en-US" altLang="zh-CN" sz="2800" dirty="0" smtClean="0">
                <a:solidFill>
                  <a:schemeClr val="bg2">
                    <a:lumMod val="75000"/>
                  </a:schemeClr>
                </a:solidFill>
              </a:rPr>
              <a:t>System Overview</a:t>
            </a:r>
            <a:endParaRPr lang="en-US" altLang="zh-CN" sz="2800" dirty="0">
              <a:solidFill>
                <a:schemeClr val="bg2">
                  <a:lumMod val="75000"/>
                </a:schemeClr>
              </a:solidFill>
            </a:endParaRPr>
          </a:p>
        </p:txBody>
      </p:sp>
      <p:sp>
        <p:nvSpPr>
          <p:cNvPr id="11" name="椭圆 10"/>
          <p:cNvSpPr/>
          <p:nvPr/>
        </p:nvSpPr>
        <p:spPr>
          <a:xfrm>
            <a:off x="3310341" y="3433468"/>
            <a:ext cx="558000" cy="558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3</a:t>
            </a:r>
            <a:endParaRPr lang="zh-CN" altLang="en-US" sz="2800" dirty="0">
              <a:latin typeface="Arial Rounded MT Bold" panose="020F0704030504030204" pitchFamily="34" charset="0"/>
            </a:endParaRPr>
          </a:p>
        </p:txBody>
      </p:sp>
      <p:sp>
        <p:nvSpPr>
          <p:cNvPr id="12" name="矩形 11"/>
          <p:cNvSpPr/>
          <p:nvPr/>
        </p:nvSpPr>
        <p:spPr>
          <a:xfrm>
            <a:off x="3907328" y="3311297"/>
            <a:ext cx="1632948" cy="671851"/>
          </a:xfrm>
          <a:prstGeom prst="rect">
            <a:avLst/>
          </a:prstGeom>
        </p:spPr>
        <p:txBody>
          <a:bodyPr wrap="none">
            <a:spAutoFit/>
          </a:bodyPr>
          <a:lstStyle/>
          <a:p>
            <a:pPr>
              <a:lnSpc>
                <a:spcPct val="150000"/>
              </a:lnSpc>
            </a:pPr>
            <a:r>
              <a:rPr lang="en-US" altLang="zh-CN" sz="2800" dirty="0" smtClean="0">
                <a:solidFill>
                  <a:schemeClr val="bg2">
                    <a:lumMod val="75000"/>
                  </a:schemeClr>
                </a:solidFill>
              </a:rPr>
              <a:t>Algorithm</a:t>
            </a:r>
            <a:endParaRPr lang="en-US" altLang="zh-CN" sz="2800" dirty="0">
              <a:solidFill>
                <a:schemeClr val="bg2">
                  <a:lumMod val="75000"/>
                </a:schemeClr>
              </a:solidFill>
            </a:endParaRPr>
          </a:p>
        </p:txBody>
      </p:sp>
      <p:sp>
        <p:nvSpPr>
          <p:cNvPr id="13" name="椭圆 12"/>
          <p:cNvSpPr/>
          <p:nvPr/>
        </p:nvSpPr>
        <p:spPr>
          <a:xfrm>
            <a:off x="2424190" y="4222412"/>
            <a:ext cx="558000" cy="55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4</a:t>
            </a:r>
            <a:endParaRPr lang="zh-CN" altLang="en-US" sz="2800" dirty="0">
              <a:latin typeface="Arial Rounded MT Bold" panose="020F0704030504030204" pitchFamily="34" charset="0"/>
            </a:endParaRPr>
          </a:p>
        </p:txBody>
      </p:sp>
      <p:sp>
        <p:nvSpPr>
          <p:cNvPr id="14" name="矩形 13"/>
          <p:cNvSpPr/>
          <p:nvPr/>
        </p:nvSpPr>
        <p:spPr>
          <a:xfrm>
            <a:off x="2976402" y="4090182"/>
            <a:ext cx="2000741" cy="671851"/>
          </a:xfrm>
          <a:prstGeom prst="rect">
            <a:avLst/>
          </a:prstGeom>
        </p:spPr>
        <p:txBody>
          <a:bodyPr wrap="none">
            <a:spAutoFit/>
          </a:bodyPr>
          <a:lstStyle/>
          <a:p>
            <a:pPr>
              <a:lnSpc>
                <a:spcPct val="150000"/>
              </a:lnSpc>
            </a:pPr>
            <a:r>
              <a:rPr lang="en-US" altLang="zh-CN" sz="2800" dirty="0" smtClean="0">
                <a:solidFill>
                  <a:schemeClr val="bg2">
                    <a:lumMod val="75000"/>
                  </a:schemeClr>
                </a:solidFill>
              </a:rPr>
              <a:t>Experiments</a:t>
            </a:r>
            <a:endParaRPr lang="en-US" altLang="zh-CN" sz="2800" dirty="0">
              <a:solidFill>
                <a:schemeClr val="bg2">
                  <a:lumMod val="75000"/>
                </a:schemeClr>
              </a:solidFill>
            </a:endParaRPr>
          </a:p>
        </p:txBody>
      </p:sp>
      <p:sp>
        <p:nvSpPr>
          <p:cNvPr id="15" name="文本框 14"/>
          <p:cNvSpPr txBox="1"/>
          <p:nvPr/>
        </p:nvSpPr>
        <p:spPr>
          <a:xfrm>
            <a:off x="7739406" y="321841"/>
            <a:ext cx="3467100" cy="769441"/>
          </a:xfrm>
          <a:prstGeom prst="rect">
            <a:avLst/>
          </a:prstGeom>
          <a:noFill/>
        </p:spPr>
        <p:txBody>
          <a:bodyPr wrap="square" rtlCol="0">
            <a:spAutoFit/>
          </a:bodyPr>
          <a:lstStyle/>
          <a:p>
            <a:r>
              <a:rPr lang="en-US" altLang="zh-CN" sz="4400" dirty="0">
                <a:solidFill>
                  <a:schemeClr val="bg2">
                    <a:lumMod val="25000"/>
                  </a:schemeClr>
                </a:solidFill>
              </a:rPr>
              <a:t>CONTENTS</a:t>
            </a:r>
            <a:endParaRPr lang="zh-CN" altLang="en-US" sz="4400" dirty="0">
              <a:solidFill>
                <a:schemeClr val="bg2">
                  <a:lumMod val="25000"/>
                </a:schemeClr>
              </a:solidFill>
            </a:endParaRPr>
          </a:p>
        </p:txBody>
      </p:sp>
      <p:sp>
        <p:nvSpPr>
          <p:cNvPr id="2" name="灯片编号占位符 1"/>
          <p:cNvSpPr>
            <a:spLocks noGrp="1"/>
          </p:cNvSpPr>
          <p:nvPr>
            <p:ph type="sldNum" sz="quarter" idx="12"/>
          </p:nvPr>
        </p:nvSpPr>
        <p:spPr/>
        <p:txBody>
          <a:bodyPr/>
          <a:lstStyle/>
          <a:p>
            <a:fld id="{6B4C1C99-77CD-4040-9CA4-1FAF429C82A4}" type="slidenum">
              <a:rPr lang="zh-CN" altLang="en-US" smtClean="0"/>
              <a:t>22</a:t>
            </a:fld>
            <a:endParaRPr lang="zh-CN" altLang="en-US"/>
          </a:p>
        </p:txBody>
      </p:sp>
      <p:sp>
        <p:nvSpPr>
          <p:cNvPr id="17" name="等腰三角形 16"/>
          <p:cNvSpPr/>
          <p:nvPr/>
        </p:nvSpPr>
        <p:spPr>
          <a:xfrm rot="10800000">
            <a:off x="1472438" y="-129751"/>
            <a:ext cx="552211" cy="5208218"/>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466649" y="4962660"/>
            <a:ext cx="558000" cy="558000"/>
          </a:xfrm>
          <a:prstGeom prst="ellips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5</a:t>
            </a:r>
            <a:endParaRPr lang="zh-CN" altLang="en-US" sz="2800" dirty="0">
              <a:latin typeface="Arial Rounded MT Bold" panose="020F0704030504030204" pitchFamily="34" charset="0"/>
            </a:endParaRPr>
          </a:p>
        </p:txBody>
      </p:sp>
      <p:sp>
        <p:nvSpPr>
          <p:cNvPr id="19" name="矩形 18"/>
          <p:cNvSpPr/>
          <p:nvPr/>
        </p:nvSpPr>
        <p:spPr>
          <a:xfrm>
            <a:off x="2044744" y="4879723"/>
            <a:ext cx="1778051" cy="671851"/>
          </a:xfrm>
          <a:prstGeom prst="rect">
            <a:avLst/>
          </a:prstGeom>
        </p:spPr>
        <p:txBody>
          <a:bodyPr wrap="none">
            <a:spAutoFit/>
          </a:bodyPr>
          <a:lstStyle/>
          <a:p>
            <a:pPr>
              <a:lnSpc>
                <a:spcPct val="150000"/>
              </a:lnSpc>
            </a:pPr>
            <a:r>
              <a:rPr lang="en-US" altLang="zh-CN" sz="2800" dirty="0" smtClean="0">
                <a:solidFill>
                  <a:schemeClr val="bg2">
                    <a:lumMod val="25000"/>
                  </a:schemeClr>
                </a:solidFill>
              </a:rPr>
              <a:t>Conclusion</a:t>
            </a:r>
            <a:endParaRPr lang="en-US" altLang="zh-CN" sz="2800" dirty="0">
              <a:solidFill>
                <a:schemeClr val="bg2">
                  <a:lumMod val="25000"/>
                </a:schemeClr>
              </a:solidFill>
            </a:endParaRPr>
          </a:p>
        </p:txBody>
      </p:sp>
    </p:spTree>
    <p:extLst>
      <p:ext uri="{BB962C8B-B14F-4D97-AF65-F5344CB8AC3E}">
        <p14:creationId xmlns:p14="http://schemas.microsoft.com/office/powerpoint/2010/main" val="38618204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9175"/>
            <a:ext cx="651850"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Arial Rounded MT Bold" panose="020F0704030504030204" pitchFamily="34" charset="0"/>
                <a:ea typeface="Roboto Th" pitchFamily="2" charset="0"/>
                <a:cs typeface="Droid Serif" panose="02020600060500020200" pitchFamily="18" charset="0"/>
              </a:rPr>
              <a:t>5.6</a:t>
            </a:r>
          </a:p>
          <a:p>
            <a:pPr algn="ctr"/>
            <a:r>
              <a:rPr lang="en-US" altLang="zh-CN" sz="1600" b="1" dirty="0">
                <a:ea typeface="Roboto Th" pitchFamily="2" charset="0"/>
                <a:cs typeface="Droid Serif" panose="02020600060500020200" pitchFamily="18" charset="0"/>
              </a:rPr>
              <a:t>PART</a:t>
            </a:r>
            <a:endParaRPr lang="zh-CN" altLang="en-US" sz="1600" b="1" dirty="0">
              <a:ea typeface="Roboto Th" pitchFamily="2" charset="0"/>
              <a:cs typeface="Droid Serif" panose="02020600060500020200" pitchFamily="18" charset="0"/>
            </a:endParaRPr>
          </a:p>
        </p:txBody>
      </p:sp>
      <p:sp>
        <p:nvSpPr>
          <p:cNvPr id="5" name="矩形 4"/>
          <p:cNvSpPr/>
          <p:nvPr/>
        </p:nvSpPr>
        <p:spPr>
          <a:xfrm>
            <a:off x="731821" y="199175"/>
            <a:ext cx="191632"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3424" y="199175"/>
            <a:ext cx="61866"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47775" y="338925"/>
            <a:ext cx="5450480" cy="584775"/>
          </a:xfrm>
          <a:prstGeom prst="rect">
            <a:avLst/>
          </a:prstGeom>
          <a:noFill/>
        </p:spPr>
        <p:txBody>
          <a:bodyPr wrap="square" rtlCol="0">
            <a:spAutoFit/>
          </a:bodyPr>
          <a:lstStyle/>
          <a:p>
            <a:r>
              <a:rPr lang="en-US" altLang="zh-CN" sz="3200" dirty="0" smtClean="0"/>
              <a:t>Conclusion</a:t>
            </a:r>
            <a:endParaRPr lang="zh-CN" altLang="en-US" sz="3200" dirty="0"/>
          </a:p>
        </p:txBody>
      </p:sp>
      <p:sp>
        <p:nvSpPr>
          <p:cNvPr id="3" name="灯片编号占位符 2"/>
          <p:cNvSpPr>
            <a:spLocks noGrp="1"/>
          </p:cNvSpPr>
          <p:nvPr>
            <p:ph type="sldNum" sz="quarter" idx="12"/>
          </p:nvPr>
        </p:nvSpPr>
        <p:spPr/>
        <p:txBody>
          <a:bodyPr/>
          <a:lstStyle/>
          <a:p>
            <a:fld id="{6B4C1C99-77CD-4040-9CA4-1FAF429C82A4}" type="slidenum">
              <a:rPr lang="zh-CN" altLang="en-US" smtClean="0"/>
              <a:t>23</a:t>
            </a:fld>
            <a:endParaRPr lang="zh-CN" altLang="en-US"/>
          </a:p>
        </p:txBody>
      </p:sp>
      <p:sp>
        <p:nvSpPr>
          <p:cNvPr id="8" name="文本框 7"/>
          <p:cNvSpPr txBox="1"/>
          <p:nvPr/>
        </p:nvSpPr>
        <p:spPr>
          <a:xfrm>
            <a:off x="923453" y="2391420"/>
            <a:ext cx="9844631" cy="2357568"/>
          </a:xfrm>
          <a:prstGeom prst="rect">
            <a:avLst/>
          </a:prstGeom>
          <a:noFill/>
        </p:spPr>
        <p:txBody>
          <a:bodyPr wrap="square" rtlCol="0">
            <a:spAutoFit/>
          </a:bodyPr>
          <a:lstStyle/>
          <a:p>
            <a:pPr marL="342900" indent="-342900">
              <a:lnSpc>
                <a:spcPct val="120000"/>
              </a:lnSpc>
              <a:buFont typeface="Wingdings" panose="05000000000000000000" pitchFamily="2" charset="2"/>
              <a:buChar char="l"/>
            </a:pPr>
            <a:r>
              <a:rPr lang="en-US" altLang="zh-CN" sz="2400" dirty="0"/>
              <a:t>D</a:t>
            </a:r>
            <a:r>
              <a:rPr lang="en-US" altLang="zh-CN" sz="2400" dirty="0" smtClean="0"/>
              <a:t>eveloped </a:t>
            </a:r>
            <a:r>
              <a:rPr lang="en-US" altLang="zh-CN" sz="2400" dirty="0"/>
              <a:t>an iterative framework mainly </a:t>
            </a:r>
            <a:r>
              <a:rPr lang="en-US" altLang="zh-CN" sz="2400" dirty="0" smtClean="0"/>
              <a:t>composing </a:t>
            </a:r>
            <a:r>
              <a:rPr lang="en-US" altLang="zh-CN" sz="2400" dirty="0"/>
              <a:t>two </a:t>
            </a:r>
            <a:r>
              <a:rPr lang="en-US" altLang="zh-CN" sz="2400" dirty="0" smtClean="0"/>
              <a:t>steps, r-step and p-step.</a:t>
            </a:r>
          </a:p>
          <a:p>
            <a:endParaRPr lang="en-US" altLang="zh-CN" sz="1600" dirty="0" smtClean="0"/>
          </a:p>
          <a:p>
            <a:pPr marL="342900" indent="-342900">
              <a:lnSpc>
                <a:spcPct val="120000"/>
              </a:lnSpc>
              <a:buFont typeface="Wingdings" panose="05000000000000000000" pitchFamily="2" charset="2"/>
              <a:buChar char="l"/>
            </a:pPr>
            <a:r>
              <a:rPr lang="en-US" altLang="zh-CN" sz="2400" dirty="0" smtClean="0"/>
              <a:t>Provided altervative rules, such as last name of taiwan.</a:t>
            </a:r>
          </a:p>
          <a:p>
            <a:endParaRPr lang="en-US" altLang="zh-CN" sz="1600" dirty="0" smtClean="0"/>
          </a:p>
          <a:p>
            <a:pPr marL="342900" indent="-342900">
              <a:lnSpc>
                <a:spcPct val="120000"/>
              </a:lnSpc>
              <a:buFont typeface="Wingdings" panose="05000000000000000000" pitchFamily="2" charset="2"/>
              <a:buChar char="l"/>
            </a:pPr>
            <a:r>
              <a:rPr lang="en-US" altLang="zh-CN" sz="2400" dirty="0" smtClean="0"/>
              <a:t>Still have some points can be detailed.</a:t>
            </a:r>
          </a:p>
        </p:txBody>
      </p:sp>
    </p:spTree>
    <p:extLst>
      <p:ext uri="{BB962C8B-B14F-4D97-AF65-F5344CB8AC3E}">
        <p14:creationId xmlns:p14="http://schemas.microsoft.com/office/powerpoint/2010/main" val="1732971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76998" y="2505694"/>
            <a:ext cx="7528955" cy="1200329"/>
          </a:xfrm>
          <a:prstGeom prst="rect">
            <a:avLst/>
          </a:prstGeom>
          <a:noFill/>
        </p:spPr>
        <p:txBody>
          <a:bodyPr wrap="square" rtlCol="0">
            <a:spAutoFit/>
          </a:bodyPr>
          <a:lstStyle/>
          <a:p>
            <a:r>
              <a:rPr lang="en-US" altLang="zh-CN" sz="7200" dirty="0" smtClean="0"/>
              <a:t>THANKS!</a:t>
            </a:r>
            <a:endParaRPr lang="zh-CN" altLang="en-US" sz="7200" dirty="0"/>
          </a:p>
        </p:txBody>
      </p:sp>
      <p:sp>
        <p:nvSpPr>
          <p:cNvPr id="3" name="灯片编号占位符 2"/>
          <p:cNvSpPr>
            <a:spLocks noGrp="1"/>
          </p:cNvSpPr>
          <p:nvPr>
            <p:ph type="sldNum" sz="quarter" idx="12"/>
          </p:nvPr>
        </p:nvSpPr>
        <p:spPr/>
        <p:txBody>
          <a:bodyPr/>
          <a:lstStyle/>
          <a:p>
            <a:fld id="{6B4C1C99-77CD-4040-9CA4-1FAF429C82A4}" type="slidenum">
              <a:rPr lang="zh-CN" altLang="en-US" smtClean="0"/>
              <a:t>24</a:t>
            </a:fld>
            <a:endParaRPr lang="zh-CN" altLang="en-US"/>
          </a:p>
        </p:txBody>
      </p:sp>
    </p:spTree>
    <p:extLst>
      <p:ext uri="{BB962C8B-B14F-4D97-AF65-F5344CB8AC3E}">
        <p14:creationId xmlns:p14="http://schemas.microsoft.com/office/powerpoint/2010/main" val="1375927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等腰三角形 15"/>
          <p:cNvSpPr/>
          <p:nvPr/>
        </p:nvSpPr>
        <p:spPr>
          <a:xfrm rot="10800000">
            <a:off x="5090411" y="-124623"/>
            <a:ext cx="552211" cy="1905314"/>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0800000">
            <a:off x="4204264" y="-126239"/>
            <a:ext cx="552211" cy="2737633"/>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0800000">
            <a:off x="3310342" y="-129751"/>
            <a:ext cx="552211" cy="3647273"/>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0800000">
            <a:off x="2424191" y="-129751"/>
            <a:ext cx="552211" cy="4467277"/>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090414" y="1780692"/>
            <a:ext cx="558000" cy="55800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1</a:t>
            </a:r>
            <a:endParaRPr lang="zh-CN" altLang="en-US" sz="2800" dirty="0">
              <a:latin typeface="Arial Rounded MT Bold" panose="020F0704030504030204" pitchFamily="34" charset="0"/>
            </a:endParaRPr>
          </a:p>
        </p:txBody>
      </p:sp>
      <p:sp>
        <p:nvSpPr>
          <p:cNvPr id="6" name="椭圆 5"/>
          <p:cNvSpPr/>
          <p:nvPr/>
        </p:nvSpPr>
        <p:spPr>
          <a:xfrm>
            <a:off x="4198475" y="2568826"/>
            <a:ext cx="558000" cy="558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2</a:t>
            </a:r>
            <a:endParaRPr lang="zh-CN" altLang="en-US" sz="2800" dirty="0">
              <a:latin typeface="Arial Rounded MT Bold" panose="020F0704030504030204" pitchFamily="34" charset="0"/>
            </a:endParaRPr>
          </a:p>
        </p:txBody>
      </p:sp>
      <p:sp>
        <p:nvSpPr>
          <p:cNvPr id="8" name="矩形 7"/>
          <p:cNvSpPr/>
          <p:nvPr/>
        </p:nvSpPr>
        <p:spPr>
          <a:xfrm>
            <a:off x="5691125" y="1648038"/>
            <a:ext cx="1999778" cy="738664"/>
          </a:xfrm>
          <a:prstGeom prst="rect">
            <a:avLst/>
          </a:prstGeom>
        </p:spPr>
        <p:txBody>
          <a:bodyPr wrap="none">
            <a:spAutoFit/>
          </a:bodyPr>
          <a:lstStyle/>
          <a:p>
            <a:pPr>
              <a:lnSpc>
                <a:spcPct val="150000"/>
              </a:lnSpc>
            </a:pPr>
            <a:r>
              <a:rPr lang="en-US" altLang="zh-CN" sz="2800" dirty="0" smtClean="0">
                <a:solidFill>
                  <a:schemeClr val="bg2">
                    <a:lumMod val="25000"/>
                  </a:schemeClr>
                </a:solidFill>
              </a:rPr>
              <a:t>Introduction</a:t>
            </a:r>
            <a:endParaRPr lang="en-US" altLang="zh-CN" sz="2800" dirty="0">
              <a:solidFill>
                <a:schemeClr val="bg2">
                  <a:lumMod val="25000"/>
                </a:schemeClr>
              </a:solidFill>
            </a:endParaRPr>
          </a:p>
        </p:txBody>
      </p:sp>
      <p:sp>
        <p:nvSpPr>
          <p:cNvPr id="10" name="矩形 9"/>
          <p:cNvSpPr/>
          <p:nvPr/>
        </p:nvSpPr>
        <p:spPr>
          <a:xfrm>
            <a:off x="4756475" y="2611394"/>
            <a:ext cx="4838471" cy="566309"/>
          </a:xfrm>
          <a:prstGeom prst="rect">
            <a:avLst/>
          </a:prstGeom>
        </p:spPr>
        <p:txBody>
          <a:bodyPr wrap="square">
            <a:spAutoFit/>
          </a:bodyPr>
          <a:lstStyle/>
          <a:p>
            <a:pPr>
              <a:lnSpc>
                <a:spcPct val="110000"/>
              </a:lnSpc>
            </a:pPr>
            <a:r>
              <a:rPr lang="en-US" altLang="zh-CN" sz="2800" dirty="0" smtClean="0">
                <a:solidFill>
                  <a:schemeClr val="bg2">
                    <a:lumMod val="25000"/>
                  </a:schemeClr>
                </a:solidFill>
              </a:rPr>
              <a:t>System Overview</a:t>
            </a:r>
            <a:endParaRPr lang="en-US" altLang="zh-CN" sz="2800" dirty="0">
              <a:solidFill>
                <a:schemeClr val="bg2">
                  <a:lumMod val="25000"/>
                </a:schemeClr>
              </a:solidFill>
            </a:endParaRPr>
          </a:p>
        </p:txBody>
      </p:sp>
      <p:sp>
        <p:nvSpPr>
          <p:cNvPr id="11" name="椭圆 10"/>
          <p:cNvSpPr/>
          <p:nvPr/>
        </p:nvSpPr>
        <p:spPr>
          <a:xfrm>
            <a:off x="3310341" y="3433468"/>
            <a:ext cx="558000" cy="558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3</a:t>
            </a:r>
            <a:endParaRPr lang="zh-CN" altLang="en-US" sz="2800" dirty="0">
              <a:latin typeface="Arial Rounded MT Bold" panose="020F0704030504030204" pitchFamily="34" charset="0"/>
            </a:endParaRPr>
          </a:p>
        </p:txBody>
      </p:sp>
      <p:sp>
        <p:nvSpPr>
          <p:cNvPr id="12" name="矩形 11"/>
          <p:cNvSpPr/>
          <p:nvPr/>
        </p:nvSpPr>
        <p:spPr>
          <a:xfrm>
            <a:off x="3907328" y="3311297"/>
            <a:ext cx="1632948" cy="738664"/>
          </a:xfrm>
          <a:prstGeom prst="rect">
            <a:avLst/>
          </a:prstGeom>
        </p:spPr>
        <p:txBody>
          <a:bodyPr wrap="none">
            <a:spAutoFit/>
          </a:bodyPr>
          <a:lstStyle/>
          <a:p>
            <a:pPr>
              <a:lnSpc>
                <a:spcPct val="150000"/>
              </a:lnSpc>
            </a:pPr>
            <a:r>
              <a:rPr lang="en-US" altLang="zh-CN" sz="2800" dirty="0" smtClean="0">
                <a:solidFill>
                  <a:schemeClr val="bg2">
                    <a:lumMod val="25000"/>
                  </a:schemeClr>
                </a:solidFill>
              </a:rPr>
              <a:t>Algorithm</a:t>
            </a:r>
            <a:endParaRPr lang="en-US" altLang="zh-CN" sz="2800" dirty="0">
              <a:solidFill>
                <a:schemeClr val="bg2">
                  <a:lumMod val="25000"/>
                </a:schemeClr>
              </a:solidFill>
            </a:endParaRPr>
          </a:p>
        </p:txBody>
      </p:sp>
      <p:sp>
        <p:nvSpPr>
          <p:cNvPr id="13" name="椭圆 12"/>
          <p:cNvSpPr/>
          <p:nvPr/>
        </p:nvSpPr>
        <p:spPr>
          <a:xfrm>
            <a:off x="2424190" y="4222412"/>
            <a:ext cx="558000" cy="55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4</a:t>
            </a:r>
            <a:endParaRPr lang="zh-CN" altLang="en-US" sz="2800" dirty="0">
              <a:latin typeface="Arial Rounded MT Bold" panose="020F0704030504030204" pitchFamily="34" charset="0"/>
            </a:endParaRPr>
          </a:p>
        </p:txBody>
      </p:sp>
      <p:sp>
        <p:nvSpPr>
          <p:cNvPr id="14" name="矩形 13"/>
          <p:cNvSpPr/>
          <p:nvPr/>
        </p:nvSpPr>
        <p:spPr>
          <a:xfrm>
            <a:off x="2976402" y="4090182"/>
            <a:ext cx="2000741" cy="738664"/>
          </a:xfrm>
          <a:prstGeom prst="rect">
            <a:avLst/>
          </a:prstGeom>
        </p:spPr>
        <p:txBody>
          <a:bodyPr wrap="none">
            <a:spAutoFit/>
          </a:bodyPr>
          <a:lstStyle/>
          <a:p>
            <a:pPr>
              <a:lnSpc>
                <a:spcPct val="150000"/>
              </a:lnSpc>
            </a:pPr>
            <a:r>
              <a:rPr lang="en-US" altLang="zh-CN" sz="2800" dirty="0" smtClean="0">
                <a:solidFill>
                  <a:schemeClr val="bg2">
                    <a:lumMod val="25000"/>
                  </a:schemeClr>
                </a:solidFill>
              </a:rPr>
              <a:t>Experiments</a:t>
            </a:r>
            <a:endParaRPr lang="en-US" altLang="zh-CN" sz="2800" dirty="0">
              <a:solidFill>
                <a:schemeClr val="bg2">
                  <a:lumMod val="25000"/>
                </a:schemeClr>
              </a:solidFill>
            </a:endParaRPr>
          </a:p>
        </p:txBody>
      </p:sp>
      <p:sp>
        <p:nvSpPr>
          <p:cNvPr id="15" name="文本框 14"/>
          <p:cNvSpPr txBox="1"/>
          <p:nvPr/>
        </p:nvSpPr>
        <p:spPr>
          <a:xfrm>
            <a:off x="7739406" y="321841"/>
            <a:ext cx="3467100" cy="769441"/>
          </a:xfrm>
          <a:prstGeom prst="rect">
            <a:avLst/>
          </a:prstGeom>
          <a:noFill/>
        </p:spPr>
        <p:txBody>
          <a:bodyPr wrap="square" rtlCol="0">
            <a:spAutoFit/>
          </a:bodyPr>
          <a:lstStyle/>
          <a:p>
            <a:r>
              <a:rPr lang="en-US" altLang="zh-CN" sz="4400" dirty="0">
                <a:solidFill>
                  <a:schemeClr val="bg2">
                    <a:lumMod val="25000"/>
                  </a:schemeClr>
                </a:solidFill>
              </a:rPr>
              <a:t>CONTENTS</a:t>
            </a:r>
            <a:endParaRPr lang="zh-CN" altLang="en-US" sz="4400" dirty="0">
              <a:solidFill>
                <a:schemeClr val="bg2">
                  <a:lumMod val="25000"/>
                </a:schemeClr>
              </a:solidFill>
            </a:endParaRPr>
          </a:p>
        </p:txBody>
      </p:sp>
      <p:sp>
        <p:nvSpPr>
          <p:cNvPr id="2" name="灯片编号占位符 1"/>
          <p:cNvSpPr>
            <a:spLocks noGrp="1"/>
          </p:cNvSpPr>
          <p:nvPr>
            <p:ph type="sldNum" sz="quarter" idx="12"/>
          </p:nvPr>
        </p:nvSpPr>
        <p:spPr/>
        <p:txBody>
          <a:bodyPr/>
          <a:lstStyle/>
          <a:p>
            <a:fld id="{6B4C1C99-77CD-4040-9CA4-1FAF429C82A4}" type="slidenum">
              <a:rPr lang="zh-CN" altLang="en-US" smtClean="0"/>
              <a:t>3</a:t>
            </a:fld>
            <a:endParaRPr lang="zh-CN" altLang="en-US"/>
          </a:p>
        </p:txBody>
      </p:sp>
      <p:sp>
        <p:nvSpPr>
          <p:cNvPr id="17" name="等腰三角形 16"/>
          <p:cNvSpPr/>
          <p:nvPr/>
        </p:nvSpPr>
        <p:spPr>
          <a:xfrm rot="10800000">
            <a:off x="1472438" y="-129751"/>
            <a:ext cx="552211" cy="5208218"/>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466649" y="4962660"/>
            <a:ext cx="558000" cy="558000"/>
          </a:xfrm>
          <a:prstGeom prst="ellips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5</a:t>
            </a:r>
            <a:endParaRPr lang="zh-CN" altLang="en-US" sz="2800" dirty="0">
              <a:latin typeface="Arial Rounded MT Bold" panose="020F0704030504030204" pitchFamily="34" charset="0"/>
            </a:endParaRPr>
          </a:p>
        </p:txBody>
      </p:sp>
      <p:sp>
        <p:nvSpPr>
          <p:cNvPr id="19" name="矩形 18"/>
          <p:cNvSpPr/>
          <p:nvPr/>
        </p:nvSpPr>
        <p:spPr>
          <a:xfrm>
            <a:off x="2044744" y="4879723"/>
            <a:ext cx="1778051" cy="671851"/>
          </a:xfrm>
          <a:prstGeom prst="rect">
            <a:avLst/>
          </a:prstGeom>
        </p:spPr>
        <p:txBody>
          <a:bodyPr wrap="none">
            <a:spAutoFit/>
          </a:bodyPr>
          <a:lstStyle/>
          <a:p>
            <a:pPr>
              <a:lnSpc>
                <a:spcPct val="150000"/>
              </a:lnSpc>
            </a:pPr>
            <a:r>
              <a:rPr lang="en-US" altLang="zh-CN" sz="2800" dirty="0" smtClean="0">
                <a:solidFill>
                  <a:schemeClr val="bg2">
                    <a:lumMod val="25000"/>
                  </a:schemeClr>
                </a:solidFill>
              </a:rPr>
              <a:t>Conclusion</a:t>
            </a:r>
            <a:endParaRPr lang="en-US" altLang="zh-CN" sz="2800" dirty="0">
              <a:solidFill>
                <a:schemeClr val="bg2">
                  <a:lumMod val="25000"/>
                </a:schemeClr>
              </a:solidFill>
            </a:endParaRPr>
          </a:p>
        </p:txBody>
      </p:sp>
    </p:spTree>
    <p:extLst>
      <p:ext uri="{BB962C8B-B14F-4D97-AF65-F5344CB8AC3E}">
        <p14:creationId xmlns:p14="http://schemas.microsoft.com/office/powerpoint/2010/main" val="3306353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等腰三角形 15"/>
          <p:cNvSpPr/>
          <p:nvPr/>
        </p:nvSpPr>
        <p:spPr>
          <a:xfrm rot="10800000">
            <a:off x="5090411" y="-124623"/>
            <a:ext cx="552211" cy="1905314"/>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0800000">
            <a:off x="4204264" y="-126239"/>
            <a:ext cx="552211" cy="2737633"/>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0800000">
            <a:off x="3310342" y="-129751"/>
            <a:ext cx="552211" cy="3647273"/>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0800000">
            <a:off x="2424191" y="-129751"/>
            <a:ext cx="552211" cy="4467277"/>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090414" y="1780692"/>
            <a:ext cx="558000" cy="55800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1</a:t>
            </a:r>
            <a:endParaRPr lang="zh-CN" altLang="en-US" sz="2800" dirty="0">
              <a:latin typeface="Arial Rounded MT Bold" panose="020F0704030504030204" pitchFamily="34" charset="0"/>
            </a:endParaRPr>
          </a:p>
        </p:txBody>
      </p:sp>
      <p:sp>
        <p:nvSpPr>
          <p:cNvPr id="6" name="椭圆 5"/>
          <p:cNvSpPr/>
          <p:nvPr/>
        </p:nvSpPr>
        <p:spPr>
          <a:xfrm>
            <a:off x="4198475" y="2568826"/>
            <a:ext cx="558000" cy="558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2</a:t>
            </a:r>
            <a:endParaRPr lang="zh-CN" altLang="en-US" sz="2800" dirty="0">
              <a:latin typeface="Arial Rounded MT Bold" panose="020F0704030504030204" pitchFamily="34" charset="0"/>
            </a:endParaRPr>
          </a:p>
        </p:txBody>
      </p:sp>
      <p:sp>
        <p:nvSpPr>
          <p:cNvPr id="8" name="矩形 7"/>
          <p:cNvSpPr/>
          <p:nvPr/>
        </p:nvSpPr>
        <p:spPr>
          <a:xfrm>
            <a:off x="5691125" y="1648038"/>
            <a:ext cx="1999778" cy="738664"/>
          </a:xfrm>
          <a:prstGeom prst="rect">
            <a:avLst/>
          </a:prstGeom>
        </p:spPr>
        <p:txBody>
          <a:bodyPr wrap="none">
            <a:spAutoFit/>
          </a:bodyPr>
          <a:lstStyle/>
          <a:p>
            <a:pPr>
              <a:lnSpc>
                <a:spcPct val="150000"/>
              </a:lnSpc>
            </a:pPr>
            <a:r>
              <a:rPr lang="en-US" altLang="zh-CN" sz="2800" dirty="0" smtClean="0">
                <a:solidFill>
                  <a:schemeClr val="bg2">
                    <a:lumMod val="25000"/>
                  </a:schemeClr>
                </a:solidFill>
              </a:rPr>
              <a:t>Introduction</a:t>
            </a:r>
            <a:endParaRPr lang="en-US" altLang="zh-CN" sz="2800" dirty="0">
              <a:solidFill>
                <a:schemeClr val="bg2">
                  <a:lumMod val="25000"/>
                </a:schemeClr>
              </a:solidFill>
            </a:endParaRPr>
          </a:p>
        </p:txBody>
      </p:sp>
      <p:sp>
        <p:nvSpPr>
          <p:cNvPr id="10" name="矩形 9"/>
          <p:cNvSpPr/>
          <p:nvPr/>
        </p:nvSpPr>
        <p:spPr>
          <a:xfrm>
            <a:off x="4756475" y="2611394"/>
            <a:ext cx="4838471" cy="542584"/>
          </a:xfrm>
          <a:prstGeom prst="rect">
            <a:avLst/>
          </a:prstGeom>
        </p:spPr>
        <p:txBody>
          <a:bodyPr wrap="square">
            <a:spAutoFit/>
          </a:bodyPr>
          <a:lstStyle/>
          <a:p>
            <a:pPr>
              <a:lnSpc>
                <a:spcPct val="110000"/>
              </a:lnSpc>
            </a:pPr>
            <a:r>
              <a:rPr lang="en-US" altLang="zh-CN" sz="2800" dirty="0" smtClean="0">
                <a:solidFill>
                  <a:schemeClr val="bg2">
                    <a:lumMod val="75000"/>
                  </a:schemeClr>
                </a:solidFill>
              </a:rPr>
              <a:t>System Overview</a:t>
            </a:r>
            <a:endParaRPr lang="en-US" altLang="zh-CN" sz="2800" dirty="0">
              <a:solidFill>
                <a:schemeClr val="bg2">
                  <a:lumMod val="75000"/>
                </a:schemeClr>
              </a:solidFill>
            </a:endParaRPr>
          </a:p>
        </p:txBody>
      </p:sp>
      <p:sp>
        <p:nvSpPr>
          <p:cNvPr id="11" name="椭圆 10"/>
          <p:cNvSpPr/>
          <p:nvPr/>
        </p:nvSpPr>
        <p:spPr>
          <a:xfrm>
            <a:off x="3310341" y="3433468"/>
            <a:ext cx="558000" cy="558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3</a:t>
            </a:r>
            <a:endParaRPr lang="zh-CN" altLang="en-US" sz="2800" dirty="0">
              <a:latin typeface="Arial Rounded MT Bold" panose="020F0704030504030204" pitchFamily="34" charset="0"/>
            </a:endParaRPr>
          </a:p>
        </p:txBody>
      </p:sp>
      <p:sp>
        <p:nvSpPr>
          <p:cNvPr id="12" name="矩形 11"/>
          <p:cNvSpPr/>
          <p:nvPr/>
        </p:nvSpPr>
        <p:spPr>
          <a:xfrm>
            <a:off x="3907328" y="3311297"/>
            <a:ext cx="1632948" cy="671851"/>
          </a:xfrm>
          <a:prstGeom prst="rect">
            <a:avLst/>
          </a:prstGeom>
        </p:spPr>
        <p:txBody>
          <a:bodyPr wrap="none">
            <a:spAutoFit/>
          </a:bodyPr>
          <a:lstStyle/>
          <a:p>
            <a:pPr>
              <a:lnSpc>
                <a:spcPct val="150000"/>
              </a:lnSpc>
            </a:pPr>
            <a:r>
              <a:rPr lang="en-US" altLang="zh-CN" sz="2800" dirty="0" smtClean="0">
                <a:solidFill>
                  <a:schemeClr val="bg2">
                    <a:lumMod val="75000"/>
                  </a:schemeClr>
                </a:solidFill>
              </a:rPr>
              <a:t>Algorithm</a:t>
            </a:r>
            <a:endParaRPr lang="en-US" altLang="zh-CN" sz="2800" dirty="0">
              <a:solidFill>
                <a:schemeClr val="bg2">
                  <a:lumMod val="75000"/>
                </a:schemeClr>
              </a:solidFill>
            </a:endParaRPr>
          </a:p>
        </p:txBody>
      </p:sp>
      <p:sp>
        <p:nvSpPr>
          <p:cNvPr id="13" name="椭圆 12"/>
          <p:cNvSpPr/>
          <p:nvPr/>
        </p:nvSpPr>
        <p:spPr>
          <a:xfrm>
            <a:off x="2424190" y="4222412"/>
            <a:ext cx="558000" cy="55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4</a:t>
            </a:r>
            <a:endParaRPr lang="zh-CN" altLang="en-US" sz="2800" dirty="0">
              <a:latin typeface="Arial Rounded MT Bold" panose="020F0704030504030204" pitchFamily="34" charset="0"/>
            </a:endParaRPr>
          </a:p>
        </p:txBody>
      </p:sp>
      <p:sp>
        <p:nvSpPr>
          <p:cNvPr id="14" name="矩形 13"/>
          <p:cNvSpPr/>
          <p:nvPr/>
        </p:nvSpPr>
        <p:spPr>
          <a:xfrm>
            <a:off x="2976402" y="4090182"/>
            <a:ext cx="2000741" cy="671851"/>
          </a:xfrm>
          <a:prstGeom prst="rect">
            <a:avLst/>
          </a:prstGeom>
        </p:spPr>
        <p:txBody>
          <a:bodyPr wrap="none">
            <a:spAutoFit/>
          </a:bodyPr>
          <a:lstStyle/>
          <a:p>
            <a:pPr>
              <a:lnSpc>
                <a:spcPct val="150000"/>
              </a:lnSpc>
            </a:pPr>
            <a:r>
              <a:rPr lang="en-US" altLang="zh-CN" sz="2800" dirty="0" smtClean="0">
                <a:solidFill>
                  <a:schemeClr val="bg2">
                    <a:lumMod val="75000"/>
                  </a:schemeClr>
                </a:solidFill>
              </a:rPr>
              <a:t>Experiments</a:t>
            </a:r>
            <a:endParaRPr lang="en-US" altLang="zh-CN" sz="2800" dirty="0">
              <a:solidFill>
                <a:schemeClr val="bg2">
                  <a:lumMod val="75000"/>
                </a:schemeClr>
              </a:solidFill>
            </a:endParaRPr>
          </a:p>
        </p:txBody>
      </p:sp>
      <p:sp>
        <p:nvSpPr>
          <p:cNvPr id="15" name="文本框 14"/>
          <p:cNvSpPr txBox="1"/>
          <p:nvPr/>
        </p:nvSpPr>
        <p:spPr>
          <a:xfrm>
            <a:off x="7739406" y="321841"/>
            <a:ext cx="3467100" cy="769441"/>
          </a:xfrm>
          <a:prstGeom prst="rect">
            <a:avLst/>
          </a:prstGeom>
          <a:noFill/>
        </p:spPr>
        <p:txBody>
          <a:bodyPr wrap="square" rtlCol="0">
            <a:spAutoFit/>
          </a:bodyPr>
          <a:lstStyle/>
          <a:p>
            <a:r>
              <a:rPr lang="en-US" altLang="zh-CN" sz="4400" dirty="0">
                <a:solidFill>
                  <a:schemeClr val="bg2">
                    <a:lumMod val="25000"/>
                  </a:schemeClr>
                </a:solidFill>
              </a:rPr>
              <a:t>CONTENTS</a:t>
            </a:r>
            <a:endParaRPr lang="zh-CN" altLang="en-US" sz="4400" dirty="0">
              <a:solidFill>
                <a:schemeClr val="bg2">
                  <a:lumMod val="25000"/>
                </a:schemeClr>
              </a:solidFill>
            </a:endParaRPr>
          </a:p>
        </p:txBody>
      </p:sp>
      <p:sp>
        <p:nvSpPr>
          <p:cNvPr id="2" name="灯片编号占位符 1"/>
          <p:cNvSpPr>
            <a:spLocks noGrp="1"/>
          </p:cNvSpPr>
          <p:nvPr>
            <p:ph type="sldNum" sz="quarter" idx="12"/>
          </p:nvPr>
        </p:nvSpPr>
        <p:spPr/>
        <p:txBody>
          <a:bodyPr/>
          <a:lstStyle/>
          <a:p>
            <a:fld id="{6B4C1C99-77CD-4040-9CA4-1FAF429C82A4}" type="slidenum">
              <a:rPr lang="zh-CN" altLang="en-US" smtClean="0"/>
              <a:t>4</a:t>
            </a:fld>
            <a:endParaRPr lang="zh-CN" altLang="en-US"/>
          </a:p>
        </p:txBody>
      </p:sp>
      <p:sp>
        <p:nvSpPr>
          <p:cNvPr id="17" name="等腰三角形 16"/>
          <p:cNvSpPr/>
          <p:nvPr/>
        </p:nvSpPr>
        <p:spPr>
          <a:xfrm rot="10800000">
            <a:off x="1472438" y="-129751"/>
            <a:ext cx="552211" cy="5208218"/>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466649" y="4962660"/>
            <a:ext cx="558000" cy="558000"/>
          </a:xfrm>
          <a:prstGeom prst="ellips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5</a:t>
            </a:r>
            <a:endParaRPr lang="zh-CN" altLang="en-US" sz="2800" dirty="0">
              <a:latin typeface="Arial Rounded MT Bold" panose="020F0704030504030204" pitchFamily="34" charset="0"/>
            </a:endParaRPr>
          </a:p>
        </p:txBody>
      </p:sp>
      <p:sp>
        <p:nvSpPr>
          <p:cNvPr id="19" name="矩形 18"/>
          <p:cNvSpPr/>
          <p:nvPr/>
        </p:nvSpPr>
        <p:spPr>
          <a:xfrm>
            <a:off x="2044744" y="4879723"/>
            <a:ext cx="1778051" cy="671851"/>
          </a:xfrm>
          <a:prstGeom prst="rect">
            <a:avLst/>
          </a:prstGeom>
        </p:spPr>
        <p:txBody>
          <a:bodyPr wrap="none">
            <a:spAutoFit/>
          </a:bodyPr>
          <a:lstStyle/>
          <a:p>
            <a:pPr>
              <a:lnSpc>
                <a:spcPct val="150000"/>
              </a:lnSpc>
            </a:pPr>
            <a:r>
              <a:rPr lang="en-US" altLang="zh-CN" sz="2800" dirty="0" smtClean="0">
                <a:solidFill>
                  <a:schemeClr val="bg2">
                    <a:lumMod val="75000"/>
                  </a:schemeClr>
                </a:solidFill>
              </a:rPr>
              <a:t>Conclusion</a:t>
            </a:r>
            <a:endParaRPr lang="en-US" altLang="zh-CN" sz="2800" dirty="0">
              <a:solidFill>
                <a:schemeClr val="bg2">
                  <a:lumMod val="75000"/>
                </a:schemeClr>
              </a:solidFill>
            </a:endParaRPr>
          </a:p>
        </p:txBody>
      </p:sp>
    </p:spTree>
    <p:extLst>
      <p:ext uri="{BB962C8B-B14F-4D97-AF65-F5344CB8AC3E}">
        <p14:creationId xmlns:p14="http://schemas.microsoft.com/office/powerpoint/2010/main" val="1375580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9175"/>
            <a:ext cx="651850"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Arial Rounded MT Bold" panose="020F0704030504030204" pitchFamily="34" charset="0"/>
                <a:ea typeface="Roboto Th" pitchFamily="2" charset="0"/>
                <a:cs typeface="Droid Serif" panose="02020600060500020200" pitchFamily="18" charset="0"/>
              </a:rPr>
              <a:t>1</a:t>
            </a:r>
          </a:p>
          <a:p>
            <a:pPr algn="ctr"/>
            <a:r>
              <a:rPr lang="en-US" altLang="zh-CN" sz="1600" b="1" dirty="0" smtClean="0">
                <a:ea typeface="Roboto Th" pitchFamily="2" charset="0"/>
                <a:cs typeface="Droid Serif" panose="02020600060500020200" pitchFamily="18" charset="0"/>
              </a:rPr>
              <a:t>PART</a:t>
            </a:r>
            <a:endParaRPr lang="zh-CN" altLang="en-US" sz="1600" b="1" dirty="0">
              <a:cs typeface="Droid Serif" panose="02020600060500020200" pitchFamily="18" charset="0"/>
            </a:endParaRPr>
          </a:p>
        </p:txBody>
      </p:sp>
      <p:sp>
        <p:nvSpPr>
          <p:cNvPr id="5" name="矩形 4"/>
          <p:cNvSpPr/>
          <p:nvPr/>
        </p:nvSpPr>
        <p:spPr>
          <a:xfrm>
            <a:off x="731821" y="199175"/>
            <a:ext cx="191632"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3424" y="199175"/>
            <a:ext cx="61866"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47775" y="338925"/>
            <a:ext cx="3352800" cy="584775"/>
          </a:xfrm>
          <a:prstGeom prst="rect">
            <a:avLst/>
          </a:prstGeom>
          <a:noFill/>
        </p:spPr>
        <p:txBody>
          <a:bodyPr wrap="square" rtlCol="0">
            <a:spAutoFit/>
          </a:bodyPr>
          <a:lstStyle/>
          <a:p>
            <a:r>
              <a:rPr lang="en-US" altLang="zh-CN" sz="3200" dirty="0" smtClean="0"/>
              <a:t>Introduction</a:t>
            </a:r>
            <a:endParaRPr lang="zh-CN" altLang="en-US" sz="3200" dirty="0"/>
          </a:p>
        </p:txBody>
      </p:sp>
      <p:sp>
        <p:nvSpPr>
          <p:cNvPr id="6" name="灯片编号占位符 5"/>
          <p:cNvSpPr>
            <a:spLocks noGrp="1"/>
          </p:cNvSpPr>
          <p:nvPr>
            <p:ph type="sldNum" sz="quarter" idx="12"/>
          </p:nvPr>
        </p:nvSpPr>
        <p:spPr>
          <a:xfrm>
            <a:off x="8625372" y="6404868"/>
            <a:ext cx="2743200" cy="365125"/>
          </a:xfrm>
        </p:spPr>
        <p:txBody>
          <a:bodyPr/>
          <a:lstStyle/>
          <a:p>
            <a:fld id="{6B4C1C99-77CD-4040-9CA4-1FAF429C82A4}" type="slidenum">
              <a:rPr lang="zh-CN" altLang="en-US" smtClean="0"/>
              <a:t>5</a:t>
            </a:fld>
            <a:endParaRPr lang="zh-CN" altLang="en-US" dirty="0"/>
          </a:p>
        </p:txBody>
      </p:sp>
      <p:sp>
        <p:nvSpPr>
          <p:cNvPr id="139" name="文本框 138"/>
          <p:cNvSpPr txBox="1"/>
          <p:nvPr/>
        </p:nvSpPr>
        <p:spPr>
          <a:xfrm>
            <a:off x="731821" y="1778205"/>
            <a:ext cx="11129026"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dirty="0" smtClean="0"/>
              <a:t>Author-name Disambiguation</a:t>
            </a:r>
          </a:p>
          <a:p>
            <a:pPr marL="285750" indent="-285750">
              <a:lnSpc>
                <a:spcPct val="150000"/>
              </a:lnSpc>
              <a:buFont typeface="Arial" panose="020B0604020202020204" pitchFamily="34" charset="0"/>
              <a:buChar char="•"/>
            </a:pPr>
            <a:r>
              <a:rPr lang="en-US" altLang="zh-CN" sz="2400" dirty="0" smtClean="0"/>
              <a:t>Unsupervised task</a:t>
            </a:r>
          </a:p>
          <a:p>
            <a:pPr marL="285750" indent="-285750">
              <a:lnSpc>
                <a:spcPct val="150000"/>
              </a:lnSpc>
              <a:buFont typeface="Arial" panose="020B0604020202020204" pitchFamily="34" charset="0"/>
              <a:buChar char="•"/>
            </a:pPr>
            <a:r>
              <a:rPr lang="en-US" altLang="zh-CN" sz="2400" dirty="0" smtClean="0"/>
              <a:t>2309 submissions by 241 teams from 40 countries.</a:t>
            </a:r>
          </a:p>
          <a:p>
            <a:pPr marL="285750" indent="-285750">
              <a:lnSpc>
                <a:spcPct val="150000"/>
              </a:lnSpc>
              <a:buFont typeface="Arial" panose="020B0604020202020204" pitchFamily="34" charset="0"/>
              <a:buChar char="•"/>
            </a:pPr>
            <a:r>
              <a:rPr lang="en-US" altLang="zh-CN" sz="2400" dirty="0"/>
              <a:t>201542 authorIds, out of which 20680 unique authors have requested to merge their profile with at least one other author profile in the dataset, leading to a total of 33648 merge requests. On average, the dataset contains 2 duplicate profiles per author</a:t>
            </a:r>
            <a:r>
              <a:rPr lang="en-US" altLang="zh-CN" sz="2400" dirty="0" smtClean="0"/>
              <a:t>.</a:t>
            </a:r>
            <a:endParaRPr lang="zh-CN" altLang="en-US" sz="2400" dirty="0"/>
          </a:p>
        </p:txBody>
      </p:sp>
    </p:spTree>
    <p:extLst>
      <p:ext uri="{BB962C8B-B14F-4D97-AF65-F5344CB8AC3E}">
        <p14:creationId xmlns:p14="http://schemas.microsoft.com/office/powerpoint/2010/main" val="4128850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9175"/>
            <a:ext cx="651850"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Arial Rounded MT Bold" panose="020F0704030504030204" pitchFamily="34" charset="0"/>
                <a:ea typeface="Roboto Th" pitchFamily="2" charset="0"/>
                <a:cs typeface="Droid Serif" panose="02020600060500020200" pitchFamily="18" charset="0"/>
              </a:rPr>
              <a:t>1</a:t>
            </a:r>
          </a:p>
          <a:p>
            <a:pPr algn="ctr"/>
            <a:r>
              <a:rPr lang="en-US" altLang="zh-CN" sz="1600" b="1" dirty="0" smtClean="0">
                <a:ea typeface="Roboto Th" pitchFamily="2" charset="0"/>
                <a:cs typeface="Droid Serif" panose="02020600060500020200" pitchFamily="18" charset="0"/>
              </a:rPr>
              <a:t>PART</a:t>
            </a:r>
            <a:endParaRPr lang="zh-CN" altLang="en-US" sz="1600" b="1" dirty="0">
              <a:cs typeface="Droid Serif" panose="02020600060500020200" pitchFamily="18" charset="0"/>
            </a:endParaRPr>
          </a:p>
        </p:txBody>
      </p:sp>
      <p:sp>
        <p:nvSpPr>
          <p:cNvPr id="5" name="矩形 4"/>
          <p:cNvSpPr/>
          <p:nvPr/>
        </p:nvSpPr>
        <p:spPr>
          <a:xfrm>
            <a:off x="731821" y="199175"/>
            <a:ext cx="191632"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3424" y="199175"/>
            <a:ext cx="61866"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47775" y="338925"/>
            <a:ext cx="3352800" cy="584775"/>
          </a:xfrm>
          <a:prstGeom prst="rect">
            <a:avLst/>
          </a:prstGeom>
          <a:noFill/>
        </p:spPr>
        <p:txBody>
          <a:bodyPr wrap="square" rtlCol="0">
            <a:spAutoFit/>
          </a:bodyPr>
          <a:lstStyle/>
          <a:p>
            <a:r>
              <a:rPr lang="en-US" altLang="zh-CN" sz="3200" dirty="0" smtClean="0"/>
              <a:t>Introduction</a:t>
            </a:r>
            <a:endParaRPr lang="zh-CN" altLang="en-US" sz="3200" dirty="0"/>
          </a:p>
        </p:txBody>
      </p:sp>
      <p:sp>
        <p:nvSpPr>
          <p:cNvPr id="6" name="灯片编号占位符 5"/>
          <p:cNvSpPr>
            <a:spLocks noGrp="1"/>
          </p:cNvSpPr>
          <p:nvPr>
            <p:ph type="sldNum" sz="quarter" idx="12"/>
          </p:nvPr>
        </p:nvSpPr>
        <p:spPr>
          <a:xfrm>
            <a:off x="8625372" y="6404868"/>
            <a:ext cx="2743200" cy="365125"/>
          </a:xfrm>
        </p:spPr>
        <p:txBody>
          <a:bodyPr/>
          <a:lstStyle/>
          <a:p>
            <a:fld id="{6B4C1C99-77CD-4040-9CA4-1FAF429C82A4}" type="slidenum">
              <a:rPr lang="zh-CN" altLang="en-US" smtClean="0"/>
              <a:t>6</a:t>
            </a:fld>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2985758450"/>
              </p:ext>
            </p:extLst>
          </p:nvPr>
        </p:nvGraphicFramePr>
        <p:xfrm>
          <a:off x="175440" y="1122373"/>
          <a:ext cx="11898026" cy="5547360"/>
        </p:xfrm>
        <a:graphic>
          <a:graphicData uri="http://schemas.openxmlformats.org/drawingml/2006/table">
            <a:tbl>
              <a:tblPr firstRow="1" bandRow="1">
                <a:tableStyleId>{69012ECD-51FC-41F1-AA8D-1B2483CD663E}</a:tableStyleId>
              </a:tblPr>
              <a:tblGrid>
                <a:gridCol w="1679711"/>
                <a:gridCol w="1608756"/>
                <a:gridCol w="5910922"/>
                <a:gridCol w="2698637"/>
              </a:tblGrid>
              <a:tr h="0">
                <a:tc>
                  <a:txBody>
                    <a:bodyPr/>
                    <a:lstStyle/>
                    <a:p>
                      <a:r>
                        <a:rPr lang="en-US" altLang="zh-CN" sz="2000" dirty="0" smtClean="0"/>
                        <a:t>Dataset</a:t>
                      </a:r>
                      <a:endParaRPr lang="zh-CN" altLang="en-US" sz="2000" dirty="0">
                        <a:latin typeface="+mn-lt"/>
                      </a:endParaRPr>
                    </a:p>
                  </a:txBody>
                  <a:tcPr/>
                </a:tc>
                <a:tc>
                  <a:txBody>
                    <a:bodyPr/>
                    <a:lstStyle/>
                    <a:p>
                      <a:r>
                        <a:rPr lang="en-US" altLang="zh-CN" sz="2000" dirty="0" smtClean="0"/>
                        <a:t>Attribute</a:t>
                      </a:r>
                      <a:endParaRPr lang="zh-CN" altLang="en-US" sz="2000" dirty="0">
                        <a:latin typeface="+mn-lt"/>
                      </a:endParaRPr>
                    </a:p>
                  </a:txBody>
                  <a:tcPr/>
                </a:tc>
                <a:tc>
                  <a:txBody>
                    <a:bodyPr/>
                    <a:lstStyle/>
                    <a:p>
                      <a:r>
                        <a:rPr lang="en-US" altLang="zh-CN" sz="2000" dirty="0" smtClean="0"/>
                        <a:t>Description</a:t>
                      </a:r>
                      <a:endParaRPr lang="zh-CN" altLang="en-US" sz="2000" dirty="0">
                        <a:latin typeface="+mn-lt"/>
                      </a:endParaRPr>
                    </a:p>
                  </a:txBody>
                  <a:tcPr/>
                </a:tc>
                <a:tc>
                  <a:txBody>
                    <a:bodyPr/>
                    <a:lstStyle/>
                    <a:p>
                      <a:r>
                        <a:rPr lang="en-US" altLang="zh-CN" sz="2000" dirty="0" smtClean="0"/>
                        <a:t>number</a:t>
                      </a:r>
                      <a:r>
                        <a:rPr lang="en-US" altLang="zh-CN" sz="2000" baseline="0" dirty="0" smtClean="0"/>
                        <a:t> of records</a:t>
                      </a:r>
                      <a:endParaRPr lang="zh-CN" altLang="en-US" sz="2000" dirty="0">
                        <a:latin typeface="+mn-lt"/>
                      </a:endParaRPr>
                    </a:p>
                  </a:txBody>
                  <a:tcPr/>
                </a:tc>
              </a:tr>
              <a:tr h="370840">
                <a:tc rowSpan="3">
                  <a:txBody>
                    <a:bodyPr/>
                    <a:lstStyle/>
                    <a:p>
                      <a:pPr lvl="0" algn="l"/>
                      <a:r>
                        <a:rPr lang="en-US" altLang="zh-CN" sz="2000" dirty="0" smtClean="0"/>
                        <a:t>Author</a:t>
                      </a:r>
                      <a:endParaRPr lang="zh-CN" altLang="en-US" sz="2000" dirty="0">
                        <a:latin typeface="+mn-lt"/>
                      </a:endParaRPr>
                    </a:p>
                  </a:txBody>
                  <a:tcPr anchor="ctr"/>
                </a:tc>
                <a:tc>
                  <a:txBody>
                    <a:bodyPr/>
                    <a:lstStyle/>
                    <a:p>
                      <a:r>
                        <a:rPr lang="en-US" altLang="zh-CN" sz="2000" dirty="0" smtClean="0"/>
                        <a:t>Id</a:t>
                      </a:r>
                      <a:endParaRPr lang="zh-CN" altLang="en-US" sz="2000" dirty="0">
                        <a:latin typeface="+mn-lt"/>
                      </a:endParaRPr>
                    </a:p>
                  </a:txBody>
                  <a:tcPr/>
                </a:tc>
                <a:tc>
                  <a:txBody>
                    <a:bodyPr/>
                    <a:lstStyle/>
                    <a:p>
                      <a:r>
                        <a:rPr lang="en-US" altLang="zh-CN" sz="2000" dirty="0" smtClean="0"/>
                        <a:t>Id of the author</a:t>
                      </a:r>
                      <a:endParaRPr lang="zh-CN" altLang="en-US" sz="2000" dirty="0">
                        <a:latin typeface="+mn-lt"/>
                      </a:endParaRPr>
                    </a:p>
                  </a:txBody>
                  <a:tcPr/>
                </a:tc>
                <a:tc rowSpan="3">
                  <a:txBody>
                    <a:bodyPr/>
                    <a:lstStyle/>
                    <a:p>
                      <a:pPr algn="l"/>
                      <a:r>
                        <a:rPr lang="en-US" altLang="zh-CN" sz="1800" b="0" i="0" u="none" strike="noStrike" kern="1200" baseline="0" dirty="0" smtClean="0">
                          <a:solidFill>
                            <a:schemeClr val="tx1"/>
                          </a:solidFill>
                          <a:latin typeface="+mn-lt"/>
                          <a:ea typeface="+mn-ea"/>
                          <a:cs typeface="+mn-cs"/>
                        </a:rPr>
                        <a:t>2,293,837 unique author IDs</a:t>
                      </a:r>
                      <a:endParaRPr lang="zh-CN" altLang="en-US" sz="2000" b="1" dirty="0">
                        <a:latin typeface="+mn-lt"/>
                      </a:endParaRPr>
                    </a:p>
                  </a:txBody>
                  <a:tcPr anchor="ctr"/>
                </a:tc>
              </a:tr>
              <a:tr h="370840">
                <a:tc vMerge="1">
                  <a:txBody>
                    <a:bodyPr/>
                    <a:lstStyle/>
                    <a:p>
                      <a:endParaRPr lang="zh-CN" altLang="en-US" dirty="0"/>
                    </a:p>
                  </a:txBody>
                  <a:tcPr/>
                </a:tc>
                <a:tc>
                  <a:txBody>
                    <a:bodyPr/>
                    <a:lstStyle/>
                    <a:p>
                      <a:r>
                        <a:rPr lang="en-US" altLang="zh-CN" sz="2000" dirty="0" smtClean="0"/>
                        <a:t>Name</a:t>
                      </a:r>
                      <a:endParaRPr lang="zh-CN" altLang="en-US" sz="2000" dirty="0">
                        <a:latin typeface="+mn-lt"/>
                      </a:endParaRPr>
                    </a:p>
                  </a:txBody>
                  <a:tcPr/>
                </a:tc>
                <a:tc>
                  <a:txBody>
                    <a:bodyPr/>
                    <a:lstStyle/>
                    <a:p>
                      <a:r>
                        <a:rPr lang="en-US" altLang="zh-CN" sz="2000" dirty="0" smtClean="0"/>
                        <a:t>Author Name</a:t>
                      </a:r>
                      <a:endParaRPr lang="zh-CN" altLang="en-US" sz="2000" dirty="0">
                        <a:latin typeface="+mn-lt"/>
                      </a:endParaRPr>
                    </a:p>
                  </a:txBody>
                  <a:tcPr/>
                </a:tc>
                <a:tc vMerge="1">
                  <a:txBody>
                    <a:bodyPr/>
                    <a:lstStyle/>
                    <a:p>
                      <a:endParaRPr lang="zh-CN" altLang="en-US" dirty="0"/>
                    </a:p>
                  </a:txBody>
                  <a:tcPr/>
                </a:tc>
              </a:tr>
              <a:tr h="370840">
                <a:tc vMerge="1">
                  <a:txBody>
                    <a:bodyPr/>
                    <a:lstStyle/>
                    <a:p>
                      <a:endParaRPr lang="zh-CN" altLang="en-US" dirty="0"/>
                    </a:p>
                  </a:txBody>
                  <a:tcPr/>
                </a:tc>
                <a:tc>
                  <a:txBody>
                    <a:bodyPr/>
                    <a:lstStyle/>
                    <a:p>
                      <a:r>
                        <a:rPr lang="en-US" altLang="zh-CN" sz="2000" dirty="0" smtClean="0"/>
                        <a:t>Affiliation</a:t>
                      </a:r>
                      <a:endParaRPr lang="zh-CN" altLang="en-US" sz="2000" dirty="0">
                        <a:latin typeface="+mn-lt"/>
                      </a:endParaRPr>
                    </a:p>
                  </a:txBody>
                  <a:tcPr anchor="ctr"/>
                </a:tc>
                <a:tc>
                  <a:txBody>
                    <a:bodyPr/>
                    <a:lstStyle/>
                    <a:p>
                      <a:r>
                        <a:rPr lang="en-US" altLang="zh-CN" sz="2000" dirty="0" smtClean="0"/>
                        <a:t>Origanization</a:t>
                      </a:r>
                      <a:r>
                        <a:rPr lang="en-US" altLang="zh-CN" sz="2000" baseline="0" dirty="0" smtClean="0"/>
                        <a:t> name with which the author is affiliated</a:t>
                      </a:r>
                      <a:endParaRPr lang="zh-CN" altLang="en-US" sz="2000" dirty="0">
                        <a:latin typeface="+mn-lt"/>
                      </a:endParaRPr>
                    </a:p>
                  </a:txBody>
                  <a:tcPr anchor="ctr"/>
                </a:tc>
                <a:tc vMerge="1">
                  <a:txBody>
                    <a:bodyPr/>
                    <a:lstStyle/>
                    <a:p>
                      <a:endParaRPr lang="zh-CN" altLang="en-US" dirty="0"/>
                    </a:p>
                  </a:txBody>
                  <a:tcPr/>
                </a:tc>
              </a:tr>
              <a:tr h="370840">
                <a:tc rowSpan="6">
                  <a:txBody>
                    <a:bodyPr/>
                    <a:lstStyle/>
                    <a:p>
                      <a:pPr algn="l"/>
                      <a:r>
                        <a:rPr lang="en-US" altLang="zh-CN" sz="2000" dirty="0" smtClean="0"/>
                        <a:t>Paper</a:t>
                      </a:r>
                      <a:endParaRPr lang="zh-CN" altLang="en-US" sz="2000" dirty="0">
                        <a:latin typeface="+mn-lt"/>
                      </a:endParaRPr>
                    </a:p>
                  </a:txBody>
                  <a:tcPr anchor="ctr">
                    <a:lnB w="6350" cap="flat" cmpd="sng" algn="ctr">
                      <a:solidFill>
                        <a:srgbClr val="5B9BD5"/>
                      </a:solidFill>
                      <a:prstDash val="solid"/>
                      <a:round/>
                      <a:headEnd type="none" w="med" len="med"/>
                      <a:tailEnd type="none" w="med" len="med"/>
                    </a:lnB>
                  </a:tcPr>
                </a:tc>
                <a:tc>
                  <a:txBody>
                    <a:bodyPr/>
                    <a:lstStyle/>
                    <a:p>
                      <a:r>
                        <a:rPr lang="en-US" altLang="zh-CN" sz="2000" dirty="0" smtClean="0"/>
                        <a:t>Id</a:t>
                      </a:r>
                      <a:endParaRPr lang="zh-CN" altLang="en-US" sz="2000" dirty="0">
                        <a:latin typeface="+mn-lt"/>
                      </a:endParaRPr>
                    </a:p>
                  </a:txBody>
                  <a:tcPr anchor="ctr"/>
                </a:tc>
                <a:tc>
                  <a:txBody>
                    <a:bodyPr/>
                    <a:lstStyle/>
                    <a:p>
                      <a:r>
                        <a:rPr lang="en-US" altLang="zh-CN" sz="2000" dirty="0" smtClean="0"/>
                        <a:t>Id</a:t>
                      </a:r>
                      <a:r>
                        <a:rPr lang="en-US" altLang="zh-CN" sz="2000" baseline="0" dirty="0" smtClean="0"/>
                        <a:t> of the paper</a:t>
                      </a:r>
                      <a:endParaRPr lang="zh-CN" altLang="en-US" sz="2000" dirty="0">
                        <a:latin typeface="+mn-lt"/>
                      </a:endParaRPr>
                    </a:p>
                  </a:txBody>
                  <a:tcPr anchor="ctr"/>
                </a:tc>
                <a:tc rowSpan="6">
                  <a:txBody>
                    <a:bodyPr/>
                    <a:lstStyle/>
                    <a:p>
                      <a:r>
                        <a:rPr lang="en-US" altLang="zh-CN" sz="1800" b="0" i="0" u="none" strike="noStrike" kern="1200" baseline="0" dirty="0" smtClean="0">
                          <a:solidFill>
                            <a:schemeClr val="tx1"/>
                          </a:solidFill>
                          <a:latin typeface="+mn-lt"/>
                          <a:ea typeface="+mn-ea"/>
                          <a:cs typeface="+mn-cs"/>
                        </a:rPr>
                        <a:t>2,258,482 papers which are published in 22,227</a:t>
                      </a:r>
                    </a:p>
                    <a:p>
                      <a:r>
                        <a:rPr lang="en-US" altLang="zh-CN" sz="1800" b="0" i="0" u="none" strike="noStrike" kern="1200" baseline="0" dirty="0" smtClean="0">
                          <a:solidFill>
                            <a:schemeClr val="tx1"/>
                          </a:solidFill>
                          <a:latin typeface="+mn-lt"/>
                          <a:ea typeface="+mn-ea"/>
                          <a:cs typeface="+mn-cs"/>
                        </a:rPr>
                        <a:t>journals and 4545 conferences proceedings.</a:t>
                      </a:r>
                      <a:endParaRPr lang="zh-CN" altLang="en-US" sz="2000" dirty="0">
                        <a:latin typeface="+mn-lt"/>
                      </a:endParaRPr>
                    </a:p>
                  </a:txBody>
                  <a:tcPr anchor="ctr"/>
                </a:tc>
              </a:tr>
              <a:tr h="370840">
                <a:tc vMerge="1">
                  <a:txBody>
                    <a:bodyPr/>
                    <a:lstStyle/>
                    <a:p>
                      <a:endParaRPr lang="zh-CN" altLang="en-US" dirty="0"/>
                    </a:p>
                  </a:txBody>
                  <a:tcPr anchor="ctr"/>
                </a:tc>
                <a:tc>
                  <a:txBody>
                    <a:bodyPr/>
                    <a:lstStyle/>
                    <a:p>
                      <a:r>
                        <a:rPr lang="en-US" altLang="zh-CN" sz="2000" dirty="0" smtClean="0"/>
                        <a:t>Title</a:t>
                      </a:r>
                      <a:endParaRPr lang="zh-CN" altLang="en-US" sz="2000" dirty="0">
                        <a:latin typeface="+mn-lt"/>
                      </a:endParaRPr>
                    </a:p>
                  </a:txBody>
                  <a:tcPr anchor="ctr"/>
                </a:tc>
                <a:tc>
                  <a:txBody>
                    <a:bodyPr/>
                    <a:lstStyle/>
                    <a:p>
                      <a:r>
                        <a:rPr lang="en-US" altLang="zh-CN" sz="2000" dirty="0" smtClean="0"/>
                        <a:t>Title of the paper</a:t>
                      </a:r>
                      <a:endParaRPr lang="zh-CN" altLang="en-US" sz="2000" dirty="0">
                        <a:latin typeface="+mn-lt"/>
                      </a:endParaRPr>
                    </a:p>
                  </a:txBody>
                  <a:tcPr anchor="ctr"/>
                </a:tc>
                <a:tc vMerge="1">
                  <a:txBody>
                    <a:bodyPr/>
                    <a:lstStyle/>
                    <a:p>
                      <a:endParaRPr lang="zh-CN" altLang="en-US" dirty="0"/>
                    </a:p>
                  </a:txBody>
                  <a:tcPr anchor="ctr"/>
                </a:tc>
              </a:tr>
              <a:tr h="370840">
                <a:tc vMerge="1">
                  <a:txBody>
                    <a:bodyPr/>
                    <a:lstStyle/>
                    <a:p>
                      <a:endParaRPr lang="zh-CN" altLang="en-US" dirty="0"/>
                    </a:p>
                  </a:txBody>
                  <a:tcPr anchor="ctr"/>
                </a:tc>
                <a:tc>
                  <a:txBody>
                    <a:bodyPr/>
                    <a:lstStyle/>
                    <a:p>
                      <a:r>
                        <a:rPr lang="en-US" altLang="zh-CN" sz="2000" dirty="0" smtClean="0"/>
                        <a:t>Year</a:t>
                      </a:r>
                      <a:endParaRPr lang="zh-CN" altLang="en-US" sz="2000" dirty="0">
                        <a:latin typeface="+mn-lt"/>
                      </a:endParaRPr>
                    </a:p>
                  </a:txBody>
                  <a:tcPr anchor="ctr"/>
                </a:tc>
                <a:tc>
                  <a:txBody>
                    <a:bodyPr/>
                    <a:lstStyle/>
                    <a:p>
                      <a:r>
                        <a:rPr lang="en-US" altLang="zh-CN" sz="2000" dirty="0" smtClean="0"/>
                        <a:t>Year</a:t>
                      </a:r>
                      <a:r>
                        <a:rPr lang="en-US" altLang="zh-CN" sz="2000" baseline="0" dirty="0" smtClean="0"/>
                        <a:t> of publication of the paper</a:t>
                      </a:r>
                      <a:endParaRPr lang="zh-CN" altLang="en-US" sz="2000" dirty="0">
                        <a:latin typeface="+mn-lt"/>
                      </a:endParaRPr>
                    </a:p>
                  </a:txBody>
                  <a:tcPr anchor="ctr"/>
                </a:tc>
                <a:tc vMerge="1">
                  <a:txBody>
                    <a:bodyPr/>
                    <a:lstStyle/>
                    <a:p>
                      <a:endParaRPr lang="zh-CN" altLang="en-US" dirty="0"/>
                    </a:p>
                  </a:txBody>
                  <a:tcPr anchor="ctr"/>
                </a:tc>
              </a:tr>
              <a:tr h="370840">
                <a:tc vMerge="1">
                  <a:txBody>
                    <a:bodyPr/>
                    <a:lstStyle/>
                    <a:p>
                      <a:endParaRPr lang="zh-CN" altLang="en-US" dirty="0"/>
                    </a:p>
                  </a:txBody>
                  <a:tcPr anchor="ctr"/>
                </a:tc>
                <a:tc>
                  <a:txBody>
                    <a:bodyPr/>
                    <a:lstStyle/>
                    <a:p>
                      <a:r>
                        <a:rPr lang="en-US" altLang="zh-CN" sz="2000" dirty="0" smtClean="0"/>
                        <a:t>ConferenceId</a:t>
                      </a:r>
                      <a:endParaRPr lang="zh-CN" altLang="en-US" sz="2000" dirty="0">
                        <a:latin typeface="+mn-lt"/>
                      </a:endParaRPr>
                    </a:p>
                  </a:txBody>
                  <a:tcPr anchor="ctr"/>
                </a:tc>
                <a:tc>
                  <a:txBody>
                    <a:bodyPr/>
                    <a:lstStyle/>
                    <a:p>
                      <a:r>
                        <a:rPr lang="en-US" altLang="zh-CN" sz="2000" dirty="0" smtClean="0"/>
                        <a:t>Id of the conference</a:t>
                      </a:r>
                      <a:r>
                        <a:rPr lang="en-US" altLang="zh-CN" sz="2000" baseline="0" dirty="0" smtClean="0"/>
                        <a:t> in which the paper is published</a:t>
                      </a:r>
                      <a:endParaRPr lang="zh-CN" altLang="en-US" sz="2000" dirty="0">
                        <a:latin typeface="+mn-lt"/>
                      </a:endParaRPr>
                    </a:p>
                  </a:txBody>
                  <a:tcPr anchor="ctr"/>
                </a:tc>
                <a:tc vMerge="1">
                  <a:txBody>
                    <a:bodyPr/>
                    <a:lstStyle/>
                    <a:p>
                      <a:endParaRPr lang="zh-CN" altLang="en-US" dirty="0"/>
                    </a:p>
                  </a:txBody>
                  <a:tcPr anchor="ctr"/>
                </a:tc>
              </a:tr>
              <a:tr h="370840">
                <a:tc vMerge="1">
                  <a:txBody>
                    <a:bodyPr/>
                    <a:lstStyle/>
                    <a:p>
                      <a:endParaRPr lang="zh-CN" altLang="en-US" dirty="0"/>
                    </a:p>
                  </a:txBody>
                  <a:tcPr anchor="ctr"/>
                </a:tc>
                <a:tc>
                  <a:txBody>
                    <a:bodyPr/>
                    <a:lstStyle/>
                    <a:p>
                      <a:r>
                        <a:rPr lang="en-US" altLang="zh-CN" sz="2000" dirty="0" smtClean="0"/>
                        <a:t>JournalId</a:t>
                      </a:r>
                      <a:endParaRPr lang="zh-CN" altLang="en-US" sz="2000" dirty="0">
                        <a:latin typeface="+mn-lt"/>
                      </a:endParaRPr>
                    </a:p>
                  </a:txBody>
                  <a:tcPr anchor="ctr"/>
                </a:tc>
                <a:tc>
                  <a:txBody>
                    <a:bodyPr/>
                    <a:lstStyle/>
                    <a:p>
                      <a:r>
                        <a:rPr lang="en-US" altLang="zh-CN" sz="2000" dirty="0" smtClean="0"/>
                        <a:t>Id of the journal in which the papers is</a:t>
                      </a:r>
                      <a:r>
                        <a:rPr lang="en-US" altLang="zh-CN" sz="2000" baseline="0" dirty="0" smtClean="0"/>
                        <a:t> published </a:t>
                      </a:r>
                      <a:endParaRPr lang="zh-CN" altLang="en-US" sz="2000" dirty="0">
                        <a:latin typeface="+mn-lt"/>
                      </a:endParaRPr>
                    </a:p>
                  </a:txBody>
                  <a:tcPr anchor="ctr"/>
                </a:tc>
                <a:tc vMerge="1">
                  <a:txBody>
                    <a:bodyPr/>
                    <a:lstStyle/>
                    <a:p>
                      <a:endParaRPr lang="zh-CN" altLang="en-US" dirty="0"/>
                    </a:p>
                  </a:txBody>
                  <a:tcPr anchor="ctr"/>
                </a:tc>
              </a:tr>
              <a:tr h="370840">
                <a:tc vMerge="1">
                  <a:txBody>
                    <a:bodyPr/>
                    <a:lstStyle/>
                    <a:p>
                      <a:endParaRPr lang="zh-CN" altLang="en-US" dirty="0"/>
                    </a:p>
                  </a:txBody>
                  <a:tcPr anchor="ctr"/>
                </a:tc>
                <a:tc>
                  <a:txBody>
                    <a:bodyPr/>
                    <a:lstStyle/>
                    <a:p>
                      <a:r>
                        <a:rPr lang="en-US" altLang="zh-CN" sz="2000" dirty="0" smtClean="0"/>
                        <a:t>Keywords</a:t>
                      </a:r>
                      <a:endParaRPr lang="zh-CN" altLang="en-US" sz="2000" dirty="0">
                        <a:latin typeface="+mn-lt"/>
                      </a:endParaRPr>
                    </a:p>
                  </a:txBody>
                  <a:tcPr anchor="ctr"/>
                </a:tc>
                <a:tc>
                  <a:txBody>
                    <a:bodyPr/>
                    <a:lstStyle/>
                    <a:p>
                      <a:r>
                        <a:rPr lang="en-US" altLang="zh-CN" sz="2000" dirty="0" smtClean="0"/>
                        <a:t>Keywords</a:t>
                      </a:r>
                      <a:r>
                        <a:rPr lang="en-US" altLang="zh-CN" sz="2000" baseline="0" dirty="0" smtClean="0"/>
                        <a:t> describing the paper</a:t>
                      </a:r>
                      <a:endParaRPr lang="zh-CN" altLang="en-US" sz="2000" dirty="0">
                        <a:latin typeface="+mn-lt"/>
                      </a:endParaRPr>
                    </a:p>
                  </a:txBody>
                  <a:tcPr anchor="ctr"/>
                </a:tc>
                <a:tc vMerge="1">
                  <a:txBody>
                    <a:bodyPr/>
                    <a:lstStyle/>
                    <a:p>
                      <a:endParaRPr lang="zh-CN" altLang="en-US" dirty="0"/>
                    </a:p>
                  </a:txBody>
                  <a:tcPr anchor="ctr"/>
                </a:tc>
              </a:tr>
              <a:tr h="370840">
                <a:tc rowSpan="4">
                  <a:txBody>
                    <a:bodyPr/>
                    <a:lstStyle/>
                    <a:p>
                      <a:r>
                        <a:rPr lang="en-US" altLang="zh-CN" sz="2000" dirty="0" smtClean="0"/>
                        <a:t>Paper-Author</a:t>
                      </a:r>
                      <a:endParaRPr lang="zh-CN" altLang="en-US" sz="2000" dirty="0">
                        <a:latin typeface="+mn-lt"/>
                      </a:endParaRPr>
                    </a:p>
                  </a:txBody>
                  <a:tcPr anchor="ctr">
                    <a:lnT w="6350" cap="flat" cmpd="sng" algn="ctr">
                      <a:solidFill>
                        <a:srgbClr val="5B9BD5"/>
                      </a:solidFill>
                      <a:prstDash val="solid"/>
                      <a:round/>
                      <a:headEnd type="none" w="med" len="med"/>
                      <a:tailEnd type="none" w="med" len="med"/>
                    </a:lnT>
                  </a:tcPr>
                </a:tc>
                <a:tc>
                  <a:txBody>
                    <a:bodyPr/>
                    <a:lstStyle/>
                    <a:p>
                      <a:r>
                        <a:rPr lang="en-US" altLang="zh-CN" sz="2000" dirty="0" smtClean="0"/>
                        <a:t>PaperId</a:t>
                      </a:r>
                      <a:endParaRPr lang="zh-CN" altLang="en-US" sz="2000" dirty="0">
                        <a:latin typeface="+mn-lt"/>
                      </a:endParaRPr>
                    </a:p>
                  </a:txBody>
                  <a:tcPr anchor="ctr"/>
                </a:tc>
                <a:tc>
                  <a:txBody>
                    <a:bodyPr/>
                    <a:lstStyle/>
                    <a:p>
                      <a:r>
                        <a:rPr lang="en-US" altLang="zh-CN" sz="2000" dirty="0" smtClean="0"/>
                        <a:t>Id of</a:t>
                      </a:r>
                      <a:r>
                        <a:rPr lang="en-US" altLang="zh-CN" sz="2000" baseline="0" dirty="0" smtClean="0"/>
                        <a:t> the paper</a:t>
                      </a:r>
                      <a:endParaRPr lang="zh-CN" altLang="en-US" sz="2000" dirty="0">
                        <a:latin typeface="+mn-lt"/>
                      </a:endParaRPr>
                    </a:p>
                  </a:txBody>
                  <a:tcPr anchor="ctr"/>
                </a:tc>
                <a:tc>
                  <a:txBody>
                    <a:bodyPr/>
                    <a:lstStyle/>
                    <a:p>
                      <a:pPr algn="l"/>
                      <a:endParaRPr lang="zh-CN" altLang="en-US" sz="2000" dirty="0">
                        <a:latin typeface="+mn-lt"/>
                      </a:endParaRPr>
                    </a:p>
                  </a:txBody>
                  <a:tcPr anchor="ctr"/>
                </a:tc>
              </a:tr>
              <a:tr h="370840">
                <a:tc vMerge="1">
                  <a:txBody>
                    <a:bodyPr/>
                    <a:lstStyle/>
                    <a:p>
                      <a:endParaRPr lang="zh-CN" altLang="en-US" dirty="0"/>
                    </a:p>
                  </a:txBody>
                  <a:tcPr anchor="ctr"/>
                </a:tc>
                <a:tc>
                  <a:txBody>
                    <a:bodyPr/>
                    <a:lstStyle/>
                    <a:p>
                      <a:r>
                        <a:rPr lang="en-US" altLang="zh-CN" sz="2000" dirty="0" smtClean="0"/>
                        <a:t>AuthorId</a:t>
                      </a:r>
                      <a:endParaRPr lang="zh-CN" altLang="en-US" sz="2000" dirty="0">
                        <a:latin typeface="+mn-lt"/>
                      </a:endParaRPr>
                    </a:p>
                  </a:txBody>
                  <a:tcPr anchor="ctr"/>
                </a:tc>
                <a:tc>
                  <a:txBody>
                    <a:bodyPr/>
                    <a:lstStyle/>
                    <a:p>
                      <a:r>
                        <a:rPr lang="en-US" altLang="zh-CN" sz="2000" dirty="0" smtClean="0"/>
                        <a:t>Id of the</a:t>
                      </a:r>
                      <a:r>
                        <a:rPr lang="en-US" altLang="zh-CN" sz="2000" baseline="0" dirty="0" smtClean="0"/>
                        <a:t> author</a:t>
                      </a:r>
                      <a:endParaRPr lang="zh-CN" altLang="en-US" sz="2000" dirty="0">
                        <a:latin typeface="+mn-lt"/>
                      </a:endParaRPr>
                    </a:p>
                  </a:txBody>
                  <a:tcPr anchor="ctr"/>
                </a:tc>
                <a:tc rowSpan="3">
                  <a:txBody>
                    <a:bodyPr/>
                    <a:lstStyle/>
                    <a:p>
                      <a:pPr algn="l"/>
                      <a:endParaRPr lang="zh-CN" altLang="en-US" sz="2000" dirty="0">
                        <a:latin typeface="+mn-lt"/>
                      </a:endParaRPr>
                    </a:p>
                  </a:txBody>
                  <a:tcPr anchor="ctr"/>
                </a:tc>
              </a:tr>
              <a:tr h="370840">
                <a:tc vMerge="1">
                  <a:txBody>
                    <a:bodyPr/>
                    <a:lstStyle/>
                    <a:p>
                      <a:endParaRPr lang="zh-CN" altLang="en-US" dirty="0"/>
                    </a:p>
                  </a:txBody>
                  <a:tcPr anchor="ctr"/>
                </a:tc>
                <a:tc>
                  <a:txBody>
                    <a:bodyPr/>
                    <a:lstStyle/>
                    <a:p>
                      <a:r>
                        <a:rPr lang="en-US" altLang="zh-CN" sz="2000" dirty="0" smtClean="0"/>
                        <a:t>Name</a:t>
                      </a:r>
                      <a:endParaRPr lang="zh-CN" altLang="en-US" sz="2000" dirty="0">
                        <a:latin typeface="+mn-lt"/>
                      </a:endParaRPr>
                    </a:p>
                  </a:txBody>
                  <a:tcPr anchor="ctr"/>
                </a:tc>
                <a:tc>
                  <a:txBody>
                    <a:bodyPr/>
                    <a:lstStyle/>
                    <a:p>
                      <a:r>
                        <a:rPr lang="en-US" altLang="zh-CN" sz="2000" dirty="0" smtClean="0"/>
                        <a:t>Name of the author(as it appears</a:t>
                      </a:r>
                      <a:r>
                        <a:rPr lang="en-US" altLang="zh-CN" sz="2000" baseline="0" dirty="0" smtClean="0"/>
                        <a:t> on the paper)</a:t>
                      </a:r>
                      <a:endParaRPr lang="zh-CN" altLang="en-US" sz="2000" dirty="0">
                        <a:latin typeface="+mn-lt"/>
                      </a:endParaRPr>
                    </a:p>
                  </a:txBody>
                  <a:tcPr anchor="ctr"/>
                </a:tc>
                <a:tc vMerge="1">
                  <a:txBody>
                    <a:bodyPr/>
                    <a:lstStyle/>
                    <a:p>
                      <a:endParaRPr lang="zh-CN" altLang="en-US" dirty="0"/>
                    </a:p>
                  </a:txBody>
                  <a:tcPr anchor="ctr"/>
                </a:tc>
              </a:tr>
              <a:tr h="370840">
                <a:tc vMerge="1">
                  <a:txBody>
                    <a:bodyPr/>
                    <a:lstStyle/>
                    <a:p>
                      <a:endParaRPr lang="zh-CN" altLang="en-US" dirty="0"/>
                    </a:p>
                  </a:txBody>
                  <a:tcPr anchor="ctr"/>
                </a:tc>
                <a:tc>
                  <a:txBody>
                    <a:bodyPr/>
                    <a:lstStyle/>
                    <a:p>
                      <a:r>
                        <a:rPr lang="en-US" altLang="zh-CN" sz="2000" dirty="0" smtClean="0"/>
                        <a:t>Affiliation</a:t>
                      </a:r>
                      <a:endParaRPr lang="zh-CN" altLang="en-US" sz="2000" dirty="0">
                        <a:latin typeface="+mn-lt"/>
                      </a:endParaRPr>
                    </a:p>
                  </a:txBody>
                  <a:tcPr anchor="ctr"/>
                </a:tc>
                <a:tc>
                  <a:txBody>
                    <a:bodyPr/>
                    <a:lstStyle/>
                    <a:p>
                      <a:r>
                        <a:rPr lang="en-US" altLang="zh-CN" sz="2000" dirty="0" smtClean="0"/>
                        <a:t>Author affiliation(as</a:t>
                      </a:r>
                      <a:r>
                        <a:rPr lang="en-US" altLang="zh-CN" sz="2000" baseline="0" dirty="0" smtClean="0"/>
                        <a:t> it appears on the paper)</a:t>
                      </a:r>
                      <a:endParaRPr lang="zh-CN" altLang="en-US" sz="2000" dirty="0">
                        <a:latin typeface="+mn-lt"/>
                      </a:endParaRPr>
                    </a:p>
                  </a:txBody>
                  <a:tcPr anchor="ctr"/>
                </a:tc>
                <a:tc vMerge="1">
                  <a:txBody>
                    <a:bodyPr/>
                    <a:lstStyle/>
                    <a:p>
                      <a:endParaRPr lang="zh-CN" altLang="en-US" dirty="0"/>
                    </a:p>
                  </a:txBody>
                  <a:tcPr anchor="ctr"/>
                </a:tc>
              </a:tr>
            </a:tbl>
          </a:graphicData>
        </a:graphic>
      </p:graphicFrame>
    </p:spTree>
    <p:extLst>
      <p:ext uri="{BB962C8B-B14F-4D97-AF65-F5344CB8AC3E}">
        <p14:creationId xmlns:p14="http://schemas.microsoft.com/office/powerpoint/2010/main" val="633851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9175"/>
            <a:ext cx="651850"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Arial Rounded MT Bold" panose="020F0704030504030204" pitchFamily="34" charset="0"/>
                <a:ea typeface="Roboto Th" pitchFamily="2" charset="0"/>
                <a:cs typeface="Droid Serif" panose="02020600060500020200" pitchFamily="18" charset="0"/>
              </a:rPr>
              <a:t>1</a:t>
            </a:r>
          </a:p>
          <a:p>
            <a:pPr algn="ctr"/>
            <a:r>
              <a:rPr lang="en-US" altLang="zh-CN" sz="1600" b="1" dirty="0" smtClean="0">
                <a:ea typeface="Roboto Th" pitchFamily="2" charset="0"/>
                <a:cs typeface="Droid Serif" panose="02020600060500020200" pitchFamily="18" charset="0"/>
              </a:rPr>
              <a:t>PART</a:t>
            </a:r>
            <a:endParaRPr lang="zh-CN" altLang="en-US" sz="1600" b="1" dirty="0">
              <a:cs typeface="Droid Serif" panose="02020600060500020200" pitchFamily="18" charset="0"/>
            </a:endParaRPr>
          </a:p>
        </p:txBody>
      </p:sp>
      <p:sp>
        <p:nvSpPr>
          <p:cNvPr id="5" name="矩形 4"/>
          <p:cNvSpPr/>
          <p:nvPr/>
        </p:nvSpPr>
        <p:spPr>
          <a:xfrm>
            <a:off x="731821" y="199175"/>
            <a:ext cx="191632"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3424" y="199175"/>
            <a:ext cx="61866"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47775" y="338925"/>
            <a:ext cx="3352800" cy="584775"/>
          </a:xfrm>
          <a:prstGeom prst="rect">
            <a:avLst/>
          </a:prstGeom>
          <a:noFill/>
        </p:spPr>
        <p:txBody>
          <a:bodyPr wrap="square" rtlCol="0">
            <a:spAutoFit/>
          </a:bodyPr>
          <a:lstStyle/>
          <a:p>
            <a:r>
              <a:rPr lang="en-US" altLang="zh-CN" sz="3200" dirty="0" smtClean="0"/>
              <a:t>Introduction</a:t>
            </a:r>
            <a:endParaRPr lang="zh-CN" altLang="en-US" sz="3200" dirty="0"/>
          </a:p>
        </p:txBody>
      </p:sp>
      <p:sp>
        <p:nvSpPr>
          <p:cNvPr id="3" name="矩形 2"/>
          <p:cNvSpPr/>
          <p:nvPr/>
        </p:nvSpPr>
        <p:spPr>
          <a:xfrm>
            <a:off x="325925" y="1591515"/>
            <a:ext cx="11681818" cy="5078313"/>
          </a:xfrm>
          <a:prstGeom prst="rect">
            <a:avLst/>
          </a:prstGeom>
        </p:spPr>
        <p:txBody>
          <a:bodyPr wrap="square">
            <a:spAutoFit/>
          </a:bodyPr>
          <a:lstStyle/>
          <a:p>
            <a:pPr marL="457200" indent="-457200">
              <a:lnSpc>
                <a:spcPct val="150000"/>
              </a:lnSpc>
              <a:buFont typeface="Wingdings" panose="05000000000000000000" pitchFamily="2" charset="2"/>
              <a:buChar char="l"/>
            </a:pPr>
            <a:r>
              <a:rPr lang="en-US" altLang="zh-CN" sz="2400" dirty="0" smtClean="0"/>
              <a:t>Importance and challenges:</a:t>
            </a:r>
            <a:endParaRPr lang="en-US" altLang="zh-CN" sz="2400" dirty="0"/>
          </a:p>
          <a:p>
            <a:pPr marL="914400" lvl="1" indent="-457200">
              <a:lnSpc>
                <a:spcPct val="150000"/>
              </a:lnSpc>
              <a:buFont typeface="Arial" panose="020B0604020202020204" pitchFamily="34" charset="0"/>
              <a:buChar char="•"/>
            </a:pPr>
            <a:r>
              <a:rPr lang="en-US" altLang="zh-CN" sz="2400" dirty="0" smtClean="0"/>
              <a:t>Author-name disambiguation is important for more accurate bibliometeric analysis and better searching experience.</a:t>
            </a:r>
            <a:endParaRPr lang="en-US" altLang="zh-CN" sz="2400" dirty="0"/>
          </a:p>
          <a:p>
            <a:pPr marL="914400" lvl="1" indent="-457200">
              <a:lnSpc>
                <a:spcPct val="150000"/>
              </a:lnSpc>
              <a:buFont typeface="Arial" panose="020B0604020202020204" pitchFamily="34" charset="0"/>
              <a:buChar char="•"/>
            </a:pPr>
            <a:r>
              <a:rPr lang="en-US" altLang="zh-CN" sz="2400" dirty="0"/>
              <a:t>In addition to the obvious complication that dierent authors could share the same names, most of the challenges are due to the fact that many authors publish under inconsistent names due to abbreviations, nick-names.</a:t>
            </a:r>
          </a:p>
          <a:p>
            <a:pPr marL="457200" indent="-457200">
              <a:lnSpc>
                <a:spcPct val="150000"/>
              </a:lnSpc>
              <a:buFont typeface="Wingdings" panose="05000000000000000000" pitchFamily="2" charset="2"/>
              <a:buChar char="l"/>
            </a:pPr>
            <a:r>
              <a:rPr lang="en-US" altLang="zh-CN" sz="2400" dirty="0" smtClean="0"/>
              <a:t>Solution:</a:t>
            </a:r>
          </a:p>
          <a:p>
            <a:pPr marL="800100" lvl="1" indent="-342900">
              <a:lnSpc>
                <a:spcPct val="150000"/>
              </a:lnSpc>
              <a:buFont typeface="Arial" panose="020B0604020202020204" pitchFamily="34" charset="0"/>
              <a:buChar char="•"/>
            </a:pPr>
            <a:r>
              <a:rPr lang="en-US" altLang="zh-CN" sz="2400" dirty="0" smtClean="0"/>
              <a:t>Using similar/dissimilar publishing patterns such as co-authors, publication venues and years to identify duplicate authors.</a:t>
            </a:r>
            <a:endParaRPr lang="en-US" altLang="zh-CN" sz="2400" dirty="0"/>
          </a:p>
        </p:txBody>
      </p:sp>
      <p:sp>
        <p:nvSpPr>
          <p:cNvPr id="6" name="灯片编号占位符 5"/>
          <p:cNvSpPr>
            <a:spLocks noGrp="1"/>
          </p:cNvSpPr>
          <p:nvPr>
            <p:ph type="sldNum" sz="quarter" idx="12"/>
          </p:nvPr>
        </p:nvSpPr>
        <p:spPr/>
        <p:txBody>
          <a:bodyPr/>
          <a:lstStyle/>
          <a:p>
            <a:fld id="{6B4C1C99-77CD-4040-9CA4-1FAF429C82A4}" type="slidenum">
              <a:rPr lang="zh-CN" altLang="en-US" smtClean="0"/>
              <a:t>7</a:t>
            </a:fld>
            <a:endParaRPr lang="zh-CN" altLang="en-US"/>
          </a:p>
        </p:txBody>
      </p:sp>
    </p:spTree>
    <p:extLst>
      <p:ext uri="{BB962C8B-B14F-4D97-AF65-F5344CB8AC3E}">
        <p14:creationId xmlns:p14="http://schemas.microsoft.com/office/powerpoint/2010/main" val="1874847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等腰三角形 15"/>
          <p:cNvSpPr/>
          <p:nvPr/>
        </p:nvSpPr>
        <p:spPr>
          <a:xfrm rot="10800000">
            <a:off x="5090411" y="-124623"/>
            <a:ext cx="552211" cy="1905314"/>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0800000">
            <a:off x="4204264" y="-126239"/>
            <a:ext cx="552211" cy="2737633"/>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0800000">
            <a:off x="3310342" y="-129751"/>
            <a:ext cx="552211" cy="3647273"/>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0800000">
            <a:off x="2424191" y="-129751"/>
            <a:ext cx="552211" cy="4467277"/>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090414" y="1780692"/>
            <a:ext cx="558000" cy="55800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1</a:t>
            </a:r>
            <a:endParaRPr lang="zh-CN" altLang="en-US" sz="2800" dirty="0">
              <a:latin typeface="Arial Rounded MT Bold" panose="020F0704030504030204" pitchFamily="34" charset="0"/>
            </a:endParaRPr>
          </a:p>
        </p:txBody>
      </p:sp>
      <p:sp>
        <p:nvSpPr>
          <p:cNvPr id="6" name="椭圆 5"/>
          <p:cNvSpPr/>
          <p:nvPr/>
        </p:nvSpPr>
        <p:spPr>
          <a:xfrm>
            <a:off x="4198475" y="2568826"/>
            <a:ext cx="558000" cy="558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2</a:t>
            </a:r>
            <a:endParaRPr lang="zh-CN" altLang="en-US" sz="2800" dirty="0">
              <a:latin typeface="Arial Rounded MT Bold" panose="020F0704030504030204" pitchFamily="34" charset="0"/>
            </a:endParaRPr>
          </a:p>
        </p:txBody>
      </p:sp>
      <p:sp>
        <p:nvSpPr>
          <p:cNvPr id="8" name="矩形 7"/>
          <p:cNvSpPr/>
          <p:nvPr/>
        </p:nvSpPr>
        <p:spPr>
          <a:xfrm>
            <a:off x="5691125" y="1648038"/>
            <a:ext cx="1999778" cy="671851"/>
          </a:xfrm>
          <a:prstGeom prst="rect">
            <a:avLst/>
          </a:prstGeom>
        </p:spPr>
        <p:txBody>
          <a:bodyPr wrap="none">
            <a:spAutoFit/>
          </a:bodyPr>
          <a:lstStyle/>
          <a:p>
            <a:pPr>
              <a:lnSpc>
                <a:spcPct val="150000"/>
              </a:lnSpc>
            </a:pPr>
            <a:r>
              <a:rPr lang="en-US" altLang="zh-CN" sz="2800" dirty="0" smtClean="0">
                <a:solidFill>
                  <a:schemeClr val="bg2">
                    <a:lumMod val="75000"/>
                  </a:schemeClr>
                </a:solidFill>
              </a:rPr>
              <a:t>Introduction</a:t>
            </a:r>
            <a:endParaRPr lang="en-US" altLang="zh-CN" sz="2800" dirty="0">
              <a:solidFill>
                <a:schemeClr val="bg2">
                  <a:lumMod val="75000"/>
                </a:schemeClr>
              </a:solidFill>
            </a:endParaRPr>
          </a:p>
        </p:txBody>
      </p:sp>
      <p:sp>
        <p:nvSpPr>
          <p:cNvPr id="10" name="矩形 9"/>
          <p:cNvSpPr/>
          <p:nvPr/>
        </p:nvSpPr>
        <p:spPr>
          <a:xfrm>
            <a:off x="4756475" y="2611394"/>
            <a:ext cx="4838471" cy="542584"/>
          </a:xfrm>
          <a:prstGeom prst="rect">
            <a:avLst/>
          </a:prstGeom>
        </p:spPr>
        <p:txBody>
          <a:bodyPr wrap="square">
            <a:spAutoFit/>
          </a:bodyPr>
          <a:lstStyle/>
          <a:p>
            <a:pPr>
              <a:lnSpc>
                <a:spcPct val="110000"/>
              </a:lnSpc>
            </a:pPr>
            <a:r>
              <a:rPr lang="en-US" altLang="zh-CN" sz="2800" dirty="0" smtClean="0">
                <a:solidFill>
                  <a:schemeClr val="bg2">
                    <a:lumMod val="25000"/>
                  </a:schemeClr>
                </a:solidFill>
              </a:rPr>
              <a:t>System Overview</a:t>
            </a:r>
            <a:endParaRPr lang="en-US" altLang="zh-CN" sz="2800" dirty="0">
              <a:solidFill>
                <a:schemeClr val="bg2">
                  <a:lumMod val="25000"/>
                </a:schemeClr>
              </a:solidFill>
            </a:endParaRPr>
          </a:p>
        </p:txBody>
      </p:sp>
      <p:sp>
        <p:nvSpPr>
          <p:cNvPr id="11" name="椭圆 10"/>
          <p:cNvSpPr/>
          <p:nvPr/>
        </p:nvSpPr>
        <p:spPr>
          <a:xfrm>
            <a:off x="3310341" y="3433468"/>
            <a:ext cx="558000" cy="558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3</a:t>
            </a:r>
            <a:endParaRPr lang="zh-CN" altLang="en-US" sz="2800" dirty="0">
              <a:latin typeface="Arial Rounded MT Bold" panose="020F0704030504030204" pitchFamily="34" charset="0"/>
            </a:endParaRPr>
          </a:p>
        </p:txBody>
      </p:sp>
      <p:sp>
        <p:nvSpPr>
          <p:cNvPr id="12" name="矩形 11"/>
          <p:cNvSpPr/>
          <p:nvPr/>
        </p:nvSpPr>
        <p:spPr>
          <a:xfrm>
            <a:off x="3907328" y="3311297"/>
            <a:ext cx="1632948" cy="671851"/>
          </a:xfrm>
          <a:prstGeom prst="rect">
            <a:avLst/>
          </a:prstGeom>
        </p:spPr>
        <p:txBody>
          <a:bodyPr wrap="none">
            <a:spAutoFit/>
          </a:bodyPr>
          <a:lstStyle/>
          <a:p>
            <a:pPr>
              <a:lnSpc>
                <a:spcPct val="150000"/>
              </a:lnSpc>
            </a:pPr>
            <a:r>
              <a:rPr lang="en-US" altLang="zh-CN" sz="2800" dirty="0" smtClean="0">
                <a:solidFill>
                  <a:schemeClr val="bg2">
                    <a:lumMod val="75000"/>
                  </a:schemeClr>
                </a:solidFill>
              </a:rPr>
              <a:t>Algorithm</a:t>
            </a:r>
            <a:endParaRPr lang="en-US" altLang="zh-CN" sz="2800" dirty="0">
              <a:solidFill>
                <a:schemeClr val="bg2">
                  <a:lumMod val="75000"/>
                </a:schemeClr>
              </a:solidFill>
            </a:endParaRPr>
          </a:p>
        </p:txBody>
      </p:sp>
      <p:sp>
        <p:nvSpPr>
          <p:cNvPr id="13" name="椭圆 12"/>
          <p:cNvSpPr/>
          <p:nvPr/>
        </p:nvSpPr>
        <p:spPr>
          <a:xfrm>
            <a:off x="2424190" y="4222412"/>
            <a:ext cx="558000" cy="55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4</a:t>
            </a:r>
            <a:endParaRPr lang="zh-CN" altLang="en-US" sz="2800" dirty="0">
              <a:latin typeface="Arial Rounded MT Bold" panose="020F0704030504030204" pitchFamily="34" charset="0"/>
            </a:endParaRPr>
          </a:p>
        </p:txBody>
      </p:sp>
      <p:sp>
        <p:nvSpPr>
          <p:cNvPr id="14" name="矩形 13"/>
          <p:cNvSpPr/>
          <p:nvPr/>
        </p:nvSpPr>
        <p:spPr>
          <a:xfrm>
            <a:off x="2976402" y="4090182"/>
            <a:ext cx="2000741" cy="671851"/>
          </a:xfrm>
          <a:prstGeom prst="rect">
            <a:avLst/>
          </a:prstGeom>
        </p:spPr>
        <p:txBody>
          <a:bodyPr wrap="none">
            <a:spAutoFit/>
          </a:bodyPr>
          <a:lstStyle/>
          <a:p>
            <a:pPr>
              <a:lnSpc>
                <a:spcPct val="150000"/>
              </a:lnSpc>
            </a:pPr>
            <a:r>
              <a:rPr lang="en-US" altLang="zh-CN" sz="2800" dirty="0" smtClean="0">
                <a:solidFill>
                  <a:schemeClr val="bg2">
                    <a:lumMod val="75000"/>
                  </a:schemeClr>
                </a:solidFill>
              </a:rPr>
              <a:t>Experiments</a:t>
            </a:r>
            <a:endParaRPr lang="en-US" altLang="zh-CN" sz="2800" dirty="0">
              <a:solidFill>
                <a:schemeClr val="bg2">
                  <a:lumMod val="75000"/>
                </a:schemeClr>
              </a:solidFill>
            </a:endParaRPr>
          </a:p>
        </p:txBody>
      </p:sp>
      <p:sp>
        <p:nvSpPr>
          <p:cNvPr id="15" name="文本框 14"/>
          <p:cNvSpPr txBox="1"/>
          <p:nvPr/>
        </p:nvSpPr>
        <p:spPr>
          <a:xfrm>
            <a:off x="7739406" y="321841"/>
            <a:ext cx="3467100" cy="769441"/>
          </a:xfrm>
          <a:prstGeom prst="rect">
            <a:avLst/>
          </a:prstGeom>
          <a:noFill/>
        </p:spPr>
        <p:txBody>
          <a:bodyPr wrap="square" rtlCol="0">
            <a:spAutoFit/>
          </a:bodyPr>
          <a:lstStyle/>
          <a:p>
            <a:r>
              <a:rPr lang="en-US" altLang="zh-CN" sz="4400" dirty="0">
                <a:solidFill>
                  <a:schemeClr val="bg2">
                    <a:lumMod val="25000"/>
                  </a:schemeClr>
                </a:solidFill>
              </a:rPr>
              <a:t>CONTENTS</a:t>
            </a:r>
            <a:endParaRPr lang="zh-CN" altLang="en-US" sz="4400" dirty="0">
              <a:solidFill>
                <a:schemeClr val="bg2">
                  <a:lumMod val="25000"/>
                </a:schemeClr>
              </a:solidFill>
            </a:endParaRPr>
          </a:p>
        </p:txBody>
      </p:sp>
      <p:sp>
        <p:nvSpPr>
          <p:cNvPr id="2" name="灯片编号占位符 1"/>
          <p:cNvSpPr>
            <a:spLocks noGrp="1"/>
          </p:cNvSpPr>
          <p:nvPr>
            <p:ph type="sldNum" sz="quarter" idx="12"/>
          </p:nvPr>
        </p:nvSpPr>
        <p:spPr/>
        <p:txBody>
          <a:bodyPr/>
          <a:lstStyle/>
          <a:p>
            <a:fld id="{6B4C1C99-77CD-4040-9CA4-1FAF429C82A4}" type="slidenum">
              <a:rPr lang="zh-CN" altLang="en-US" smtClean="0"/>
              <a:t>8</a:t>
            </a:fld>
            <a:endParaRPr lang="zh-CN" altLang="en-US"/>
          </a:p>
        </p:txBody>
      </p:sp>
      <p:sp>
        <p:nvSpPr>
          <p:cNvPr id="17" name="等腰三角形 16"/>
          <p:cNvSpPr/>
          <p:nvPr/>
        </p:nvSpPr>
        <p:spPr>
          <a:xfrm rot="10800000">
            <a:off x="1472438" y="-129751"/>
            <a:ext cx="552211" cy="5208218"/>
          </a:xfrm>
          <a:prstGeom prst="triangl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466649" y="4962660"/>
            <a:ext cx="558000" cy="558000"/>
          </a:xfrm>
          <a:prstGeom prst="ellips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Rounded MT Bold" panose="020F0704030504030204" pitchFamily="34" charset="0"/>
              </a:rPr>
              <a:t>5</a:t>
            </a:r>
            <a:endParaRPr lang="zh-CN" altLang="en-US" sz="2800" dirty="0">
              <a:latin typeface="Arial Rounded MT Bold" panose="020F0704030504030204" pitchFamily="34" charset="0"/>
            </a:endParaRPr>
          </a:p>
        </p:txBody>
      </p:sp>
      <p:sp>
        <p:nvSpPr>
          <p:cNvPr id="19" name="矩形 18"/>
          <p:cNvSpPr/>
          <p:nvPr/>
        </p:nvSpPr>
        <p:spPr>
          <a:xfrm>
            <a:off x="2044744" y="4879723"/>
            <a:ext cx="1778051" cy="671851"/>
          </a:xfrm>
          <a:prstGeom prst="rect">
            <a:avLst/>
          </a:prstGeom>
        </p:spPr>
        <p:txBody>
          <a:bodyPr wrap="none">
            <a:spAutoFit/>
          </a:bodyPr>
          <a:lstStyle/>
          <a:p>
            <a:pPr>
              <a:lnSpc>
                <a:spcPct val="150000"/>
              </a:lnSpc>
            </a:pPr>
            <a:r>
              <a:rPr lang="en-US" altLang="zh-CN" sz="2800" dirty="0" smtClean="0">
                <a:solidFill>
                  <a:schemeClr val="bg2">
                    <a:lumMod val="75000"/>
                  </a:schemeClr>
                </a:solidFill>
              </a:rPr>
              <a:t>Conclusion</a:t>
            </a:r>
            <a:endParaRPr lang="en-US" altLang="zh-CN" sz="2800" dirty="0">
              <a:solidFill>
                <a:schemeClr val="bg2">
                  <a:lumMod val="75000"/>
                </a:schemeClr>
              </a:solidFill>
            </a:endParaRPr>
          </a:p>
        </p:txBody>
      </p:sp>
    </p:spTree>
    <p:extLst>
      <p:ext uri="{BB962C8B-B14F-4D97-AF65-F5344CB8AC3E}">
        <p14:creationId xmlns:p14="http://schemas.microsoft.com/office/powerpoint/2010/main" val="185926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9175"/>
            <a:ext cx="651850"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Arial Rounded MT Bold" panose="020F0704030504030204" pitchFamily="34" charset="0"/>
                <a:ea typeface="Roboto Th" pitchFamily="2" charset="0"/>
                <a:cs typeface="Droid Serif" panose="02020600060500020200" pitchFamily="18" charset="0"/>
              </a:rPr>
              <a:t>2</a:t>
            </a:r>
          </a:p>
          <a:p>
            <a:pPr algn="ctr"/>
            <a:r>
              <a:rPr lang="en-US" altLang="zh-CN" sz="1600" b="1" dirty="0" smtClean="0">
                <a:ea typeface="Roboto Th" pitchFamily="2" charset="0"/>
                <a:cs typeface="Droid Serif" panose="02020600060500020200" pitchFamily="18" charset="0"/>
              </a:rPr>
              <a:t>PART</a:t>
            </a:r>
            <a:endParaRPr lang="zh-CN" altLang="en-US" sz="1600" b="1" dirty="0">
              <a:cs typeface="Droid Serif" panose="02020600060500020200" pitchFamily="18" charset="0"/>
            </a:endParaRPr>
          </a:p>
        </p:txBody>
      </p:sp>
      <p:sp>
        <p:nvSpPr>
          <p:cNvPr id="5" name="矩形 4"/>
          <p:cNvSpPr/>
          <p:nvPr/>
        </p:nvSpPr>
        <p:spPr>
          <a:xfrm>
            <a:off x="731821" y="199175"/>
            <a:ext cx="191632"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3424" y="199175"/>
            <a:ext cx="61866" cy="8012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145261" y="296310"/>
            <a:ext cx="8324850" cy="606961"/>
          </a:xfrm>
          <a:prstGeom prst="rect">
            <a:avLst/>
          </a:prstGeom>
          <a:noFill/>
        </p:spPr>
        <p:txBody>
          <a:bodyPr wrap="square" rtlCol="0">
            <a:spAutoFit/>
          </a:bodyPr>
          <a:lstStyle/>
          <a:p>
            <a:pPr>
              <a:lnSpc>
                <a:spcPct val="110000"/>
              </a:lnSpc>
            </a:pPr>
            <a:r>
              <a:rPr lang="en-US" altLang="zh-CN" sz="3200" dirty="0" smtClean="0">
                <a:solidFill>
                  <a:schemeClr val="bg2">
                    <a:lumMod val="25000"/>
                  </a:schemeClr>
                </a:solidFill>
              </a:rPr>
              <a:t>Overview of RankMatch</a:t>
            </a:r>
            <a:endParaRPr lang="en-US" altLang="zh-CN" sz="3200" dirty="0">
              <a:solidFill>
                <a:schemeClr val="bg2">
                  <a:lumMod val="25000"/>
                </a:schemeClr>
              </a:solidFill>
            </a:endParaRPr>
          </a:p>
        </p:txBody>
      </p:sp>
      <p:pic>
        <p:nvPicPr>
          <p:cNvPr id="14" name="图片 13"/>
          <p:cNvPicPr>
            <a:picLocks noChangeAspect="1"/>
          </p:cNvPicPr>
          <p:nvPr/>
        </p:nvPicPr>
        <p:blipFill>
          <a:blip r:embed="rId3"/>
          <a:stretch>
            <a:fillRect/>
          </a:stretch>
        </p:blipFill>
        <p:spPr>
          <a:xfrm>
            <a:off x="2364755" y="903271"/>
            <a:ext cx="7390044" cy="5857593"/>
          </a:xfrm>
          <a:prstGeom prst="rect">
            <a:avLst/>
          </a:prstGeom>
        </p:spPr>
      </p:pic>
    </p:spTree>
    <p:extLst>
      <p:ext uri="{BB962C8B-B14F-4D97-AF65-F5344CB8AC3E}">
        <p14:creationId xmlns:p14="http://schemas.microsoft.com/office/powerpoint/2010/main" val="2796662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7748</TotalTime>
  <Words>1968</Words>
  <Application>Microsoft Office PowerPoint</Application>
  <PresentationFormat>宽屏</PresentationFormat>
  <Paragraphs>258</Paragraphs>
  <Slides>24</Slides>
  <Notes>24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 Rounded MT Bold</vt:lpstr>
      <vt:lpstr>Droid Serif</vt:lpstr>
      <vt:lpstr>Roboto Th</vt:lpstr>
      <vt:lpstr>宋体</vt:lpstr>
      <vt:lpstr>幼圆</vt:lpstr>
      <vt:lpstr>Arial</vt:lpstr>
      <vt:lpstr>Calibri</vt:lpstr>
      <vt:lpstr>Calibri Light</vt:lpstr>
      <vt:lpstr>Courier New</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ecnu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dc:creator>
  <cp:lastModifiedBy>Lee paopaotang</cp:lastModifiedBy>
  <cp:revision>725</cp:revision>
  <dcterms:created xsi:type="dcterms:W3CDTF">2017-11-07T11:59:42Z</dcterms:created>
  <dcterms:modified xsi:type="dcterms:W3CDTF">2018-05-04T05:41:52Z</dcterms:modified>
</cp:coreProperties>
</file>