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8" r:id="rId17"/>
    <p:sldId id="279" r:id="rId18"/>
    <p:sldId id="273" r:id="rId19"/>
    <p:sldId id="280" r:id="rId20"/>
    <p:sldId id="271" r:id="rId21"/>
    <p:sldId id="272" r:id="rId22"/>
    <p:sldId id="274" r:id="rId23"/>
    <p:sldId id="275" r:id="rId24"/>
    <p:sldId id="276" r:id="rId25"/>
    <p:sldId id="27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222" autoAdjust="0"/>
  </p:normalViewPr>
  <p:slideViewPr>
    <p:cSldViewPr snapToGrid="0">
      <p:cViewPr>
        <p:scale>
          <a:sx n="75" d="100"/>
          <a:sy n="75" d="100"/>
        </p:scale>
        <p:origin x="211"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75954-EA87-4285-8B20-050F89F33C48}" type="datetimeFigureOut">
              <a:rPr lang="zh-CN" altLang="en-US" smtClean="0"/>
              <a:t>2018/5/2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727A9-1B1B-4D4D-A917-2C1181C09B87}" type="slidenum">
              <a:rPr lang="zh-CN" altLang="en-US" smtClean="0"/>
              <a:t>‹#›</a:t>
            </a:fld>
            <a:endParaRPr lang="zh-CN" altLang="en-US"/>
          </a:p>
        </p:txBody>
      </p:sp>
    </p:spTree>
    <p:extLst>
      <p:ext uri="{BB962C8B-B14F-4D97-AF65-F5344CB8AC3E}">
        <p14:creationId xmlns:p14="http://schemas.microsoft.com/office/powerpoint/2010/main" val="876502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727A9-1B1B-4D4D-A917-2C1181C09B87}" type="slidenum">
              <a:rPr lang="zh-CN" altLang="en-US" smtClean="0"/>
              <a:t>3</a:t>
            </a:fld>
            <a:endParaRPr lang="zh-CN" altLang="en-US"/>
          </a:p>
        </p:txBody>
      </p:sp>
    </p:spTree>
    <p:extLst>
      <p:ext uri="{BB962C8B-B14F-4D97-AF65-F5344CB8AC3E}">
        <p14:creationId xmlns:p14="http://schemas.microsoft.com/office/powerpoint/2010/main" val="640284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727A9-1B1B-4D4D-A917-2C1181C09B87}" type="slidenum">
              <a:rPr lang="zh-CN" altLang="en-US" smtClean="0"/>
              <a:t>13</a:t>
            </a:fld>
            <a:endParaRPr lang="zh-CN" altLang="en-US"/>
          </a:p>
        </p:txBody>
      </p:sp>
    </p:spTree>
    <p:extLst>
      <p:ext uri="{BB962C8B-B14F-4D97-AF65-F5344CB8AC3E}">
        <p14:creationId xmlns:p14="http://schemas.microsoft.com/office/powerpoint/2010/main" val="4231560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SBV | </a:t>
            </a:r>
            <a:r>
              <a:rPr lang="zh-CN" altLang="en-US" sz="1200" b="0" i="0" kern="1200" dirty="0" smtClean="0">
                <a:solidFill>
                  <a:schemeClr val="tx1"/>
                </a:solidFill>
                <a:effectLst/>
                <a:latin typeface="+mn-lt"/>
                <a:ea typeface="+mn-ea"/>
                <a:cs typeface="+mn-cs"/>
              </a:rPr>
              <a:t>主谓关系 </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 VOB | </a:t>
            </a:r>
            <a:r>
              <a:rPr lang="zh-CN" altLang="en-US" sz="1200" b="0" i="0" kern="1200" dirty="0" smtClean="0">
                <a:solidFill>
                  <a:schemeClr val="tx1"/>
                </a:solidFill>
                <a:effectLst/>
                <a:latin typeface="+mn-lt"/>
                <a:ea typeface="+mn-ea"/>
                <a:cs typeface="+mn-cs"/>
              </a:rPr>
              <a:t>动宾关系 </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 IOB | </a:t>
            </a:r>
            <a:r>
              <a:rPr lang="zh-CN" altLang="en-US" sz="1200" b="0" i="0" kern="1200" dirty="0" smtClean="0">
                <a:solidFill>
                  <a:schemeClr val="tx1"/>
                </a:solidFill>
                <a:effectLst/>
                <a:latin typeface="+mn-lt"/>
                <a:ea typeface="+mn-ea"/>
                <a:cs typeface="+mn-cs"/>
              </a:rPr>
              <a:t>间宾关系 </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 FOB | </a:t>
            </a:r>
            <a:r>
              <a:rPr lang="zh-CN" altLang="en-US" sz="1200" b="0" i="0" kern="1200" dirty="0" smtClean="0">
                <a:solidFill>
                  <a:schemeClr val="tx1"/>
                </a:solidFill>
                <a:effectLst/>
                <a:latin typeface="+mn-lt"/>
                <a:ea typeface="+mn-ea"/>
                <a:cs typeface="+mn-cs"/>
              </a:rPr>
              <a:t>前置宾语 </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 DBL | </a:t>
            </a:r>
            <a:r>
              <a:rPr lang="zh-CN" altLang="en-US" sz="1200" b="0" i="0" kern="1200" dirty="0" smtClean="0">
                <a:solidFill>
                  <a:schemeClr val="tx1"/>
                </a:solidFill>
                <a:effectLst/>
                <a:latin typeface="+mn-lt"/>
                <a:ea typeface="+mn-ea"/>
                <a:cs typeface="+mn-cs"/>
              </a:rPr>
              <a:t>兼语 </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 ATT | </a:t>
            </a:r>
            <a:r>
              <a:rPr lang="zh-CN" altLang="en-US" sz="1200" b="0" i="0" kern="1200" dirty="0" smtClean="0">
                <a:solidFill>
                  <a:schemeClr val="tx1"/>
                </a:solidFill>
                <a:effectLst/>
                <a:latin typeface="+mn-lt"/>
                <a:ea typeface="+mn-ea"/>
                <a:cs typeface="+mn-cs"/>
              </a:rPr>
              <a:t>定中关系 </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 ADV | </a:t>
            </a:r>
            <a:r>
              <a:rPr lang="zh-CN" altLang="en-US" sz="1200" b="0" i="0" kern="1200" dirty="0" smtClean="0">
                <a:solidFill>
                  <a:schemeClr val="tx1"/>
                </a:solidFill>
                <a:effectLst/>
                <a:latin typeface="+mn-lt"/>
                <a:ea typeface="+mn-ea"/>
                <a:cs typeface="+mn-cs"/>
              </a:rPr>
              <a:t>状中结构 </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 CMP | </a:t>
            </a:r>
            <a:r>
              <a:rPr lang="zh-CN" altLang="en-US" sz="1200" b="0" i="0" kern="1200" dirty="0" smtClean="0">
                <a:solidFill>
                  <a:schemeClr val="tx1"/>
                </a:solidFill>
                <a:effectLst/>
                <a:latin typeface="+mn-lt"/>
                <a:ea typeface="+mn-ea"/>
                <a:cs typeface="+mn-cs"/>
              </a:rPr>
              <a:t>动补结构 </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 COO | </a:t>
            </a:r>
            <a:r>
              <a:rPr lang="zh-CN" altLang="en-US" sz="1200" b="0" i="0" kern="1200" dirty="0" smtClean="0">
                <a:solidFill>
                  <a:schemeClr val="tx1"/>
                </a:solidFill>
                <a:effectLst/>
                <a:latin typeface="+mn-lt"/>
                <a:ea typeface="+mn-ea"/>
                <a:cs typeface="+mn-cs"/>
              </a:rPr>
              <a:t>并列关系 </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 POB | </a:t>
            </a:r>
            <a:r>
              <a:rPr lang="zh-CN" altLang="en-US" sz="1200" b="0" i="0" kern="1200" dirty="0" smtClean="0">
                <a:solidFill>
                  <a:schemeClr val="tx1"/>
                </a:solidFill>
                <a:effectLst/>
                <a:latin typeface="+mn-lt"/>
                <a:ea typeface="+mn-ea"/>
                <a:cs typeface="+mn-cs"/>
              </a:rPr>
              <a:t>介宾关系 </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 LAD | </a:t>
            </a:r>
            <a:r>
              <a:rPr lang="zh-CN" altLang="en-US" sz="1200" b="0" i="0" kern="1200" dirty="0" smtClean="0">
                <a:solidFill>
                  <a:schemeClr val="tx1"/>
                </a:solidFill>
                <a:effectLst/>
                <a:latin typeface="+mn-lt"/>
                <a:ea typeface="+mn-ea"/>
                <a:cs typeface="+mn-cs"/>
              </a:rPr>
              <a:t>左附加关系 </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 RAD | </a:t>
            </a:r>
            <a:r>
              <a:rPr lang="zh-CN" altLang="en-US" sz="1200" b="0" i="0" kern="1200" dirty="0" smtClean="0">
                <a:solidFill>
                  <a:schemeClr val="tx1"/>
                </a:solidFill>
                <a:effectLst/>
                <a:latin typeface="+mn-lt"/>
                <a:ea typeface="+mn-ea"/>
                <a:cs typeface="+mn-cs"/>
              </a:rPr>
              <a:t>右附加关系 </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 IS | </a:t>
            </a:r>
            <a:r>
              <a:rPr lang="zh-CN" altLang="en-US" sz="1200" b="0" i="0" kern="1200" dirty="0" smtClean="0">
                <a:solidFill>
                  <a:schemeClr val="tx1"/>
                </a:solidFill>
                <a:effectLst/>
                <a:latin typeface="+mn-lt"/>
                <a:ea typeface="+mn-ea"/>
                <a:cs typeface="+mn-cs"/>
              </a:rPr>
              <a:t>独立结构 </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 HED | </a:t>
            </a:r>
            <a:r>
              <a:rPr lang="zh-CN" altLang="en-US" sz="1200" b="0" i="0" kern="1200" dirty="0" smtClean="0">
                <a:solidFill>
                  <a:schemeClr val="tx1"/>
                </a:solidFill>
                <a:effectLst/>
                <a:latin typeface="+mn-lt"/>
                <a:ea typeface="+mn-ea"/>
                <a:cs typeface="+mn-cs"/>
              </a:rPr>
              <a:t>核心关系 </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415727A9-1B1B-4D4D-A917-2C1181C09B87}" type="slidenum">
              <a:rPr lang="zh-CN" altLang="en-US" smtClean="0"/>
              <a:t>15</a:t>
            </a:fld>
            <a:endParaRPr lang="zh-CN" altLang="en-US"/>
          </a:p>
        </p:txBody>
      </p:sp>
    </p:spTree>
    <p:extLst>
      <p:ext uri="{BB962C8B-B14F-4D97-AF65-F5344CB8AC3E}">
        <p14:creationId xmlns:p14="http://schemas.microsoft.com/office/powerpoint/2010/main" val="546271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727A9-1B1B-4D4D-A917-2C1181C09B87}" type="slidenum">
              <a:rPr lang="zh-CN" altLang="en-US" smtClean="0"/>
              <a:t>16</a:t>
            </a:fld>
            <a:endParaRPr lang="zh-CN" altLang="en-US"/>
          </a:p>
        </p:txBody>
      </p:sp>
    </p:spTree>
    <p:extLst>
      <p:ext uri="{BB962C8B-B14F-4D97-AF65-F5344CB8AC3E}">
        <p14:creationId xmlns:p14="http://schemas.microsoft.com/office/powerpoint/2010/main" val="3617435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727A9-1B1B-4D4D-A917-2C1181C09B87}" type="slidenum">
              <a:rPr lang="zh-CN" altLang="en-US" smtClean="0"/>
              <a:t>17</a:t>
            </a:fld>
            <a:endParaRPr lang="zh-CN" altLang="en-US"/>
          </a:p>
        </p:txBody>
      </p:sp>
    </p:spTree>
    <p:extLst>
      <p:ext uri="{BB962C8B-B14F-4D97-AF65-F5344CB8AC3E}">
        <p14:creationId xmlns:p14="http://schemas.microsoft.com/office/powerpoint/2010/main" val="4049782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727A9-1B1B-4D4D-A917-2C1181C09B87}" type="slidenum">
              <a:rPr lang="zh-CN" altLang="en-US" smtClean="0"/>
              <a:t>18</a:t>
            </a:fld>
            <a:endParaRPr lang="zh-CN" altLang="en-US"/>
          </a:p>
        </p:txBody>
      </p:sp>
    </p:spTree>
    <p:extLst>
      <p:ext uri="{BB962C8B-B14F-4D97-AF65-F5344CB8AC3E}">
        <p14:creationId xmlns:p14="http://schemas.microsoft.com/office/powerpoint/2010/main" val="968990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727A9-1B1B-4D4D-A917-2C1181C09B87}" type="slidenum">
              <a:rPr lang="zh-CN" altLang="en-US" smtClean="0"/>
              <a:t>19</a:t>
            </a:fld>
            <a:endParaRPr lang="zh-CN" altLang="en-US"/>
          </a:p>
        </p:txBody>
      </p:sp>
    </p:spTree>
    <p:extLst>
      <p:ext uri="{BB962C8B-B14F-4D97-AF65-F5344CB8AC3E}">
        <p14:creationId xmlns:p14="http://schemas.microsoft.com/office/powerpoint/2010/main" val="3934965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727A9-1B1B-4D4D-A917-2C1181C09B87}" type="slidenum">
              <a:rPr lang="zh-CN" altLang="en-US" smtClean="0"/>
              <a:t>21</a:t>
            </a:fld>
            <a:endParaRPr lang="zh-CN" altLang="en-US"/>
          </a:p>
        </p:txBody>
      </p:sp>
    </p:spTree>
    <p:extLst>
      <p:ext uri="{BB962C8B-B14F-4D97-AF65-F5344CB8AC3E}">
        <p14:creationId xmlns:p14="http://schemas.microsoft.com/office/powerpoint/2010/main" val="158081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727A9-1B1B-4D4D-A917-2C1181C09B87}" type="slidenum">
              <a:rPr lang="zh-CN" altLang="en-US" smtClean="0"/>
              <a:t>22</a:t>
            </a:fld>
            <a:endParaRPr lang="zh-CN" altLang="en-US"/>
          </a:p>
        </p:txBody>
      </p:sp>
    </p:spTree>
    <p:extLst>
      <p:ext uri="{BB962C8B-B14F-4D97-AF65-F5344CB8AC3E}">
        <p14:creationId xmlns:p14="http://schemas.microsoft.com/office/powerpoint/2010/main" val="3546510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727A9-1B1B-4D4D-A917-2C1181C09B87}" type="slidenum">
              <a:rPr lang="zh-CN" altLang="en-US" smtClean="0"/>
              <a:t>24</a:t>
            </a:fld>
            <a:endParaRPr lang="zh-CN" altLang="en-US"/>
          </a:p>
        </p:txBody>
      </p:sp>
    </p:spTree>
    <p:extLst>
      <p:ext uri="{BB962C8B-B14F-4D97-AF65-F5344CB8AC3E}">
        <p14:creationId xmlns:p14="http://schemas.microsoft.com/office/powerpoint/2010/main" val="822314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727A9-1B1B-4D4D-A917-2C1181C09B87}" type="slidenum">
              <a:rPr lang="zh-CN" altLang="en-US" smtClean="0"/>
              <a:t>25</a:t>
            </a:fld>
            <a:endParaRPr lang="zh-CN" altLang="en-US"/>
          </a:p>
        </p:txBody>
      </p:sp>
    </p:spTree>
    <p:extLst>
      <p:ext uri="{BB962C8B-B14F-4D97-AF65-F5344CB8AC3E}">
        <p14:creationId xmlns:p14="http://schemas.microsoft.com/office/powerpoint/2010/main" val="3945848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英语对于句子的结构有着严格的规定，就算是有时候会省略部分，但在语法上也是有据可循；而中文往往并不是很在意语法。</a:t>
            </a:r>
            <a:endParaRPr lang="zh-CN" altLang="en-US" dirty="0"/>
          </a:p>
        </p:txBody>
      </p:sp>
      <p:sp>
        <p:nvSpPr>
          <p:cNvPr id="4" name="灯片编号占位符 3"/>
          <p:cNvSpPr>
            <a:spLocks noGrp="1"/>
          </p:cNvSpPr>
          <p:nvPr>
            <p:ph type="sldNum" sz="quarter" idx="10"/>
          </p:nvPr>
        </p:nvSpPr>
        <p:spPr/>
        <p:txBody>
          <a:bodyPr/>
          <a:lstStyle/>
          <a:p>
            <a:fld id="{415727A9-1B1B-4D4D-A917-2C1181C09B87}" type="slidenum">
              <a:rPr lang="zh-CN" altLang="en-US" smtClean="0"/>
              <a:t>4</a:t>
            </a:fld>
            <a:endParaRPr lang="zh-CN" altLang="en-US"/>
          </a:p>
        </p:txBody>
      </p:sp>
    </p:spTree>
    <p:extLst>
      <p:ext uri="{BB962C8B-B14F-4D97-AF65-F5344CB8AC3E}">
        <p14:creationId xmlns:p14="http://schemas.microsoft.com/office/powerpoint/2010/main" val="84859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727A9-1B1B-4D4D-A917-2C1181C09B87}" type="slidenum">
              <a:rPr lang="zh-CN" altLang="en-US" smtClean="0"/>
              <a:t>5</a:t>
            </a:fld>
            <a:endParaRPr lang="zh-CN" altLang="en-US"/>
          </a:p>
        </p:txBody>
      </p:sp>
    </p:spTree>
    <p:extLst>
      <p:ext uri="{BB962C8B-B14F-4D97-AF65-F5344CB8AC3E}">
        <p14:creationId xmlns:p14="http://schemas.microsoft.com/office/powerpoint/2010/main" val="1182233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727A9-1B1B-4D4D-A917-2C1181C09B87}" type="slidenum">
              <a:rPr lang="zh-CN" altLang="en-US" smtClean="0"/>
              <a:t>6</a:t>
            </a:fld>
            <a:endParaRPr lang="zh-CN" altLang="en-US"/>
          </a:p>
        </p:txBody>
      </p:sp>
    </p:spTree>
    <p:extLst>
      <p:ext uri="{BB962C8B-B14F-4D97-AF65-F5344CB8AC3E}">
        <p14:creationId xmlns:p14="http://schemas.microsoft.com/office/powerpoint/2010/main" val="3582550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727A9-1B1B-4D4D-A917-2C1181C09B87}" type="slidenum">
              <a:rPr lang="zh-CN" altLang="en-US" smtClean="0"/>
              <a:t>7</a:t>
            </a:fld>
            <a:endParaRPr lang="zh-CN" altLang="en-US"/>
          </a:p>
        </p:txBody>
      </p:sp>
    </p:spTree>
    <p:extLst>
      <p:ext uri="{BB962C8B-B14F-4D97-AF65-F5344CB8AC3E}">
        <p14:creationId xmlns:p14="http://schemas.microsoft.com/office/powerpoint/2010/main" val="3921931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727A9-1B1B-4D4D-A917-2C1181C09B87}" type="slidenum">
              <a:rPr lang="zh-CN" altLang="en-US" smtClean="0"/>
              <a:t>8</a:t>
            </a:fld>
            <a:endParaRPr lang="zh-CN" altLang="en-US"/>
          </a:p>
        </p:txBody>
      </p:sp>
    </p:spTree>
    <p:extLst>
      <p:ext uri="{BB962C8B-B14F-4D97-AF65-F5344CB8AC3E}">
        <p14:creationId xmlns:p14="http://schemas.microsoft.com/office/powerpoint/2010/main" val="1017960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7</a:t>
            </a:r>
            <a:r>
              <a:rPr lang="zh-CN" altLang="en-US" dirty="0" smtClean="0"/>
              <a:t>种实体</a:t>
            </a:r>
            <a:r>
              <a:rPr lang="en-US" altLang="zh-CN" dirty="0" smtClean="0"/>
              <a:t>,9</a:t>
            </a:r>
            <a:r>
              <a:rPr lang="zh-CN" altLang="en-US" dirty="0" smtClean="0"/>
              <a:t>种关系</a:t>
            </a:r>
            <a:endParaRPr lang="zh-CN" altLang="en-US" dirty="0"/>
          </a:p>
        </p:txBody>
      </p:sp>
      <p:sp>
        <p:nvSpPr>
          <p:cNvPr id="4" name="灯片编号占位符 3"/>
          <p:cNvSpPr>
            <a:spLocks noGrp="1"/>
          </p:cNvSpPr>
          <p:nvPr>
            <p:ph type="sldNum" sz="quarter" idx="10"/>
          </p:nvPr>
        </p:nvSpPr>
        <p:spPr/>
        <p:txBody>
          <a:bodyPr/>
          <a:lstStyle/>
          <a:p>
            <a:fld id="{415727A9-1B1B-4D4D-A917-2C1181C09B87}" type="slidenum">
              <a:rPr lang="zh-CN" altLang="en-US" smtClean="0"/>
              <a:t>10</a:t>
            </a:fld>
            <a:endParaRPr lang="zh-CN" altLang="en-US"/>
          </a:p>
        </p:txBody>
      </p:sp>
    </p:spTree>
    <p:extLst>
      <p:ext uri="{BB962C8B-B14F-4D97-AF65-F5344CB8AC3E}">
        <p14:creationId xmlns:p14="http://schemas.microsoft.com/office/powerpoint/2010/main" val="63694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727A9-1B1B-4D4D-A917-2C1181C09B87}" type="slidenum">
              <a:rPr lang="zh-CN" altLang="en-US" smtClean="0"/>
              <a:t>11</a:t>
            </a:fld>
            <a:endParaRPr lang="zh-CN" altLang="en-US"/>
          </a:p>
        </p:txBody>
      </p:sp>
    </p:spTree>
    <p:extLst>
      <p:ext uri="{BB962C8B-B14F-4D97-AF65-F5344CB8AC3E}">
        <p14:creationId xmlns:p14="http://schemas.microsoft.com/office/powerpoint/2010/main" val="3262260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5727A9-1B1B-4D4D-A917-2C1181C09B87}" type="slidenum">
              <a:rPr lang="zh-CN" altLang="en-US" smtClean="0"/>
              <a:t>12</a:t>
            </a:fld>
            <a:endParaRPr lang="zh-CN" altLang="en-US"/>
          </a:p>
        </p:txBody>
      </p:sp>
    </p:spTree>
    <p:extLst>
      <p:ext uri="{BB962C8B-B14F-4D97-AF65-F5344CB8AC3E}">
        <p14:creationId xmlns:p14="http://schemas.microsoft.com/office/powerpoint/2010/main" val="3301983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2018/5/2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2018/5/2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2018/5/2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2018/5/2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lancopku/Chinese-Literature-NER-RE-Datase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tmp"/><Relationship Id="rId4" Type="http://schemas.openxmlformats.org/officeDocument/2006/relationships/image" Target="../media/image8.tmp"/></Relationships>
</file>

<file path=ppt/slides/_rels/slide17.xml.rels><?xml version="1.0" encoding="UTF-8" standalone="yes"?>
<Relationships xmlns="http://schemas.openxmlformats.org/package/2006/relationships"><Relationship Id="rId8" Type="http://schemas.openxmlformats.org/officeDocument/2006/relationships/image" Target="../media/image15.tmp"/><Relationship Id="rId3" Type="http://schemas.openxmlformats.org/officeDocument/2006/relationships/image" Target="../media/image10.tmp"/><Relationship Id="rId7" Type="http://schemas.openxmlformats.org/officeDocument/2006/relationships/image" Target="../media/image14.tmp"/><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tmp"/><Relationship Id="rId5" Type="http://schemas.openxmlformats.org/officeDocument/2006/relationships/image" Target="../media/image12.tmp"/><Relationship Id="rId4" Type="http://schemas.openxmlformats.org/officeDocument/2006/relationships/image" Target="../media/image11.tmp"/></Relationships>
</file>

<file path=ppt/slides/_rels/slide18.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ink.zhihu.com/?target=https%3A//arxiv.org/pdf/1711.07010.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link.zhihu.com/?target=https%3A//arxiv.org/pdf/1711.02509.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923956"/>
            <a:ext cx="12192000" cy="2387600"/>
          </a:xfrm>
        </p:spPr>
        <p:txBody>
          <a:bodyPr>
            <a:normAutofit fontScale="90000"/>
          </a:bodyPr>
          <a:lstStyle/>
          <a:p>
            <a:r>
              <a:rPr lang="en-US" altLang="zh-CN" b="1" dirty="0"/>
              <a:t>Structure Regularized Neural Network for Entity Relation Classification for Chinese Literature Text </a:t>
            </a:r>
            <a:endParaRPr lang="zh-CN" altLang="en-US" b="1" dirty="0"/>
          </a:p>
        </p:txBody>
      </p:sp>
      <p:sp>
        <p:nvSpPr>
          <p:cNvPr id="3" name="副标题 2"/>
          <p:cNvSpPr>
            <a:spLocks noGrp="1"/>
          </p:cNvSpPr>
          <p:nvPr>
            <p:ph type="subTitle" idx="1"/>
          </p:nvPr>
        </p:nvSpPr>
        <p:spPr>
          <a:xfrm>
            <a:off x="1423358" y="3947095"/>
            <a:ext cx="9144000" cy="1655762"/>
          </a:xfrm>
        </p:spPr>
        <p:txBody>
          <a:bodyPr>
            <a:normAutofit/>
          </a:bodyPr>
          <a:lstStyle/>
          <a:p>
            <a:r>
              <a:rPr lang="en-US" altLang="zh-CN" sz="2800" dirty="0" err="1"/>
              <a:t>Ji</a:t>
            </a:r>
            <a:r>
              <a:rPr lang="en-US" altLang="zh-CN" sz="2800" dirty="0"/>
              <a:t> </a:t>
            </a:r>
            <a:r>
              <a:rPr lang="en-US" altLang="zh-CN" sz="2800" dirty="0" smtClean="0"/>
              <a:t>Wen </a:t>
            </a:r>
            <a:r>
              <a:rPr lang="en-US" altLang="zh-CN" sz="2800" dirty="0"/>
              <a:t>, Xu </a:t>
            </a:r>
            <a:r>
              <a:rPr lang="en-US" altLang="zh-CN" sz="2800" dirty="0" smtClean="0"/>
              <a:t>Sun, </a:t>
            </a:r>
            <a:r>
              <a:rPr lang="en-US" altLang="zh-CN" sz="2800" dirty="0" err="1"/>
              <a:t>Xuancheng</a:t>
            </a:r>
            <a:r>
              <a:rPr lang="en-US" altLang="zh-CN" sz="2800" dirty="0"/>
              <a:t> </a:t>
            </a:r>
            <a:r>
              <a:rPr lang="en-US" altLang="zh-CN" sz="2800" dirty="0" smtClean="0"/>
              <a:t>Ren </a:t>
            </a:r>
            <a:r>
              <a:rPr lang="en-US" altLang="zh-CN" sz="2800" dirty="0"/>
              <a:t>, Qi </a:t>
            </a:r>
            <a:r>
              <a:rPr lang="en-US" altLang="zh-CN" sz="2800" dirty="0" smtClean="0"/>
              <a:t>Su</a:t>
            </a:r>
          </a:p>
          <a:p>
            <a:endParaRPr lang="en-US" altLang="zh-CN" sz="2800" dirty="0"/>
          </a:p>
          <a:p>
            <a:r>
              <a:rPr lang="en-US" altLang="zh-CN" sz="2800" dirty="0"/>
              <a:t>NAACL HLT 2018</a:t>
            </a:r>
            <a:endParaRPr lang="zh-CN" altLang="en-US" sz="2800" dirty="0"/>
          </a:p>
        </p:txBody>
      </p:sp>
      <p:sp>
        <p:nvSpPr>
          <p:cNvPr id="4" name="文本框 3"/>
          <p:cNvSpPr txBox="1"/>
          <p:nvPr/>
        </p:nvSpPr>
        <p:spPr>
          <a:xfrm>
            <a:off x="10437962" y="6021238"/>
            <a:ext cx="1466490" cy="523220"/>
          </a:xfrm>
          <a:prstGeom prst="rect">
            <a:avLst/>
          </a:prstGeom>
          <a:noFill/>
        </p:spPr>
        <p:txBody>
          <a:bodyPr wrap="square" rtlCol="0">
            <a:spAutoFit/>
          </a:bodyPr>
          <a:lstStyle/>
          <a:p>
            <a:r>
              <a:rPr lang="en-US" altLang="zh-CN" sz="2800" dirty="0" smtClean="0"/>
              <a:t>Kuang</a:t>
            </a:r>
            <a:endParaRPr lang="zh-CN" altLang="en-US" sz="2800" dirty="0"/>
          </a:p>
        </p:txBody>
      </p:sp>
    </p:spTree>
    <p:extLst>
      <p:ext uri="{BB962C8B-B14F-4D97-AF65-F5344CB8AC3E}">
        <p14:creationId xmlns:p14="http://schemas.microsoft.com/office/powerpoint/2010/main" val="1890968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descr="https://pic4.zhimg.com/80/v2-dea6030ca872610060ce05b1a63a3de5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6159" y="3407384"/>
            <a:ext cx="6858000" cy="223837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838200" y="147411"/>
            <a:ext cx="10515600" cy="1325563"/>
          </a:xfrm>
        </p:spPr>
        <p:txBody>
          <a:bodyPr>
            <a:normAutofit/>
          </a:bodyPr>
          <a:lstStyle/>
          <a:p>
            <a:r>
              <a:rPr lang="en-US" altLang="zh-CN" b="1" dirty="0" smtClean="0"/>
              <a:t>Chinese Literature Text</a:t>
            </a:r>
            <a:endParaRPr lang="zh-CN" altLang="en-US" b="1" dirty="0"/>
          </a:p>
        </p:txBody>
      </p:sp>
      <p:pic>
        <p:nvPicPr>
          <p:cNvPr id="1026" name="Picture 2" descr="https://pic4.zhimg.com/80/v2-dd776254f3b1c976d69de66989b30668_hd.jp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49108" y="1356756"/>
            <a:ext cx="5442858" cy="390500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49108" y="5461094"/>
            <a:ext cx="5801588" cy="369332"/>
          </a:xfrm>
          <a:prstGeom prst="rect">
            <a:avLst/>
          </a:prstGeom>
        </p:spPr>
        <p:txBody>
          <a:bodyPr wrap="none">
            <a:spAutoFit/>
          </a:bodyPr>
          <a:lstStyle/>
          <a:p>
            <a:r>
              <a:rPr lang="en-US" altLang="zh-CN" b="1" dirty="0">
                <a:solidFill>
                  <a:srgbClr val="1A1A1A"/>
                </a:solidFill>
                <a:latin typeface="-apple-system"/>
              </a:rPr>
              <a:t>Examples from the Chinese literature text corpus</a:t>
            </a:r>
            <a:endParaRPr lang="zh-CN" altLang="en-US" b="1" dirty="0"/>
          </a:p>
        </p:txBody>
      </p:sp>
      <p:pic>
        <p:nvPicPr>
          <p:cNvPr id="1029" name="Picture 5" descr="n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1058" y="1167358"/>
            <a:ext cx="5531185" cy="205536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549108" y="5845095"/>
            <a:ext cx="11398583" cy="954107"/>
          </a:xfrm>
          <a:prstGeom prst="rect">
            <a:avLst/>
          </a:prstGeom>
        </p:spPr>
        <p:txBody>
          <a:bodyPr wrap="square">
            <a:spAutoFit/>
          </a:bodyPr>
          <a:lstStyle/>
          <a:p>
            <a:r>
              <a:rPr lang="zh-CN" altLang="en-US" sz="2800" dirty="0"/>
              <a:t>爬取了</a:t>
            </a:r>
            <a:r>
              <a:rPr lang="en-US" altLang="zh-CN" sz="2800" dirty="0"/>
              <a:t>1000+</a:t>
            </a:r>
            <a:r>
              <a:rPr lang="zh-CN" altLang="en-US" sz="2800" dirty="0"/>
              <a:t>的中文文章，筛除掉太短或者噪声太多的文章，从剩下的</a:t>
            </a:r>
            <a:r>
              <a:rPr lang="en-US" altLang="zh-CN" sz="2800" dirty="0"/>
              <a:t>837</a:t>
            </a:r>
            <a:r>
              <a:rPr lang="zh-CN" altLang="en-US" sz="2800" dirty="0"/>
              <a:t>篇文章中获得语料</a:t>
            </a:r>
            <a:r>
              <a:rPr lang="en-US" altLang="zh-CN" sz="2800" dirty="0"/>
              <a:t>.</a:t>
            </a:r>
          </a:p>
        </p:txBody>
      </p:sp>
    </p:spTree>
    <p:extLst>
      <p:ext uri="{BB962C8B-B14F-4D97-AF65-F5344CB8AC3E}">
        <p14:creationId xmlns:p14="http://schemas.microsoft.com/office/powerpoint/2010/main" val="2907699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7411"/>
            <a:ext cx="10515600" cy="1325563"/>
          </a:xfrm>
        </p:spPr>
        <p:txBody>
          <a:bodyPr>
            <a:normAutofit/>
          </a:bodyPr>
          <a:lstStyle/>
          <a:p>
            <a:r>
              <a:rPr lang="en-US" altLang="zh-CN" b="1" dirty="0" smtClean="0"/>
              <a:t>Dataset Download</a:t>
            </a:r>
            <a:endParaRPr lang="zh-CN" altLang="en-US" b="1" dirty="0"/>
          </a:p>
        </p:txBody>
      </p:sp>
      <p:sp>
        <p:nvSpPr>
          <p:cNvPr id="4" name="文本框 3"/>
          <p:cNvSpPr txBox="1"/>
          <p:nvPr/>
        </p:nvSpPr>
        <p:spPr>
          <a:xfrm>
            <a:off x="838198" y="1222603"/>
            <a:ext cx="11277601" cy="830997"/>
          </a:xfrm>
          <a:prstGeom prst="rect">
            <a:avLst/>
          </a:prstGeom>
          <a:noFill/>
        </p:spPr>
        <p:txBody>
          <a:bodyPr wrap="square" rtlCol="0">
            <a:spAutoFit/>
          </a:bodyPr>
          <a:lstStyle/>
          <a:p>
            <a:r>
              <a:rPr lang="zh-CN" altLang="en-US" sz="2400" dirty="0"/>
              <a:t>数据集可以在</a:t>
            </a:r>
            <a:r>
              <a:rPr lang="en-US" altLang="zh-CN" sz="2400" dirty="0" err="1"/>
              <a:t>github</a:t>
            </a:r>
            <a:r>
              <a:rPr lang="zh-CN" altLang="en-US" sz="2400" dirty="0" smtClean="0">
                <a:hlinkClick r:id="rId3"/>
              </a:rPr>
              <a:t>下载</a:t>
            </a:r>
            <a:r>
              <a:rPr lang="en-US" altLang="zh-CN" sz="2400" dirty="0"/>
              <a:t>,</a:t>
            </a:r>
            <a:r>
              <a:rPr lang="zh-CN" altLang="en-US" sz="2400" dirty="0" smtClean="0"/>
              <a:t>标记好的数据有两种格式</a:t>
            </a:r>
            <a:r>
              <a:rPr lang="en-US" altLang="zh-CN" sz="2400" dirty="0" smtClean="0"/>
              <a:t>,</a:t>
            </a:r>
            <a:r>
              <a:rPr lang="zh-CN" altLang="en-US" sz="2400" dirty="0" smtClean="0"/>
              <a:t>一类用于关系提取</a:t>
            </a:r>
            <a:r>
              <a:rPr lang="zh-CN" altLang="en-US" sz="2400" dirty="0"/>
              <a:t>等任务</a:t>
            </a:r>
            <a:r>
              <a:rPr lang="zh-CN" altLang="en-US" sz="2400" dirty="0" smtClean="0"/>
              <a:t>，另一类用于词性标注</a:t>
            </a:r>
            <a:endParaRPr lang="zh-CN" altLang="en-US" sz="2400" dirty="0"/>
          </a:p>
        </p:txBody>
      </p:sp>
      <p:sp>
        <p:nvSpPr>
          <p:cNvPr id="5" name="矩形 4"/>
          <p:cNvSpPr/>
          <p:nvPr/>
        </p:nvSpPr>
        <p:spPr>
          <a:xfrm>
            <a:off x="838198" y="2303971"/>
            <a:ext cx="6096000" cy="3693319"/>
          </a:xfrm>
          <a:prstGeom prst="rect">
            <a:avLst/>
          </a:prstGeom>
          <a:solidFill>
            <a:schemeClr val="bg2"/>
          </a:solidFill>
        </p:spPr>
        <p:txBody>
          <a:bodyPr>
            <a:spAutoFit/>
          </a:bodyPr>
          <a:lstStyle/>
          <a:p>
            <a:r>
              <a:rPr lang="en-US" altLang="zh-CN" b="1" dirty="0" smtClean="0"/>
              <a:t>Id      Type             Begin Index    End Index   Value</a:t>
            </a:r>
          </a:p>
          <a:p>
            <a:r>
              <a:rPr lang="zh-CN" altLang="en-US" dirty="0" smtClean="0"/>
              <a:t>T</a:t>
            </a:r>
            <a:r>
              <a:rPr lang="zh-CN" altLang="en-US" dirty="0"/>
              <a:t>1    Time-Implicit 2 11  上世纪50年代中期</a:t>
            </a:r>
          </a:p>
          <a:p>
            <a:r>
              <a:rPr lang="zh-CN" altLang="en-US" dirty="0"/>
              <a:t>T2    Person-Pronoun 12 13    我</a:t>
            </a:r>
          </a:p>
          <a:p>
            <a:r>
              <a:rPr lang="zh-CN" altLang="en-US" dirty="0"/>
              <a:t>T3    Location-Nominal 14 18  完全中学</a:t>
            </a:r>
          </a:p>
          <a:p>
            <a:r>
              <a:rPr lang="zh-CN" altLang="en-US" dirty="0"/>
              <a:t>T4    Person-Nominal 65 83    一位矮瘦并戴着高度近视眼镜的青年老师</a:t>
            </a:r>
          </a:p>
          <a:p>
            <a:r>
              <a:rPr lang="zh-CN" altLang="en-US" dirty="0"/>
              <a:t>T5    Person-Pronoun 203 204  他</a:t>
            </a:r>
          </a:p>
          <a:p>
            <a:r>
              <a:rPr lang="zh-CN" altLang="en-US" dirty="0"/>
              <a:t>* Coreference T5 T4 T8 T10 T12 T14 T15 T18 T19 T20 T22 T</a:t>
            </a:r>
            <a:r>
              <a:rPr lang="zh-CN" altLang="en-US" dirty="0" smtClean="0"/>
              <a:t>33.</a:t>
            </a:r>
            <a:endParaRPr lang="zh-CN" altLang="en-US" dirty="0"/>
          </a:p>
          <a:p>
            <a:r>
              <a:rPr lang="zh-CN" altLang="en-US" dirty="0"/>
              <a:t>.</a:t>
            </a:r>
          </a:p>
          <a:p>
            <a:r>
              <a:rPr lang="zh-CN" altLang="en-US" dirty="0"/>
              <a:t>.</a:t>
            </a:r>
          </a:p>
          <a:p>
            <a:r>
              <a:rPr lang="zh-CN" altLang="en-US" dirty="0"/>
              <a:t>R1    Social Arg1:T101 Arg2:T102  </a:t>
            </a:r>
          </a:p>
          <a:p>
            <a:r>
              <a:rPr lang="zh-CN" altLang="en-US" dirty="0"/>
              <a:t>* Coreference T101 T103 T106 T110 T112</a:t>
            </a:r>
          </a:p>
          <a:p>
            <a:r>
              <a:rPr lang="zh-CN" altLang="en-US" dirty="0"/>
              <a:t>R2    Social Arg1:T103 Arg2:T104</a:t>
            </a:r>
          </a:p>
        </p:txBody>
      </p:sp>
      <p:sp>
        <p:nvSpPr>
          <p:cNvPr id="8" name="矩形 7"/>
          <p:cNvSpPr/>
          <p:nvPr/>
        </p:nvSpPr>
        <p:spPr>
          <a:xfrm>
            <a:off x="7032168" y="1826173"/>
            <a:ext cx="5007431" cy="4801314"/>
          </a:xfrm>
          <a:prstGeom prst="rect">
            <a:avLst/>
          </a:prstGeom>
          <a:solidFill>
            <a:srgbClr val="E7E6E6"/>
          </a:solidFill>
        </p:spPr>
        <p:txBody>
          <a:bodyPr wrap="square">
            <a:spAutoFit/>
          </a:bodyPr>
          <a:lstStyle/>
          <a:p>
            <a:r>
              <a:rPr lang="zh-CN" altLang="en-US" dirty="0"/>
              <a:t>记 O</a:t>
            </a:r>
          </a:p>
          <a:p>
            <a:r>
              <a:rPr lang="zh-CN" altLang="en-US" dirty="0"/>
              <a:t>得 O</a:t>
            </a:r>
          </a:p>
          <a:p>
            <a:r>
              <a:rPr lang="zh-CN" altLang="en-US" dirty="0"/>
              <a:t>小 B_Time</a:t>
            </a:r>
          </a:p>
          <a:p>
            <a:r>
              <a:rPr lang="zh-CN" altLang="en-US" dirty="0"/>
              <a:t>时 I_Time</a:t>
            </a:r>
          </a:p>
          <a:p>
            <a:r>
              <a:rPr lang="zh-CN" altLang="en-US" dirty="0"/>
              <a:t>候 I_Time</a:t>
            </a:r>
          </a:p>
          <a:p>
            <a:r>
              <a:rPr lang="zh-CN" altLang="en-US" dirty="0"/>
              <a:t>， O</a:t>
            </a:r>
          </a:p>
          <a:p>
            <a:r>
              <a:rPr lang="zh-CN" altLang="en-US" dirty="0"/>
              <a:t>妈 B_Person</a:t>
            </a:r>
          </a:p>
          <a:p>
            <a:r>
              <a:rPr lang="zh-CN" altLang="en-US" dirty="0"/>
              <a:t>妈 I_Person</a:t>
            </a:r>
          </a:p>
          <a:p>
            <a:r>
              <a:rPr lang="zh-CN" altLang="en-US" dirty="0"/>
              <a:t>说 O</a:t>
            </a:r>
          </a:p>
          <a:p>
            <a:r>
              <a:rPr lang="zh-CN" altLang="en-US" dirty="0"/>
              <a:t>起 O</a:t>
            </a:r>
          </a:p>
          <a:p>
            <a:r>
              <a:rPr lang="zh-CN" altLang="en-US" dirty="0"/>
              <a:t>哪 O</a:t>
            </a:r>
          </a:p>
          <a:p>
            <a:r>
              <a:rPr lang="zh-CN" altLang="en-US" dirty="0"/>
              <a:t>个 O</a:t>
            </a:r>
          </a:p>
          <a:p>
            <a:r>
              <a:rPr lang="zh-CN" altLang="en-US" dirty="0"/>
              <a:t>典 O</a:t>
            </a:r>
          </a:p>
          <a:p>
            <a:r>
              <a:rPr lang="zh-CN" altLang="en-US" dirty="0"/>
              <a:t>型 O</a:t>
            </a:r>
          </a:p>
          <a:p>
            <a:r>
              <a:rPr lang="zh-CN" altLang="en-US" dirty="0"/>
              <a:t>败 B_Person</a:t>
            </a:r>
          </a:p>
          <a:p>
            <a:r>
              <a:rPr lang="zh-CN" altLang="en-US" dirty="0"/>
              <a:t>家 I_Person</a:t>
            </a:r>
          </a:p>
          <a:p>
            <a:r>
              <a:rPr lang="zh-CN" altLang="en-US" dirty="0"/>
              <a:t>子 I_</a:t>
            </a:r>
            <a:r>
              <a:rPr lang="zh-CN" altLang="en-US" dirty="0" smtClean="0"/>
              <a:t>Person</a:t>
            </a:r>
            <a:endParaRPr lang="zh-CN" altLang="en-US" dirty="0"/>
          </a:p>
        </p:txBody>
      </p:sp>
    </p:spTree>
    <p:extLst>
      <p:ext uri="{BB962C8B-B14F-4D97-AF65-F5344CB8AC3E}">
        <p14:creationId xmlns:p14="http://schemas.microsoft.com/office/powerpoint/2010/main" val="3097252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7411"/>
            <a:ext cx="10515600" cy="1325563"/>
          </a:xfrm>
        </p:spPr>
        <p:txBody>
          <a:bodyPr>
            <a:normAutofit/>
          </a:bodyPr>
          <a:lstStyle/>
          <a:p>
            <a:r>
              <a:rPr lang="en-US" altLang="zh-CN" b="1" dirty="0" smtClean="0"/>
              <a:t>Annotation Methods</a:t>
            </a:r>
            <a:endParaRPr lang="zh-CN" altLang="en-US" b="1" dirty="0"/>
          </a:p>
        </p:txBody>
      </p:sp>
      <p:sp>
        <p:nvSpPr>
          <p:cNvPr id="3" name="文本框 2"/>
          <p:cNvSpPr txBox="1"/>
          <p:nvPr/>
        </p:nvSpPr>
        <p:spPr>
          <a:xfrm>
            <a:off x="838200" y="1273629"/>
            <a:ext cx="11027229" cy="138499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smtClean="0"/>
              <a:t>首先</a:t>
            </a:r>
            <a:r>
              <a:rPr lang="zh-CN" altLang="en-US" sz="2800" dirty="0"/>
              <a:t>根据定义好的实体和关系进行手工标注，由于不同人对于语句的理解不同，可能造成标注数据不一致的问题</a:t>
            </a:r>
            <a:r>
              <a:rPr lang="en-US" altLang="zh-CN" sz="2800" dirty="0" smtClean="0"/>
              <a:t>.</a:t>
            </a:r>
          </a:p>
          <a:p>
            <a:pPr marL="457200" indent="-457200">
              <a:buFont typeface="Wingdings" panose="05000000000000000000" pitchFamily="2" charset="2"/>
              <a:buChar char="l"/>
            </a:pPr>
            <a:endParaRPr lang="zh-CN" altLang="en-US" sz="2800" dirty="0"/>
          </a:p>
        </p:txBody>
      </p:sp>
      <p:pic>
        <p:nvPicPr>
          <p:cNvPr id="3074" name="Picture 2" descr="https://pic2.zhimg.com/80/v2-7c17a31d83a366e83d1f595707e5adc1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133599"/>
            <a:ext cx="4953000" cy="464820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6400800" y="3036220"/>
            <a:ext cx="4332514" cy="2246769"/>
          </a:xfrm>
          <a:prstGeom prst="rect">
            <a:avLst/>
          </a:prstGeom>
        </p:spPr>
        <p:txBody>
          <a:bodyPr wrap="square">
            <a:spAutoFit/>
          </a:bodyPr>
          <a:lstStyle/>
          <a:p>
            <a:r>
              <a:rPr lang="en-US" altLang="zh-CN" sz="2800" dirty="0" err="1"/>
              <a:t>Hamlett</a:t>
            </a:r>
            <a:r>
              <a:rPr lang="zh-CN" altLang="en-US" sz="2800" dirty="0"/>
              <a:t>本来是个人名，但在文中是指代一只兔子</a:t>
            </a:r>
            <a:r>
              <a:rPr lang="en-US" altLang="zh-CN" sz="2800" dirty="0"/>
              <a:t>.</a:t>
            </a:r>
            <a:r>
              <a:rPr lang="zh-CN" altLang="en-US" sz="2800" dirty="0"/>
              <a:t>而有些标注者会把</a:t>
            </a:r>
            <a:r>
              <a:rPr lang="en-US" altLang="zh-CN" sz="2800" dirty="0" err="1"/>
              <a:t>Hamlett</a:t>
            </a:r>
            <a:r>
              <a:rPr lang="zh-CN" altLang="en-US" sz="2800" dirty="0"/>
              <a:t>标注成</a:t>
            </a:r>
            <a:r>
              <a:rPr lang="en-US" altLang="zh-CN" sz="2800" dirty="0"/>
              <a:t>"Person"</a:t>
            </a:r>
            <a:r>
              <a:rPr lang="zh-CN" altLang="en-US" sz="2800" dirty="0"/>
              <a:t>，有些标注者则会将其标注为</a:t>
            </a:r>
            <a:r>
              <a:rPr lang="en-US" altLang="zh-CN" sz="2800" dirty="0"/>
              <a:t>"Thing".</a:t>
            </a:r>
            <a:endParaRPr lang="zh-CN" altLang="en-US" sz="2800" dirty="0"/>
          </a:p>
        </p:txBody>
      </p:sp>
    </p:spTree>
    <p:extLst>
      <p:ext uri="{BB962C8B-B14F-4D97-AF65-F5344CB8AC3E}">
        <p14:creationId xmlns:p14="http://schemas.microsoft.com/office/powerpoint/2010/main" val="96099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7411"/>
            <a:ext cx="10515600" cy="1325563"/>
          </a:xfrm>
        </p:spPr>
        <p:txBody>
          <a:bodyPr>
            <a:normAutofit/>
          </a:bodyPr>
          <a:lstStyle/>
          <a:p>
            <a:r>
              <a:rPr lang="en-US" altLang="zh-CN" b="1" dirty="0" smtClean="0"/>
              <a:t>Annotation Methods</a:t>
            </a:r>
            <a:endParaRPr lang="zh-CN" altLang="en-US" b="1" dirty="0"/>
          </a:p>
        </p:txBody>
      </p:sp>
      <p:sp>
        <p:nvSpPr>
          <p:cNvPr id="3" name="文本框 2"/>
          <p:cNvSpPr txBox="1"/>
          <p:nvPr/>
        </p:nvSpPr>
        <p:spPr>
          <a:xfrm>
            <a:off x="838200" y="1273629"/>
            <a:ext cx="11027229" cy="4832092"/>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t>为了解决标注数据不一致的问题，作者使用启发式的方法进行数据标注，即定义一系列消歧规则</a:t>
            </a:r>
            <a:r>
              <a:rPr lang="en-US" altLang="zh-CN" sz="2800" dirty="0"/>
              <a:t>.</a:t>
            </a:r>
            <a:r>
              <a:rPr lang="zh-CN" altLang="en-US" sz="2800" dirty="0"/>
              <a:t>例如，去除所有的形容词，只保留</a:t>
            </a:r>
            <a:r>
              <a:rPr lang="en-US" altLang="zh-CN" sz="2800" dirty="0"/>
              <a:t>"entity header"</a:t>
            </a:r>
            <a:r>
              <a:rPr lang="zh-CN" altLang="en-US" sz="2800" dirty="0"/>
              <a:t>（例如，将</a:t>
            </a:r>
            <a:r>
              <a:rPr lang="en-US" altLang="zh-CN" sz="2800" dirty="0"/>
              <a:t>"</a:t>
            </a:r>
            <a:r>
              <a:rPr lang="zh-CN" altLang="en-US" sz="2800" dirty="0"/>
              <a:t>穿红衣服的女孩</a:t>
            </a:r>
            <a:r>
              <a:rPr lang="en-US" altLang="zh-CN" sz="2800" dirty="0"/>
              <a:t>"</a:t>
            </a:r>
            <a:r>
              <a:rPr lang="zh-CN" altLang="en-US" sz="2800" dirty="0"/>
              <a:t>转换成</a:t>
            </a:r>
            <a:r>
              <a:rPr lang="en-US" altLang="zh-CN" sz="2800" dirty="0"/>
              <a:t>"</a:t>
            </a:r>
            <a:r>
              <a:rPr lang="zh-CN" altLang="en-US" sz="2800" dirty="0"/>
              <a:t>女孩</a:t>
            </a:r>
            <a:r>
              <a:rPr lang="en-US" altLang="zh-CN" sz="2800" dirty="0" smtClean="0"/>
              <a:t>").</a:t>
            </a:r>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zh-CN" altLang="en-US" sz="2800" dirty="0"/>
              <a:t>仅仅通过启发式方法并不能完全解决标注数据不一致的问题</a:t>
            </a:r>
            <a:r>
              <a:rPr lang="en-US" altLang="zh-CN" sz="2800" dirty="0" smtClean="0"/>
              <a:t>,</a:t>
            </a:r>
            <a:r>
              <a:rPr lang="zh-CN" altLang="en-US" sz="2800" dirty="0" smtClean="0"/>
              <a:t>最后</a:t>
            </a:r>
            <a:r>
              <a:rPr lang="zh-CN" altLang="en-US" sz="2800" dirty="0"/>
              <a:t>还利用机器辅助标注的方法，即利用全部数据的一个子集学习一个标注器，再在其他数据上用这个标注器预测标签</a:t>
            </a:r>
            <a:r>
              <a:rPr lang="en-US" altLang="zh-CN" sz="2800" dirty="0"/>
              <a:t>. </a:t>
            </a:r>
            <a:r>
              <a:rPr lang="zh-CN" altLang="en-US" sz="2800" dirty="0"/>
              <a:t>这里</a:t>
            </a:r>
            <a:r>
              <a:rPr lang="zh-CN" altLang="en-US" sz="2800" dirty="0" smtClean="0"/>
              <a:t>使用</a:t>
            </a:r>
            <a:r>
              <a:rPr lang="zh-CN" altLang="en-US" sz="2800" dirty="0"/>
              <a:t>的模型是基于简单</a:t>
            </a:r>
            <a:r>
              <a:rPr lang="en-US" altLang="zh-CN" sz="2800" dirty="0"/>
              <a:t>2</a:t>
            </a:r>
            <a:r>
              <a:rPr lang="zh-CN" altLang="en-US" sz="2800" dirty="0"/>
              <a:t>元语法的</a:t>
            </a:r>
            <a:r>
              <a:rPr lang="en-US" altLang="zh-CN" sz="2800" dirty="0"/>
              <a:t>CRF</a:t>
            </a:r>
            <a:r>
              <a:rPr lang="zh-CN" altLang="en-US" sz="2800" dirty="0"/>
              <a:t>模型</a:t>
            </a:r>
            <a:r>
              <a:rPr lang="en-US" altLang="zh-CN" sz="2800" dirty="0"/>
              <a:t>.</a:t>
            </a:r>
            <a:r>
              <a:rPr lang="zh-CN" altLang="en-US" sz="2800" dirty="0"/>
              <a:t>最后，在预测的标签上，再进行人工校对，得到最终的标注数据</a:t>
            </a:r>
            <a:r>
              <a:rPr lang="en-US" altLang="zh-CN" sz="2800" dirty="0"/>
              <a:t>.</a:t>
            </a:r>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endParaRPr lang="zh-CN" altLang="en-US" sz="2800" dirty="0"/>
          </a:p>
        </p:txBody>
      </p:sp>
    </p:spTree>
    <p:extLst>
      <p:ext uri="{BB962C8B-B14F-4D97-AF65-F5344CB8AC3E}">
        <p14:creationId xmlns:p14="http://schemas.microsoft.com/office/powerpoint/2010/main" val="130970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OutLine</a:t>
            </a:r>
            <a:endParaRPr lang="zh-CN" altLang="en-US" b="1" dirty="0"/>
          </a:p>
        </p:txBody>
      </p:sp>
      <p:sp>
        <p:nvSpPr>
          <p:cNvPr id="3" name="内容占位符 2"/>
          <p:cNvSpPr>
            <a:spLocks noGrp="1"/>
          </p:cNvSpPr>
          <p:nvPr>
            <p:ph idx="1"/>
          </p:nvPr>
        </p:nvSpPr>
        <p:spPr/>
        <p:txBody>
          <a:bodyPr>
            <a:normAutofit lnSpcReduction="10000"/>
          </a:bodyPr>
          <a:lstStyle/>
          <a:p>
            <a:pPr>
              <a:lnSpc>
                <a:spcPct val="100000"/>
              </a:lnSpc>
            </a:pPr>
            <a:r>
              <a:rPr lang="en-US" altLang="zh-CN" dirty="0"/>
              <a:t>Background</a:t>
            </a:r>
          </a:p>
          <a:p>
            <a:endParaRPr lang="en-US" altLang="zh-CN" dirty="0" smtClean="0"/>
          </a:p>
          <a:p>
            <a:r>
              <a:rPr lang="en-US" altLang="zh-CN" dirty="0" smtClean="0"/>
              <a:t>Corpus</a:t>
            </a:r>
          </a:p>
          <a:p>
            <a:endParaRPr lang="en-US" altLang="zh-CN" dirty="0" smtClean="0"/>
          </a:p>
          <a:p>
            <a:pPr>
              <a:lnSpc>
                <a:spcPct val="100000"/>
              </a:lnSpc>
            </a:pPr>
            <a:r>
              <a:rPr lang="en-US" altLang="zh-CN" dirty="0">
                <a:solidFill>
                  <a:srgbClr val="0000FF"/>
                </a:solidFill>
              </a:rPr>
              <a:t>Models</a:t>
            </a:r>
          </a:p>
          <a:p>
            <a:endParaRPr lang="en-US" altLang="zh-CN" dirty="0" smtClean="0"/>
          </a:p>
          <a:p>
            <a:r>
              <a:rPr lang="en-US" altLang="zh-CN" dirty="0" smtClean="0"/>
              <a:t>Experiments</a:t>
            </a:r>
          </a:p>
          <a:p>
            <a:endParaRPr lang="en-US" altLang="zh-CN" dirty="0" smtClean="0"/>
          </a:p>
          <a:p>
            <a:r>
              <a:rPr lang="en-US" altLang="zh-CN" dirty="0" smtClean="0"/>
              <a:t>Contributions &amp; Conclusions</a:t>
            </a:r>
          </a:p>
        </p:txBody>
      </p:sp>
    </p:spTree>
    <p:extLst>
      <p:ext uri="{BB962C8B-B14F-4D97-AF65-F5344CB8AC3E}">
        <p14:creationId xmlns:p14="http://schemas.microsoft.com/office/powerpoint/2010/main" val="2438205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7411"/>
            <a:ext cx="10515600" cy="1325563"/>
          </a:xfrm>
        </p:spPr>
        <p:txBody>
          <a:bodyPr>
            <a:normAutofit/>
          </a:bodyPr>
          <a:lstStyle/>
          <a:p>
            <a:r>
              <a:rPr lang="en-US" altLang="zh-CN" b="1" dirty="0"/>
              <a:t>Basic BRCNN</a:t>
            </a: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234" y="1204865"/>
            <a:ext cx="8299606" cy="4858478"/>
          </a:xfrm>
          <a:prstGeom prst="rect">
            <a:avLst/>
          </a:prstGeom>
        </p:spPr>
      </p:pic>
      <p:sp>
        <p:nvSpPr>
          <p:cNvPr id="5" name="矩形 4"/>
          <p:cNvSpPr/>
          <p:nvPr/>
        </p:nvSpPr>
        <p:spPr>
          <a:xfrm>
            <a:off x="8636000" y="1472974"/>
            <a:ext cx="3556000" cy="4708981"/>
          </a:xfrm>
          <a:prstGeom prst="rect">
            <a:avLst/>
          </a:prstGeom>
        </p:spPr>
        <p:txBody>
          <a:bodyPr wrap="square">
            <a:spAutoFit/>
          </a:bodyPr>
          <a:lstStyle/>
          <a:p>
            <a:r>
              <a:rPr lang="zh-CN" altLang="en-US" sz="2000" dirty="0">
                <a:solidFill>
                  <a:srgbClr val="1A1A1A"/>
                </a:solidFill>
                <a:latin typeface="-apple-system"/>
              </a:rPr>
              <a:t>利用</a:t>
            </a:r>
            <a:r>
              <a:rPr lang="en-US" altLang="zh-CN" sz="2000" dirty="0">
                <a:solidFill>
                  <a:srgbClr val="1A1A1A"/>
                </a:solidFill>
                <a:latin typeface="-apple-system"/>
              </a:rPr>
              <a:t>SDP</a:t>
            </a:r>
            <a:r>
              <a:rPr lang="zh-CN" altLang="en-US" sz="2000" dirty="0">
                <a:solidFill>
                  <a:srgbClr val="1A1A1A"/>
                </a:solidFill>
                <a:latin typeface="-apple-system"/>
              </a:rPr>
              <a:t>学习词法和依存关系的隐含表示</a:t>
            </a:r>
            <a:r>
              <a:rPr lang="en-US" altLang="zh-CN" sz="2000" dirty="0" smtClean="0">
                <a:solidFill>
                  <a:srgbClr val="1A1A1A"/>
                </a:solidFill>
                <a:latin typeface="-apple-system"/>
              </a:rPr>
              <a:t>.</a:t>
            </a:r>
          </a:p>
          <a:p>
            <a:r>
              <a:rPr lang="en-US" altLang="zh-CN" sz="2000" dirty="0" smtClean="0">
                <a:solidFill>
                  <a:srgbClr val="1A1A1A"/>
                </a:solidFill>
                <a:latin typeface="-apple-system"/>
              </a:rPr>
              <a:t> </a:t>
            </a:r>
          </a:p>
          <a:p>
            <a:r>
              <a:rPr lang="zh-CN" altLang="en-US" sz="2000" dirty="0" smtClean="0">
                <a:solidFill>
                  <a:srgbClr val="1A1A1A"/>
                </a:solidFill>
                <a:latin typeface="-apple-system"/>
              </a:rPr>
              <a:t>卷积层从</a:t>
            </a:r>
            <a:r>
              <a:rPr lang="zh-CN" altLang="en-US" sz="2000" dirty="0">
                <a:solidFill>
                  <a:srgbClr val="1A1A1A"/>
                </a:solidFill>
                <a:latin typeface="-apple-system"/>
              </a:rPr>
              <a:t>隐含表示中，捕捉相邻两个词的</a:t>
            </a:r>
            <a:r>
              <a:rPr lang="en-US" altLang="zh-CN" sz="2000" dirty="0">
                <a:solidFill>
                  <a:srgbClr val="1A1A1A"/>
                </a:solidFill>
                <a:latin typeface="-apple-system"/>
              </a:rPr>
              <a:t>"local feature</a:t>
            </a:r>
            <a:r>
              <a:rPr lang="en-US" altLang="zh-CN" sz="2000" dirty="0" smtClean="0">
                <a:solidFill>
                  <a:srgbClr val="1A1A1A"/>
                </a:solidFill>
                <a:latin typeface="-apple-system"/>
              </a:rPr>
              <a:t>".</a:t>
            </a:r>
          </a:p>
          <a:p>
            <a:endParaRPr lang="en-US" altLang="zh-CN" sz="2000" dirty="0">
              <a:solidFill>
                <a:srgbClr val="1A1A1A"/>
              </a:solidFill>
              <a:latin typeface="-apple-system"/>
            </a:endParaRPr>
          </a:p>
          <a:p>
            <a:r>
              <a:rPr lang="zh-CN" altLang="en-US" sz="2000" dirty="0" smtClean="0">
                <a:solidFill>
                  <a:srgbClr val="1A1A1A"/>
                </a:solidFill>
                <a:latin typeface="-apple-system"/>
              </a:rPr>
              <a:t>卷积</a:t>
            </a:r>
            <a:r>
              <a:rPr lang="zh-CN" altLang="en-US" sz="2000" dirty="0">
                <a:solidFill>
                  <a:srgbClr val="1A1A1A"/>
                </a:solidFill>
                <a:latin typeface="-apple-system"/>
              </a:rPr>
              <a:t>层之后是一个</a:t>
            </a:r>
            <a:r>
              <a:rPr lang="en-US" altLang="zh-CN" sz="2000" dirty="0">
                <a:solidFill>
                  <a:srgbClr val="1A1A1A"/>
                </a:solidFill>
                <a:latin typeface="-apple-system"/>
              </a:rPr>
              <a:t>max pooling, </a:t>
            </a:r>
            <a:r>
              <a:rPr lang="zh-CN" altLang="en-US" sz="2000" dirty="0">
                <a:solidFill>
                  <a:srgbClr val="1A1A1A"/>
                </a:solidFill>
                <a:latin typeface="-apple-system"/>
              </a:rPr>
              <a:t>用于聚集</a:t>
            </a:r>
            <a:r>
              <a:rPr lang="en-US" altLang="zh-CN" sz="2000" dirty="0">
                <a:solidFill>
                  <a:srgbClr val="1A1A1A"/>
                </a:solidFill>
                <a:latin typeface="-apple-system"/>
              </a:rPr>
              <a:t>(gather)local feature. </a:t>
            </a:r>
            <a:endParaRPr lang="en-US" altLang="zh-CN" sz="2000" dirty="0" smtClean="0">
              <a:solidFill>
                <a:srgbClr val="1A1A1A"/>
              </a:solidFill>
              <a:latin typeface="-apple-system"/>
            </a:endParaRPr>
          </a:p>
          <a:p>
            <a:endParaRPr lang="en-US" altLang="zh-CN" sz="2000" dirty="0">
              <a:solidFill>
                <a:srgbClr val="1A1A1A"/>
              </a:solidFill>
              <a:latin typeface="-apple-system"/>
            </a:endParaRPr>
          </a:p>
          <a:p>
            <a:r>
              <a:rPr lang="en-US" altLang="zh-CN" sz="2000" dirty="0" err="1" smtClean="0">
                <a:solidFill>
                  <a:srgbClr val="1A1A1A"/>
                </a:solidFill>
                <a:latin typeface="-apple-system"/>
              </a:rPr>
              <a:t>softmax</a:t>
            </a:r>
            <a:r>
              <a:rPr lang="zh-CN" altLang="en-US" sz="2000" dirty="0">
                <a:solidFill>
                  <a:srgbClr val="1A1A1A"/>
                </a:solidFill>
                <a:latin typeface="-apple-system"/>
              </a:rPr>
              <a:t>层用于分类</a:t>
            </a:r>
            <a:r>
              <a:rPr lang="en-US" altLang="zh-CN" sz="2000" dirty="0" smtClean="0">
                <a:solidFill>
                  <a:srgbClr val="1A1A1A"/>
                </a:solidFill>
                <a:latin typeface="-apple-system"/>
              </a:rPr>
              <a:t>.</a:t>
            </a:r>
            <a:r>
              <a:rPr lang="zh-CN" altLang="en-US" sz="2000" dirty="0"/>
              <a:t/>
            </a:r>
            <a:br>
              <a:rPr lang="zh-CN" altLang="en-US" sz="2000" dirty="0"/>
            </a:br>
            <a:endParaRPr lang="en-US" altLang="zh-CN" sz="2000" dirty="0" smtClean="0"/>
          </a:p>
          <a:p>
            <a:r>
              <a:rPr lang="zh-CN" altLang="en-US" sz="2000" dirty="0"/>
              <a:t>两个双向的</a:t>
            </a:r>
            <a:r>
              <a:rPr lang="en-US" altLang="zh-CN" sz="2000" dirty="0"/>
              <a:t>LSTMs</a:t>
            </a:r>
            <a:r>
              <a:rPr lang="zh-CN" altLang="en-US" sz="2000" dirty="0"/>
              <a:t>，一个用于捕捉单词的特征，一个用于捕捉依存关系的特征</a:t>
            </a:r>
            <a:endParaRPr lang="zh-CN" altLang="en-US" sz="2000" dirty="0"/>
          </a:p>
        </p:txBody>
      </p:sp>
    </p:spTree>
    <p:extLst>
      <p:ext uri="{BB962C8B-B14F-4D97-AF65-F5344CB8AC3E}">
        <p14:creationId xmlns:p14="http://schemas.microsoft.com/office/powerpoint/2010/main" val="1907469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7411"/>
            <a:ext cx="10515600" cy="1325563"/>
          </a:xfrm>
        </p:spPr>
        <p:txBody>
          <a:bodyPr>
            <a:normAutofit/>
          </a:bodyPr>
          <a:lstStyle/>
          <a:p>
            <a:r>
              <a:rPr lang="en-US" altLang="zh-CN" b="1" dirty="0"/>
              <a:t>Basic BRCNN</a:t>
            </a:r>
          </a:p>
        </p:txBody>
      </p:sp>
      <p:sp>
        <p:nvSpPr>
          <p:cNvPr id="10" name="文本框 9"/>
          <p:cNvSpPr txBox="1"/>
          <p:nvPr/>
        </p:nvSpPr>
        <p:spPr>
          <a:xfrm>
            <a:off x="955040" y="1472974"/>
            <a:ext cx="10398760" cy="954107"/>
          </a:xfrm>
          <a:prstGeom prst="rect">
            <a:avLst/>
          </a:prstGeom>
          <a:noFill/>
        </p:spPr>
        <p:txBody>
          <a:bodyPr wrap="square" rtlCol="0">
            <a:spAutoFit/>
          </a:bodyPr>
          <a:lstStyle/>
          <a:p>
            <a:r>
              <a:rPr lang="zh-CN" altLang="en-US" sz="2800" dirty="0"/>
              <a:t>将</a:t>
            </a:r>
            <a:r>
              <a:rPr lang="en-US" altLang="zh-CN" sz="2800" dirty="0"/>
              <a:t>words</a:t>
            </a:r>
            <a:r>
              <a:rPr lang="zh-CN" altLang="en-US" sz="2800" dirty="0"/>
              <a:t>和</a:t>
            </a:r>
            <a:r>
              <a:rPr lang="en-US" altLang="zh-CN" sz="2800" dirty="0"/>
              <a:t>relations</a:t>
            </a:r>
            <a:r>
              <a:rPr lang="zh-CN" altLang="en-US" sz="2800" dirty="0"/>
              <a:t>进行</a:t>
            </a:r>
            <a:r>
              <a:rPr lang="en-US" altLang="zh-CN" sz="2800" dirty="0"/>
              <a:t>embedding</a:t>
            </a:r>
            <a:r>
              <a:rPr lang="zh-CN" altLang="en-US" sz="2800" dirty="0"/>
              <a:t>后，输入到</a:t>
            </a:r>
            <a:r>
              <a:rPr lang="en-US" altLang="zh-CN" sz="2800" dirty="0"/>
              <a:t>LSTMs</a:t>
            </a:r>
            <a:r>
              <a:rPr lang="zh-CN" altLang="en-US" sz="2800" dirty="0"/>
              <a:t>中</a:t>
            </a:r>
            <a:r>
              <a:rPr lang="en-US" altLang="zh-CN" sz="2800" dirty="0"/>
              <a:t>. </a:t>
            </a:r>
            <a:r>
              <a:rPr lang="zh-CN" altLang="en-US" sz="2800" dirty="0"/>
              <a:t>经过</a:t>
            </a:r>
            <a:r>
              <a:rPr lang="en-US" altLang="zh-CN" sz="2800" dirty="0"/>
              <a:t>LSTMs</a:t>
            </a:r>
            <a:r>
              <a:rPr lang="zh-CN" altLang="en-US" sz="2800" dirty="0"/>
              <a:t>编码后的</a:t>
            </a:r>
            <a:r>
              <a:rPr lang="zh-CN" altLang="en-US" sz="2800" dirty="0" smtClean="0"/>
              <a:t>向量      </a:t>
            </a:r>
            <a:r>
              <a:rPr lang="en-US" altLang="zh-CN" sz="2800" dirty="0" smtClean="0"/>
              <a:t>.</a:t>
            </a:r>
            <a:endParaRPr lang="zh-CN" altLang="en-US" sz="2800" dirty="0"/>
          </a:p>
        </p:txBody>
      </p:sp>
      <p:pic>
        <p:nvPicPr>
          <p:cNvPr id="11" name="图片 10"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367" y="1868747"/>
            <a:ext cx="412001" cy="477054"/>
          </a:xfrm>
          <a:prstGeom prst="rect">
            <a:avLst/>
          </a:prstGeom>
        </p:spPr>
      </p:pic>
      <p:pic>
        <p:nvPicPr>
          <p:cNvPr id="12" name="图片 11"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0683" y="3182707"/>
            <a:ext cx="8230313" cy="2309060"/>
          </a:xfrm>
          <a:prstGeom prst="rect">
            <a:avLst/>
          </a:prstGeom>
        </p:spPr>
      </p:pic>
      <p:sp>
        <p:nvSpPr>
          <p:cNvPr id="13" name="矩形 12"/>
          <p:cNvSpPr/>
          <p:nvPr/>
        </p:nvSpPr>
        <p:spPr>
          <a:xfrm>
            <a:off x="3492734" y="2725251"/>
            <a:ext cx="1300480" cy="435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t>
            </a:r>
            <a:r>
              <a:rPr lang="en-US" altLang="zh-CN" dirty="0" err="1" smtClean="0">
                <a:solidFill>
                  <a:schemeClr val="tx1"/>
                </a:solidFill>
              </a:rPr>
              <a:t>h</a:t>
            </a:r>
            <a:r>
              <a:rPr lang="en-US" altLang="zh-CN" sz="1600" dirty="0" err="1" smtClean="0">
                <a:solidFill>
                  <a:schemeClr val="tx1"/>
                </a:solidFill>
              </a:rPr>
              <a:t>a</a:t>
            </a:r>
            <a:r>
              <a:rPr lang="en-US" altLang="zh-CN" dirty="0" err="1" smtClean="0">
                <a:solidFill>
                  <a:schemeClr val="tx1"/>
                </a:solidFill>
              </a:rPr>
              <a:t>,h</a:t>
            </a:r>
            <a:r>
              <a:rPr lang="en-US" altLang="zh-CN" sz="1600" dirty="0" err="1" smtClean="0">
                <a:solidFill>
                  <a:schemeClr val="tx1"/>
                </a:solidFill>
              </a:rPr>
              <a:t>ab</a:t>
            </a:r>
            <a:r>
              <a:rPr lang="en-US" altLang="zh-CN" dirty="0" err="1" smtClean="0">
                <a:solidFill>
                  <a:schemeClr val="tx1"/>
                </a:solidFill>
              </a:rPr>
              <a:t>,h</a:t>
            </a:r>
            <a:r>
              <a:rPr lang="en-US" altLang="zh-CN" sz="1600" dirty="0" err="1" smtClean="0">
                <a:solidFill>
                  <a:schemeClr val="tx1"/>
                </a:solidFill>
              </a:rPr>
              <a:t>b</a:t>
            </a:r>
            <a:r>
              <a:rPr lang="en-US" altLang="zh-CN" sz="2400" dirty="0" smtClean="0">
                <a:solidFill>
                  <a:schemeClr val="tx1"/>
                </a:solidFill>
              </a:rPr>
              <a:t>]</a:t>
            </a:r>
            <a:endParaRPr lang="zh-CN" altLang="en-US" dirty="0">
              <a:solidFill>
                <a:schemeClr val="tx1"/>
              </a:solidFill>
            </a:endParaRPr>
          </a:p>
        </p:txBody>
      </p:sp>
      <p:sp>
        <p:nvSpPr>
          <p:cNvPr id="14" name="矩形 13"/>
          <p:cNvSpPr/>
          <p:nvPr/>
        </p:nvSpPr>
        <p:spPr>
          <a:xfrm>
            <a:off x="4904850" y="2735951"/>
            <a:ext cx="1300480" cy="435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t>
            </a:r>
            <a:r>
              <a:rPr lang="en-US" altLang="zh-CN" dirty="0" err="1" smtClean="0">
                <a:solidFill>
                  <a:schemeClr val="tx1"/>
                </a:solidFill>
              </a:rPr>
              <a:t>h</a:t>
            </a:r>
            <a:r>
              <a:rPr lang="en-US" altLang="zh-CN" sz="1600" dirty="0" err="1" smtClean="0">
                <a:solidFill>
                  <a:schemeClr val="tx1"/>
                </a:solidFill>
              </a:rPr>
              <a:t>a</a:t>
            </a:r>
            <a:r>
              <a:rPr lang="en-US" altLang="zh-CN" dirty="0" err="1" smtClean="0">
                <a:solidFill>
                  <a:schemeClr val="tx1"/>
                </a:solidFill>
              </a:rPr>
              <a:t>,h</a:t>
            </a:r>
            <a:r>
              <a:rPr lang="en-US" altLang="zh-CN" sz="1600" dirty="0" err="1" smtClean="0">
                <a:solidFill>
                  <a:schemeClr val="tx1"/>
                </a:solidFill>
              </a:rPr>
              <a:t>ab</a:t>
            </a:r>
            <a:r>
              <a:rPr lang="en-US" altLang="zh-CN" dirty="0" err="1" smtClean="0">
                <a:solidFill>
                  <a:schemeClr val="tx1"/>
                </a:solidFill>
              </a:rPr>
              <a:t>,h</a:t>
            </a:r>
            <a:r>
              <a:rPr lang="en-US" altLang="zh-CN" sz="1600" dirty="0" err="1" smtClean="0">
                <a:solidFill>
                  <a:schemeClr val="tx1"/>
                </a:solidFill>
              </a:rPr>
              <a:t>b</a:t>
            </a:r>
            <a:r>
              <a:rPr lang="en-US" altLang="zh-CN" sz="2400" dirty="0" smtClean="0">
                <a:solidFill>
                  <a:schemeClr val="tx1"/>
                </a:solidFill>
              </a:rPr>
              <a:t>]</a:t>
            </a:r>
            <a:endParaRPr lang="zh-CN" altLang="en-US" dirty="0">
              <a:solidFill>
                <a:schemeClr val="tx1"/>
              </a:solidFill>
            </a:endParaRPr>
          </a:p>
        </p:txBody>
      </p:sp>
      <p:sp>
        <p:nvSpPr>
          <p:cNvPr id="15" name="矩形 14"/>
          <p:cNvSpPr/>
          <p:nvPr/>
        </p:nvSpPr>
        <p:spPr>
          <a:xfrm>
            <a:off x="6316966" y="2719628"/>
            <a:ext cx="1300480" cy="435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t>
            </a:r>
            <a:r>
              <a:rPr lang="en-US" altLang="zh-CN" dirty="0" err="1" smtClean="0">
                <a:solidFill>
                  <a:schemeClr val="tx1"/>
                </a:solidFill>
              </a:rPr>
              <a:t>h</a:t>
            </a:r>
            <a:r>
              <a:rPr lang="en-US" altLang="zh-CN" sz="1600" dirty="0" err="1" smtClean="0">
                <a:solidFill>
                  <a:schemeClr val="tx1"/>
                </a:solidFill>
              </a:rPr>
              <a:t>a</a:t>
            </a:r>
            <a:r>
              <a:rPr lang="en-US" altLang="zh-CN" dirty="0" err="1" smtClean="0">
                <a:solidFill>
                  <a:schemeClr val="tx1"/>
                </a:solidFill>
              </a:rPr>
              <a:t>,h</a:t>
            </a:r>
            <a:r>
              <a:rPr lang="en-US" altLang="zh-CN" sz="1600" dirty="0" err="1" smtClean="0">
                <a:solidFill>
                  <a:schemeClr val="tx1"/>
                </a:solidFill>
              </a:rPr>
              <a:t>ab</a:t>
            </a:r>
            <a:r>
              <a:rPr lang="en-US" altLang="zh-CN" dirty="0" err="1" smtClean="0">
                <a:solidFill>
                  <a:schemeClr val="tx1"/>
                </a:solidFill>
              </a:rPr>
              <a:t>,h</a:t>
            </a:r>
            <a:r>
              <a:rPr lang="en-US" altLang="zh-CN" sz="1600" dirty="0" err="1" smtClean="0">
                <a:solidFill>
                  <a:schemeClr val="tx1"/>
                </a:solidFill>
              </a:rPr>
              <a:t>b</a:t>
            </a:r>
            <a:r>
              <a:rPr lang="en-US" altLang="zh-CN" sz="2400" dirty="0" smtClean="0">
                <a:solidFill>
                  <a:schemeClr val="tx1"/>
                </a:solidFill>
              </a:rPr>
              <a:t>]</a:t>
            </a:r>
            <a:endParaRPr lang="zh-CN" altLang="en-US" dirty="0">
              <a:solidFill>
                <a:schemeClr val="tx1"/>
              </a:solidFill>
            </a:endParaRPr>
          </a:p>
        </p:txBody>
      </p:sp>
      <p:sp>
        <p:nvSpPr>
          <p:cNvPr id="16" name="矩形 15"/>
          <p:cNvSpPr/>
          <p:nvPr/>
        </p:nvSpPr>
        <p:spPr>
          <a:xfrm>
            <a:off x="7729082" y="2719628"/>
            <a:ext cx="1300480" cy="435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t>
            </a:r>
            <a:r>
              <a:rPr lang="en-US" altLang="zh-CN" dirty="0" err="1" smtClean="0">
                <a:solidFill>
                  <a:schemeClr val="tx1"/>
                </a:solidFill>
              </a:rPr>
              <a:t>h</a:t>
            </a:r>
            <a:r>
              <a:rPr lang="en-US" altLang="zh-CN" sz="1600" dirty="0" err="1" smtClean="0">
                <a:solidFill>
                  <a:schemeClr val="tx1"/>
                </a:solidFill>
              </a:rPr>
              <a:t>a</a:t>
            </a:r>
            <a:r>
              <a:rPr lang="en-US" altLang="zh-CN" dirty="0" err="1" smtClean="0">
                <a:solidFill>
                  <a:schemeClr val="tx1"/>
                </a:solidFill>
              </a:rPr>
              <a:t>,h</a:t>
            </a:r>
            <a:r>
              <a:rPr lang="en-US" altLang="zh-CN" sz="1600" dirty="0" err="1" smtClean="0">
                <a:solidFill>
                  <a:schemeClr val="tx1"/>
                </a:solidFill>
              </a:rPr>
              <a:t>ab</a:t>
            </a:r>
            <a:r>
              <a:rPr lang="en-US" altLang="zh-CN" dirty="0" err="1" smtClean="0">
                <a:solidFill>
                  <a:schemeClr val="tx1"/>
                </a:solidFill>
              </a:rPr>
              <a:t>,h</a:t>
            </a:r>
            <a:r>
              <a:rPr lang="en-US" altLang="zh-CN" sz="1600" dirty="0" err="1" smtClean="0">
                <a:solidFill>
                  <a:schemeClr val="tx1"/>
                </a:solidFill>
              </a:rPr>
              <a:t>b</a:t>
            </a:r>
            <a:r>
              <a:rPr lang="en-US" altLang="zh-CN" sz="2400" dirty="0" smtClean="0">
                <a:solidFill>
                  <a:schemeClr val="tx1"/>
                </a:solidFill>
              </a:rPr>
              <a:t>]</a:t>
            </a:r>
            <a:endParaRPr lang="zh-CN" altLang="en-US" dirty="0">
              <a:solidFill>
                <a:schemeClr val="tx1"/>
              </a:solidFill>
            </a:endParaRPr>
          </a:p>
        </p:txBody>
      </p:sp>
      <p:pic>
        <p:nvPicPr>
          <p:cNvPr id="17" name="图片 1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0716" y="5923195"/>
            <a:ext cx="6325168" cy="648395"/>
          </a:xfrm>
          <a:prstGeom prst="rect">
            <a:avLst/>
          </a:prstGeom>
        </p:spPr>
      </p:pic>
    </p:spTree>
    <p:extLst>
      <p:ext uri="{BB962C8B-B14F-4D97-AF65-F5344CB8AC3E}">
        <p14:creationId xmlns:p14="http://schemas.microsoft.com/office/powerpoint/2010/main" val="4227777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7411"/>
            <a:ext cx="10515600" cy="1325563"/>
          </a:xfrm>
        </p:spPr>
        <p:txBody>
          <a:bodyPr>
            <a:normAutofit/>
          </a:bodyPr>
          <a:lstStyle/>
          <a:p>
            <a:r>
              <a:rPr lang="en-US" altLang="zh-CN" b="1" dirty="0"/>
              <a:t>Basic BRCNN</a:t>
            </a:r>
          </a:p>
        </p:txBody>
      </p:sp>
      <p:sp>
        <p:nvSpPr>
          <p:cNvPr id="3" name="矩形 2"/>
          <p:cNvSpPr/>
          <p:nvPr/>
        </p:nvSpPr>
        <p:spPr>
          <a:xfrm>
            <a:off x="838200" y="1472974"/>
            <a:ext cx="10546080" cy="5262979"/>
          </a:xfrm>
          <a:prstGeom prst="rect">
            <a:avLst/>
          </a:prstGeom>
        </p:spPr>
        <p:txBody>
          <a:bodyPr wrap="square">
            <a:spAutoFit/>
          </a:bodyPr>
          <a:lstStyle/>
          <a:p>
            <a:r>
              <a:rPr lang="en-US" altLang="zh-CN" sz="2800" dirty="0" err="1"/>
              <a:t>softmax</a:t>
            </a:r>
            <a:r>
              <a:rPr lang="zh-CN" altLang="en-US" sz="2800" dirty="0"/>
              <a:t>层有</a:t>
            </a:r>
            <a:r>
              <a:rPr lang="en-US" altLang="zh-CN" sz="2800" dirty="0"/>
              <a:t>3</a:t>
            </a:r>
            <a:r>
              <a:rPr lang="zh-CN" altLang="en-US" sz="2800" dirty="0"/>
              <a:t>个</a:t>
            </a:r>
            <a:r>
              <a:rPr lang="en-US" altLang="zh-CN" sz="2800" dirty="0" err="1"/>
              <a:t>softmax</a:t>
            </a:r>
            <a:r>
              <a:rPr lang="zh-CN" altLang="en-US" sz="2800" dirty="0" smtClean="0"/>
              <a:t>分类器</a:t>
            </a:r>
            <a:endParaRPr lang="en-US" altLang="zh-CN" sz="2800" dirty="0" smtClean="0"/>
          </a:p>
          <a:p>
            <a:r>
              <a:rPr lang="zh-CN" altLang="en-US" sz="2800" dirty="0" smtClean="0"/>
              <a:t>一</a:t>
            </a:r>
            <a:r>
              <a:rPr lang="zh-CN" altLang="en-US" sz="2800" dirty="0"/>
              <a:t>个粗粒度的分类器，将数据划分成</a:t>
            </a:r>
            <a:r>
              <a:rPr lang="en-US" altLang="zh-CN" sz="2800" dirty="0"/>
              <a:t>K+1</a:t>
            </a:r>
            <a:r>
              <a:rPr lang="zh-CN" altLang="en-US" sz="2800" dirty="0" smtClean="0"/>
              <a:t>类</a:t>
            </a:r>
            <a:endParaRPr lang="en-US" altLang="zh-CN" sz="2800" dirty="0" smtClean="0"/>
          </a:p>
          <a:p>
            <a:r>
              <a:rPr lang="zh-CN" altLang="en-US" sz="2800" dirty="0" smtClean="0"/>
              <a:t>两</a:t>
            </a:r>
            <a:r>
              <a:rPr lang="zh-CN" altLang="en-US" sz="2800" dirty="0"/>
              <a:t>个细粒度的分类器</a:t>
            </a:r>
            <a:r>
              <a:rPr lang="zh-CN" altLang="en-US" sz="2800" dirty="0" smtClean="0"/>
              <a:t>，分别</a:t>
            </a:r>
            <a:r>
              <a:rPr lang="zh-CN" altLang="en-US" sz="2800" dirty="0"/>
              <a:t>根据正向和反向的</a:t>
            </a:r>
            <a:r>
              <a:rPr lang="en-US" altLang="zh-CN" sz="2800" dirty="0"/>
              <a:t>SDP</a:t>
            </a:r>
            <a:r>
              <a:rPr lang="zh-CN" altLang="en-US" sz="2800" dirty="0"/>
              <a:t>产生的</a:t>
            </a:r>
            <a:r>
              <a:rPr lang="zh-CN" altLang="en-US" sz="2800" dirty="0" smtClean="0"/>
              <a:t>结果     和</a:t>
            </a:r>
            <a:endParaRPr lang="en-US" altLang="zh-CN" sz="2800" dirty="0" smtClean="0"/>
          </a:p>
          <a:p>
            <a:r>
              <a:rPr lang="zh-CN" altLang="en-US" sz="2800" dirty="0" smtClean="0"/>
              <a:t>产生分类结果    和</a:t>
            </a:r>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r>
              <a:rPr lang="zh-CN" altLang="en-US" sz="2800" dirty="0"/>
              <a:t>最终的预测结果</a:t>
            </a:r>
            <a:r>
              <a:rPr lang="zh-CN" altLang="en-US" sz="2800" dirty="0" smtClean="0"/>
              <a:t>是    和    的加权和</a:t>
            </a:r>
            <a:endParaRPr lang="en-US" altLang="zh-CN" sz="2800" dirty="0" smtClean="0"/>
          </a:p>
          <a:p>
            <a:endParaRPr lang="en-US" altLang="zh-CN" sz="2800" dirty="0" smtClean="0"/>
          </a:p>
          <a:p>
            <a:endParaRPr lang="en-US" altLang="zh-CN" sz="2800" dirty="0"/>
          </a:p>
          <a:p>
            <a:endParaRPr lang="zh-CN" altLang="en-US" sz="2800"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0647" y="2357120"/>
            <a:ext cx="422650" cy="441417"/>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60094" y="2357120"/>
            <a:ext cx="349785" cy="457551"/>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2120" y="2785809"/>
            <a:ext cx="301000" cy="417516"/>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5156" y="2814671"/>
            <a:ext cx="356882" cy="520029"/>
          </a:xfrm>
          <a:prstGeom prst="rect">
            <a:avLst/>
          </a:prstGeom>
        </p:spPr>
      </p:pic>
      <p:pic>
        <p:nvPicPr>
          <p:cNvPr id="8" name="图片 7"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28160" y="3548398"/>
            <a:ext cx="3535680" cy="1204463"/>
          </a:xfrm>
          <a:prstGeom prst="rect">
            <a:avLst/>
          </a:prstGeom>
        </p:spPr>
      </p:pic>
      <p:pic>
        <p:nvPicPr>
          <p:cNvPr id="18" name="图片 17"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5156" y="4917942"/>
            <a:ext cx="301000" cy="417516"/>
          </a:xfrm>
          <a:prstGeom prst="rect">
            <a:avLst/>
          </a:prstGeom>
        </p:spPr>
      </p:pic>
      <p:pic>
        <p:nvPicPr>
          <p:cNvPr id="19" name="图片 18"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7072" y="4944322"/>
            <a:ext cx="356882" cy="465640"/>
          </a:xfrm>
          <a:prstGeom prst="rect">
            <a:avLst/>
          </a:prstGeom>
        </p:spPr>
      </p:pic>
      <p:pic>
        <p:nvPicPr>
          <p:cNvPr id="9" name="图片 8"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67072" y="5601423"/>
            <a:ext cx="3339830" cy="622137"/>
          </a:xfrm>
          <a:prstGeom prst="rect">
            <a:avLst/>
          </a:prstGeom>
        </p:spPr>
      </p:pic>
    </p:spTree>
    <p:extLst>
      <p:ext uri="{BB962C8B-B14F-4D97-AF65-F5344CB8AC3E}">
        <p14:creationId xmlns:p14="http://schemas.microsoft.com/office/powerpoint/2010/main" val="747399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7411"/>
            <a:ext cx="10515600" cy="1325563"/>
          </a:xfrm>
        </p:spPr>
        <p:txBody>
          <a:bodyPr>
            <a:normAutofit/>
          </a:bodyPr>
          <a:lstStyle/>
          <a:p>
            <a:r>
              <a:rPr lang="en-US" altLang="zh-CN" b="1" dirty="0" smtClean="0"/>
              <a:t>Structure Regularization</a:t>
            </a:r>
            <a:endParaRPr lang="en-US" altLang="zh-CN" b="1" dirty="0"/>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385618"/>
            <a:ext cx="5025637" cy="4884283"/>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1841" y="1385618"/>
            <a:ext cx="6723959" cy="4089896"/>
          </a:xfrm>
          <a:prstGeom prst="rect">
            <a:avLst/>
          </a:prstGeom>
        </p:spPr>
      </p:pic>
    </p:spTree>
    <p:extLst>
      <p:ext uri="{BB962C8B-B14F-4D97-AF65-F5344CB8AC3E}">
        <p14:creationId xmlns:p14="http://schemas.microsoft.com/office/powerpoint/2010/main" val="1167534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7411"/>
            <a:ext cx="10515600" cy="1325563"/>
          </a:xfrm>
        </p:spPr>
        <p:txBody>
          <a:bodyPr>
            <a:normAutofit/>
          </a:bodyPr>
          <a:lstStyle/>
          <a:p>
            <a:r>
              <a:rPr lang="en-US" altLang="zh-CN" b="1" dirty="0" smtClean="0"/>
              <a:t>Structure Regularization</a:t>
            </a:r>
            <a:endParaRPr lang="en-US" altLang="zh-CN" b="1" dirty="0"/>
          </a:p>
        </p:txBody>
      </p:sp>
      <p:sp>
        <p:nvSpPr>
          <p:cNvPr id="4" name="矩形 3"/>
          <p:cNvSpPr/>
          <p:nvPr/>
        </p:nvSpPr>
        <p:spPr>
          <a:xfrm>
            <a:off x="914400" y="1704816"/>
            <a:ext cx="10149840" cy="2677656"/>
          </a:xfrm>
          <a:prstGeom prst="rect">
            <a:avLst/>
          </a:prstGeom>
        </p:spPr>
        <p:txBody>
          <a:bodyPr wrap="square">
            <a:spAutoFit/>
          </a:bodyPr>
          <a:lstStyle/>
          <a:p>
            <a:pPr marL="457200" indent="-457200">
              <a:buFont typeface="Wingdings" panose="05000000000000000000" pitchFamily="2" charset="2"/>
              <a:buChar char="l"/>
            </a:pPr>
            <a:r>
              <a:rPr lang="zh-CN" altLang="en-US" sz="2800" dirty="0"/>
              <a:t>利用标点的自然分割</a:t>
            </a:r>
            <a:r>
              <a:rPr lang="en-US" altLang="zh-CN" sz="2800" dirty="0" smtClean="0"/>
              <a:t>: </a:t>
            </a:r>
            <a:r>
              <a:rPr lang="zh-CN" altLang="en-US" sz="2800" dirty="0" smtClean="0"/>
              <a:t>根据</a:t>
            </a:r>
            <a:r>
              <a:rPr lang="zh-CN" altLang="en-US" sz="2800" dirty="0"/>
              <a:t>文本中的标点，将句子进行分割，每一段生成一棵树，最后得到一片森林</a:t>
            </a:r>
          </a:p>
          <a:p>
            <a:pPr marL="457200" indent="-457200">
              <a:buFont typeface="Wingdings" panose="05000000000000000000" pitchFamily="2" charset="2"/>
              <a:buChar char="l"/>
            </a:pPr>
            <a:endParaRPr lang="en-US" altLang="zh-CN" sz="2800" dirty="0" smtClean="0"/>
          </a:p>
          <a:p>
            <a:pPr marL="457200" indent="-457200">
              <a:buFont typeface="Wingdings" panose="05000000000000000000" pitchFamily="2" charset="2"/>
              <a:buChar char="l"/>
            </a:pPr>
            <a:r>
              <a:rPr lang="zh-CN" altLang="en-US" sz="2800" dirty="0" smtClean="0"/>
              <a:t>随机</a:t>
            </a:r>
            <a:r>
              <a:rPr lang="zh-CN" altLang="en-US" sz="2800" dirty="0"/>
              <a:t>选择切割的点</a:t>
            </a:r>
            <a:r>
              <a:rPr lang="en-US" altLang="zh-CN" sz="2800" dirty="0"/>
              <a:t>: </a:t>
            </a:r>
            <a:r>
              <a:rPr lang="zh-CN" altLang="en-US" sz="2800" dirty="0" smtClean="0"/>
              <a:t>随机选择分割点</a:t>
            </a:r>
            <a:endParaRPr lang="en-US" altLang="zh-CN" sz="2800" dirty="0" smtClean="0"/>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zh-CN" altLang="en-US" sz="2800" dirty="0" smtClean="0"/>
              <a:t>基于</a:t>
            </a:r>
            <a:r>
              <a:rPr lang="zh-CN" altLang="en-US" sz="2800" dirty="0"/>
              <a:t>介词分割</a:t>
            </a:r>
            <a:r>
              <a:rPr lang="en-US" altLang="zh-CN" sz="2800" dirty="0"/>
              <a:t>: </a:t>
            </a:r>
            <a:r>
              <a:rPr lang="zh-CN" altLang="en-US" sz="2800" dirty="0"/>
              <a:t>根据文本中的介词进行</a:t>
            </a:r>
            <a:r>
              <a:rPr lang="zh-CN" altLang="en-US" sz="2800" dirty="0" smtClean="0"/>
              <a:t>分割</a:t>
            </a:r>
            <a:endParaRPr lang="zh-CN" altLang="en-US" sz="2800" dirty="0"/>
          </a:p>
        </p:txBody>
      </p:sp>
    </p:spTree>
    <p:extLst>
      <p:ext uri="{BB962C8B-B14F-4D97-AF65-F5344CB8AC3E}">
        <p14:creationId xmlns:p14="http://schemas.microsoft.com/office/powerpoint/2010/main" val="3481089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OutLine</a:t>
            </a:r>
            <a:endParaRPr lang="zh-CN" altLang="en-US" b="1" dirty="0"/>
          </a:p>
        </p:txBody>
      </p:sp>
      <p:sp>
        <p:nvSpPr>
          <p:cNvPr id="3" name="内容占位符 2"/>
          <p:cNvSpPr>
            <a:spLocks noGrp="1"/>
          </p:cNvSpPr>
          <p:nvPr>
            <p:ph idx="1"/>
          </p:nvPr>
        </p:nvSpPr>
        <p:spPr/>
        <p:txBody>
          <a:bodyPr>
            <a:normAutofit lnSpcReduction="10000"/>
          </a:bodyPr>
          <a:lstStyle/>
          <a:p>
            <a:r>
              <a:rPr lang="en-US" altLang="zh-CN" dirty="0" smtClean="0">
                <a:solidFill>
                  <a:srgbClr val="0000FF"/>
                </a:solidFill>
              </a:rPr>
              <a:t>Background</a:t>
            </a:r>
          </a:p>
          <a:p>
            <a:endParaRPr lang="en-US" altLang="zh-CN" dirty="0" smtClean="0"/>
          </a:p>
          <a:p>
            <a:r>
              <a:rPr lang="en-US" altLang="zh-CN" dirty="0" smtClean="0"/>
              <a:t>Corpus</a:t>
            </a:r>
          </a:p>
          <a:p>
            <a:endParaRPr lang="en-US" altLang="zh-CN" dirty="0" smtClean="0"/>
          </a:p>
          <a:p>
            <a:r>
              <a:rPr lang="en-US" altLang="zh-CN" dirty="0" smtClean="0"/>
              <a:t>Models</a:t>
            </a:r>
          </a:p>
          <a:p>
            <a:endParaRPr lang="en-US" altLang="zh-CN" dirty="0" smtClean="0"/>
          </a:p>
          <a:p>
            <a:r>
              <a:rPr lang="en-US" altLang="zh-CN" dirty="0" smtClean="0"/>
              <a:t>Experiments</a:t>
            </a:r>
          </a:p>
          <a:p>
            <a:endParaRPr lang="en-US" altLang="zh-CN" dirty="0" smtClean="0"/>
          </a:p>
          <a:p>
            <a:r>
              <a:rPr lang="en-US" altLang="zh-CN" dirty="0" smtClean="0"/>
              <a:t>Contributions &amp; Conclusions</a:t>
            </a:r>
          </a:p>
        </p:txBody>
      </p:sp>
    </p:spTree>
    <p:extLst>
      <p:ext uri="{BB962C8B-B14F-4D97-AF65-F5344CB8AC3E}">
        <p14:creationId xmlns:p14="http://schemas.microsoft.com/office/powerpoint/2010/main" val="76780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OutLine</a:t>
            </a:r>
            <a:endParaRPr lang="zh-CN" altLang="en-US" b="1" dirty="0"/>
          </a:p>
        </p:txBody>
      </p:sp>
      <p:sp>
        <p:nvSpPr>
          <p:cNvPr id="3" name="内容占位符 2"/>
          <p:cNvSpPr>
            <a:spLocks noGrp="1"/>
          </p:cNvSpPr>
          <p:nvPr>
            <p:ph idx="1"/>
          </p:nvPr>
        </p:nvSpPr>
        <p:spPr/>
        <p:txBody>
          <a:bodyPr>
            <a:normAutofit lnSpcReduction="10000"/>
          </a:bodyPr>
          <a:lstStyle/>
          <a:p>
            <a:pPr>
              <a:lnSpc>
                <a:spcPct val="100000"/>
              </a:lnSpc>
            </a:pPr>
            <a:r>
              <a:rPr lang="en-US" altLang="zh-CN" dirty="0"/>
              <a:t>Background</a:t>
            </a:r>
          </a:p>
          <a:p>
            <a:endParaRPr lang="en-US" altLang="zh-CN" dirty="0" smtClean="0"/>
          </a:p>
          <a:p>
            <a:r>
              <a:rPr lang="en-US" altLang="zh-CN" dirty="0" smtClean="0"/>
              <a:t>Corpus</a:t>
            </a:r>
          </a:p>
          <a:p>
            <a:endParaRPr lang="en-US" altLang="zh-CN" dirty="0" smtClean="0"/>
          </a:p>
          <a:p>
            <a:pPr>
              <a:lnSpc>
                <a:spcPct val="100000"/>
              </a:lnSpc>
            </a:pPr>
            <a:r>
              <a:rPr lang="en-US" altLang="zh-CN" dirty="0"/>
              <a:t>Models</a:t>
            </a:r>
          </a:p>
          <a:p>
            <a:endParaRPr lang="en-US" altLang="zh-CN" dirty="0" smtClean="0"/>
          </a:p>
          <a:p>
            <a:pPr>
              <a:lnSpc>
                <a:spcPct val="110000"/>
              </a:lnSpc>
            </a:pPr>
            <a:r>
              <a:rPr lang="en-US" altLang="zh-CN" dirty="0">
                <a:solidFill>
                  <a:srgbClr val="0000FF"/>
                </a:solidFill>
              </a:rPr>
              <a:t>Experiments</a:t>
            </a:r>
          </a:p>
          <a:p>
            <a:endParaRPr lang="en-US" altLang="zh-CN" dirty="0" smtClean="0"/>
          </a:p>
          <a:p>
            <a:r>
              <a:rPr lang="en-US" altLang="zh-CN" dirty="0" smtClean="0"/>
              <a:t>Contributions &amp; Conclusions</a:t>
            </a:r>
          </a:p>
        </p:txBody>
      </p:sp>
    </p:spTree>
    <p:extLst>
      <p:ext uri="{BB962C8B-B14F-4D97-AF65-F5344CB8AC3E}">
        <p14:creationId xmlns:p14="http://schemas.microsoft.com/office/powerpoint/2010/main" val="1510384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7411"/>
            <a:ext cx="10515600" cy="1325563"/>
          </a:xfrm>
        </p:spPr>
        <p:txBody>
          <a:bodyPr>
            <a:normAutofit/>
          </a:bodyPr>
          <a:lstStyle/>
          <a:p>
            <a:r>
              <a:rPr lang="en-US" altLang="zh-CN" b="1" dirty="0" smtClean="0"/>
              <a:t>Experiment Result</a:t>
            </a:r>
            <a:endParaRPr lang="en-US" altLang="zh-CN" b="1" dirty="0"/>
          </a:p>
        </p:txBody>
      </p:sp>
      <p:pic>
        <p:nvPicPr>
          <p:cNvPr id="6146" name="Picture 2" descr="https://pic4.zhimg.com/80/v2-b6ffda18d7d8666102ff0e2279e4ce71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9694" y="1712460"/>
            <a:ext cx="7452611" cy="343648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683327" y="5388429"/>
            <a:ext cx="6825343" cy="369332"/>
          </a:xfrm>
          <a:prstGeom prst="rect">
            <a:avLst/>
          </a:prstGeom>
        </p:spPr>
        <p:txBody>
          <a:bodyPr wrap="square">
            <a:spAutoFit/>
          </a:bodyPr>
          <a:lstStyle/>
          <a:p>
            <a:r>
              <a:rPr lang="en-US" altLang="zh-CN" b="1" dirty="0">
                <a:solidFill>
                  <a:srgbClr val="1A1A1A"/>
                </a:solidFill>
                <a:latin typeface="+mj-lt"/>
              </a:rPr>
              <a:t>Comparison of relation classification systems on Chinese literature text</a:t>
            </a:r>
            <a:endParaRPr lang="zh-CN" altLang="en-US" b="1" dirty="0">
              <a:latin typeface="+mj-lt"/>
            </a:endParaRPr>
          </a:p>
        </p:txBody>
      </p:sp>
    </p:spTree>
    <p:extLst>
      <p:ext uri="{BB962C8B-B14F-4D97-AF65-F5344CB8AC3E}">
        <p14:creationId xmlns:p14="http://schemas.microsoft.com/office/powerpoint/2010/main" val="7110492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7411"/>
            <a:ext cx="10515600" cy="1325563"/>
          </a:xfrm>
        </p:spPr>
        <p:txBody>
          <a:bodyPr>
            <a:normAutofit/>
          </a:bodyPr>
          <a:lstStyle/>
          <a:p>
            <a:r>
              <a:rPr lang="en-US" altLang="zh-CN" b="1" dirty="0" smtClean="0"/>
              <a:t>Effect of Regularization Methods</a:t>
            </a:r>
            <a:endParaRPr lang="en-US" altLang="zh-CN" b="1" dirty="0"/>
          </a:p>
        </p:txBody>
      </p:sp>
      <p:pic>
        <p:nvPicPr>
          <p:cNvPr id="7170" name="Picture 2" descr="https://pic3.zhimg.com/80/v2-6be1a3a6bb6332e4a903c109af4a4579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907" y="1399946"/>
            <a:ext cx="4000500" cy="20383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959394" y="3438296"/>
            <a:ext cx="10831286" cy="3108543"/>
          </a:xfrm>
          <a:prstGeom prst="rect">
            <a:avLst/>
          </a:prstGeom>
        </p:spPr>
        <p:txBody>
          <a:bodyPr wrap="square">
            <a:spAutoFit/>
          </a:bodyPr>
          <a:lstStyle/>
          <a:p>
            <a:pPr marL="457200" indent="-457200">
              <a:buFont typeface="Wingdings" panose="05000000000000000000" pitchFamily="2" charset="2"/>
              <a:buChar char="l"/>
            </a:pPr>
            <a:r>
              <a:rPr lang="zh-CN" altLang="en-US" sz="2800" dirty="0"/>
              <a:t>随机分割的</a:t>
            </a:r>
            <a:r>
              <a:rPr lang="zh-CN" altLang="en-US" sz="2800" dirty="0"/>
              <a:t>结果优于</a:t>
            </a:r>
            <a:r>
              <a:rPr lang="zh-CN" altLang="en-US" sz="2800" dirty="0"/>
              <a:t>基于标点</a:t>
            </a:r>
            <a:r>
              <a:rPr lang="zh-CN" altLang="en-US" sz="2800" dirty="0" smtClean="0"/>
              <a:t>分割</a:t>
            </a:r>
            <a:endParaRPr lang="en-US" altLang="zh-CN" sz="2800" dirty="0" smtClean="0"/>
          </a:p>
          <a:p>
            <a:pPr marL="457200" indent="-457200">
              <a:buFont typeface="Wingdings" panose="05000000000000000000" pitchFamily="2" charset="2"/>
              <a:buChar char="l"/>
            </a:pPr>
            <a:r>
              <a:rPr lang="zh-CN" altLang="en-US" sz="2800" dirty="0" smtClean="0"/>
              <a:t>基于</a:t>
            </a:r>
            <a:r>
              <a:rPr lang="zh-CN" altLang="en-US" sz="2800" dirty="0"/>
              <a:t>介词的分割优于以上两种分割方法</a:t>
            </a:r>
            <a:r>
              <a:rPr lang="en-US" altLang="zh-CN" sz="2800" dirty="0"/>
              <a:t>. </a:t>
            </a:r>
            <a:endParaRPr lang="en-US" altLang="zh-CN" sz="2800" dirty="0"/>
          </a:p>
          <a:p>
            <a:pPr marL="457200" indent="-457200">
              <a:buFont typeface="Wingdings" panose="05000000000000000000" pitchFamily="2" charset="2"/>
              <a:buChar char="l"/>
            </a:pPr>
            <a:r>
              <a:rPr lang="zh-CN" altLang="en-US" sz="2800" dirty="0" smtClean="0"/>
              <a:t>仅仅</a:t>
            </a:r>
            <a:r>
              <a:rPr lang="zh-CN" altLang="en-US" sz="2800" dirty="0"/>
              <a:t>基于标点的方法，不能充分地正则</a:t>
            </a:r>
            <a:r>
              <a:rPr lang="zh-CN" altLang="en-US" sz="2800" dirty="0" smtClean="0"/>
              <a:t>化</a:t>
            </a:r>
            <a:endParaRPr lang="en-US" altLang="zh-CN" sz="2800" dirty="0" smtClean="0"/>
          </a:p>
          <a:p>
            <a:pPr marL="457200" indent="-457200">
              <a:buFont typeface="Wingdings" panose="05000000000000000000" pitchFamily="2" charset="2"/>
              <a:buChar char="l"/>
            </a:pPr>
            <a:r>
              <a:rPr lang="zh-CN" altLang="en-US" sz="2800" dirty="0" smtClean="0"/>
              <a:t>而</a:t>
            </a:r>
            <a:r>
              <a:rPr lang="zh-CN" altLang="en-US" sz="2800" dirty="0"/>
              <a:t>随机的方法，尽管容易丢失一些信息，但能够很好的对结构进行正则</a:t>
            </a:r>
            <a:r>
              <a:rPr lang="zh-CN" altLang="en-US" sz="2800" dirty="0" smtClean="0"/>
              <a:t>化</a:t>
            </a:r>
            <a:endParaRPr lang="en-US" altLang="zh-CN" sz="2800" dirty="0" smtClean="0"/>
          </a:p>
          <a:p>
            <a:pPr marL="457200" indent="-457200">
              <a:buFont typeface="Wingdings" panose="05000000000000000000" pitchFamily="2" charset="2"/>
              <a:buChar char="l"/>
            </a:pPr>
            <a:r>
              <a:rPr lang="zh-CN" altLang="en-US" sz="2800" dirty="0" smtClean="0"/>
              <a:t>而</a:t>
            </a:r>
            <a:r>
              <a:rPr lang="zh-CN" altLang="en-US" sz="2800" dirty="0"/>
              <a:t>基于介词的方法则是一种更加合理的办法，不仅使得正则化更加充分，并且减少了信息的</a:t>
            </a:r>
            <a:r>
              <a:rPr lang="zh-CN" altLang="en-US" sz="2800" dirty="0" smtClean="0"/>
              <a:t>丢失</a:t>
            </a:r>
            <a:endParaRPr lang="zh-CN" altLang="en-US" sz="2800" dirty="0"/>
          </a:p>
        </p:txBody>
      </p:sp>
    </p:spTree>
    <p:extLst>
      <p:ext uri="{BB962C8B-B14F-4D97-AF65-F5344CB8AC3E}">
        <p14:creationId xmlns:p14="http://schemas.microsoft.com/office/powerpoint/2010/main" val="1602953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OutLine</a:t>
            </a:r>
            <a:endParaRPr lang="zh-CN" altLang="en-US" b="1" dirty="0"/>
          </a:p>
        </p:txBody>
      </p:sp>
      <p:sp>
        <p:nvSpPr>
          <p:cNvPr id="3" name="内容占位符 2"/>
          <p:cNvSpPr>
            <a:spLocks noGrp="1"/>
          </p:cNvSpPr>
          <p:nvPr>
            <p:ph idx="1"/>
          </p:nvPr>
        </p:nvSpPr>
        <p:spPr/>
        <p:txBody>
          <a:bodyPr>
            <a:normAutofit fontScale="92500" lnSpcReduction="10000"/>
          </a:bodyPr>
          <a:lstStyle/>
          <a:p>
            <a:pPr>
              <a:lnSpc>
                <a:spcPct val="100000"/>
              </a:lnSpc>
            </a:pPr>
            <a:r>
              <a:rPr lang="en-US" altLang="zh-CN" dirty="0"/>
              <a:t>Background</a:t>
            </a:r>
          </a:p>
          <a:p>
            <a:endParaRPr lang="en-US" altLang="zh-CN" dirty="0" smtClean="0"/>
          </a:p>
          <a:p>
            <a:r>
              <a:rPr lang="en-US" altLang="zh-CN" dirty="0" smtClean="0"/>
              <a:t>Corpus</a:t>
            </a:r>
          </a:p>
          <a:p>
            <a:endParaRPr lang="en-US" altLang="zh-CN" dirty="0" smtClean="0"/>
          </a:p>
          <a:p>
            <a:pPr>
              <a:lnSpc>
                <a:spcPct val="100000"/>
              </a:lnSpc>
            </a:pPr>
            <a:r>
              <a:rPr lang="en-US" altLang="zh-CN" dirty="0"/>
              <a:t>Models</a:t>
            </a:r>
          </a:p>
          <a:p>
            <a:endParaRPr lang="en-US" altLang="zh-CN" dirty="0" smtClean="0"/>
          </a:p>
          <a:p>
            <a:pPr>
              <a:lnSpc>
                <a:spcPct val="100000"/>
              </a:lnSpc>
            </a:pPr>
            <a:r>
              <a:rPr lang="en-US" altLang="zh-CN" dirty="0"/>
              <a:t>Experiments</a:t>
            </a:r>
          </a:p>
          <a:p>
            <a:endParaRPr lang="en-US" altLang="zh-CN" dirty="0" smtClean="0"/>
          </a:p>
          <a:p>
            <a:pPr>
              <a:lnSpc>
                <a:spcPct val="120000"/>
              </a:lnSpc>
            </a:pPr>
            <a:r>
              <a:rPr lang="en-US" altLang="zh-CN" dirty="0">
                <a:solidFill>
                  <a:srgbClr val="0000FF"/>
                </a:solidFill>
              </a:rPr>
              <a:t>Contributions &amp; Conclusions</a:t>
            </a:r>
          </a:p>
        </p:txBody>
      </p:sp>
    </p:spTree>
    <p:extLst>
      <p:ext uri="{BB962C8B-B14F-4D97-AF65-F5344CB8AC3E}">
        <p14:creationId xmlns:p14="http://schemas.microsoft.com/office/powerpoint/2010/main" val="6383997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7411"/>
            <a:ext cx="10515600" cy="1325563"/>
          </a:xfrm>
        </p:spPr>
        <p:txBody>
          <a:bodyPr>
            <a:normAutofit/>
          </a:bodyPr>
          <a:lstStyle/>
          <a:p>
            <a:r>
              <a:rPr lang="en-US" altLang="zh-CN" b="1" dirty="0" smtClean="0"/>
              <a:t>Contributions</a:t>
            </a:r>
            <a:endParaRPr lang="en-US" altLang="zh-CN" b="1" dirty="0"/>
          </a:p>
        </p:txBody>
      </p:sp>
      <p:sp>
        <p:nvSpPr>
          <p:cNvPr id="3" name="矩形 2"/>
          <p:cNvSpPr/>
          <p:nvPr/>
        </p:nvSpPr>
        <p:spPr>
          <a:xfrm>
            <a:off x="949960" y="1584734"/>
            <a:ext cx="10876280" cy="3108543"/>
          </a:xfrm>
          <a:prstGeom prst="rect">
            <a:avLst/>
          </a:prstGeom>
        </p:spPr>
        <p:txBody>
          <a:bodyPr wrap="square">
            <a:spAutoFit/>
          </a:bodyPr>
          <a:lstStyle/>
          <a:p>
            <a:pPr marL="457200" indent="-457200">
              <a:buFont typeface="Wingdings" panose="05000000000000000000" pitchFamily="2" charset="2"/>
              <a:buChar char="l"/>
            </a:pPr>
            <a:r>
              <a:rPr lang="zh-CN" altLang="en-US" sz="2800" dirty="0"/>
              <a:t>得到了一个有标注的中文文本</a:t>
            </a:r>
            <a:r>
              <a:rPr lang="zh-CN" altLang="en-US" sz="2800" dirty="0" smtClean="0"/>
              <a:t>语料库</a:t>
            </a:r>
            <a:endParaRPr lang="en-US" altLang="zh-CN" sz="2800" dirty="0" smtClean="0"/>
          </a:p>
          <a:p>
            <a:pPr marL="457200" indent="-457200">
              <a:buFont typeface="Wingdings" panose="05000000000000000000" pitchFamily="2" charset="2"/>
              <a:buChar char="l"/>
            </a:pPr>
            <a:endParaRPr lang="zh-CN" altLang="en-US" sz="2800" dirty="0"/>
          </a:p>
          <a:p>
            <a:pPr marL="457200" indent="-457200">
              <a:buFont typeface="Wingdings" panose="05000000000000000000" pitchFamily="2" charset="2"/>
              <a:buChar char="l"/>
            </a:pPr>
            <a:r>
              <a:rPr lang="zh-CN" altLang="en-US" sz="2800" dirty="0"/>
              <a:t>提出了一种对于树结构的正则化方法，此前</a:t>
            </a:r>
            <a:r>
              <a:rPr lang="zh-CN" altLang="en-US" sz="2800" dirty="0" smtClean="0"/>
              <a:t>的</a:t>
            </a:r>
            <a:r>
              <a:rPr lang="en-US" altLang="zh-CN" sz="2800" dirty="0" smtClean="0"/>
              <a:t>Structure Regularization</a:t>
            </a:r>
            <a:r>
              <a:rPr lang="zh-CN" altLang="en-US" sz="2800" dirty="0"/>
              <a:t>都是基于序列</a:t>
            </a:r>
            <a:r>
              <a:rPr lang="zh-CN" altLang="en-US" sz="2800" dirty="0" smtClean="0"/>
              <a:t>结构</a:t>
            </a:r>
            <a:endParaRPr lang="en-US" altLang="zh-CN" sz="2800" dirty="0" smtClean="0"/>
          </a:p>
          <a:p>
            <a:pPr marL="457200" indent="-457200">
              <a:buFont typeface="Wingdings" panose="05000000000000000000" pitchFamily="2" charset="2"/>
              <a:buChar char="l"/>
            </a:pPr>
            <a:endParaRPr lang="zh-CN" altLang="en-US" sz="2800" dirty="0"/>
          </a:p>
          <a:p>
            <a:pPr marL="457200" indent="-457200">
              <a:buFont typeface="Wingdings" panose="05000000000000000000" pitchFamily="2" charset="2"/>
              <a:buChar char="l"/>
            </a:pPr>
            <a:r>
              <a:rPr lang="zh-CN" altLang="en-US" sz="2800" dirty="0"/>
              <a:t>将结构正则化应用于关系提取</a:t>
            </a:r>
            <a:r>
              <a:rPr lang="en-US" altLang="zh-CN" sz="2800" dirty="0"/>
              <a:t>,</a:t>
            </a:r>
            <a:r>
              <a:rPr lang="zh-CN" altLang="en-US" sz="2800" dirty="0"/>
              <a:t>缓解了了中文文本中冗余信息较多的</a:t>
            </a:r>
            <a:r>
              <a:rPr lang="zh-CN" altLang="en-US" sz="2800" dirty="0" smtClean="0"/>
              <a:t>问题</a:t>
            </a:r>
            <a:r>
              <a:rPr lang="en-US" altLang="zh-CN" sz="2800" dirty="0" smtClean="0"/>
              <a:t>,</a:t>
            </a:r>
            <a:r>
              <a:rPr lang="zh-CN" altLang="en-US" sz="2800" dirty="0" smtClean="0"/>
              <a:t>提升了中文关系提取算法的效果</a:t>
            </a:r>
            <a:endParaRPr lang="zh-CN" altLang="en-US" sz="2800" dirty="0"/>
          </a:p>
        </p:txBody>
      </p:sp>
    </p:spTree>
    <p:extLst>
      <p:ext uri="{BB962C8B-B14F-4D97-AF65-F5344CB8AC3E}">
        <p14:creationId xmlns:p14="http://schemas.microsoft.com/office/powerpoint/2010/main" val="16695041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7411"/>
            <a:ext cx="10515600" cy="1325563"/>
          </a:xfrm>
        </p:spPr>
        <p:txBody>
          <a:bodyPr>
            <a:normAutofit/>
          </a:bodyPr>
          <a:lstStyle/>
          <a:p>
            <a:r>
              <a:rPr lang="en-US" altLang="zh-CN" b="1" dirty="0" smtClean="0"/>
              <a:t>Conclusions</a:t>
            </a:r>
            <a:endParaRPr lang="en-US" altLang="zh-CN" b="1" dirty="0"/>
          </a:p>
        </p:txBody>
      </p:sp>
      <p:sp>
        <p:nvSpPr>
          <p:cNvPr id="4" name="文本框 3"/>
          <p:cNvSpPr txBox="1"/>
          <p:nvPr/>
        </p:nvSpPr>
        <p:spPr>
          <a:xfrm>
            <a:off x="944880" y="1544320"/>
            <a:ext cx="10576560" cy="353943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t>有</a:t>
            </a:r>
            <a:r>
              <a:rPr lang="zh-CN" altLang="en-US" sz="2800" dirty="0"/>
              <a:t>标注的数据获取非常困难，并且存在标注数据不一致的</a:t>
            </a:r>
            <a:r>
              <a:rPr lang="zh-CN" altLang="en-US" sz="2800" dirty="0" smtClean="0"/>
              <a:t>问题</a:t>
            </a:r>
            <a:endParaRPr lang="en-US" altLang="zh-CN" sz="2800" dirty="0" smtClean="0"/>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zh-CN" altLang="en-US" sz="2800" dirty="0" smtClean="0"/>
              <a:t>生成的依存树是否正确</a:t>
            </a:r>
            <a:endParaRPr lang="en-US" altLang="zh-CN" sz="2800" dirty="0" smtClean="0"/>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en-US" altLang="zh-CN" sz="2800" dirty="0" smtClean="0"/>
              <a:t>Structure Regularization</a:t>
            </a:r>
            <a:r>
              <a:rPr lang="zh-CN" altLang="en-US" sz="2800" dirty="0" smtClean="0"/>
              <a:t>能否尽可能的保留有用信息的同时，去除掉冗余信息</a:t>
            </a:r>
            <a:endParaRPr lang="en-US" altLang="zh-CN" sz="2800" dirty="0"/>
          </a:p>
          <a:p>
            <a:pPr marL="457200" indent="-457200">
              <a:buFont typeface="Wingdings" panose="05000000000000000000" pitchFamily="2" charset="2"/>
              <a:buChar char="l"/>
            </a:pPr>
            <a:endParaRPr lang="en-US" altLang="zh-CN" sz="2800" dirty="0"/>
          </a:p>
          <a:p>
            <a:pPr marL="457200" indent="-457200">
              <a:buFont typeface="Wingdings" panose="05000000000000000000" pitchFamily="2" charset="2"/>
              <a:buChar char="l"/>
            </a:pPr>
            <a:r>
              <a:rPr lang="zh-CN" altLang="en-US" sz="2800" dirty="0" smtClean="0"/>
              <a:t>中文文本普遍存在的结构缺失</a:t>
            </a:r>
            <a:r>
              <a:rPr lang="en-US" altLang="zh-CN" sz="2800" dirty="0" smtClean="0"/>
              <a:t>(</a:t>
            </a:r>
            <a:r>
              <a:rPr lang="zh-CN" altLang="en-US" sz="2800" dirty="0" smtClean="0"/>
              <a:t>省略</a:t>
            </a:r>
            <a:r>
              <a:rPr lang="en-US" altLang="zh-CN" sz="2800" dirty="0" smtClean="0"/>
              <a:t>)</a:t>
            </a:r>
            <a:r>
              <a:rPr lang="zh-CN" altLang="en-US" sz="2800" dirty="0" smtClean="0"/>
              <a:t>问题如何解决</a:t>
            </a:r>
            <a:endParaRPr lang="en-US" altLang="zh-CN" sz="2800" dirty="0" smtClean="0"/>
          </a:p>
        </p:txBody>
      </p:sp>
    </p:spTree>
    <p:extLst>
      <p:ext uri="{BB962C8B-B14F-4D97-AF65-F5344CB8AC3E}">
        <p14:creationId xmlns:p14="http://schemas.microsoft.com/office/powerpoint/2010/main" val="1201318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7753"/>
            <a:ext cx="10515600" cy="1325563"/>
          </a:xfrm>
        </p:spPr>
        <p:txBody>
          <a:bodyPr/>
          <a:lstStyle/>
          <a:p>
            <a:r>
              <a:rPr lang="en-US" altLang="zh-CN" b="1" dirty="0" smtClean="0"/>
              <a:t>Challenges </a:t>
            </a:r>
            <a:endParaRPr lang="zh-CN" altLang="en-US" b="1" dirty="0"/>
          </a:p>
        </p:txBody>
      </p:sp>
      <p:sp>
        <p:nvSpPr>
          <p:cNvPr id="3" name="内容占位符 2"/>
          <p:cNvSpPr>
            <a:spLocks noGrp="1"/>
          </p:cNvSpPr>
          <p:nvPr>
            <p:ph idx="1"/>
          </p:nvPr>
        </p:nvSpPr>
        <p:spPr>
          <a:xfrm>
            <a:off x="838200" y="1463316"/>
            <a:ext cx="10515600" cy="4351338"/>
          </a:xfrm>
        </p:spPr>
        <p:txBody>
          <a:bodyPr/>
          <a:lstStyle/>
          <a:p>
            <a:r>
              <a:rPr lang="zh-CN" altLang="en-US" dirty="0"/>
              <a:t>中文的文学作品倾向于直觉和情感的</a:t>
            </a:r>
            <a:r>
              <a:rPr lang="zh-CN" altLang="en-US" dirty="0" smtClean="0"/>
              <a:t>表达</a:t>
            </a:r>
            <a:endParaRPr lang="en-US" altLang="zh-CN" dirty="0" smtClean="0"/>
          </a:p>
          <a:p>
            <a:pPr marL="0" indent="0">
              <a:buNone/>
            </a:pPr>
            <a:endParaRPr lang="zh-CN" altLang="en-US" dirty="0" smtClean="0"/>
          </a:p>
          <a:p>
            <a:r>
              <a:rPr lang="zh-CN" altLang="en-US" dirty="0" smtClean="0"/>
              <a:t>中文</a:t>
            </a:r>
            <a:r>
              <a:rPr lang="zh-CN" altLang="en-US" dirty="0"/>
              <a:t>的文学作品往往缺乏严谨的逻辑，并且喜欢使用各种各样不同的句式来表达不同的</a:t>
            </a:r>
            <a:r>
              <a:rPr lang="zh-CN" altLang="en-US" dirty="0" smtClean="0"/>
              <a:t>情感</a:t>
            </a:r>
            <a:endParaRPr lang="en-US" altLang="zh-CN" dirty="0" smtClean="0"/>
          </a:p>
          <a:p>
            <a:endParaRPr lang="zh-CN" altLang="en-US" dirty="0"/>
          </a:p>
          <a:p>
            <a:r>
              <a:rPr lang="zh-CN" altLang="en-US" dirty="0"/>
              <a:t>中文的句子之间没有明显的连词</a:t>
            </a:r>
            <a:r>
              <a:rPr lang="zh-CN" altLang="en-US" dirty="0" smtClean="0"/>
              <a:t>关联</a:t>
            </a:r>
            <a:endParaRPr lang="en-US" altLang="zh-CN" dirty="0" smtClean="0"/>
          </a:p>
          <a:p>
            <a:endParaRPr lang="zh-CN" altLang="en-US" dirty="0"/>
          </a:p>
          <a:p>
            <a:r>
              <a:rPr lang="zh-CN" altLang="en-US" dirty="0"/>
              <a:t>中文是一门</a:t>
            </a:r>
            <a:r>
              <a:rPr lang="en-US" altLang="zh-CN" dirty="0"/>
              <a:t>topic-prominent</a:t>
            </a:r>
            <a:r>
              <a:rPr lang="zh-CN" altLang="en-US" dirty="0"/>
              <a:t>的语言，主语通常比较隐蔽，词的用法相对复杂</a:t>
            </a:r>
          </a:p>
          <a:p>
            <a:endParaRPr lang="zh-CN" altLang="en-US" dirty="0"/>
          </a:p>
        </p:txBody>
      </p:sp>
    </p:spTree>
    <p:extLst>
      <p:ext uri="{BB962C8B-B14F-4D97-AF65-F5344CB8AC3E}">
        <p14:creationId xmlns:p14="http://schemas.microsoft.com/office/powerpoint/2010/main" val="241461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7411"/>
            <a:ext cx="10515600" cy="1325563"/>
          </a:xfrm>
        </p:spPr>
        <p:txBody>
          <a:bodyPr/>
          <a:lstStyle/>
          <a:p>
            <a:r>
              <a:rPr lang="en-US" altLang="zh-CN" b="1" dirty="0"/>
              <a:t>Challenges </a:t>
            </a:r>
            <a:endParaRPr lang="zh-CN" altLang="en-US" dirty="0"/>
          </a:p>
        </p:txBody>
      </p:sp>
      <p:sp>
        <p:nvSpPr>
          <p:cNvPr id="3" name="内容占位符 2"/>
          <p:cNvSpPr>
            <a:spLocks noGrp="1"/>
          </p:cNvSpPr>
          <p:nvPr>
            <p:ph idx="1"/>
          </p:nvPr>
        </p:nvSpPr>
        <p:spPr>
          <a:xfrm>
            <a:off x="838200" y="1553482"/>
            <a:ext cx="10515600" cy="4351338"/>
          </a:xfrm>
        </p:spPr>
        <p:txBody>
          <a:bodyPr/>
          <a:lstStyle/>
          <a:p>
            <a:pPr marL="0" indent="0">
              <a:buNone/>
            </a:pPr>
            <a:r>
              <a:rPr lang="zh-CN" altLang="en-US" dirty="0" smtClean="0"/>
              <a:t>英语是一种非常强调外在逻辑形式的文字，句法结构非常严谨</a:t>
            </a:r>
            <a:endParaRPr lang="en-US" altLang="zh-CN" dirty="0" smtClean="0"/>
          </a:p>
          <a:p>
            <a:pPr marL="0" indent="0">
              <a:buNone/>
            </a:pPr>
            <a:r>
              <a:rPr lang="zh-CN" altLang="en-US" dirty="0" smtClean="0"/>
              <a:t>中文则是以意合为主的语言，句子结构变化多端，难以分析和表述</a:t>
            </a:r>
            <a:endParaRPr lang="en-US" altLang="zh-CN" dirty="0" smtClean="0"/>
          </a:p>
          <a:p>
            <a:pPr marL="0" indent="0">
              <a:buNone/>
            </a:pPr>
            <a:endParaRPr lang="en-US" altLang="zh-CN" dirty="0"/>
          </a:p>
          <a:p>
            <a:pPr marL="0" indent="0">
              <a:buNone/>
            </a:pPr>
            <a:r>
              <a:rPr lang="zh-CN" altLang="en-US" dirty="0" smtClean="0"/>
              <a:t>现有的关系提取方法中，大多数都是利用句子的结构信息</a:t>
            </a:r>
            <a:r>
              <a:rPr lang="en-US" altLang="zh-CN" dirty="0" smtClean="0"/>
              <a:t>(</a:t>
            </a:r>
            <a:r>
              <a:rPr lang="zh-CN" altLang="en-US" dirty="0" smtClean="0"/>
              <a:t>例如句法分析树、依存关系树等</a:t>
            </a:r>
            <a:r>
              <a:rPr lang="en-US" altLang="zh-CN" dirty="0" smtClean="0"/>
              <a:t>)</a:t>
            </a:r>
            <a:r>
              <a:rPr lang="zh-CN" altLang="en-US" dirty="0" smtClean="0"/>
              <a:t>。对于中文文本来说，直接产生的句法信息可信度较低，冗余信息多，质量较差，因此往往很难达到理想的效果</a:t>
            </a: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2954748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7411"/>
            <a:ext cx="10515600" cy="1325563"/>
          </a:xfrm>
        </p:spPr>
        <p:txBody>
          <a:bodyPr>
            <a:normAutofit/>
          </a:bodyPr>
          <a:lstStyle/>
          <a:p>
            <a:r>
              <a:rPr lang="en-US" altLang="zh-CN" b="1" dirty="0"/>
              <a:t>Solution</a:t>
            </a:r>
            <a:endParaRPr lang="zh-CN" altLang="en-US" b="1" dirty="0"/>
          </a:p>
        </p:txBody>
      </p:sp>
      <p:sp>
        <p:nvSpPr>
          <p:cNvPr id="3" name="内容占位符 2"/>
          <p:cNvSpPr>
            <a:spLocks noGrp="1"/>
          </p:cNvSpPr>
          <p:nvPr>
            <p:ph idx="1"/>
          </p:nvPr>
        </p:nvSpPr>
        <p:spPr>
          <a:xfrm>
            <a:off x="838200" y="1553482"/>
            <a:ext cx="10515600" cy="4351338"/>
          </a:xfrm>
        </p:spPr>
        <p:txBody>
          <a:bodyPr/>
          <a:lstStyle/>
          <a:p>
            <a:pPr marL="0" indent="0">
              <a:buNone/>
            </a:pPr>
            <a:r>
              <a:rPr lang="zh-CN" altLang="en-US" dirty="0" smtClean="0"/>
              <a:t>利用结构正则化</a:t>
            </a:r>
            <a:r>
              <a:rPr lang="en-US" altLang="zh-CN" dirty="0" smtClean="0"/>
              <a:t>(Structure Regularization)</a:t>
            </a:r>
            <a:r>
              <a:rPr lang="zh-CN" altLang="en-US" dirty="0" smtClean="0"/>
              <a:t>去除直接生成的句法信息中的噪声</a:t>
            </a:r>
            <a:endParaRPr lang="en-US" altLang="zh-CN" dirty="0" smtClean="0"/>
          </a:p>
          <a:p>
            <a:pPr marL="0" indent="0">
              <a:buNone/>
            </a:pPr>
            <a:endParaRPr lang="en-US" altLang="zh-CN" dirty="0"/>
          </a:p>
          <a:p>
            <a:pPr marL="0" indent="0">
              <a:buNone/>
            </a:pPr>
            <a:r>
              <a:rPr lang="zh-CN" altLang="en-US" dirty="0" smtClean="0"/>
              <a:t>对依存树进行结构正则化，再根据正则化得到的树，得到实体间的最短依赖路径</a:t>
            </a:r>
            <a:r>
              <a:rPr lang="en-US" altLang="zh-CN" dirty="0" smtClean="0"/>
              <a:t>(Shortest Dependency Path, SDP)</a:t>
            </a:r>
          </a:p>
          <a:p>
            <a:pPr marL="0" indent="0">
              <a:buNone/>
            </a:pPr>
            <a:endParaRPr lang="en-US" altLang="zh-CN" dirty="0" smtClean="0"/>
          </a:p>
          <a:p>
            <a:pPr marL="0" indent="0">
              <a:buNone/>
            </a:pPr>
            <a:r>
              <a:rPr lang="zh-CN" altLang="en-US" dirty="0" smtClean="0"/>
              <a:t>利用深度学习模型学习</a:t>
            </a:r>
            <a:r>
              <a:rPr lang="en-US" altLang="zh-CN" dirty="0" smtClean="0"/>
              <a:t>SDP</a:t>
            </a:r>
            <a:r>
              <a:rPr lang="zh-CN" altLang="en-US" dirty="0" smtClean="0"/>
              <a:t>上的信息表示，从而进行关系提取</a:t>
            </a:r>
            <a:endParaRPr lang="en-US" altLang="zh-CN" dirty="0"/>
          </a:p>
        </p:txBody>
      </p:sp>
    </p:spTree>
    <p:extLst>
      <p:ext uri="{BB962C8B-B14F-4D97-AF65-F5344CB8AC3E}">
        <p14:creationId xmlns:p14="http://schemas.microsoft.com/office/powerpoint/2010/main" val="3668664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7411"/>
            <a:ext cx="10515600" cy="1325563"/>
          </a:xfrm>
        </p:spPr>
        <p:txBody>
          <a:bodyPr>
            <a:normAutofit/>
          </a:bodyPr>
          <a:lstStyle/>
          <a:p>
            <a:r>
              <a:rPr lang="en-US" altLang="zh-CN" b="1" dirty="0" smtClean="0"/>
              <a:t>SDP</a:t>
            </a:r>
            <a:endParaRPr lang="zh-CN" altLang="en-US" b="1" dirty="0"/>
          </a:p>
        </p:txBody>
      </p:sp>
      <p:sp>
        <p:nvSpPr>
          <p:cNvPr id="3" name="内容占位符 2"/>
          <p:cNvSpPr>
            <a:spLocks noGrp="1"/>
          </p:cNvSpPr>
          <p:nvPr>
            <p:ph idx="1"/>
          </p:nvPr>
        </p:nvSpPr>
        <p:spPr>
          <a:xfrm>
            <a:off x="838200" y="1226911"/>
            <a:ext cx="11092542" cy="4351338"/>
          </a:xfrm>
        </p:spPr>
        <p:txBody>
          <a:bodyPr/>
          <a:lstStyle/>
          <a:p>
            <a:pPr marL="0" indent="0">
              <a:buNone/>
            </a:pPr>
            <a:r>
              <a:rPr lang="zh-CN" altLang="en-US" dirty="0"/>
              <a:t>一</a:t>
            </a:r>
            <a:r>
              <a:rPr lang="zh-CN" altLang="en-US" dirty="0" smtClean="0"/>
              <a:t>个句子中，两个实体在依存树上的最短路径提供了表述它们之间关系的信息表示</a:t>
            </a:r>
            <a:endParaRPr lang="en-US" altLang="zh-CN" dirty="0" smtClean="0"/>
          </a:p>
          <a:p>
            <a:pPr marL="0" indent="0">
              <a:buNone/>
            </a:pPr>
            <a:endParaRPr lang="en-US" altLang="zh-CN" dirty="0" smtClean="0"/>
          </a:p>
          <a:p>
            <a:pPr marL="0" indent="0">
              <a:buNone/>
            </a:pPr>
            <a:r>
              <a:rPr lang="en-US" altLang="zh-CN" dirty="0" err="1"/>
              <a:t>Bunescu</a:t>
            </a:r>
            <a:r>
              <a:rPr lang="en-US" altLang="zh-CN" dirty="0"/>
              <a:t> and Mooney (2005) </a:t>
            </a:r>
            <a:r>
              <a:rPr lang="zh-CN" altLang="en-US" dirty="0" smtClean="0"/>
              <a:t>首先应用</a:t>
            </a:r>
            <a:r>
              <a:rPr lang="en-US" altLang="zh-CN" dirty="0" smtClean="0"/>
              <a:t>SDP</a:t>
            </a:r>
            <a:r>
              <a:rPr lang="zh-CN" altLang="en-US" dirty="0" smtClean="0"/>
              <a:t>来表达两个实体间的句法信息</a:t>
            </a:r>
            <a:endParaRPr lang="en-US" altLang="zh-CN" dirty="0"/>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3590" y="3601982"/>
            <a:ext cx="8321761" cy="2331922"/>
          </a:xfrm>
          <a:prstGeom prst="rect">
            <a:avLst/>
          </a:prstGeom>
        </p:spPr>
      </p:pic>
    </p:spTree>
    <p:extLst>
      <p:ext uri="{BB962C8B-B14F-4D97-AF65-F5344CB8AC3E}">
        <p14:creationId xmlns:p14="http://schemas.microsoft.com/office/powerpoint/2010/main" val="3685561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7411"/>
            <a:ext cx="10515600" cy="1325563"/>
          </a:xfrm>
        </p:spPr>
        <p:txBody>
          <a:bodyPr>
            <a:normAutofit/>
          </a:bodyPr>
          <a:lstStyle/>
          <a:p>
            <a:r>
              <a:rPr lang="en-US" altLang="zh-CN" b="1" dirty="0" smtClean="0"/>
              <a:t>Structure Regularization</a:t>
            </a:r>
            <a:endParaRPr lang="zh-CN" altLang="en-US" b="1" dirty="0"/>
          </a:p>
        </p:txBody>
      </p:sp>
      <p:sp>
        <p:nvSpPr>
          <p:cNvPr id="3" name="内容占位符 2"/>
          <p:cNvSpPr>
            <a:spLocks noGrp="1"/>
          </p:cNvSpPr>
          <p:nvPr>
            <p:ph idx="1"/>
          </p:nvPr>
        </p:nvSpPr>
        <p:spPr>
          <a:xfrm>
            <a:off x="838200" y="1226911"/>
            <a:ext cx="11092542" cy="4351338"/>
          </a:xfrm>
        </p:spPr>
        <p:txBody>
          <a:bodyPr/>
          <a:lstStyle/>
          <a:p>
            <a:pPr marL="0" indent="0">
              <a:buNone/>
            </a:pPr>
            <a:r>
              <a:rPr lang="zh-CN" altLang="en-US" b="1" dirty="0" smtClean="0"/>
              <a:t>结构正则化</a:t>
            </a:r>
            <a:r>
              <a:rPr lang="zh-CN" altLang="en-US" dirty="0" smtClean="0"/>
              <a:t>是</a:t>
            </a:r>
            <a:r>
              <a:rPr lang="zh-CN" altLang="en-US" b="1" dirty="0" smtClean="0"/>
              <a:t>结构预测</a:t>
            </a:r>
            <a:r>
              <a:rPr lang="en-US" altLang="zh-CN" b="1" dirty="0" smtClean="0"/>
              <a:t>(Structured prediction )</a:t>
            </a:r>
            <a:r>
              <a:rPr lang="zh-CN" altLang="en-US" dirty="0" smtClean="0"/>
              <a:t>问题中的常用处理方法</a:t>
            </a:r>
            <a:r>
              <a:rPr lang="en-US" altLang="zh-CN" dirty="0" smtClean="0"/>
              <a:t>,</a:t>
            </a:r>
            <a:r>
              <a:rPr lang="zh-CN" altLang="en-US" dirty="0" smtClean="0"/>
              <a:t>很多自然语言处理问题都属于结构预测问题，例如分词、词性标注、命名实体识别等</a:t>
            </a:r>
            <a:r>
              <a:rPr lang="en-US" altLang="zh-CN" dirty="0" smtClean="0"/>
              <a:t>.</a:t>
            </a:r>
            <a:endParaRPr lang="en-US" altLang="zh-CN" dirty="0"/>
          </a:p>
          <a:p>
            <a:pPr marL="0" indent="0">
              <a:buNone/>
            </a:pPr>
            <a:endParaRPr lang="en-US" altLang="zh-CN" b="1" i="1" dirty="0" smtClean="0"/>
          </a:p>
          <a:p>
            <a:pPr marL="0" indent="0">
              <a:buNone/>
            </a:pPr>
            <a:r>
              <a:rPr lang="en-US" altLang="zh-CN" b="1" i="1" dirty="0" smtClean="0"/>
              <a:t>Sun </a:t>
            </a:r>
            <a:r>
              <a:rPr lang="en-US" altLang="zh-CN" b="1" i="1" dirty="0"/>
              <a:t>(2014a), Sun et al. (2017a) </a:t>
            </a:r>
            <a:r>
              <a:rPr lang="zh-CN" altLang="en-US" b="1" i="1" dirty="0"/>
              <a:t>以及</a:t>
            </a:r>
            <a:r>
              <a:rPr lang="en-US" altLang="zh-CN" b="1" i="1" dirty="0"/>
              <a:t>Sun et al. (2017b)</a:t>
            </a:r>
            <a:r>
              <a:rPr lang="zh-CN" altLang="en-US" dirty="0"/>
              <a:t> 指出，复杂的结构更可能导致过拟合问题</a:t>
            </a:r>
            <a:r>
              <a:rPr lang="en-US" altLang="zh-CN" dirty="0"/>
              <a:t>. </a:t>
            </a:r>
            <a:r>
              <a:rPr lang="zh-CN" altLang="en-US" dirty="0" smtClean="0"/>
              <a:t>结构</a:t>
            </a:r>
            <a:r>
              <a:rPr lang="zh-CN" altLang="en-US" dirty="0"/>
              <a:t>正则</a:t>
            </a:r>
            <a:r>
              <a:rPr lang="zh-CN" altLang="en-US" dirty="0" smtClean="0"/>
              <a:t>化在一定程度上保留原有的结构信息的前提下，简化结构，能够</a:t>
            </a:r>
            <a:r>
              <a:rPr lang="zh-CN" altLang="en-US" dirty="0"/>
              <a:t>有效地缓解过拟合问题</a:t>
            </a:r>
            <a:r>
              <a:rPr lang="en-US" altLang="zh-CN" dirty="0"/>
              <a:t>. </a:t>
            </a:r>
            <a:endParaRPr lang="en-US" altLang="zh-CN" dirty="0"/>
          </a:p>
        </p:txBody>
      </p:sp>
    </p:spTree>
    <p:extLst>
      <p:ext uri="{BB962C8B-B14F-4D97-AF65-F5344CB8AC3E}">
        <p14:creationId xmlns:p14="http://schemas.microsoft.com/office/powerpoint/2010/main" val="3865370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7411"/>
            <a:ext cx="10515600" cy="1325563"/>
          </a:xfrm>
        </p:spPr>
        <p:txBody>
          <a:bodyPr>
            <a:normAutofit/>
          </a:bodyPr>
          <a:lstStyle/>
          <a:p>
            <a:r>
              <a:rPr lang="en-US" altLang="zh-CN" b="1" dirty="0" smtClean="0"/>
              <a:t>Related Work</a:t>
            </a:r>
            <a:endParaRPr lang="zh-CN" altLang="en-US" b="1" dirty="0"/>
          </a:p>
        </p:txBody>
      </p:sp>
      <p:sp>
        <p:nvSpPr>
          <p:cNvPr id="3" name="内容占位符 2"/>
          <p:cNvSpPr>
            <a:spLocks noGrp="1"/>
          </p:cNvSpPr>
          <p:nvPr>
            <p:ph idx="1"/>
          </p:nvPr>
        </p:nvSpPr>
        <p:spPr>
          <a:xfrm>
            <a:off x="838200" y="1226911"/>
            <a:ext cx="11092542" cy="4351338"/>
          </a:xfrm>
        </p:spPr>
        <p:txBody>
          <a:bodyPr/>
          <a:lstStyle/>
          <a:p>
            <a:pPr marL="0" indent="0">
              <a:buNone/>
            </a:pPr>
            <a:r>
              <a:rPr lang="zh-CN" altLang="en-US" dirty="0" smtClean="0"/>
              <a:t>本文作者另外两篇相关的文章：</a:t>
            </a:r>
            <a:endParaRPr lang="en-US" altLang="zh-CN" dirty="0" smtClean="0"/>
          </a:p>
          <a:p>
            <a:pPr marL="0" indent="0">
              <a:buNone/>
            </a:pPr>
            <a:endParaRPr lang="en-US" altLang="zh-CN" dirty="0" smtClean="0"/>
          </a:p>
          <a:p>
            <a:pPr>
              <a:buFont typeface="Wingdings" panose="05000000000000000000" pitchFamily="2" charset="2"/>
              <a:buChar char="l"/>
            </a:pPr>
            <a:r>
              <a:rPr lang="zh-CN" altLang="en-US" dirty="0" smtClean="0"/>
              <a:t>本文语料库</a:t>
            </a:r>
            <a:r>
              <a:rPr lang="zh-CN" altLang="en-US" dirty="0"/>
              <a:t>的</a:t>
            </a:r>
            <a:r>
              <a:rPr lang="zh-CN" altLang="en-US" dirty="0" smtClean="0"/>
              <a:t>获取方法</a:t>
            </a:r>
            <a:r>
              <a:rPr lang="en-US" altLang="zh-CN" dirty="0" smtClean="0">
                <a:hlinkClick r:id="rId3"/>
              </a:rPr>
              <a:t>A </a:t>
            </a:r>
            <a:r>
              <a:rPr lang="en-US" altLang="zh-CN" dirty="0">
                <a:hlinkClick r:id="rId3"/>
              </a:rPr>
              <a:t>Discourse-Level Named Entity </a:t>
            </a:r>
            <a:r>
              <a:rPr lang="en-US" altLang="zh-CN" dirty="0" err="1">
                <a:hlinkClick r:id="rId3"/>
              </a:rPr>
              <a:t>Recognitionand</a:t>
            </a:r>
            <a:r>
              <a:rPr lang="en-US" altLang="zh-CN" dirty="0">
                <a:hlinkClick r:id="rId3"/>
              </a:rPr>
              <a:t> Relation Extraction Dataset for Chinese Literature Text</a:t>
            </a:r>
            <a:r>
              <a:rPr lang="en-US" altLang="zh-CN" dirty="0"/>
              <a:t> </a:t>
            </a:r>
            <a:endParaRPr lang="en-US" altLang="zh-CN" dirty="0" smtClean="0"/>
          </a:p>
          <a:p>
            <a:pPr>
              <a:buFont typeface="Wingdings" panose="05000000000000000000" pitchFamily="2" charset="2"/>
              <a:buChar char="l"/>
            </a:pPr>
            <a:endParaRPr lang="en-US" altLang="zh-CN" dirty="0"/>
          </a:p>
          <a:p>
            <a:pPr>
              <a:buFont typeface="Wingdings" panose="05000000000000000000" pitchFamily="2" charset="2"/>
              <a:buChar char="l"/>
            </a:pPr>
            <a:r>
              <a:rPr lang="zh-CN" altLang="en-US" dirty="0" smtClean="0"/>
              <a:t>本文使用的深度学习模型</a:t>
            </a:r>
            <a:r>
              <a:rPr lang="en-US" altLang="zh-CN" dirty="0" smtClean="0"/>
              <a:t>—BRCNN</a:t>
            </a:r>
            <a:r>
              <a:rPr lang="zh-CN" altLang="en-US" dirty="0"/>
              <a:t>模型</a:t>
            </a:r>
            <a:r>
              <a:rPr lang="en-US" altLang="zh-CN" dirty="0">
                <a:hlinkClick r:id="rId4"/>
              </a:rPr>
              <a:t>Structure Regularized Bidirectional Recurrent Convolutional Neural Network for Relation Classification</a:t>
            </a:r>
            <a:endParaRPr lang="en-US" altLang="zh-CN" dirty="0"/>
          </a:p>
        </p:txBody>
      </p:sp>
    </p:spTree>
    <p:extLst>
      <p:ext uri="{BB962C8B-B14F-4D97-AF65-F5344CB8AC3E}">
        <p14:creationId xmlns:p14="http://schemas.microsoft.com/office/powerpoint/2010/main" val="40060506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OutLine</a:t>
            </a:r>
            <a:endParaRPr lang="zh-CN" altLang="en-US" b="1" dirty="0"/>
          </a:p>
        </p:txBody>
      </p:sp>
      <p:sp>
        <p:nvSpPr>
          <p:cNvPr id="3" name="内容占位符 2"/>
          <p:cNvSpPr>
            <a:spLocks noGrp="1"/>
          </p:cNvSpPr>
          <p:nvPr>
            <p:ph idx="1"/>
          </p:nvPr>
        </p:nvSpPr>
        <p:spPr/>
        <p:txBody>
          <a:bodyPr>
            <a:normAutofit lnSpcReduction="10000"/>
          </a:bodyPr>
          <a:lstStyle/>
          <a:p>
            <a:pPr>
              <a:lnSpc>
                <a:spcPct val="100000"/>
              </a:lnSpc>
            </a:pPr>
            <a:r>
              <a:rPr lang="en-US" altLang="zh-CN" dirty="0"/>
              <a:t>Background</a:t>
            </a:r>
          </a:p>
          <a:p>
            <a:endParaRPr lang="en-US" altLang="zh-CN" dirty="0" smtClean="0"/>
          </a:p>
          <a:p>
            <a:pPr>
              <a:lnSpc>
                <a:spcPct val="100000"/>
              </a:lnSpc>
            </a:pPr>
            <a:r>
              <a:rPr lang="en-US" altLang="zh-CN" dirty="0" smtClean="0">
                <a:solidFill>
                  <a:srgbClr val="0000FF"/>
                </a:solidFill>
              </a:rPr>
              <a:t>Corpus</a:t>
            </a:r>
            <a:endParaRPr lang="en-US" altLang="zh-CN" dirty="0">
              <a:solidFill>
                <a:srgbClr val="0000FF"/>
              </a:solidFill>
            </a:endParaRPr>
          </a:p>
          <a:p>
            <a:endParaRPr lang="en-US" altLang="zh-CN" dirty="0" smtClean="0"/>
          </a:p>
          <a:p>
            <a:r>
              <a:rPr lang="en-US" altLang="zh-CN" dirty="0" smtClean="0"/>
              <a:t>Models</a:t>
            </a:r>
          </a:p>
          <a:p>
            <a:endParaRPr lang="en-US" altLang="zh-CN" dirty="0" smtClean="0"/>
          </a:p>
          <a:p>
            <a:r>
              <a:rPr lang="en-US" altLang="zh-CN" dirty="0" smtClean="0"/>
              <a:t>Experiments</a:t>
            </a:r>
          </a:p>
          <a:p>
            <a:endParaRPr lang="en-US" altLang="zh-CN" dirty="0" smtClean="0"/>
          </a:p>
          <a:p>
            <a:r>
              <a:rPr lang="en-US" altLang="zh-CN" dirty="0" smtClean="0"/>
              <a:t>Contributions &amp; Conclusions</a:t>
            </a:r>
          </a:p>
        </p:txBody>
      </p:sp>
    </p:spTree>
    <p:extLst>
      <p:ext uri="{BB962C8B-B14F-4D97-AF65-F5344CB8AC3E}">
        <p14:creationId xmlns:p14="http://schemas.microsoft.com/office/powerpoint/2010/main" val="884813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1383</Words>
  <Application>Microsoft Office PowerPoint</Application>
  <PresentationFormat>宽屏</PresentationFormat>
  <Paragraphs>206</Paragraphs>
  <Slides>25</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-apple-system</vt:lpstr>
      <vt:lpstr>宋体</vt:lpstr>
      <vt:lpstr>Arial</vt:lpstr>
      <vt:lpstr>Calibri</vt:lpstr>
      <vt:lpstr>Calibri Light</vt:lpstr>
      <vt:lpstr>Wingdings</vt:lpstr>
      <vt:lpstr>Office 主题</vt:lpstr>
      <vt:lpstr>Structure Regularized Neural Network for Entity Relation Classification for Chinese Literature Text </vt:lpstr>
      <vt:lpstr>OutLine</vt:lpstr>
      <vt:lpstr>Challenges </vt:lpstr>
      <vt:lpstr>Challenges </vt:lpstr>
      <vt:lpstr>Solution</vt:lpstr>
      <vt:lpstr>SDP</vt:lpstr>
      <vt:lpstr>Structure Regularization</vt:lpstr>
      <vt:lpstr>Related Work</vt:lpstr>
      <vt:lpstr>OutLine</vt:lpstr>
      <vt:lpstr>Chinese Literature Text</vt:lpstr>
      <vt:lpstr>Dataset Download</vt:lpstr>
      <vt:lpstr>Annotation Methods</vt:lpstr>
      <vt:lpstr>Annotation Methods</vt:lpstr>
      <vt:lpstr>OutLine</vt:lpstr>
      <vt:lpstr>Basic BRCNN</vt:lpstr>
      <vt:lpstr>Basic BRCNN</vt:lpstr>
      <vt:lpstr>Basic BRCNN</vt:lpstr>
      <vt:lpstr>Structure Regularization</vt:lpstr>
      <vt:lpstr>Structure Regularization</vt:lpstr>
      <vt:lpstr>OutLine</vt:lpstr>
      <vt:lpstr>Experiment Result</vt:lpstr>
      <vt:lpstr>Effect of Regularization Methods</vt:lpstr>
      <vt:lpstr>OutLine</vt:lpstr>
      <vt:lpstr>Contributions</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Regularized Neural Network for Entity Relation Classification for Chinese Literature Text </dc:title>
  <dc:creator>jun kuang</dc:creator>
  <cp:lastModifiedBy>kuang jun</cp:lastModifiedBy>
  <cp:revision>221</cp:revision>
  <dcterms:created xsi:type="dcterms:W3CDTF">2015-05-05T08:02:14Z</dcterms:created>
  <dcterms:modified xsi:type="dcterms:W3CDTF">2018-05-02T14:13:58Z</dcterms:modified>
</cp:coreProperties>
</file>