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94" r:id="rId4"/>
    <p:sldId id="259" r:id="rId5"/>
    <p:sldId id="266" r:id="rId6"/>
    <p:sldId id="267" r:id="rId7"/>
    <p:sldId id="295" r:id="rId8"/>
    <p:sldId id="270" r:id="rId9"/>
    <p:sldId id="271" r:id="rId10"/>
    <p:sldId id="272" r:id="rId11"/>
    <p:sldId id="276" r:id="rId12"/>
    <p:sldId id="275" r:id="rId13"/>
    <p:sldId id="277" r:id="rId14"/>
    <p:sldId id="278" r:id="rId15"/>
    <p:sldId id="279" r:id="rId16"/>
    <p:sldId id="296" r:id="rId17"/>
    <p:sldId id="299" r:id="rId18"/>
    <p:sldId id="282" r:id="rId19"/>
    <p:sldId id="283" r:id="rId20"/>
    <p:sldId id="284" r:id="rId21"/>
    <p:sldId id="285" r:id="rId22"/>
    <p:sldId id="286" r:id="rId23"/>
    <p:sldId id="289" r:id="rId24"/>
    <p:sldId id="288" r:id="rId25"/>
    <p:sldId id="291" r:id="rId26"/>
    <p:sldId id="297" r:id="rId27"/>
    <p:sldId id="292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01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1570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4D6"/>
    <a:srgbClr val="652D90"/>
    <a:srgbClr val="CB9D71"/>
    <a:srgbClr val="F8E8D1"/>
    <a:srgbClr val="7DC6F9"/>
    <a:srgbClr val="6C4C8B"/>
    <a:srgbClr val="F4879C"/>
    <a:srgbClr val="F3F3F2"/>
    <a:srgbClr val="C99769"/>
    <a:srgbClr val="B8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4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86" y="90"/>
      </p:cViewPr>
      <p:guideLst>
        <p:guide pos="801"/>
        <p:guide pos="7378"/>
        <p:guide pos="393"/>
        <p:guide orient="horz" pos="1480"/>
        <p:guide orient="horz" pos="1570"/>
        <p:guide orient="horz" pos="981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22ED0-5316-47CF-89AC-56C821787C2F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328A-9EA9-4F23-922E-5B8B4AF2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52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DEF5B-8210-45E9-B7E2-0FCA5AA3D57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D81E8-8AA8-481C-81CD-2F653D4A1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8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1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6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0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4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7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73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5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6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8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33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1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01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9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83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20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68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45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93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88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3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1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7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39E6-3218-40E6-B65F-C9E3B70196CC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2AD-54ED-4970-BC71-75C591541AAC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95-3B99-4737-99C1-B07BB470FFC1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EC-323F-4C70-B379-12F1601BFA7E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D160-1743-4B34-B4DD-AAFD043F514B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63A3-7AA8-476A-BACF-37918CDFC688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3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5AB8-BF91-4295-9B64-A08E207EEB15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8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ED94-942D-4278-9602-9291C2B22890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5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C5E8-BCA1-4622-AA55-DEE3EEB06C5B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F8A-C48F-4717-882D-774EF3F98C44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9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B29-F919-4526-A791-58282E887243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8806-2851-4A8A-9470-FBCE6F7E717B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BC2E-BD57-4103-AF57-2C84AA9DA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hchtcjj/BiN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30269" y="5013178"/>
            <a:ext cx="6966131" cy="106427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2000" dirty="0" err="1" smtClean="0">
                <a:solidFill>
                  <a:srgbClr val="DE5C1C"/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MingGao</a:t>
            </a:r>
            <a:r>
              <a:rPr lang="en-US" altLang="zh-CN" sz="2000" baseline="30000" dirty="0" smtClean="0">
                <a:solidFill>
                  <a:srgbClr val="DE5C1C"/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, Leihui Chen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Xiangnan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 He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Aoying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 Zhou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*</a:t>
            </a:r>
            <a:endParaRPr lang="en-US" altLang="zh-CN" sz="2000" dirty="0">
              <a:latin typeface="Arial" panose="020B0604020202020204" pitchFamily="34" charset="0"/>
              <a:ea typeface="Microsoft YaHei UI Light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200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*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East China Normal University </a:t>
            </a:r>
            <a:r>
              <a:rPr lang="en-US" altLang="zh-CN" sz="1200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+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ation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al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University of Singapore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360" y="2132860"/>
            <a:ext cx="11593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altLang="zh-CN" sz="4400" b="1" dirty="0" err="1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BiNE</a:t>
            </a:r>
            <a:r>
              <a:rPr lang="en-SG" altLang="zh-CN" sz="4400" b="1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: Bipartite Network Embedding</a:t>
            </a:r>
          </a:p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ACM SIGIR 2018, July 8, Ann Arbor Michigan, U.S.A. </a:t>
            </a:r>
            <a:endParaRPr lang="en-SG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 UI Light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31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33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Key idea: </a:t>
            </a:r>
            <a:r>
              <a:rPr lang="en-US" altLang="zh-CN" sz="2400" spc="-5" dirty="0" smtClean="0">
                <a:solidFill>
                  <a:schemeClr val="tx1"/>
                </a:solidFill>
                <a:latin typeface="Arial"/>
                <a:cs typeface="Arial"/>
              </a:rPr>
              <a:t>Converting the bipartite network </a:t>
            </a:r>
            <a:r>
              <a:rPr lang="en-US" altLang="zh-CN" sz="2400" spc="-5" dirty="0" smtClean="0">
                <a:latin typeface="Arial"/>
                <a:cs typeface="Arial"/>
              </a:rPr>
              <a:t>to </a:t>
            </a:r>
            <a:r>
              <a:rPr lang="en-US" altLang="zh-CN" sz="2400" spc="-5" dirty="0" smtClean="0">
                <a:solidFill>
                  <a:srgbClr val="FF0000"/>
                </a:solidFill>
                <a:latin typeface="Arial"/>
                <a:cs typeface="Arial"/>
              </a:rPr>
              <a:t>two corpora of vertex sequences</a:t>
            </a:r>
            <a:r>
              <a:rPr lang="en-US" altLang="zh-CN" sz="2400" spc="-5" dirty="0" smtClean="0">
                <a:latin typeface="Arial"/>
                <a:cs typeface="Arial"/>
              </a:rPr>
              <a:t>, and performing </a:t>
            </a:r>
            <a:r>
              <a:rPr lang="en-US" altLang="zh-CN" sz="2400" spc="-5" dirty="0" smtClean="0">
                <a:solidFill>
                  <a:srgbClr val="FF0000"/>
                </a:solidFill>
                <a:latin typeface="Arial"/>
                <a:cs typeface="Arial"/>
              </a:rPr>
              <a:t>self-adaptive random walk </a:t>
            </a:r>
            <a:r>
              <a:rPr lang="en-US" altLang="zh-CN" sz="2400" spc="-5" dirty="0" smtClean="0">
                <a:latin typeface="Arial"/>
                <a:cs typeface="Arial"/>
              </a:rPr>
              <a:t>to encode the high-order implicit relations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endParaRPr lang="en-US" altLang="zh-CN" sz="2800" dirty="0" smtClean="0"/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- Constructing Corpus of Vertex Sequences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endParaRPr lang="en-US" altLang="zh-CN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- Optimizing a point-wise classification loss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requently co-occurred 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Negative Samples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endParaRPr lang="en-US" altLang="zh-CN" b="1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37200" lvl="1" indent="0">
              <a:lnSpc>
                <a:spcPts val="2500"/>
              </a:lnSpc>
              <a:buSzPct val="50000"/>
              <a:buNone/>
            </a:pPr>
            <a:endParaRPr lang="en-US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Modeling Implicit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Relations (High-order correlations)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60870" y="1753305"/>
            <a:ext cx="562948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4400" lvl="3" indent="0">
              <a:lnSpc>
                <a:spcPts val="2500"/>
              </a:lnSpc>
              <a:buSzPct val="50000"/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2nd-order proximity</a:t>
            </a: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Relating the number of random walks starting from each vertex to be dependent on its importance (centrality)</a:t>
            </a: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4400" lvl="2" indent="-457200">
              <a:lnSpc>
                <a:spcPts val="2500"/>
              </a:lnSpc>
              <a:buSzPct val="100000"/>
              <a:buFont typeface="+mj-lt"/>
              <a:buAutoNum type="alphaU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Assigning a probability to stop a random walk in each step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Constructing Corpus of Vertex Sequences</a:t>
            </a:r>
            <a:endParaRPr lang="en-US" altLang="zh-CN" sz="3200" b="1" dirty="0" smtClean="0"/>
          </a:p>
          <a:p>
            <a:pPr marL="637200" lvl="1" indent="0">
              <a:lnSpc>
                <a:spcPts val="2500"/>
              </a:lnSpc>
              <a:buSzPct val="50000"/>
              <a:buNone/>
            </a:pPr>
            <a:endParaRPr lang="en-US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Modeling Implicit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Relations (High-order correlations)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66" y="1753305"/>
            <a:ext cx="5704038" cy="3911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196" y="2499286"/>
            <a:ext cx="4067175" cy="685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38865" y="4119713"/>
            <a:ext cx="2674374" cy="285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14887" y="3576343"/>
            <a:ext cx="2674374" cy="285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64841" y="4618839"/>
            <a:ext cx="234978" cy="285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9598" y="3436598"/>
            <a:ext cx="3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8787" y="4023088"/>
            <a:ext cx="3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48811" y="4344785"/>
            <a:ext cx="3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71088" y="2395392"/>
                <a:ext cx="5947694" cy="4260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Taking corpus of users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as example , given a sequence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𝑤𝑠</m:t>
                    </m:r>
                  </m:oMath>
                </a14:m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(=2) and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637200" lvl="2">
                  <a:lnSpc>
                    <a:spcPts val="2500"/>
                  </a:lnSpc>
                  <a:buSzPct val="100000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94400" lvl="2" indent="-457200">
                  <a:lnSpc>
                    <a:spcPts val="2500"/>
                  </a:lnSpc>
                  <a:buSzPct val="100000"/>
                  <a:buFont typeface="+mj-lt"/>
                  <a:buAutoNum type="alphaUcPeriod"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8" y="2395392"/>
                <a:ext cx="5947694" cy="4260141"/>
              </a:xfrm>
              <a:prstGeom prst="rect">
                <a:avLst/>
              </a:prstGeom>
              <a:blipFill rotWithShape="0">
                <a:blip r:embed="rId3"/>
                <a:stretch>
                  <a:fillRect t="-1001" r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9"/>
            <a:ext cx="12192000" cy="122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Modeling Implicit Relations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pc="-5" dirty="0" smtClean="0">
                <a:latin typeface="Arial"/>
                <a:cs typeface="Arial"/>
              </a:rPr>
              <a:t>- Assumption: </a:t>
            </a:r>
            <a:r>
              <a:rPr lang="en-US" altLang="zh-CN" spc="-5" dirty="0" smtClean="0">
                <a:solidFill>
                  <a:schemeClr val="tx1"/>
                </a:solidFill>
                <a:latin typeface="Arial"/>
                <a:cs typeface="Arial"/>
              </a:rPr>
              <a:t> vertices </a:t>
            </a:r>
            <a:r>
              <a:rPr lang="en-US" altLang="zh-CN" spc="-5" dirty="0" smtClean="0">
                <a:solidFill>
                  <a:srgbClr val="FF0000"/>
                </a:solidFill>
                <a:latin typeface="Arial"/>
                <a:cs typeface="Arial"/>
              </a:rPr>
              <a:t>frequently co-occurred</a:t>
            </a:r>
            <a:r>
              <a:rPr lang="en-US" altLang="zh-CN" spc="-5" dirty="0" smtClean="0">
                <a:solidFill>
                  <a:schemeClr val="tx1"/>
                </a:solidFill>
                <a:latin typeface="Arial"/>
                <a:cs typeface="Arial"/>
              </a:rPr>
              <a:t> in the same context of a sequence should be assigned to </a:t>
            </a:r>
            <a:r>
              <a:rPr lang="en-US" altLang="zh-CN" spc="-5" dirty="0" smtClean="0">
                <a:solidFill>
                  <a:srgbClr val="FF0000"/>
                </a:solidFill>
                <a:latin typeface="Arial"/>
                <a:cs typeface="Arial"/>
              </a:rPr>
              <a:t>similar </a:t>
            </a:r>
            <a:r>
              <a:rPr lang="en-US" altLang="zh-CN" spc="-5" dirty="0" err="1" smtClean="0">
                <a:solidFill>
                  <a:srgbClr val="FF0000"/>
                </a:solidFill>
                <a:latin typeface="Arial"/>
                <a:cs typeface="Arial"/>
              </a:rPr>
              <a:t>embeddings</a:t>
            </a:r>
            <a:r>
              <a:rPr lang="en-US" altLang="zh-CN" spc="-5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Modeling Implicit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Relations (High-order correlations)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00000">
            <a:off x="3753278" y="1866328"/>
            <a:ext cx="291100" cy="3398517"/>
            <a:chOff x="695758" y="2568956"/>
            <a:chExt cx="291100" cy="3398517"/>
          </a:xfrm>
        </p:grpSpPr>
        <p:sp>
          <p:nvSpPr>
            <p:cNvPr id="28" name="object 31"/>
            <p:cNvSpPr/>
            <p:nvPr/>
          </p:nvSpPr>
          <p:spPr>
            <a:xfrm>
              <a:off x="695758" y="256895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20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/>
            <p:cNvSpPr/>
            <p:nvPr/>
          </p:nvSpPr>
          <p:spPr>
            <a:xfrm>
              <a:off x="695758" y="300481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4"/>
            <p:cNvSpPr/>
            <p:nvPr/>
          </p:nvSpPr>
          <p:spPr>
            <a:xfrm>
              <a:off x="695758" y="344982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7"/>
            <p:cNvSpPr/>
            <p:nvPr/>
          </p:nvSpPr>
          <p:spPr>
            <a:xfrm>
              <a:off x="695758" y="390397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59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59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5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8"/>
            <p:cNvSpPr/>
            <p:nvPr/>
          </p:nvSpPr>
          <p:spPr>
            <a:xfrm>
              <a:off x="794817" y="2843275"/>
              <a:ext cx="76200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/>
            <p:cNvSpPr/>
            <p:nvPr/>
          </p:nvSpPr>
          <p:spPr>
            <a:xfrm>
              <a:off x="794817" y="3279140"/>
              <a:ext cx="76200" cy="169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0"/>
            <p:cNvSpPr/>
            <p:nvPr/>
          </p:nvSpPr>
          <p:spPr>
            <a:xfrm>
              <a:off x="794817" y="3724148"/>
              <a:ext cx="76200" cy="179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1"/>
            <p:cNvSpPr/>
            <p:nvPr/>
          </p:nvSpPr>
          <p:spPr>
            <a:xfrm>
              <a:off x="695758" y="43581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20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2"/>
            <p:cNvSpPr/>
            <p:nvPr/>
          </p:nvSpPr>
          <p:spPr>
            <a:xfrm>
              <a:off x="695758" y="479399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4"/>
            <p:cNvSpPr/>
            <p:nvPr/>
          </p:nvSpPr>
          <p:spPr>
            <a:xfrm>
              <a:off x="695758" y="523900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7"/>
            <p:cNvSpPr/>
            <p:nvPr/>
          </p:nvSpPr>
          <p:spPr>
            <a:xfrm>
              <a:off x="695758" y="569315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59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59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5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8"/>
            <p:cNvSpPr/>
            <p:nvPr/>
          </p:nvSpPr>
          <p:spPr>
            <a:xfrm>
              <a:off x="794817" y="4632449"/>
              <a:ext cx="76200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9"/>
            <p:cNvSpPr/>
            <p:nvPr/>
          </p:nvSpPr>
          <p:spPr>
            <a:xfrm>
              <a:off x="794817" y="5068314"/>
              <a:ext cx="76200" cy="169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0"/>
            <p:cNvSpPr/>
            <p:nvPr/>
          </p:nvSpPr>
          <p:spPr>
            <a:xfrm>
              <a:off x="794817" y="5513322"/>
              <a:ext cx="76200" cy="179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0"/>
            <p:cNvSpPr/>
            <p:nvPr/>
          </p:nvSpPr>
          <p:spPr>
            <a:xfrm>
              <a:off x="794817" y="4179674"/>
              <a:ext cx="76200" cy="179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 rot="5613802">
                  <a:off x="762114" y="2594481"/>
                  <a:ext cx="20326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62114" y="2594481"/>
                  <a:ext cx="20326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1622" r="-13514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 rot="5613802">
                  <a:off x="731377" y="3019387"/>
                  <a:ext cx="23791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31377" y="3019387"/>
                  <a:ext cx="23791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286" r="-7143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 rot="5613802">
                  <a:off x="731377" y="3460346"/>
                  <a:ext cx="23791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31377" y="3460346"/>
                  <a:ext cx="237914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286" r="-7143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 rot="5613802">
                  <a:off x="731377" y="3908060"/>
                  <a:ext cx="23791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31377" y="3908060"/>
                  <a:ext cx="237914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1628" r="-4651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 rot="5613802">
                  <a:off x="731377" y="4368140"/>
                  <a:ext cx="23791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31377" y="4368140"/>
                  <a:ext cx="23791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286" r="-7143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 rot="5613802">
                  <a:off x="731377" y="4815854"/>
                  <a:ext cx="23791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31377" y="4815854"/>
                  <a:ext cx="23791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3953" r="-4651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 rot="5613802">
                  <a:off x="751031" y="5249522"/>
                  <a:ext cx="19600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51031" y="5249522"/>
                  <a:ext cx="196001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2222" r="-16667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 rot="5613802">
                  <a:off x="751031" y="5697236"/>
                  <a:ext cx="19600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3802">
                  <a:off x="751031" y="5697236"/>
                  <a:ext cx="196001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2222" r="-19444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11558" y="3453799"/>
                <a:ext cx="240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58" y="3453799"/>
                <a:ext cx="24013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641" r="-128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V="1">
            <a:off x="4149211" y="3711136"/>
            <a:ext cx="0" cy="273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988743" y="3871149"/>
                <a:ext cx="445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743" y="3871149"/>
                <a:ext cx="44525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/>
          <p:cNvSpPr/>
          <p:nvPr/>
        </p:nvSpPr>
        <p:spPr>
          <a:xfrm>
            <a:off x="3391867" y="3543707"/>
            <a:ext cx="188201" cy="654883"/>
          </a:xfrm>
          <a:prstGeom prst="leftBrace">
            <a:avLst/>
          </a:prstGeom>
          <a:ln>
            <a:solidFill>
              <a:srgbClr val="FF0000"/>
            </a:solidFill>
          </a:ln>
          <a:scene3d>
            <a:camera prst="orthographicFront">
              <a:rot lat="5400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大括号 69"/>
          <p:cNvSpPr/>
          <p:nvPr/>
        </p:nvSpPr>
        <p:spPr>
          <a:xfrm>
            <a:off x="4715371" y="3556559"/>
            <a:ext cx="188201" cy="654883"/>
          </a:xfrm>
          <a:prstGeom prst="leftBrace">
            <a:avLst/>
          </a:prstGeom>
          <a:ln>
            <a:solidFill>
              <a:srgbClr val="FF0000"/>
            </a:solidFill>
          </a:ln>
          <a:scene3d>
            <a:camera prst="orthographicFront">
              <a:rot lat="5400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27552" y="4243675"/>
            <a:ext cx="4787866" cy="712434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2841" y="3994841"/>
            <a:ext cx="682294" cy="272918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69578" y="3994841"/>
            <a:ext cx="682294" cy="27291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27553" y="5167606"/>
            <a:ext cx="4787866" cy="73190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23"/>
          <a:srcRect r="1176"/>
          <a:stretch/>
        </p:blipFill>
        <p:spPr>
          <a:xfrm>
            <a:off x="7103977" y="2333167"/>
            <a:ext cx="2812655" cy="730558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3977" y="3144973"/>
            <a:ext cx="2921742" cy="769151"/>
          </a:xfrm>
          <a:prstGeom prst="rect">
            <a:avLst/>
          </a:prstGeom>
        </p:spPr>
      </p:pic>
      <p:sp>
        <p:nvSpPr>
          <p:cNvPr id="79" name="圆角矩形 78"/>
          <p:cNvSpPr/>
          <p:nvPr/>
        </p:nvSpPr>
        <p:spPr>
          <a:xfrm>
            <a:off x="7103977" y="2305889"/>
            <a:ext cx="3186280" cy="1659028"/>
          </a:xfrm>
          <a:prstGeom prst="roundRect">
            <a:avLst/>
          </a:prstGeom>
          <a:noFill/>
          <a:ln>
            <a:solidFill>
              <a:srgbClr val="652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6292640" y="3135403"/>
            <a:ext cx="811337" cy="1190791"/>
          </a:xfrm>
          <a:prstGeom prst="straightConnector1">
            <a:avLst/>
          </a:prstGeom>
          <a:ln>
            <a:solidFill>
              <a:srgbClr val="652D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276418" y="3301846"/>
            <a:ext cx="833553" cy="1853862"/>
          </a:xfrm>
          <a:prstGeom prst="straightConnector1">
            <a:avLst/>
          </a:prstGeom>
          <a:ln>
            <a:solidFill>
              <a:srgbClr val="652D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 rot="5400000">
            <a:off x="8511097" y="4048075"/>
            <a:ext cx="627876" cy="734496"/>
            <a:chOff x="2780605" y="2342085"/>
            <a:chExt cx="627876" cy="734496"/>
          </a:xfrm>
          <a:solidFill>
            <a:srgbClr val="C6B4D6"/>
          </a:solidFill>
        </p:grpSpPr>
        <p:sp>
          <p:nvSpPr>
            <p:cNvPr id="88" name="右箭头 87"/>
            <p:cNvSpPr/>
            <p:nvPr/>
          </p:nvSpPr>
          <p:spPr>
            <a:xfrm>
              <a:off x="2780605" y="2342085"/>
              <a:ext cx="627876" cy="7344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C6B4D6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右箭头 4"/>
            <p:cNvSpPr/>
            <p:nvPr/>
          </p:nvSpPr>
          <p:spPr>
            <a:xfrm>
              <a:off x="2780605" y="2488984"/>
              <a:ext cx="439513" cy="440698"/>
            </a:xfrm>
            <a:prstGeom prst="rect">
              <a:avLst/>
            </a:prstGeom>
            <a:grpFill/>
            <a:ln>
              <a:solidFill>
                <a:srgbClr val="C6B4D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7197113" y="4830592"/>
            <a:ext cx="29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Negative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0" y="949128"/>
                <a:ext cx="12192000" cy="5908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0000" indent="-360000">
                  <a:lnSpc>
                    <a:spcPct val="100000"/>
                  </a:lnSpc>
                  <a:buSzPct val="50000"/>
                  <a:buFont typeface="Wingdings" panose="05000000000000000000" pitchFamily="2" charset="2"/>
                  <a:buChar char="p"/>
                </a:pPr>
                <a:r>
                  <a:rPr lang="en-US" altLang="zh-CN" b="1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Negative Sampling</a:t>
                </a:r>
              </a:p>
              <a:p>
                <a:pPr marL="637200" lvl="1" indent="0">
                  <a:lnSpc>
                    <a:spcPct val="100000"/>
                  </a:lnSpc>
                  <a:buSzPct val="50000"/>
                  <a:buNone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zh-CN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LSH-based</a:t>
                </a:r>
                <a:r>
                  <a:rPr lang="en-US" altLang="zh-CN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 negative sampling method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a center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high-quality negatives should be the vertices that are 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dissimilar</a:t>
                </a:r>
                <a:r>
                  <a:rPr lang="en-US" altLang="zh-C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637200" lvl="2" indent="0">
                  <a:lnSpc>
                    <a:spcPts val="2500"/>
                  </a:lnSpc>
                  <a:buSzPct val="50000"/>
                  <a:buNone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9128"/>
                <a:ext cx="12192000" cy="5908872"/>
              </a:xfrm>
              <a:prstGeom prst="rect">
                <a:avLst/>
              </a:prstGeom>
              <a:blipFill rotWithShape="0">
                <a:blip r:embed="rId4"/>
                <a:stretch>
                  <a:fillRect t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Modeling Implicit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Relations (High-order correlations)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35937"/>
              </p:ext>
            </p:extLst>
          </p:nvPr>
        </p:nvGraphicFramePr>
        <p:xfrm>
          <a:off x="1278473" y="2911476"/>
          <a:ext cx="9630827" cy="233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7105"/>
                <a:gridCol w="3853447"/>
                <a:gridCol w="3210275"/>
              </a:tblGrid>
              <a:tr h="6853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</a:rPr>
                        <a:t>Frequency-based or popularity-based sampling</a:t>
                      </a:r>
                      <a:endParaRPr lang="zh-CN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</a:rPr>
                        <a:t>LSH-based negative sampling (our model)</a:t>
                      </a:r>
                      <a:endParaRPr lang="zh-CN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kern="1200" dirty="0" smtClean="0"/>
                        <a:t>Strategy </a:t>
                      </a:r>
                      <a:endParaRPr lang="zh-CN" altLang="en-US" sz="2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kern="1200" dirty="0" smtClean="0"/>
                        <a:t>High frequency objects</a:t>
                      </a:r>
                      <a:endParaRPr lang="zh-CN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kern="1200" dirty="0" smtClean="0"/>
                        <a:t>Dissimilar objects</a:t>
                      </a:r>
                      <a:endParaRPr lang="zh-CN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/>
                        <a:t>Word Embedding</a:t>
                      </a:r>
                      <a:endParaRPr lang="en-US" altLang="zh-CN" sz="22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kern="1200" dirty="0" smtClean="0">
                          <a:solidFill>
                            <a:srgbClr val="FF0000"/>
                          </a:solidFill>
                        </a:rPr>
                        <a:t>Useless</a:t>
                      </a:r>
                      <a:r>
                        <a:rPr lang="en-US" altLang="zh-CN" sz="2200" kern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200" kern="1200" dirty="0" smtClean="0">
                          <a:solidFill>
                            <a:srgbClr val="FF0000"/>
                          </a:solidFill>
                        </a:rPr>
                        <a:t>words</a:t>
                      </a:r>
                      <a:endParaRPr lang="zh-CN" altLang="en-US" sz="2200" b="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853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/>
                        <a:t>Network Embedding</a:t>
                      </a:r>
                      <a:endParaRPr lang="en-US" altLang="zh-CN" sz="22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FF0000"/>
                          </a:solidFill>
                        </a:rPr>
                        <a:t>Popular items or active users</a:t>
                      </a:r>
                      <a:endParaRPr lang="zh-CN" altLang="en-US" sz="2200" b="0" kern="12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B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0" y="949128"/>
                <a:ext cx="8178800" cy="5908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0000" indent="-360000">
                  <a:lnSpc>
                    <a:spcPct val="100000"/>
                  </a:lnSpc>
                  <a:buSzPct val="50000"/>
                  <a:buFont typeface="Wingdings" panose="05000000000000000000" pitchFamily="2" charset="2"/>
                  <a:buChar char="p"/>
                </a:pPr>
                <a:r>
                  <a:rPr lang="en-US" altLang="zh-CN" b="1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Negative Sampling</a:t>
                </a:r>
              </a:p>
              <a:p>
                <a:pPr marL="637200" lvl="2" indent="0">
                  <a:lnSpc>
                    <a:spcPts val="2500"/>
                  </a:lnSpc>
                  <a:buSzPct val="50000"/>
                  <a:buNone/>
                </a:pP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Optimizing a point-wise classification loss</a:t>
                </a: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spc="-5">
                        <a:latin typeface="Arial"/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zh-CN" spc="-5">
                        <a:latin typeface="Arial"/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altLang="zh-CN" i="1" spc="-5">
                        <a:latin typeface="Arial"/>
                        <a:cs typeface="Arial"/>
                      </a:rPr>
                      <m:t>|</m:t>
                    </m:r>
                    <m:sSub>
                      <m:sSubPr>
                        <m:ctrlP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pc="-5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zh-CN" i="1" spc="-5">
                        <a:latin typeface="Arial"/>
                        <a:cs typeface="Arial"/>
                      </a:rPr>
                      <m:t> </m:t>
                    </m:r>
                  </m:oMath>
                </a14:m>
                <a:r>
                  <a:rPr lang="en-US" altLang="zh-CN" spc="-5" dirty="0">
                    <a:latin typeface="Arial"/>
                    <a:cs typeface="Arial"/>
                  </a:rPr>
                  <a:t>can be approximate as:</a:t>
                </a:r>
              </a:p>
              <a:p>
                <a:pPr marL="637200" lvl="2" indent="0">
                  <a:lnSpc>
                    <a:spcPts val="2500"/>
                  </a:lnSpc>
                  <a:buSzPct val="50000"/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 smtClean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pc="-5" dirty="0" smtClean="0">
                    <a:latin typeface="Arial"/>
                    <a:cs typeface="Arial"/>
                  </a:rPr>
                  <a:t>Following </a:t>
                </a:r>
                <a:r>
                  <a:rPr lang="en-US" altLang="zh-CN" spc="-5" dirty="0">
                    <a:latin typeface="Arial"/>
                    <a:cs typeface="Arial"/>
                  </a:rPr>
                  <a:t>the similar formulations, we can get the </a:t>
                </a:r>
                <a:r>
                  <a:rPr lang="en-US" altLang="zh-CN" spc="-5" dirty="0" smtClean="0">
                    <a:latin typeface="Arial"/>
                    <a:cs typeface="Arial"/>
                  </a:rPr>
                  <a:t>counterparts for </a:t>
                </a:r>
                <a:r>
                  <a:rPr lang="en-US" altLang="zh-CN" spc="-5" dirty="0">
                    <a:latin typeface="Arial"/>
                    <a:cs typeface="Arial"/>
                  </a:rPr>
                  <a:t>the conditional probability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spc="-5" smtClean="0">
                        <a:latin typeface="Arial"/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zh-CN" spc="-5" smtClean="0">
                        <a:latin typeface="Arial"/>
                        <a:cs typeface="Arial"/>
                      </a:rPr>
                      <m:t>(</m:t>
                    </m:r>
                    <m:r>
                      <a:rPr lang="en-US" altLang="zh-CN" i="1" spc="-5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m:rPr>
                        <m:nor/>
                      </m:rPr>
                      <a:rPr lang="en-US" altLang="zh-CN" i="1" spc="-5">
                        <a:latin typeface="Arial"/>
                        <a:cs typeface="Arial"/>
                      </a:rPr>
                      <m:t>|</m:t>
                    </m:r>
                    <m:sSub>
                      <m:sSubPr>
                        <m:ctrlP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altLang="zh-CN" i="1" spc="-5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pc="-5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zh-CN" i="1" spc="-5">
                        <a:latin typeface="Arial"/>
                        <a:cs typeface="Arial"/>
                      </a:rPr>
                      <m:t> </m:t>
                    </m:r>
                  </m:oMath>
                </a14:m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pc="-5" dirty="0">
                  <a:latin typeface="Arial"/>
                  <a:cs typeface="Arial"/>
                </a:endParaRPr>
              </a:p>
              <a:p>
                <a:pPr marL="997200" lvl="2" indent="-360000">
                  <a:lnSpc>
                    <a:spcPts val="2500"/>
                  </a:lnSpc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000" spc="-5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9128"/>
                <a:ext cx="8178800" cy="5908872"/>
              </a:xfrm>
              <a:prstGeom prst="rect">
                <a:avLst/>
              </a:prstGeom>
              <a:blipFill rotWithShape="0">
                <a:blip r:embed="rId4"/>
                <a:stretch>
                  <a:fillRect t="-1135" r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Modeling Implicit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Relations (High-order correlations)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40" y="2154226"/>
            <a:ext cx="4813300" cy="749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040" y="3074989"/>
            <a:ext cx="5533653" cy="8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702233"/>
            <a:ext cx="5524500" cy="4448175"/>
          </a:xfrm>
          <a:prstGeom prst="rect">
            <a:avLst/>
          </a:prstGeom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81788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 A joint optimization framework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pc="-5" dirty="0"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pc="-5" dirty="0"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Joint Optimization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64" y="3162513"/>
            <a:ext cx="4882097" cy="617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47900" y="3263900"/>
            <a:ext cx="2324100" cy="51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98848" y="3263900"/>
            <a:ext cx="541502" cy="51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92700" y="2692400"/>
            <a:ext cx="0" cy="5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89400" y="2224088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relations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16150" y="4187248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Implicit relations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>
            <a:stCxn id="6" idx="2"/>
            <a:endCxn id="29" idx="0"/>
          </p:cNvCxnSpPr>
          <p:nvPr/>
        </p:nvCxnSpPr>
        <p:spPr>
          <a:xfrm>
            <a:off x="3409950" y="3780500"/>
            <a:ext cx="0" cy="406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026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7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/>
        </p:nvSpPr>
        <p:spPr>
          <a:xfrm>
            <a:off x="4937734" y="-21921"/>
            <a:ext cx="275514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en-SG" altLang="zh-CN" sz="2800" b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502" y="1695718"/>
            <a:ext cx="6483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spcBef>
                <a:spcPts val="1800"/>
              </a:spcBef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latin typeface="Arial"/>
                <a:cs typeface="Arial"/>
              </a:rPr>
              <a:t>Research questions</a:t>
            </a:r>
            <a:endParaRPr lang="en-US" altLang="zh-CN" b="1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RQ1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does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perform compared with state-of-the-art network embedding methods and other representative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baselines of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two applications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RQ2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the modeling of implicit relations helpful to learn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more desirable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representations for bipartite networks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RQ3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our proposed random walk generator contribute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to learning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better vertex representations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RQ4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do the key hyper-parameters aﬀect the performance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7200" lvl="2" indent="0">
              <a:lnSpc>
                <a:spcPts val="2500"/>
              </a:lnSpc>
              <a:buSzPct val="50000"/>
              <a:buNone/>
            </a:pP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pc="-5" dirty="0"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Tasks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b="1" spc="-5" dirty="0" smtClean="0">
                <a:latin typeface="Arial"/>
                <a:cs typeface="Arial"/>
              </a:rPr>
              <a:t>- </a:t>
            </a:r>
            <a:r>
              <a:rPr lang="en-US" altLang="zh-CN" spc="-5" dirty="0" smtClean="0">
                <a:latin typeface="Arial"/>
                <a:cs typeface="Arial"/>
              </a:rPr>
              <a:t>Two tasks: </a:t>
            </a:r>
            <a:r>
              <a:rPr lang="en-US" altLang="zh-CN" spc="-5" dirty="0">
                <a:solidFill>
                  <a:srgbClr val="FF0000"/>
                </a:solidFill>
                <a:latin typeface="Arial"/>
                <a:cs typeface="Arial"/>
              </a:rPr>
              <a:t>link </a:t>
            </a:r>
            <a:r>
              <a:rPr lang="en-US" altLang="zh-CN" spc="-5" dirty="0" smtClean="0">
                <a:solidFill>
                  <a:srgbClr val="FF0000"/>
                </a:solidFill>
                <a:latin typeface="Arial"/>
                <a:cs typeface="Arial"/>
              </a:rPr>
              <a:t>prediction (classification)</a:t>
            </a:r>
            <a:r>
              <a:rPr lang="en-US" altLang="zh-CN" spc="-5" dirty="0" smtClean="0">
                <a:latin typeface="Arial"/>
                <a:cs typeface="Arial"/>
              </a:rPr>
              <a:t> &amp; </a:t>
            </a:r>
            <a:r>
              <a:rPr lang="en-US" altLang="zh-CN" spc="-5" dirty="0" smtClean="0">
                <a:solidFill>
                  <a:srgbClr val="FF0000"/>
                </a:solidFill>
                <a:latin typeface="Arial"/>
                <a:cs typeface="Arial"/>
              </a:rPr>
              <a:t>recommendation (ranking)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1" spc="-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Datasets and Evaluation Protocols</a:t>
            </a:r>
          </a:p>
          <a:p>
            <a:pPr marL="637200" lvl="2" indent="0">
              <a:lnSpc>
                <a:spcPts val="2500"/>
              </a:lnSpc>
              <a:buSzPct val="50000"/>
              <a:buNone/>
            </a:pPr>
            <a:r>
              <a:rPr lang="en-US" altLang="zh-CN" sz="2400" spc="-5" dirty="0" smtClean="0">
                <a:latin typeface="Arial"/>
                <a:cs typeface="Arial"/>
              </a:rPr>
              <a:t>- Five datasets (60% for training and 40% for testing)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Link prediction: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Tencent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&amp;  Wikipedia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US" altLang="zh-CN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VisualizeUs</a:t>
            </a:r>
            <a:r>
              <a:rPr lang="zh-CN" altLang="en-U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&amp; DBLP &amp; </a:t>
            </a:r>
            <a:r>
              <a:rPr lang="en-US" altLang="zh-CN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endParaRPr lang="en-US" altLang="zh-CN" spc="-5" dirty="0" smtClean="0">
              <a:latin typeface="Arial"/>
              <a:cs typeface="Arial"/>
            </a:endParaRPr>
          </a:p>
          <a:p>
            <a:pPr marL="637200" lvl="2" indent="0">
              <a:lnSpc>
                <a:spcPts val="2500"/>
              </a:lnSpc>
              <a:buSzPct val="50000"/>
              <a:buNone/>
            </a:pPr>
            <a:endParaRPr lang="en-US" altLang="zh-CN" spc="-5" dirty="0"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pc="-5" dirty="0">
              <a:latin typeface="Arial"/>
              <a:cs typeface="Arial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543" y="3850667"/>
            <a:ext cx="7699458" cy="26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72517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latin typeface="Arial"/>
                <a:cs typeface="Arial"/>
              </a:rPr>
              <a:t>Baselines</a:t>
            </a:r>
            <a:endParaRPr lang="en-US" altLang="zh-CN" b="1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pc="-5" dirty="0" smtClean="0">
                <a:latin typeface="Arial"/>
                <a:cs typeface="Arial"/>
              </a:rPr>
              <a:t>- Network embedding methods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DeepWalk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i="1" dirty="0" err="1"/>
              <a:t>Perozzi</a:t>
            </a:r>
            <a:r>
              <a:rPr lang="en-US" altLang="zh-CN" i="1" dirty="0" smtClean="0"/>
              <a:t> et al KDD 2014</a:t>
            </a:r>
            <a:r>
              <a:rPr lang="en-US" altLang="zh-CN" dirty="0" smtClean="0"/>
              <a:t>]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LINE [</a:t>
            </a:r>
            <a:r>
              <a:rPr lang="en-US" altLang="zh-CN" i="1" dirty="0"/>
              <a:t>Tang et al WWW 2015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Node2vec [</a:t>
            </a:r>
            <a:r>
              <a:rPr lang="en-US" altLang="zh-CN" i="1" dirty="0"/>
              <a:t>Grover </a:t>
            </a:r>
            <a:r>
              <a:rPr lang="en-US" altLang="zh-CN" i="1" dirty="0" smtClean="0"/>
              <a:t>et al KDD </a:t>
            </a:r>
            <a:r>
              <a:rPr lang="en-US" altLang="zh-CN" i="1" dirty="0"/>
              <a:t>2016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Metapath2vec++ [</a:t>
            </a:r>
            <a:r>
              <a:rPr lang="en-US" altLang="zh-CN" i="1" dirty="0"/>
              <a:t>Dong </a:t>
            </a:r>
            <a:r>
              <a:rPr lang="en-US" altLang="zh-CN" i="1" dirty="0" smtClean="0"/>
              <a:t>et al KDD </a:t>
            </a:r>
            <a:r>
              <a:rPr lang="en-US" altLang="zh-CN" i="1" dirty="0"/>
              <a:t>2017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637200" lvl="2" indent="0">
              <a:lnSpc>
                <a:spcPts val="2500"/>
              </a:lnSpc>
              <a:buSzPct val="50000"/>
              <a:buNone/>
            </a:pPr>
            <a:endParaRPr lang="en-US" altLang="zh-CN" sz="2000" spc="-5" dirty="0" smtClean="0"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pc="-5" dirty="0" smtClean="0">
                <a:latin typeface="Arial"/>
                <a:cs typeface="Arial"/>
              </a:rPr>
              <a:t>- Link Prediction methods</a:t>
            </a: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2000" dirty="0"/>
              <a:t>[</a:t>
            </a:r>
            <a:r>
              <a:rPr lang="en-US" altLang="zh-CN" sz="2000" i="1" dirty="0"/>
              <a:t>Xia </a:t>
            </a:r>
            <a:r>
              <a:rPr lang="en-US" altLang="zh-CN" sz="2000" i="1" dirty="0" smtClean="0"/>
              <a:t>et al  ASONAM </a:t>
            </a:r>
            <a:r>
              <a:rPr lang="en-US" altLang="zh-CN" sz="2000" i="1" dirty="0" smtClean="0"/>
              <a:t>2012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JC 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coefficient)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AA 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Adamic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/Adar)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Katz (Katz index)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 (Preferential attachment)</a:t>
            </a:r>
            <a:endParaRPr lang="en-US" altLang="zh-CN" sz="2000" spc="-5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5900" y="1377152"/>
            <a:ext cx="6096000" cy="14234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z="2400" spc="-5" dirty="0" smtClean="0">
                <a:latin typeface="Arial"/>
                <a:cs typeface="Arial"/>
              </a:rPr>
              <a:t>- Recommendation</a:t>
            </a:r>
            <a:r>
              <a:rPr lang="en-US" altLang="zh-CN" sz="2400" b="1" spc="-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methods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BPR 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Rendle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et al UAI 2009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RankALS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2000" i="1" dirty="0" err="1"/>
              <a:t>Takács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et al </a:t>
            </a:r>
            <a:r>
              <a:rPr lang="en-US" altLang="zh-CN" sz="2000" i="1" dirty="0" err="1" smtClean="0"/>
              <a:t>Recsys</a:t>
            </a:r>
            <a:r>
              <a:rPr lang="en-US" altLang="zh-CN" sz="2000" i="1" dirty="0" smtClean="0"/>
              <a:t> </a:t>
            </a:r>
            <a:r>
              <a:rPr lang="en-US" altLang="zh-CN" sz="2000" i="1" dirty="0"/>
              <a:t>2012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FISMauc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2000" i="1" dirty="0" err="1"/>
              <a:t>Kabbur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et al KDD </a:t>
            </a:r>
            <a:r>
              <a:rPr lang="en-US" altLang="zh-CN" sz="2000" i="1" dirty="0"/>
              <a:t>2013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3227" y="54591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026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7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/>
        </p:nvSpPr>
        <p:spPr>
          <a:xfrm>
            <a:off x="4937734" y="-21921"/>
            <a:ext cx="275514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en-SG" altLang="zh-CN" sz="2800" b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502" y="1695718"/>
            <a:ext cx="6483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Performance Comparison (RQ1)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39" y="1572487"/>
            <a:ext cx="6950074" cy="47076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04200" y="1455710"/>
            <a:ext cx="37846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neural network-based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methods predict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links in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data-dependent supervised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more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advantageous.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points to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the positive eﬀect of modeling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explicit and implicit relations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embedding process.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This improvement demonstrates the eﬀectiveness of our modeling of explicit and implicit relations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diﬀerent ways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672" y="5016500"/>
            <a:ext cx="7278328" cy="749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9112" y="5308600"/>
            <a:ext cx="7278328" cy="444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Performance Comparison (RQ1)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066" y="1539841"/>
            <a:ext cx="12257211" cy="35020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54659" y="5041901"/>
            <a:ext cx="101702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It is important to take the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of weight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into consideration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v.s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Metapath2Vec)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We should focus on the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higher-order proximities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among vertices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v.s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LINE)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Jointly training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is superior to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separately training + post-processing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v.s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LINE)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Utility of Implicit Relations (RQ2)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35" y="1538607"/>
            <a:ext cx="7328465" cy="46225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99438" y="2227210"/>
            <a:ext cx="3784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Our proposed way of modeling high-order implicit relations is rather eﬀective to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with explicit relation modeling.</a:t>
            </a:r>
          </a:p>
        </p:txBody>
      </p:sp>
    </p:spTree>
    <p:extLst>
      <p:ext uri="{BB962C8B-B14F-4D97-AF65-F5344CB8AC3E}">
        <p14:creationId xmlns:p14="http://schemas.microsoft.com/office/powerpoint/2010/main" val="32879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Random Walk Generator (RQ3)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25" y="1555504"/>
            <a:ext cx="7365771" cy="454526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204200" y="4293790"/>
            <a:ext cx="37846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It indicates that the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biased and self-adaptive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random walk generator contributes to improving the vertex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00" y="1080872"/>
            <a:ext cx="3933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Hyper-parameter Studies (RQ4)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13" y="1421638"/>
            <a:ext cx="5919787" cy="27283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93" y="4068773"/>
            <a:ext cx="6193598" cy="27892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04200" y="2223456"/>
            <a:ext cx="3784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Purely using explicit or implicit relations is insufficient to learn desirable representations for a bipartite network.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explicit relations are more important than implicit relations for the bipartite network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&gt; α,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&gt; 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solidFill>
                  <a:schemeClr val="tx1"/>
                </a:solidFill>
                <a:latin typeface="Arial"/>
                <a:cs typeface="Arial"/>
              </a:rPr>
              <a:t>Case Study</a:t>
            </a: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99" y="1646238"/>
            <a:ext cx="6818840" cy="488254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204200" y="2223456"/>
            <a:ext cx="3784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DeepWalk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Node2vec, LINE, Metapath2vec++, and our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are good since researchers belonging diﬀerent research fields are well separated.</a:t>
            </a:r>
          </a:p>
          <a:p>
            <a:pPr marL="342900" indent="-342900">
              <a:buAutoNum type="arabicPeriod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high-order implicit relations is helpful to preserve the network structure well.</a:t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026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7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/>
        </p:nvSpPr>
        <p:spPr>
          <a:xfrm>
            <a:off x="4937734" y="-21921"/>
            <a:ext cx="275514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 Light" charset="0"/>
              </a:rPr>
              <a:t>Outline</a:t>
            </a:r>
            <a:endParaRPr lang="en-SG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502" y="1695718"/>
            <a:ext cx="6483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/>
              <a:t>Background &amp; Motivation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/>
              <a:t>Proposed Method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/>
              <a:t>Experiments and Results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u="sng" dirty="0" smtClean="0">
                <a:solidFill>
                  <a:srgbClr val="FF0000"/>
                </a:solidFill>
              </a:rPr>
              <a:t>Conclusion</a:t>
            </a:r>
            <a:endParaRPr lang="zh-CN" altLang="en-US" sz="40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latin typeface="Arial"/>
                <a:cs typeface="Arial"/>
              </a:rPr>
              <a:t>Conclusion</a:t>
            </a:r>
            <a:endParaRPr lang="en-US" altLang="zh-CN" b="1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pc="-5" dirty="0" smtClean="0">
                <a:latin typeface="Arial"/>
                <a:cs typeface="Arial"/>
              </a:rPr>
              <a:t>-</a:t>
            </a:r>
            <a:r>
              <a:rPr lang="en-US" altLang="zh-CN" b="1" spc="-5" dirty="0" smtClean="0">
                <a:latin typeface="Arial"/>
                <a:cs typeface="Arial"/>
              </a:rPr>
              <a:t>  </a:t>
            </a:r>
            <a:r>
              <a:rPr lang="en-US" altLang="zh-CN" spc="-5" dirty="0" smtClean="0">
                <a:latin typeface="Arial"/>
                <a:cs typeface="Arial"/>
              </a:rPr>
              <a:t>Explore a novel approach for embedding bipartite networks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Jointly modeling both the explicit relations and high-order implicit relations in learning the representation for vertices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Extensive experiments on several tasks of link prediction, recommendation, and visualization demonstrate the eﬀectiveness and rationality of our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 smtClean="0">
                <a:latin typeface="Arial"/>
                <a:cs typeface="Arial"/>
              </a:rPr>
              <a:t>Future work</a:t>
            </a:r>
            <a:endParaRPr lang="en-US" altLang="zh-CN" b="1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pc="-5" dirty="0" smtClean="0">
                <a:latin typeface="Arial"/>
                <a:cs typeface="Arial"/>
              </a:rPr>
              <a:t>-</a:t>
            </a:r>
            <a:r>
              <a:rPr lang="en-US" altLang="zh-CN" b="1" spc="-5" dirty="0" smtClean="0">
                <a:latin typeface="Arial"/>
                <a:cs typeface="Arial"/>
              </a:rPr>
              <a:t>  </a:t>
            </a:r>
            <a:r>
              <a:rPr lang="en-US" altLang="zh-CN" spc="-5" dirty="0" smtClean="0">
                <a:latin typeface="Arial"/>
                <a:cs typeface="Arial"/>
              </a:rPr>
              <a:t>Extending our </a:t>
            </a:r>
            <a:r>
              <a:rPr lang="en-US" altLang="zh-CN" spc="-5" dirty="0" err="1" smtClean="0">
                <a:latin typeface="Arial"/>
                <a:cs typeface="Arial"/>
              </a:rPr>
              <a:t>BiNE</a:t>
            </a:r>
            <a:r>
              <a:rPr lang="en-US" altLang="zh-CN" spc="-5" dirty="0" smtClean="0">
                <a:latin typeface="Arial"/>
                <a:cs typeface="Arial"/>
              </a:rPr>
              <a:t> method to model auxiliary side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numerical features, textual descriptions, and among other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endParaRPr lang="en-US" altLang="zh-CN" sz="800" b="1" spc="-5" dirty="0" smtClean="0"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z="2000" spc="-5" dirty="0" smtClean="0">
                <a:latin typeface="Arial"/>
                <a:cs typeface="Arial"/>
              </a:rPr>
              <a:t>-  Investigating how to efficiently refresh </a:t>
            </a:r>
            <a:r>
              <a:rPr lang="en-US" altLang="zh-CN" sz="2000" spc="-5" dirty="0" err="1" smtClean="0">
                <a:latin typeface="Arial"/>
                <a:cs typeface="Arial"/>
              </a:rPr>
              <a:t>embeddings</a:t>
            </a:r>
            <a:r>
              <a:rPr lang="en-US" altLang="zh-CN" sz="2000" spc="-5" dirty="0" smtClean="0">
                <a:latin typeface="Arial"/>
                <a:cs typeface="Arial"/>
              </a:rPr>
              <a:t> for dynamic bipartite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Conclusion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277625" y="3603472"/>
            <a:ext cx="6966131" cy="106427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Codes available: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  <a:hlinkClick r:id="rId3"/>
              </a:rPr>
              <a:t>https://github.com/clhchtcjj/BiNE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 UI Light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 UI Light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2132860"/>
            <a:ext cx="115932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THANK YOU!</a:t>
            </a:r>
          </a:p>
          <a:p>
            <a:pPr algn="ctr"/>
            <a:r>
              <a:rPr lang="en-US" altLang="zh-CN" sz="4400" b="1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Q </a:t>
            </a:r>
            <a:r>
              <a:rPr lang="en-US" altLang="zh-CN" sz="4400" b="1" dirty="0" smtClean="0"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&amp; A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 Light" charset="0"/>
                <a:cs typeface="Arial" panose="020B0604020202020204" pitchFamily="34" charset="0"/>
              </a:rPr>
              <a:t> </a:t>
            </a:r>
            <a:endParaRPr lang="en-SG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 UI Light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31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33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7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026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7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/>
        </p:nvSpPr>
        <p:spPr>
          <a:xfrm>
            <a:off x="4937734" y="-21921"/>
            <a:ext cx="275514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en-SG" altLang="zh-CN" sz="2800" b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502" y="1695718"/>
            <a:ext cx="6483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05" y="4051911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11019" y="3082149"/>
            <a:ext cx="5181600" cy="262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Homogeneous Network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Social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966794" y="3082149"/>
            <a:ext cx="4925728" cy="26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Heterogeneous network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Bipartite Network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76" name="组合 1075"/>
          <p:cNvGrpSpPr/>
          <p:nvPr/>
        </p:nvGrpSpPr>
        <p:grpSpPr>
          <a:xfrm>
            <a:off x="5966794" y="4051912"/>
            <a:ext cx="3808800" cy="2533651"/>
            <a:chOff x="6512525" y="4033862"/>
            <a:chExt cx="4585403" cy="2678904"/>
          </a:xfrm>
        </p:grpSpPr>
        <p:sp>
          <p:nvSpPr>
            <p:cNvPr id="1074" name="矩形 1073"/>
            <p:cNvSpPr/>
            <p:nvPr/>
          </p:nvSpPr>
          <p:spPr>
            <a:xfrm>
              <a:off x="6512525" y="4033862"/>
              <a:ext cx="4585403" cy="2678904"/>
            </a:xfrm>
            <a:prstGeom prst="rect">
              <a:avLst/>
            </a:prstGeom>
            <a:solidFill>
              <a:srgbClr val="F8E8D1"/>
            </a:solidFill>
            <a:ln>
              <a:solidFill>
                <a:srgbClr val="F8E8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9347213" y="4081987"/>
              <a:ext cx="1606726" cy="2525362"/>
            </a:xfrm>
            <a:prstGeom prst="ellipse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椭圆 1067"/>
            <p:cNvSpPr/>
            <p:nvPr/>
          </p:nvSpPr>
          <p:spPr>
            <a:xfrm>
              <a:off x="6593997" y="4081987"/>
              <a:ext cx="1606726" cy="2525362"/>
            </a:xfrm>
            <a:prstGeom prst="ellipse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0451" y="4227240"/>
              <a:ext cx="541277" cy="56466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8105" y="4906067"/>
              <a:ext cx="357257" cy="47836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7267" y="5315180"/>
              <a:ext cx="346246" cy="39674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2087" y="5711920"/>
              <a:ext cx="422188" cy="574557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69187" y="4865607"/>
              <a:ext cx="327990" cy="4495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0"/>
            <a:srcRect l="1" r="2032"/>
            <a:stretch/>
          </p:blipFill>
          <p:spPr>
            <a:xfrm>
              <a:off x="7722081" y="5540189"/>
              <a:ext cx="289253" cy="45900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65894" y="4421077"/>
              <a:ext cx="513492" cy="420468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46880" y="4779337"/>
              <a:ext cx="603286" cy="4997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13"/>
            <a:srcRect t="3049" b="1"/>
            <a:stretch/>
          </p:blipFill>
          <p:spPr>
            <a:xfrm>
              <a:off x="9579896" y="5090393"/>
              <a:ext cx="586157" cy="73360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156338" y="5584767"/>
              <a:ext cx="665696" cy="49376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816030" y="5904344"/>
              <a:ext cx="379523" cy="587798"/>
            </a:xfrm>
            <a:prstGeom prst="rect">
              <a:avLst/>
            </a:prstGeom>
          </p:spPr>
        </p:pic>
        <p:cxnSp>
          <p:nvCxnSpPr>
            <p:cNvPr id="1040" name="直接连接符 1039"/>
            <p:cNvCxnSpPr>
              <a:stCxn id="8" idx="3"/>
              <a:endCxn id="31" idx="1"/>
            </p:cNvCxnSpPr>
            <p:nvPr/>
          </p:nvCxnSpPr>
          <p:spPr>
            <a:xfrm>
              <a:off x="7591728" y="4509573"/>
              <a:ext cx="2274166" cy="121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" idx="3"/>
              <a:endCxn id="32" idx="1"/>
            </p:cNvCxnSpPr>
            <p:nvPr/>
          </p:nvCxnSpPr>
          <p:spPr>
            <a:xfrm>
              <a:off x="7591728" y="4509573"/>
              <a:ext cx="2655152" cy="5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" idx="3"/>
              <a:endCxn id="33" idx="1"/>
            </p:cNvCxnSpPr>
            <p:nvPr/>
          </p:nvCxnSpPr>
          <p:spPr>
            <a:xfrm>
              <a:off x="7591728" y="4509573"/>
              <a:ext cx="1988168" cy="94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29" idx="3"/>
              <a:endCxn id="31" idx="1"/>
            </p:cNvCxnSpPr>
            <p:nvPr/>
          </p:nvCxnSpPr>
          <p:spPr>
            <a:xfrm flipV="1">
              <a:off x="7997177" y="4631311"/>
              <a:ext cx="1868717" cy="459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29" idx="3"/>
              <a:endCxn id="33" idx="1"/>
            </p:cNvCxnSpPr>
            <p:nvPr/>
          </p:nvCxnSpPr>
          <p:spPr>
            <a:xfrm>
              <a:off x="7997177" y="5090394"/>
              <a:ext cx="1582719" cy="36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" idx="3"/>
              <a:endCxn id="35" idx="1"/>
            </p:cNvCxnSpPr>
            <p:nvPr/>
          </p:nvCxnSpPr>
          <p:spPr>
            <a:xfrm>
              <a:off x="7195362" y="5145247"/>
              <a:ext cx="2620668" cy="1052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" idx="3"/>
              <a:endCxn id="32" idx="1"/>
            </p:cNvCxnSpPr>
            <p:nvPr/>
          </p:nvCxnSpPr>
          <p:spPr>
            <a:xfrm flipV="1">
              <a:off x="7533513" y="5029206"/>
              <a:ext cx="2713367" cy="484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30" idx="3"/>
              <a:endCxn id="35" idx="1"/>
            </p:cNvCxnSpPr>
            <p:nvPr/>
          </p:nvCxnSpPr>
          <p:spPr>
            <a:xfrm>
              <a:off x="8011334" y="5769694"/>
              <a:ext cx="1804696" cy="428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8" idx="2"/>
              <a:endCxn id="34" idx="1"/>
            </p:cNvCxnSpPr>
            <p:nvPr/>
          </p:nvCxnSpPr>
          <p:spPr>
            <a:xfrm flipV="1">
              <a:off x="7093180" y="5831648"/>
              <a:ext cx="3063158" cy="454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28" idx="2"/>
              <a:endCxn id="33" idx="1"/>
            </p:cNvCxnSpPr>
            <p:nvPr/>
          </p:nvCxnSpPr>
          <p:spPr>
            <a:xfrm flipV="1">
              <a:off x="7093181" y="5457197"/>
              <a:ext cx="2486715" cy="82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20876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81" name="文本框 1080"/>
          <p:cNvSpPr txBox="1"/>
          <p:nvPr/>
        </p:nvSpPr>
        <p:spPr>
          <a:xfrm>
            <a:off x="9758154" y="4376906"/>
            <a:ext cx="2257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Recommender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Search engines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4" name="内容占位符 2"/>
          <p:cNvSpPr txBox="1">
            <a:spLocks/>
          </p:cNvSpPr>
          <p:nvPr/>
        </p:nvSpPr>
        <p:spPr>
          <a:xfrm>
            <a:off x="0" y="947279"/>
            <a:ext cx="12192000" cy="20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7200" lvl="2" indent="0">
              <a:lnSpc>
                <a:spcPts val="2500"/>
              </a:lnSpc>
              <a:buSzPct val="50000"/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Providing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universal approach to describe relationships between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 lvl="2" indent="-360000">
              <a:lnSpc>
                <a:spcPct val="11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Network embedding</a:t>
            </a:r>
          </a:p>
          <a:p>
            <a:pPr marL="637200" lvl="2" indent="0">
              <a:lnSpc>
                <a:spcPts val="2500"/>
              </a:lnSpc>
              <a:buSzPct val="50000"/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Providing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convenience for network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4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组合 14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4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itle 1"/>
          <p:cNvSpPr>
            <a:spLocks noGrp="1"/>
          </p:cNvSpPr>
          <p:nvPr/>
        </p:nvSpPr>
        <p:spPr>
          <a:xfrm>
            <a:off x="4937734" y="-21921"/>
            <a:ext cx="275514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Networks</a:t>
            </a:r>
            <a:endParaRPr lang="en-SG" altLang="zh-CN" sz="2800" b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22" y="1153573"/>
            <a:ext cx="2415832" cy="2302943"/>
          </a:xfrm>
          <a:prstGeom prst="rect">
            <a:avLst/>
          </a:prstGeom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9950245" cy="5908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3000" b="1" spc="-5" dirty="0">
                <a:latin typeface="Arial"/>
                <a:cs typeface="Arial"/>
              </a:rPr>
              <a:t>Homogeneous network embedding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sz="2800" dirty="0" smtClean="0"/>
              <a:t>- 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Ignoring the type information of vertices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types of vertices in a bipartite network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Edges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exists between vertices of different types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i="1" dirty="0" smtClean="0"/>
              <a:t>	</a:t>
            </a:r>
            <a:r>
              <a:rPr lang="en-US" altLang="zh-CN" sz="2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“Modeling implicit relations can improve the recommendation performance”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sz="1400" dirty="0" smtClean="0"/>
              <a:t>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Ignoring the characteristics of network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power-law distribution </a:t>
            </a:r>
          </a:p>
          <a:p>
            <a:pPr marL="637200" lvl="2" indent="0">
              <a:lnSpc>
                <a:spcPts val="2500"/>
              </a:lnSpc>
              <a:buSzPct val="50000"/>
              <a:buNone/>
            </a:pPr>
            <a:r>
              <a:rPr lang="en-US" altLang="zh-CN" sz="2400" i="1" dirty="0" smtClean="0">
                <a:solidFill>
                  <a:srgbClr val="FF0000"/>
                </a:solidFill>
              </a:rPr>
              <a:t>	“A common characteristics of many real-world bipartite networks”</a:t>
            </a:r>
            <a:endParaRPr lang="en-US" altLang="zh-CN" sz="3200" dirty="0" smtClean="0"/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3000" b="1" spc="-5" dirty="0">
                <a:latin typeface="Arial"/>
                <a:cs typeface="Arial"/>
              </a:rPr>
              <a:t>Heterogeneous network embedding (</a:t>
            </a:r>
            <a:r>
              <a:rPr lang="en-US" altLang="zh-CN" sz="3000" b="1" spc="-5" dirty="0" smtClean="0">
                <a:latin typeface="Arial"/>
                <a:cs typeface="Arial"/>
              </a:rPr>
              <a:t>MetaPath2vec)</a:t>
            </a:r>
            <a:endParaRPr lang="en-US" altLang="zh-CN" sz="3000" b="1" spc="-5" dirty="0">
              <a:latin typeface="Arial"/>
              <a:cs typeface="Arial"/>
            </a:endParaRP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sz="2800" dirty="0"/>
              <a:t>-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Treating the explicit and implicit relations equally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sz="2500" i="1" dirty="0" smtClean="0">
                <a:solidFill>
                  <a:srgbClr val="FF0000"/>
                </a:solidFill>
              </a:rPr>
              <a:t>	</a:t>
            </a:r>
            <a:r>
              <a:rPr lang="en-US" altLang="zh-CN" i="1" dirty="0">
                <a:solidFill>
                  <a:srgbClr val="FF0000"/>
                </a:solidFill>
              </a:rPr>
              <a:t>“The explicit and implicit relations typically carry diﬀerent semantics“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997200" lvl="2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3200" b="1" dirty="0" smtClean="0"/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1372962" y="-21921"/>
            <a:ext cx="10819038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Microsoft YaHei UI Light" charset="0"/>
              </a:rPr>
              <a:t>Drawbacks 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Microsoft YaHei UI Light" charset="0"/>
              </a:rPr>
              <a:t>of Existing </a:t>
            </a:r>
            <a:r>
              <a:rPr lang="en-US" altLang="zh-CN" sz="3200" b="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Microsoft YaHei UI Light" charset="0"/>
              </a:rPr>
              <a:t>Method for Embedding Bipartite Network</a:t>
            </a:r>
            <a:endParaRPr lang="en-SG" altLang="zh-CN" sz="3200" b="0" dirty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Microsoft YaHei UI Light" charset="0"/>
            </a:endParaRPr>
          </a:p>
        </p:txBody>
      </p:sp>
      <p:sp>
        <p:nvSpPr>
          <p:cNvPr id="29" name="object 64"/>
          <p:cNvSpPr txBox="1"/>
          <p:nvPr/>
        </p:nvSpPr>
        <p:spPr>
          <a:xfrm>
            <a:off x="757772" y="6050951"/>
            <a:ext cx="10667095" cy="754053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lang="en-US" sz="1000" spc="-5" dirty="0" smtClean="0">
                <a:latin typeface="Times New Roman"/>
                <a:cs typeface="Times New Roman"/>
              </a:rPr>
              <a:t>Lu Yu, </a:t>
            </a:r>
            <a:r>
              <a:rPr lang="en-US" sz="1000" spc="-5" dirty="0" err="1" smtClean="0">
                <a:latin typeface="Times New Roman"/>
                <a:cs typeface="Times New Roman"/>
              </a:rPr>
              <a:t>Chuxu</a:t>
            </a:r>
            <a:r>
              <a:rPr lang="en-US" sz="1000" spc="-5" dirty="0" smtClean="0">
                <a:latin typeface="Times New Roman"/>
                <a:cs typeface="Times New Roman"/>
              </a:rPr>
              <a:t> Zhang, </a:t>
            </a:r>
            <a:r>
              <a:rPr lang="en-US" sz="1000" spc="-5" dirty="0" err="1" smtClean="0">
                <a:latin typeface="Times New Roman"/>
                <a:cs typeface="Times New Roman"/>
              </a:rPr>
              <a:t>Shichao</a:t>
            </a:r>
            <a:r>
              <a:rPr lang="en-US" sz="1000" spc="-5" dirty="0" smtClean="0">
                <a:latin typeface="Times New Roman"/>
                <a:cs typeface="Times New Roman"/>
              </a:rPr>
              <a:t> Pei, </a:t>
            </a:r>
            <a:r>
              <a:rPr lang="en-US" sz="1000" spc="-5" dirty="0" err="1" smtClean="0">
                <a:latin typeface="Times New Roman"/>
                <a:cs typeface="Times New Roman"/>
              </a:rPr>
              <a:t>Guolei</a:t>
            </a:r>
            <a:r>
              <a:rPr lang="en-US" sz="1000" spc="-5" dirty="0" smtClean="0">
                <a:latin typeface="Times New Roman"/>
                <a:cs typeface="Times New Roman"/>
              </a:rPr>
              <a:t> Sun, and </a:t>
            </a:r>
            <a:r>
              <a:rPr lang="en-US" sz="1000" spc="-5" dirty="0" err="1" smtClean="0">
                <a:latin typeface="Times New Roman"/>
                <a:cs typeface="Times New Roman"/>
              </a:rPr>
              <a:t>Xiangliang</a:t>
            </a:r>
            <a:r>
              <a:rPr lang="en-US" sz="1000" spc="-5" dirty="0" smtClean="0">
                <a:latin typeface="Times New Roman"/>
                <a:cs typeface="Times New Roman"/>
              </a:rPr>
              <a:t> Zhang and. </a:t>
            </a:r>
            <a:r>
              <a:rPr lang="en-US" sz="1000" spc="-5" dirty="0" err="1" smtClean="0">
                <a:latin typeface="Times New Roman"/>
                <a:cs typeface="Times New Roman"/>
              </a:rPr>
              <a:t>Walkranker</a:t>
            </a:r>
            <a:r>
              <a:rPr lang="en-US" sz="1000" spc="-5" dirty="0" smtClean="0">
                <a:latin typeface="Times New Roman"/>
                <a:cs typeface="Times New Roman"/>
              </a:rPr>
              <a:t>: A </a:t>
            </a:r>
            <a:r>
              <a:rPr lang="en-US" sz="1000" spc="-5" dirty="0" err="1" smtClean="0">
                <a:latin typeface="Times New Roman"/>
                <a:cs typeface="Times New Roman"/>
              </a:rPr>
              <a:t>unifed</a:t>
            </a:r>
            <a:r>
              <a:rPr lang="en-US" sz="1000" spc="-5" dirty="0" smtClean="0">
                <a:latin typeface="Times New Roman"/>
                <a:cs typeface="Times New Roman"/>
              </a:rPr>
              <a:t> pairwise ranking model with multiple relations for item recommendation. In AAAI, 2018.</a:t>
            </a: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lang="en-US" sz="1000" dirty="0" err="1" smtClean="0">
                <a:latin typeface="Times New Roman"/>
                <a:cs typeface="Times New Roman"/>
              </a:rPr>
              <a:t>Suchit</a:t>
            </a:r>
            <a:r>
              <a:rPr lang="en-US" sz="1000" dirty="0" smtClean="0">
                <a:latin typeface="Times New Roman"/>
                <a:cs typeface="Times New Roman"/>
              </a:rPr>
              <a:t> </a:t>
            </a:r>
            <a:r>
              <a:rPr lang="en-US" sz="1000" dirty="0" err="1" smtClean="0">
                <a:latin typeface="Times New Roman"/>
                <a:cs typeface="Times New Roman"/>
              </a:rPr>
              <a:t>Pongnumkul</a:t>
            </a:r>
            <a:r>
              <a:rPr lang="en-US" sz="1000" dirty="0" smtClean="0">
                <a:latin typeface="Times New Roman"/>
                <a:cs typeface="Times New Roman"/>
              </a:rPr>
              <a:t> and Kazuyuki </a:t>
            </a:r>
            <a:r>
              <a:rPr lang="en-US" sz="1000" dirty="0" err="1" smtClean="0">
                <a:latin typeface="Times New Roman"/>
                <a:cs typeface="Times New Roman"/>
              </a:rPr>
              <a:t>Motohashi</a:t>
            </a:r>
            <a:r>
              <a:rPr lang="en-US" sz="1000" dirty="0" smtClean="0">
                <a:latin typeface="Times New Roman"/>
                <a:cs typeface="Times New Roman"/>
              </a:rPr>
              <a:t>. A bipartite </a:t>
            </a:r>
            <a:r>
              <a:rPr lang="en-US" sz="1000" dirty="0" err="1" smtClean="0">
                <a:latin typeface="Times New Roman"/>
                <a:cs typeface="Times New Roman"/>
              </a:rPr>
              <a:t>ftness</a:t>
            </a:r>
            <a:r>
              <a:rPr lang="en-US" sz="1000" dirty="0" smtClean="0">
                <a:latin typeface="Times New Roman"/>
                <a:cs typeface="Times New Roman"/>
              </a:rPr>
              <a:t> model for online music streaming services. </a:t>
            </a:r>
            <a:r>
              <a:rPr lang="en-US" sz="1000" dirty="0" err="1" smtClean="0">
                <a:latin typeface="Times New Roman"/>
                <a:cs typeface="Times New Roman"/>
              </a:rPr>
              <a:t>Physica</a:t>
            </a:r>
            <a:r>
              <a:rPr lang="en-US" sz="1000" dirty="0" smtClean="0">
                <a:latin typeface="Times New Roman"/>
                <a:cs typeface="Times New Roman"/>
              </a:rPr>
              <a:t> A: Statistical Mechanics and its Applications, 490:1125–1137, 2018.</a:t>
            </a: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lang="en-US" sz="1000" dirty="0" err="1" smtClean="0">
                <a:latin typeface="Times New Roman"/>
                <a:cs typeface="Times New Roman"/>
              </a:rPr>
              <a:t>Meng</a:t>
            </a:r>
            <a:r>
              <a:rPr lang="en-US" sz="1000" dirty="0" smtClean="0">
                <a:latin typeface="Times New Roman"/>
                <a:cs typeface="Times New Roman"/>
              </a:rPr>
              <a:t> Jiang, </a:t>
            </a:r>
            <a:r>
              <a:rPr lang="en-US" sz="1000" dirty="0" err="1" smtClean="0">
                <a:latin typeface="Times New Roman"/>
                <a:cs typeface="Times New Roman"/>
              </a:rPr>
              <a:t>Peng</a:t>
            </a:r>
            <a:r>
              <a:rPr lang="en-US" sz="1000" dirty="0" smtClean="0">
                <a:latin typeface="Times New Roman"/>
                <a:cs typeface="Times New Roman"/>
              </a:rPr>
              <a:t> Cui, Nicholas Jing Yuan, Xing </a:t>
            </a:r>
            <a:r>
              <a:rPr lang="en-US" sz="1000" dirty="0" err="1" smtClean="0">
                <a:latin typeface="Times New Roman"/>
                <a:cs typeface="Times New Roman"/>
              </a:rPr>
              <a:t>Xie</a:t>
            </a:r>
            <a:r>
              <a:rPr lang="en-US" sz="1000" dirty="0" smtClean="0">
                <a:latin typeface="Times New Roman"/>
                <a:cs typeface="Times New Roman"/>
              </a:rPr>
              <a:t>, and </a:t>
            </a:r>
            <a:r>
              <a:rPr lang="en-US" sz="1000" dirty="0" err="1" smtClean="0">
                <a:latin typeface="Times New Roman"/>
                <a:cs typeface="Times New Roman"/>
              </a:rPr>
              <a:t>Shiqiang</a:t>
            </a:r>
            <a:r>
              <a:rPr lang="en-US" sz="1000" dirty="0" smtClean="0">
                <a:latin typeface="Times New Roman"/>
                <a:cs typeface="Times New Roman"/>
              </a:rPr>
              <a:t> Yang. Little is much: Bridging cross-platform behaviors through overlapped crowds. In AAAI, pages 13–19, 2016.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701" y="3623542"/>
            <a:ext cx="2380031" cy="22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0" y="949128"/>
            <a:ext cx="12192000" cy="590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>
                <a:latin typeface="Arial"/>
                <a:cs typeface="Arial"/>
              </a:rPr>
              <a:t>A joint optimization framework </a:t>
            </a:r>
          </a:p>
          <a:p>
            <a:pPr marL="637200" lvl="1" indent="0">
              <a:lnSpc>
                <a:spcPts val="2500"/>
              </a:lnSpc>
              <a:buSzPct val="50000"/>
              <a:buNone/>
            </a:pPr>
            <a:r>
              <a:rPr lang="en-US" altLang="zh-CN" sz="2800" dirty="0" smtClean="0"/>
              <a:t>- 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the explicit and implicit relations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relations: observed links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Implicit relations: high-order correlations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Combination: hyper-parameters </a:t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b="1" spc="-5" dirty="0">
                <a:latin typeface="Arial"/>
                <a:cs typeface="Arial"/>
              </a:rPr>
              <a:t>A biased and self-adaptive random walk generator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dirty="0" smtClean="0"/>
              <a:t>-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Retaining the properties of the bipartite network as many as possible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number of random walks starting from each vertex: based on its importance </a:t>
            </a:r>
          </a:p>
          <a:p>
            <a:pPr marL="997200" lvl="2" indent="-360000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 of random walks: stopped in a probabilistic way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en-US" altLang="zh-CN" sz="2800" dirty="0"/>
          </a:p>
          <a:p>
            <a:pPr marL="180000" indent="0">
              <a:lnSpc>
                <a:spcPct val="100000"/>
              </a:lnSpc>
              <a:buSzPct val="50000"/>
              <a:buNone/>
            </a:pP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997200" lvl="2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l"/>
            </a:pPr>
            <a:endParaRPr lang="en-US" altLang="zh-CN" sz="3200" b="1" dirty="0" smtClean="0"/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Segoe UI" panose="020B0502040204020203" pitchFamily="34" charset="0"/>
            </a:endParaRPr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Two Characteristics of </a:t>
            </a:r>
            <a:r>
              <a:rPr lang="en-US" altLang="zh-CN" sz="2800" b="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BiNE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endParaRPr lang="en-SG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026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7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>
            <a:spLocks noGrp="1"/>
          </p:cNvSpPr>
          <p:nvPr/>
        </p:nvSpPr>
        <p:spPr>
          <a:xfrm>
            <a:off x="4937734" y="-21921"/>
            <a:ext cx="275514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 Light" charset="0"/>
              </a:rPr>
              <a:t>Outline</a:t>
            </a:r>
            <a:endParaRPr lang="en-SG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502" y="1695718"/>
            <a:ext cx="6483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/>
              <a:t>Background &amp; Motivation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u="sng" dirty="0" smtClean="0">
                <a:solidFill>
                  <a:srgbClr val="FF0000"/>
                </a:solidFill>
              </a:rPr>
              <a:t>Proposed Method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/>
              <a:t>Experiments and Results</a:t>
            </a:r>
          </a:p>
          <a:p>
            <a:pPr marL="571500" indent="-571500">
              <a:lnSpc>
                <a:spcPct val="15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4000" dirty="0" smtClean="0"/>
              <a:t>Conclusion</a:t>
            </a:r>
            <a:endParaRPr lang="zh-CN" altLang="en-US" sz="4000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BC2E-BD57-4103-AF57-2C84AA9DA4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0" y="949128"/>
                <a:ext cx="12192000" cy="59088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0000" indent="-360000">
                  <a:lnSpc>
                    <a:spcPct val="100000"/>
                  </a:lnSpc>
                  <a:buSzPct val="50000"/>
                  <a:buFont typeface="Wingdings" panose="05000000000000000000" pitchFamily="2" charset="2"/>
                  <a:buChar char="p"/>
                </a:pPr>
                <a:r>
                  <a:rPr lang="en-US" altLang="zh-CN" b="1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Input: </a:t>
                </a:r>
                <a:r>
                  <a:rPr lang="en-US" altLang="zh-CN" sz="2400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A bipartite network </a:t>
                </a:r>
                <a14:m>
                  <m:oMath xmlns:m="http://schemas.openxmlformats.org/officeDocument/2006/math"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=(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,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, 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𝐸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 </m:t>
                    </m:r>
                  </m:oMath>
                </a14:m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and its weight matrix </a:t>
                </a:r>
                <a14:m>
                  <m:oMath xmlns:m="http://schemas.openxmlformats.org/officeDocument/2006/math"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𝑾</m:t>
                    </m:r>
                  </m:oMath>
                </a14:m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540000" indent="-360000">
                  <a:lnSpc>
                    <a:spcPct val="100000"/>
                  </a:lnSpc>
                  <a:buSzPct val="50000"/>
                  <a:buFont typeface="Wingdings" panose="05000000000000000000" pitchFamily="2" charset="2"/>
                  <a:buChar char="p"/>
                </a:pPr>
                <a:r>
                  <a:rPr lang="en-US" altLang="zh-CN" b="1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Output: </a:t>
                </a:r>
                <a:r>
                  <a:rPr lang="en-US" altLang="zh-CN" sz="2400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A </a:t>
                </a:r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map function </a:t>
                </a:r>
                <a14:m>
                  <m:oMath xmlns:m="http://schemas.openxmlformats.org/officeDocument/2006/math"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: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→</m:t>
                    </m:r>
                    <m:sSup>
                      <m:sSupPr>
                        <m:ctrlPr>
                          <a:rPr lang="en-US" altLang="zh-CN" sz="2400" i="1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2400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en-US" altLang="zh-CN" sz="2400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, which maps each vertex in </a:t>
                </a:r>
                <a14:m>
                  <m:oMath xmlns:m="http://schemas.openxmlformats.org/officeDocument/2006/math"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 to a </a:t>
                </a:r>
                <a14:m>
                  <m:oMath xmlns:m="http://schemas.openxmlformats.org/officeDocument/2006/math">
                    <m:r>
                      <a:rPr lang="en-US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-dimensional embedding vector: </a:t>
                </a:r>
                <a14:m>
                  <m:oMath xmlns:m="http://schemas.openxmlformats.org/officeDocument/2006/math">
                    <m:r>
                      <a:rPr lang="pl-PL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𝑼</m:t>
                    </m:r>
                    <m:r>
                      <a:rPr lang="pl-PL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pl-PL" altLang="zh-CN" sz="2400" i="1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l-PL" altLang="zh-CN" sz="2400" i="1" spc="-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pc="-5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pl-PL" altLang="zh-CN" sz="2400" spc="-5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pl-PL" altLang="zh-CN" sz="2400" spc="-5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2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pl-PL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𝑽</m:t>
                    </m:r>
                    <m:r>
                      <a:rPr lang="pl-PL" altLang="zh-CN" sz="2400" spc="-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pl-PL" altLang="zh-CN" sz="2400" i="1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l-PL" altLang="zh-CN" sz="2400" i="1" spc="-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pc="-5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spc="-5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pl-PL" altLang="zh-CN" sz="2400" spc="-5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2400" spc="-5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  <a:endParaRPr lang="en-US" altLang="zh-CN" sz="2400" spc="-5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9128"/>
                <a:ext cx="12192000" cy="5908871"/>
              </a:xfrm>
              <a:prstGeom prst="rect">
                <a:avLst/>
              </a:prstGeom>
              <a:blipFill rotWithShape="0">
                <a:blip r:embed="rId4"/>
                <a:stretch>
                  <a:fillRect t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Problem Formulations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8" y="3251785"/>
            <a:ext cx="2016224" cy="2546168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10240720" y="2573835"/>
            <a:ext cx="0" cy="144016"/>
          </a:xfrm>
          <a:prstGeom prst="line">
            <a:avLst/>
          </a:prstGeom>
          <a:ln>
            <a:solidFill>
              <a:srgbClr val="65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67749"/>
              </p:ext>
            </p:extLst>
          </p:nvPr>
        </p:nvGraphicFramePr>
        <p:xfrm>
          <a:off x="8519026" y="2718759"/>
          <a:ext cx="1724730" cy="136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46"/>
                <a:gridCol w="344946"/>
                <a:gridCol w="344946"/>
                <a:gridCol w="344946"/>
                <a:gridCol w="344946"/>
              </a:tblGrid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.9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8512528" y="2567387"/>
            <a:ext cx="0" cy="144016"/>
          </a:xfrm>
          <a:prstGeom prst="line">
            <a:avLst/>
          </a:prstGeom>
          <a:ln>
            <a:solidFill>
              <a:srgbClr val="65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12528" y="2632057"/>
            <a:ext cx="1728192" cy="0"/>
          </a:xfrm>
          <a:prstGeom prst="line">
            <a:avLst/>
          </a:prstGeom>
          <a:ln>
            <a:solidFill>
              <a:srgbClr val="65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300120" y="2365289"/>
                <a:ext cx="2028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20" y="2365289"/>
                <a:ext cx="20287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2424" r="-48485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10240720" y="4617067"/>
            <a:ext cx="0" cy="144016"/>
          </a:xfrm>
          <a:prstGeom prst="line">
            <a:avLst/>
          </a:prstGeom>
          <a:ln>
            <a:solidFill>
              <a:srgbClr val="65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27040"/>
              </p:ext>
            </p:extLst>
          </p:nvPr>
        </p:nvGraphicFramePr>
        <p:xfrm>
          <a:off x="8519026" y="4761991"/>
          <a:ext cx="1724730" cy="136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46"/>
                <a:gridCol w="344946"/>
                <a:gridCol w="344946"/>
                <a:gridCol w="344946"/>
                <a:gridCol w="344946"/>
              </a:tblGrid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.9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>
          <a:xfrm>
            <a:off x="8512528" y="4610619"/>
            <a:ext cx="0" cy="144016"/>
          </a:xfrm>
          <a:prstGeom prst="line">
            <a:avLst/>
          </a:prstGeom>
          <a:ln>
            <a:solidFill>
              <a:srgbClr val="65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512528" y="4675289"/>
            <a:ext cx="1728192" cy="0"/>
          </a:xfrm>
          <a:prstGeom prst="line">
            <a:avLst/>
          </a:prstGeom>
          <a:ln>
            <a:solidFill>
              <a:srgbClr val="652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9300120" y="4408521"/>
                <a:ext cx="2028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20" y="4408521"/>
                <a:ext cx="20287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2424" r="-48485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8036675" y="3193400"/>
                <a:ext cx="2028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75" y="3193400"/>
                <a:ext cx="202876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8235" r="-50000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036675" y="5292587"/>
                <a:ext cx="2028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75" y="5292587"/>
                <a:ext cx="202876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235" r="-50000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3244645" y="4218033"/>
            <a:ext cx="285136" cy="137651"/>
          </a:xfrm>
          <a:prstGeom prst="rightArrow">
            <a:avLst/>
          </a:prstGeom>
          <a:solidFill>
            <a:srgbClr val="652D90"/>
          </a:solidFill>
          <a:ln>
            <a:solidFill>
              <a:srgbClr val="652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7751539" y="3527947"/>
            <a:ext cx="285136" cy="137651"/>
          </a:xfrm>
          <a:prstGeom prst="rightArrow">
            <a:avLst/>
          </a:prstGeom>
          <a:solidFill>
            <a:srgbClr val="652D90"/>
          </a:solidFill>
          <a:ln>
            <a:solidFill>
              <a:srgbClr val="652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751539" y="4967007"/>
            <a:ext cx="285136" cy="137651"/>
          </a:xfrm>
          <a:prstGeom prst="rightArrow">
            <a:avLst/>
          </a:prstGeom>
          <a:solidFill>
            <a:srgbClr val="652D90"/>
          </a:solidFill>
          <a:ln>
            <a:solidFill>
              <a:srgbClr val="652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4255" y="3746802"/>
            <a:ext cx="1149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3666" y="2947584"/>
            <a:ext cx="3305175" cy="2595927"/>
          </a:xfrm>
          <a:prstGeom prst="rect">
            <a:avLst/>
          </a:prstGeom>
          <a:noFill/>
          <a:ln w="28575">
            <a:solidFill>
              <a:srgbClr val="652D9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gir.org/sigir2018/wordpress/wp-content/uploads/2017/05/logo_b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79" y="5948373"/>
            <a:ext cx="547309" cy="9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0" y="0"/>
            <a:ext cx="12192000" cy="994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	</a:t>
            </a:r>
            <a:endParaRPr lang="en-SG" altLang="zh-CN" sz="3600" dirty="0">
              <a:solidFill>
                <a:schemeClr val="tx1"/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67614" y="949129"/>
                <a:ext cx="5171301" cy="2079822"/>
              </a:xfrm>
              <a:prstGeom prst="foldedCorner">
                <a:avLst/>
              </a:prstGeom>
              <a:ln>
                <a:solidFill>
                  <a:srgbClr val="652D9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0000" indent="-360000">
                  <a:lnSpc>
                    <a:spcPct val="100000"/>
                  </a:lnSpc>
                  <a:buSzPct val="50000"/>
                  <a:buFont typeface="Wingdings" panose="05000000000000000000" pitchFamily="2" charset="2"/>
                  <a:buChar char="p"/>
                </a:pPr>
                <a:r>
                  <a:rPr lang="en-US" altLang="zh-CN" sz="2400" b="1" spc="-5" dirty="0" smtClean="0">
                    <a:latin typeface="Arial"/>
                    <a:cs typeface="Arial"/>
                  </a:rPr>
                  <a:t>Original network space</a:t>
                </a:r>
              </a:p>
              <a:p>
                <a:pPr marL="637200" lvl="1" indent="0">
                  <a:lnSpc>
                    <a:spcPct val="100000"/>
                  </a:lnSpc>
                  <a:buSzPct val="50000"/>
                  <a:buNone/>
                </a:pPr>
                <a:r>
                  <a:rPr lang="en-US" altLang="zh-CN" sz="2000" spc="-5" dirty="0" smtClean="0">
                    <a:latin typeface="Arial"/>
                    <a:cs typeface="Arial"/>
                  </a:rPr>
                  <a:t>The joint probability between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spc="-5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spc="-5" dirty="0">
                    <a:latin typeface="Arial"/>
                    <a:cs typeface="Arial"/>
                  </a:rPr>
                  <a:t> is </a:t>
                </a:r>
                <a:r>
                  <a:rPr lang="en-US" altLang="zh-CN" sz="2000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defined</a:t>
                </a:r>
                <a:r>
                  <a:rPr lang="en-US" altLang="zh-CN" sz="2000" spc="-5" dirty="0" smtClean="0">
                    <a:latin typeface="Arial"/>
                    <a:cs typeface="Arial"/>
                  </a:rPr>
                  <a:t> as:</a:t>
                </a:r>
              </a:p>
              <a:p>
                <a:pPr marL="180000" indent="0">
                  <a:lnSpc>
                    <a:spcPct val="100000"/>
                  </a:lnSpc>
                  <a:buSzPct val="50000"/>
                  <a:buNone/>
                </a:pPr>
                <a:endParaRPr lang="en-US" altLang="zh-CN" sz="2400" spc="-5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4" y="949129"/>
                <a:ext cx="5171301" cy="2079822"/>
              </a:xfrm>
              <a:prstGeom prst="foldedCorner">
                <a:avLst/>
              </a:prstGeom>
              <a:blipFill rotWithShape="0">
                <a:blip r:embed="rId4"/>
                <a:stretch>
                  <a:fillRect t="-1749"/>
                </a:stretch>
              </a:blipFill>
              <a:ln>
                <a:solidFill>
                  <a:srgbClr val="652D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9" name="灯片编号占位符 1078"/>
          <p:cNvSpPr>
            <a:spLocks noGrp="1"/>
          </p:cNvSpPr>
          <p:nvPr>
            <p:ph type="sldNum" sz="quarter" idx="12"/>
          </p:nvPr>
        </p:nvSpPr>
        <p:spPr>
          <a:xfrm>
            <a:off x="-2401528" y="6439879"/>
            <a:ext cx="2743200" cy="365125"/>
          </a:xfrm>
        </p:spPr>
        <p:txBody>
          <a:bodyPr/>
          <a:lstStyle/>
          <a:p>
            <a:fld id="{B60ABC2E-BD57-4103-AF57-2C84AA9DA4B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0" y="8623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SG" altLang="zh-CN" sz="3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 Light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5" y="88046"/>
            <a:ext cx="590157" cy="590157"/>
          </a:xfrm>
          <a:prstGeom prst="rect">
            <a:avLst/>
          </a:prstGeom>
        </p:spPr>
      </p:pic>
      <p:pic>
        <p:nvPicPr>
          <p:cNvPr id="17" name="Picture 2" descr="http://shuipfcms.siteconfirm.com/statics/homeimages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8" y="105057"/>
            <a:ext cx="540044" cy="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0" y="820738"/>
            <a:ext cx="12163172" cy="0"/>
            <a:chOff x="0" y="1204990"/>
            <a:chExt cx="12163172" cy="0"/>
          </a:xfrm>
        </p:grpSpPr>
        <p:cxnSp>
          <p:nvCxnSpPr>
            <p:cNvPr id="19" name="直线连接符 6"/>
            <p:cNvCxnSpPr/>
            <p:nvPr/>
          </p:nvCxnSpPr>
          <p:spPr>
            <a:xfrm>
              <a:off x="0" y="1204990"/>
              <a:ext cx="4258962" cy="0"/>
            </a:xfrm>
            <a:prstGeom prst="line">
              <a:avLst/>
            </a:prstGeom>
            <a:ln w="57150">
              <a:solidFill>
                <a:srgbClr val="C6B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6"/>
            <p:cNvCxnSpPr/>
            <p:nvPr/>
          </p:nvCxnSpPr>
          <p:spPr>
            <a:xfrm>
              <a:off x="4260966" y="1204990"/>
              <a:ext cx="4108677" cy="0"/>
            </a:xfrm>
            <a:prstGeom prst="line">
              <a:avLst/>
            </a:prstGeom>
            <a:ln w="57150">
              <a:solidFill>
                <a:srgbClr val="6C4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"/>
            <p:cNvCxnSpPr/>
            <p:nvPr/>
          </p:nvCxnSpPr>
          <p:spPr>
            <a:xfrm>
              <a:off x="8324340" y="1204990"/>
              <a:ext cx="3838832" cy="0"/>
            </a:xfrm>
            <a:prstGeom prst="line">
              <a:avLst/>
            </a:prstGeom>
            <a:ln w="57150">
              <a:solidFill>
                <a:srgbClr val="F48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>
            <a:spLocks noGrp="1"/>
          </p:cNvSpPr>
          <p:nvPr/>
        </p:nvSpPr>
        <p:spPr>
          <a:xfrm>
            <a:off x="0" y="-21921"/>
            <a:ext cx="12192000" cy="81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Modeling Explicit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Relations (Observed links)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内容占位符 2"/>
              <p:cNvSpPr txBox="1">
                <a:spLocks/>
              </p:cNvSpPr>
              <p:nvPr/>
            </p:nvSpPr>
            <p:spPr>
              <a:xfrm>
                <a:off x="167614" y="4093305"/>
                <a:ext cx="5171302" cy="2079823"/>
              </a:xfrm>
              <a:prstGeom prst="foldedCorner">
                <a:avLst/>
              </a:prstGeom>
              <a:ln>
                <a:solidFill>
                  <a:srgbClr val="652D9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0000" indent="-360000">
                  <a:lnSpc>
                    <a:spcPct val="100000"/>
                  </a:lnSpc>
                  <a:buSzPct val="50000"/>
                  <a:buFont typeface="Wingdings" panose="05000000000000000000" pitchFamily="2" charset="2"/>
                  <a:buChar char="p"/>
                </a:pPr>
                <a:r>
                  <a:rPr lang="en-US" altLang="zh-CN" sz="2400" b="1" spc="-5" dirty="0" smtClean="0">
                    <a:latin typeface="Arial"/>
                    <a:cs typeface="Arial"/>
                  </a:rPr>
                  <a:t>Embedding space</a:t>
                </a:r>
              </a:p>
              <a:p>
                <a:pPr marL="637200" lvl="1" indent="0">
                  <a:lnSpc>
                    <a:spcPct val="100000"/>
                  </a:lnSpc>
                  <a:buSzPct val="50000"/>
                  <a:buNone/>
                </a:pPr>
                <a:r>
                  <a:rPr lang="en-US" altLang="zh-CN" sz="2000" spc="-5" dirty="0" smtClean="0">
                    <a:latin typeface="Arial"/>
                    <a:cs typeface="Arial"/>
                  </a:rPr>
                  <a:t>The joint probability between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spc="-5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altLang="zh-CN" sz="200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spc="-5" dirty="0">
                    <a:latin typeface="Arial"/>
                    <a:cs typeface="Arial"/>
                  </a:rPr>
                  <a:t> is </a:t>
                </a:r>
                <a:r>
                  <a:rPr lang="en-US" altLang="zh-CN" sz="2000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estimated</a:t>
                </a:r>
                <a:r>
                  <a:rPr lang="en-US" altLang="zh-CN" sz="2000" spc="-5" dirty="0" smtClean="0">
                    <a:latin typeface="Arial"/>
                    <a:cs typeface="Arial"/>
                  </a:rPr>
                  <a:t> as:</a:t>
                </a:r>
              </a:p>
              <a:p>
                <a:pPr marL="180000" indent="0">
                  <a:lnSpc>
                    <a:spcPct val="100000"/>
                  </a:lnSpc>
                  <a:buSzPct val="50000"/>
                  <a:buNone/>
                </a:pPr>
                <a:endParaRPr lang="en-US" altLang="zh-CN" sz="2400" spc="-5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4" y="4093305"/>
                <a:ext cx="5171302" cy="2079823"/>
              </a:xfrm>
              <a:prstGeom prst="foldedCorner">
                <a:avLst/>
              </a:prstGeom>
              <a:blipFill rotWithShape="0">
                <a:blip r:embed="rId7"/>
                <a:stretch>
                  <a:fillRect t="-1744"/>
                </a:stretch>
              </a:blipFill>
              <a:ln>
                <a:solidFill>
                  <a:srgbClr val="652D9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内容占位符 2"/>
          <p:cNvSpPr txBox="1">
            <a:spLocks/>
          </p:cNvSpPr>
          <p:nvPr/>
        </p:nvSpPr>
        <p:spPr>
          <a:xfrm>
            <a:off x="6096000" y="1317523"/>
            <a:ext cx="5986088" cy="6862917"/>
          </a:xfrm>
          <a:prstGeom prst="foldedCorner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spc="-5" dirty="0" smtClean="0">
                <a:latin typeface="Arial"/>
                <a:cs typeface="Arial"/>
              </a:rPr>
              <a:t>Preserving  the local proximity 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z="2000" spc="-5" dirty="0" smtClean="0">
                <a:latin typeface="Arial"/>
                <a:cs typeface="Arial"/>
              </a:rPr>
              <a:t>Minimizing the difference (KL-divergence) between the two distributions:</a:t>
            </a: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endParaRPr lang="en-US" altLang="zh-CN" sz="2000" spc="-5" dirty="0" smtClean="0"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endParaRPr lang="en-US" altLang="zh-CN" sz="2000" spc="-5" dirty="0" smtClean="0"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endParaRPr lang="en-US" altLang="zh-CN" sz="2000" spc="-5" dirty="0">
              <a:latin typeface="Arial"/>
              <a:cs typeface="Arial"/>
            </a:endParaRPr>
          </a:p>
          <a:p>
            <a:pPr marL="180000" indent="0">
              <a:lnSpc>
                <a:spcPct val="100000"/>
              </a:lnSpc>
              <a:buSzPct val="50000"/>
              <a:buNone/>
            </a:pPr>
            <a:endParaRPr lang="en-US" altLang="zh-CN" sz="2400" spc="-5" dirty="0" smtClean="0">
              <a:latin typeface="Arial"/>
              <a:cs typeface="Arial"/>
            </a:endParaRPr>
          </a:p>
          <a:p>
            <a:pPr marL="540000" indent="-360000">
              <a:lnSpc>
                <a:spcPct val="100000"/>
              </a:lnSpc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spc="-5" dirty="0" smtClean="0">
                <a:latin typeface="Arial"/>
                <a:cs typeface="Arial"/>
              </a:rPr>
              <a:t>Making two vertices that are strongly connected in the original network also close with each other in the embedding space.</a:t>
            </a:r>
            <a:endParaRPr lang="en-US" altLang="zh-CN" sz="2000" spc="-5" dirty="0" smtClean="0">
              <a:latin typeface="Arial"/>
              <a:cs typeface="Arial"/>
            </a:endParaRPr>
          </a:p>
          <a:p>
            <a:pPr marL="637200" lvl="1" indent="0">
              <a:lnSpc>
                <a:spcPct val="100000"/>
              </a:lnSpc>
              <a:buSzPct val="50000"/>
              <a:buNone/>
            </a:pPr>
            <a:r>
              <a:rPr lang="en-US" altLang="zh-CN" sz="2000" spc="-5" dirty="0" smtClean="0">
                <a:latin typeface="Arial"/>
                <a:cs typeface="Arial"/>
              </a:rPr>
              <a:t>  </a:t>
            </a:r>
          </a:p>
          <a:p>
            <a:pPr marL="180000" indent="0">
              <a:lnSpc>
                <a:spcPct val="100000"/>
              </a:lnSpc>
              <a:buSzPct val="50000"/>
              <a:buNone/>
            </a:pPr>
            <a:endParaRPr lang="en-US" altLang="zh-CN" sz="2400" spc="-5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132" y="2532906"/>
            <a:ext cx="5341301" cy="1365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5986" y="5146810"/>
            <a:ext cx="2920897" cy="836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016" y="2093220"/>
            <a:ext cx="2204811" cy="680641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2201628" y="2995019"/>
            <a:ext cx="1145182" cy="1145182"/>
            <a:chOff x="924619" y="2136742"/>
            <a:chExt cx="1145182" cy="1145182"/>
          </a:xfrm>
          <a:solidFill>
            <a:srgbClr val="C6B4D6"/>
          </a:solidFill>
        </p:grpSpPr>
        <p:sp>
          <p:nvSpPr>
            <p:cNvPr id="49" name="加号 48"/>
            <p:cNvSpPr/>
            <p:nvPr/>
          </p:nvSpPr>
          <p:spPr>
            <a:xfrm>
              <a:off x="924619" y="2136742"/>
              <a:ext cx="1145182" cy="1145182"/>
            </a:xfrm>
            <a:prstGeom prst="mathPlus">
              <a:avLst/>
            </a:prstGeom>
            <a:grpFill/>
            <a:ln>
              <a:solidFill>
                <a:srgbClr val="C6B4D6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加号 4"/>
            <p:cNvSpPr/>
            <p:nvPr/>
          </p:nvSpPr>
          <p:spPr>
            <a:xfrm>
              <a:off x="1076413" y="2574660"/>
              <a:ext cx="841594" cy="269346"/>
            </a:xfrm>
            <a:prstGeom prst="rect">
              <a:avLst/>
            </a:prstGeom>
            <a:grpFill/>
            <a:ln>
              <a:solidFill>
                <a:srgbClr val="C6B4D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403520" y="3202532"/>
            <a:ext cx="627876" cy="734496"/>
            <a:chOff x="2780605" y="2342085"/>
            <a:chExt cx="627876" cy="734496"/>
          </a:xfrm>
          <a:solidFill>
            <a:srgbClr val="C6B4D6"/>
          </a:solidFill>
        </p:grpSpPr>
        <p:sp>
          <p:nvSpPr>
            <p:cNvPr id="52" name="右箭头 51"/>
            <p:cNvSpPr/>
            <p:nvPr/>
          </p:nvSpPr>
          <p:spPr>
            <a:xfrm>
              <a:off x="2780605" y="2342085"/>
              <a:ext cx="627876" cy="7344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C6B4D6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右箭头 4"/>
            <p:cNvSpPr/>
            <p:nvPr/>
          </p:nvSpPr>
          <p:spPr>
            <a:xfrm>
              <a:off x="2780605" y="2488984"/>
              <a:ext cx="439513" cy="440698"/>
            </a:xfrm>
            <a:prstGeom prst="rect">
              <a:avLst/>
            </a:prstGeom>
            <a:grpFill/>
            <a:ln>
              <a:solidFill>
                <a:srgbClr val="C6B4D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  <p:sp>
        <p:nvSpPr>
          <p:cNvPr id="20" name="折角形 19"/>
          <p:cNvSpPr/>
          <p:nvPr/>
        </p:nvSpPr>
        <p:spPr>
          <a:xfrm>
            <a:off x="6292644" y="1317524"/>
            <a:ext cx="5789443" cy="4314481"/>
          </a:xfrm>
          <a:prstGeom prst="foldedCorner">
            <a:avLst/>
          </a:prstGeom>
          <a:noFill/>
          <a:ln>
            <a:solidFill>
              <a:srgbClr val="652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1182</Words>
  <Application>Microsoft Office PowerPoint</Application>
  <PresentationFormat>宽屏</PresentationFormat>
  <Paragraphs>363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 Unicode MS</vt:lpstr>
      <vt:lpstr>Microsoft YaHei UI Light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 Graduate School for Integrative Science and Engineering</dc:title>
  <dc:creator>Leihui Chen</dc:creator>
  <cp:lastModifiedBy>Leihui Chen</cp:lastModifiedBy>
  <cp:revision>316</cp:revision>
  <dcterms:created xsi:type="dcterms:W3CDTF">2018-06-10T12:27:28Z</dcterms:created>
  <dcterms:modified xsi:type="dcterms:W3CDTF">2018-06-15T08:50:36Z</dcterms:modified>
</cp:coreProperties>
</file>