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73" r:id="rId12"/>
    <p:sldId id="267" r:id="rId13"/>
    <p:sldId id="268" r:id="rId14"/>
    <p:sldId id="269" r:id="rId15"/>
    <p:sldId id="270" r:id="rId16"/>
    <p:sldId id="271" r:id="rId17"/>
    <p:sldId id="272" r:id="rId18"/>
    <p:sldId id="264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F47C-7A3C-4597-8C88-D29ABF63ED5D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EB5B6-948A-4141-B995-7F39358C1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593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F47C-7A3C-4597-8C88-D29ABF63ED5D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EB5B6-948A-4141-B995-7F39358C1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371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F47C-7A3C-4597-8C88-D29ABF63ED5D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EB5B6-948A-4141-B995-7F39358C1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91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F47C-7A3C-4597-8C88-D29ABF63ED5D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EB5B6-948A-4141-B995-7F39358C1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872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F47C-7A3C-4597-8C88-D29ABF63ED5D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EB5B6-948A-4141-B995-7F39358C1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344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F47C-7A3C-4597-8C88-D29ABF63ED5D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EB5B6-948A-4141-B995-7F39358C1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438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F47C-7A3C-4597-8C88-D29ABF63ED5D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EB5B6-948A-4141-B995-7F39358C1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39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F47C-7A3C-4597-8C88-D29ABF63ED5D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EB5B6-948A-4141-B995-7F39358C1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823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F47C-7A3C-4597-8C88-D29ABF63ED5D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EB5B6-948A-4141-B995-7F39358C1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246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F47C-7A3C-4597-8C88-D29ABF63ED5D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EB5B6-948A-4141-B995-7F39358C1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095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F47C-7A3C-4597-8C88-D29ABF63ED5D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EB5B6-948A-4141-B995-7F39358C1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36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6F47C-7A3C-4597-8C88-D29ABF63ED5D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EB5B6-948A-4141-B995-7F39358C1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55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image.baidu.com/search/detail?ct=503316480&amp;z=undefined&amp;tn=baiduimagedetail&amp;ipn=d&amp;word=%E7%8B%97&amp;step_word=&amp;ie=utf-8&amp;in=&amp;cl=2&amp;lm=-1&amp;st=undefined&amp;cs=1369521683,4182494965&amp;os=2698708756,1752193413&amp;simid=2009022024,776875379&amp;pn=7&amp;rn=1&amp;di=31869643210&amp;ln=1992&amp;fr=&amp;fmq=1527735893360_R&amp;fm=&amp;ic=undefined&amp;s=undefined&amp;se=&amp;sme=&amp;tab=0&amp;width=undefined&amp;height=undefined&amp;face=undefined&amp;is=0,0&amp;istype=0&amp;ist=&amp;jit=&amp;bdtype=13&amp;spn=0&amp;pi=0&amp;gsm=0&amp;objurl=http://imgsrc.baidu.com/image/c0%3Dshijue1%2C0%2C0%2C294%2C40/sign%3D21810a29efdde711f3df4bb5cf86a46e/91ef76c6a7efce1b69f572e6a551f3deb58f65c4.jpg&amp;rpstart=0&amp;rpnum=0&amp;adpicid=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image.baidu.com/search/detail?ct=503316480&amp;z=undefined&amp;tn=baiduimagedetail&amp;ipn=d&amp;word=%E7%8B%97&amp;step_word=&amp;ie=utf-8&amp;in=&amp;cl=2&amp;lm=-1&amp;st=undefined&amp;cs=1369521683,4182494965&amp;os=2698708756,1752193413&amp;simid=2009022024,776875379&amp;pn=7&amp;rn=1&amp;di=31869643210&amp;ln=1992&amp;fr=&amp;fmq=1527735893360_R&amp;fm=&amp;ic=undefined&amp;s=undefined&amp;se=&amp;sme=&amp;tab=0&amp;width=undefined&amp;height=undefined&amp;face=undefined&amp;is=0,0&amp;istype=0&amp;ist=&amp;jit=&amp;bdtype=13&amp;spn=0&amp;pi=0&amp;gsm=0&amp;objurl=http://imgsrc.baidu.com/image/c0%3Dshijue1%2C0%2C0%2C294%2C40/sign%3D21810a29efdde711f3df4bb5cf86a46e/91ef76c6a7efce1b69f572e6a551f3deb58f65c4.jpg&amp;rpstart=0&amp;rpnum=0&amp;adpicid=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126876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R-FCN:Object</a:t>
            </a:r>
            <a:r>
              <a:rPr lang="en-US" altLang="zh-CN" dirty="0" smtClean="0"/>
              <a:t> Detection via Region-based Fully Convolutional Networks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39312" y="2780928"/>
            <a:ext cx="7632848" cy="1752600"/>
          </a:xfrm>
        </p:spPr>
        <p:txBody>
          <a:bodyPr>
            <a:normAutofit/>
          </a:bodyPr>
          <a:lstStyle/>
          <a:p>
            <a:r>
              <a:rPr lang="en-US" altLang="zh-CN" sz="1800" b="1" dirty="0" smtClean="0">
                <a:solidFill>
                  <a:schemeClr val="tx1"/>
                </a:solidFill>
              </a:rPr>
              <a:t>NIPS  2016   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869" y="3180953"/>
            <a:ext cx="6818313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473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R-FCN</a:t>
            </a:r>
            <a:endParaRPr lang="zh-CN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077071"/>
            <a:ext cx="556260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1114796"/>
            <a:ext cx="6694487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340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R-FCN</a:t>
            </a:r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589" y="1196752"/>
            <a:ext cx="6694487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198" y="4159027"/>
            <a:ext cx="6200775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9062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R-FCN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RPN</a:t>
            </a:r>
            <a:r>
              <a:rPr lang="zh-CN" altLang="en-US" dirty="0" smtClean="0"/>
              <a:t>网络给定候选</a:t>
            </a:r>
            <a:r>
              <a:rPr lang="en-US" altLang="zh-CN" dirty="0" smtClean="0"/>
              <a:t>ROI</a:t>
            </a:r>
            <a:r>
              <a:rPr lang="zh-CN" altLang="en-US" dirty="0" smtClean="0"/>
              <a:t>之后，</a:t>
            </a:r>
            <a:r>
              <a:rPr lang="en-US" altLang="zh-CN" dirty="0" smtClean="0"/>
              <a:t>R-FCN</a:t>
            </a:r>
            <a:r>
              <a:rPr lang="zh-CN" altLang="en-US" dirty="0"/>
              <a:t>网络</a:t>
            </a:r>
            <a:r>
              <a:rPr lang="zh-CN" altLang="en-US" dirty="0" smtClean="0"/>
              <a:t>会将</a:t>
            </a:r>
            <a:r>
              <a:rPr lang="en-US" altLang="zh-CN" dirty="0" smtClean="0"/>
              <a:t>ROI</a:t>
            </a:r>
            <a:r>
              <a:rPr lang="zh-CN" altLang="en-US" dirty="0" smtClean="0"/>
              <a:t>分类成某种物体类别或者是背景图片。在</a:t>
            </a:r>
            <a:r>
              <a:rPr lang="en-US" altLang="zh-CN" dirty="0" smtClean="0"/>
              <a:t>R-FCN</a:t>
            </a:r>
            <a:r>
              <a:rPr lang="zh-CN" altLang="en-US" dirty="0" smtClean="0"/>
              <a:t>网络中，所有带有权重参数的网络层都是卷积层，且是在一整幅图片上进行计算的。最后一个卷积层会对每一种物体类别分别生成</a:t>
            </a:r>
            <a:r>
              <a:rPr lang="en-US" altLang="zh-CN" dirty="0" smtClean="0"/>
              <a:t>k²</a:t>
            </a:r>
            <a:r>
              <a:rPr lang="zh-CN" altLang="en-US" dirty="0" smtClean="0"/>
              <a:t>个位置敏感的</a:t>
            </a:r>
            <a:r>
              <a:rPr lang="en-US" altLang="zh-CN" dirty="0" smtClean="0"/>
              <a:t>maps</a:t>
            </a:r>
            <a:r>
              <a:rPr lang="zh-CN" altLang="en-US" dirty="0" smtClean="0"/>
              <a:t>。所以卷积层最后输出的维度是</a:t>
            </a:r>
            <a:r>
              <a:rPr lang="en-US" altLang="zh-CN" dirty="0" smtClean="0"/>
              <a:t>k²(C+1)</a:t>
            </a:r>
            <a:r>
              <a:rPr lang="zh-CN" altLang="en-US" dirty="0" smtClean="0"/>
              <a:t>维的。这</a:t>
            </a:r>
            <a:r>
              <a:rPr lang="en-US" altLang="zh-CN" dirty="0" smtClean="0"/>
              <a:t>k²</a:t>
            </a:r>
            <a:r>
              <a:rPr lang="zh-CN" altLang="en-US" dirty="0" smtClean="0"/>
              <a:t>个</a:t>
            </a:r>
            <a:r>
              <a:rPr lang="en-US" altLang="zh-CN" dirty="0" smtClean="0"/>
              <a:t>maps</a:t>
            </a:r>
            <a:r>
              <a:rPr lang="zh-CN" altLang="en-US" dirty="0" smtClean="0"/>
              <a:t>代表了</a:t>
            </a:r>
            <a:r>
              <a:rPr lang="en-US" altLang="zh-CN" dirty="0" smtClean="0"/>
              <a:t>ROI</a:t>
            </a:r>
            <a:r>
              <a:rPr lang="zh-CN" altLang="en-US" dirty="0" smtClean="0"/>
              <a:t>中</a:t>
            </a:r>
            <a:r>
              <a:rPr lang="en-US" altLang="zh-CN" dirty="0" smtClean="0"/>
              <a:t>k*k</a:t>
            </a:r>
            <a:r>
              <a:rPr lang="zh-CN" altLang="en-US" dirty="0" smtClean="0"/>
              <a:t>的位置区域，例如左上角，右上角等等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423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R-FCN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R-FCN</a:t>
            </a:r>
            <a:r>
              <a:rPr lang="zh-CN" altLang="en-US" dirty="0" smtClean="0"/>
              <a:t>网络尾端是一个可以保留位置信息的</a:t>
            </a:r>
            <a:r>
              <a:rPr lang="en-US" altLang="zh-CN" dirty="0" smtClean="0"/>
              <a:t>ROI pooling</a:t>
            </a:r>
            <a:r>
              <a:rPr lang="zh-CN" altLang="en-US" dirty="0" smtClean="0"/>
              <a:t>层。</a:t>
            </a:r>
            <a:endParaRPr lang="en-US" altLang="zh-CN" dirty="0" smtClean="0"/>
          </a:p>
          <a:p>
            <a:r>
              <a:rPr lang="en-US" altLang="zh-CN" dirty="0" smtClean="0"/>
              <a:t>ROI pooling</a:t>
            </a:r>
            <a:r>
              <a:rPr lang="zh-CN" altLang="en-US" dirty="0" smtClean="0"/>
              <a:t>层具体做法：对于第</a:t>
            </a:r>
            <a:r>
              <a:rPr lang="en-US" altLang="zh-CN" dirty="0" smtClean="0"/>
              <a:t>C</a:t>
            </a:r>
            <a:r>
              <a:rPr lang="zh-CN" altLang="en-US" dirty="0" smtClean="0"/>
              <a:t>类某一具体位置（如左上角）的</a:t>
            </a:r>
            <a:r>
              <a:rPr lang="en-US" altLang="zh-CN" dirty="0" smtClean="0"/>
              <a:t>ROI pooling</a:t>
            </a:r>
            <a:r>
              <a:rPr lang="zh-CN" altLang="en-US" dirty="0" smtClean="0"/>
              <a:t>层输出，他对应着第</a:t>
            </a:r>
            <a:r>
              <a:rPr lang="en-US" altLang="zh-CN" dirty="0" smtClean="0"/>
              <a:t>C</a:t>
            </a:r>
            <a:r>
              <a:rPr lang="zh-CN" altLang="en-US" dirty="0" smtClean="0"/>
              <a:t>类某一具体位置（如左上角）的</a:t>
            </a:r>
            <a:r>
              <a:rPr lang="en-US" altLang="zh-CN" dirty="0" smtClean="0"/>
              <a:t>ROI </a:t>
            </a:r>
            <a:r>
              <a:rPr lang="zh-CN" altLang="en-US" dirty="0" smtClean="0"/>
              <a:t>输入层数据。最后将求得的所有位置信息拼起来即可得到</a:t>
            </a:r>
            <a:r>
              <a:rPr lang="en-US" altLang="zh-CN" dirty="0" smtClean="0"/>
              <a:t>ROI</a:t>
            </a:r>
            <a:r>
              <a:rPr lang="zh-CN" altLang="en-US" dirty="0" smtClean="0"/>
              <a:t>层。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623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R-FCN</a:t>
            </a:r>
            <a:endParaRPr lang="zh-CN" altLang="en-US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59024"/>
            <a:ext cx="5588794" cy="5475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206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ROI Pooling</a:t>
            </a:r>
            <a:endParaRPr lang="zh-CN" alt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628800"/>
            <a:ext cx="4047619" cy="638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66590"/>
            <a:ext cx="7875587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89040"/>
            <a:ext cx="7803579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122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全卷积网络有无</a:t>
            </a:r>
            <a:r>
              <a:rPr lang="en-US" altLang="zh-CN" dirty="0" smtClean="0"/>
              <a:t>ROI</a:t>
            </a:r>
            <a:r>
              <a:rPr lang="zh-CN" altLang="en-US" dirty="0" smtClean="0"/>
              <a:t>的对比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2780928"/>
            <a:ext cx="55721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554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—</a:t>
            </a:r>
            <a:r>
              <a:rPr lang="en-US" altLang="zh-CN" dirty="0" smtClean="0"/>
              <a:t>R-FCN</a:t>
            </a:r>
            <a:r>
              <a:rPr lang="zh-CN" altLang="en-US" dirty="0"/>
              <a:t>与</a:t>
            </a:r>
            <a:r>
              <a:rPr lang="zh-CN" altLang="en-US" dirty="0" smtClean="0"/>
              <a:t>传统</a:t>
            </a:r>
            <a:r>
              <a:rPr lang="en-US" altLang="zh-CN" dirty="0" smtClean="0"/>
              <a:t>Faster-RCNN</a:t>
            </a:r>
            <a:r>
              <a:rPr lang="zh-CN" altLang="en-US" dirty="0" smtClean="0"/>
              <a:t>对比</a:t>
            </a:r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12776"/>
            <a:ext cx="5817269" cy="48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638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1. https://zhuanlan.zhihu.com/p/33277354</a:t>
            </a:r>
          </a:p>
          <a:p>
            <a:endParaRPr lang="en-US" altLang="zh-CN" sz="2800" dirty="0" smtClean="0"/>
          </a:p>
          <a:p>
            <a:r>
              <a:rPr lang="en-US" altLang="zh-CN" sz="2800" smtClean="0"/>
              <a:t>2. R-FCN</a:t>
            </a:r>
            <a:r>
              <a:rPr lang="en-US" altLang="zh-CN" sz="2800" dirty="0"/>
              <a:t>: Object Detection via Region-based Fully Convolutional </a:t>
            </a:r>
            <a:r>
              <a:rPr lang="en-US" altLang="zh-CN" sz="2800" dirty="0" smtClean="0"/>
              <a:t>Networks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3990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深度学习时代下</a:t>
            </a:r>
            <a:r>
              <a:rPr lang="zh-CN" altLang="en-US" dirty="0" smtClean="0"/>
              <a:t>的目标检测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7695238" cy="4028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98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RCNN</a:t>
            </a:r>
            <a:r>
              <a:rPr lang="zh-CN" altLang="en-US" dirty="0" smtClean="0"/>
              <a:t>回顾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060848"/>
            <a:ext cx="6952381" cy="2238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545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Fast RCNN</a:t>
            </a:r>
            <a:r>
              <a:rPr lang="zh-CN" altLang="en-US" dirty="0" smtClean="0"/>
              <a:t>回顾</a:t>
            </a:r>
            <a:endParaRPr lang="zh-CN" alt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20888"/>
            <a:ext cx="7019048" cy="290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18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Faster-RCNN </a:t>
            </a:r>
            <a:r>
              <a:rPr lang="zh-CN" altLang="en-US" dirty="0" smtClean="0"/>
              <a:t>回顾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263" y="1556792"/>
            <a:ext cx="4781550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698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我们为什么会提出</a:t>
            </a:r>
            <a:r>
              <a:rPr lang="en-US" altLang="zh-CN" dirty="0" smtClean="0"/>
              <a:t>R-FCN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21" y="1700808"/>
            <a:ext cx="6847619" cy="109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87624" y="3140968"/>
            <a:ext cx="756084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R-FCN</a:t>
            </a:r>
            <a:r>
              <a:rPr lang="zh-CN" altLang="en-US" sz="2000" dirty="0" smtClean="0"/>
              <a:t>通过引进全卷积网络的想法很自然地实现了这一目的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705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普通全卷积网络所存在的问题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目标分类 </a:t>
            </a:r>
            <a:endParaRPr lang="zh-CN" altLang="en-US" dirty="0"/>
          </a:p>
        </p:txBody>
      </p:sp>
      <p:pic>
        <p:nvPicPr>
          <p:cNvPr id="7170" name="Picture 2" descr="http://img2.imgtn.bdimg.com/it/u=1369521683,4182494965&amp;fm=200&amp;gp=0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86" y="2564904"/>
            <a:ext cx="2016224" cy="134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img2.imgtn.bdimg.com/it/u=1369521683,4182494965&amp;fm=200&amp;gp=0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378796"/>
            <a:ext cx="2016224" cy="134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连接符 6"/>
          <p:cNvCxnSpPr/>
          <p:nvPr/>
        </p:nvCxnSpPr>
        <p:spPr>
          <a:xfrm>
            <a:off x="539552" y="2564904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39552" y="2564904"/>
            <a:ext cx="0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39552" y="4005064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148064" y="2564904"/>
            <a:ext cx="0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39552" y="4437112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45704" y="5888405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45704" y="4437112"/>
            <a:ext cx="0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154216" y="4437112"/>
            <a:ext cx="0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5436096" y="4221088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32240" y="403642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730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普通全卷积网络所存在的问题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目标检测</a:t>
            </a:r>
            <a:endParaRPr lang="zh-CN" altLang="en-US" dirty="0"/>
          </a:p>
        </p:txBody>
      </p:sp>
      <p:pic>
        <p:nvPicPr>
          <p:cNvPr id="4" name="Picture 2" descr="http://img2.imgtn.bdimg.com/it/u=1369521683,4182494965&amp;fm=200&amp;gp=0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570" y="2420888"/>
            <a:ext cx="2016224" cy="134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img2.imgtn.bdimg.com/it/u=1369521683,4182494965&amp;fm=200&amp;gp=0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234780"/>
            <a:ext cx="2016224" cy="134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2195736" y="2420888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195736" y="2420888"/>
            <a:ext cx="0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195736" y="3861048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804248" y="2420888"/>
            <a:ext cx="0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195736" y="4293096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2201888" y="5744389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201888" y="4293096"/>
            <a:ext cx="0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810400" y="4293096"/>
            <a:ext cx="0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2555776" y="2590350"/>
            <a:ext cx="0" cy="112678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555776" y="2590350"/>
            <a:ext cx="196201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2555776" y="3717132"/>
            <a:ext cx="196201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4517794" y="2590350"/>
            <a:ext cx="0" cy="112678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4670194" y="4437112"/>
            <a:ext cx="196201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4671111" y="5577586"/>
            <a:ext cx="196201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V="1">
            <a:off x="4671111" y="4437112"/>
            <a:ext cx="0" cy="112678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6616106" y="4437112"/>
            <a:ext cx="0" cy="112678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07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普通全卷积网络所存在的问题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目标</a:t>
            </a:r>
            <a:r>
              <a:rPr lang="zh-CN" altLang="en-US" sz="2000" dirty="0" smtClean="0"/>
              <a:t>分类要求网络的平移不变性强（图片中狗的位置发生变化，但都可以识别出是狗）</a:t>
            </a:r>
            <a:endParaRPr lang="en-US" altLang="zh-CN" sz="2000" dirty="0" smtClean="0"/>
          </a:p>
          <a:p>
            <a:r>
              <a:rPr lang="zh-CN" altLang="en-US" sz="2000" dirty="0" smtClean="0"/>
              <a:t>目标检测要求网络的平移不变性弱（图片中狗的位置发生变化，但我相应的要找出他们不同的位置）</a:t>
            </a:r>
            <a:endParaRPr lang="en-US" altLang="zh-CN" sz="2000" dirty="0" smtClean="0"/>
          </a:p>
          <a:p>
            <a:r>
              <a:rPr lang="zh-CN" altLang="en-US" sz="2000" dirty="0"/>
              <a:t>普通全卷积</a:t>
            </a:r>
            <a:r>
              <a:rPr lang="zh-CN" altLang="en-US" sz="2000" dirty="0" smtClean="0"/>
              <a:t>网络所能做到的是强平移不变性，达不到我们目标检测需要的弱平移不变性。</a:t>
            </a:r>
            <a:endParaRPr lang="en-US" altLang="zh-CN" sz="2000" dirty="0" smtClean="0"/>
          </a:p>
          <a:p>
            <a:r>
              <a:rPr lang="zh-CN" altLang="en-US" sz="2000" dirty="0" smtClean="0"/>
              <a:t>在全卷积网络层中插入</a:t>
            </a:r>
            <a:r>
              <a:rPr lang="en-US" altLang="zh-CN" sz="2000" dirty="0" err="1" smtClean="0"/>
              <a:t>RoI</a:t>
            </a:r>
            <a:r>
              <a:rPr lang="zh-CN" altLang="en-US" sz="2000" dirty="0" smtClean="0"/>
              <a:t>层可以减弱平移不变性（我们的目的）</a:t>
            </a:r>
            <a:endParaRPr lang="zh-CN" altLang="en-US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792" y="4077072"/>
            <a:ext cx="62960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69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392</Words>
  <Application>Microsoft Office PowerPoint</Application>
  <PresentationFormat>全屏显示(4:3)</PresentationFormat>
  <Paragraphs>33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主题​​</vt:lpstr>
      <vt:lpstr>R-FCN:Object Detection via Region-based Fully Convolutional Networks</vt:lpstr>
      <vt:lpstr>深度学习时代下的目标检测</vt:lpstr>
      <vt:lpstr>RCNN回顾</vt:lpstr>
      <vt:lpstr>Fast RCNN回顾</vt:lpstr>
      <vt:lpstr>Faster-RCNN 回顾</vt:lpstr>
      <vt:lpstr>我们为什么会提出R-FCN？</vt:lpstr>
      <vt:lpstr>普通全卷积网络所存在的问题</vt:lpstr>
      <vt:lpstr>普通全卷积网络所存在的问题</vt:lpstr>
      <vt:lpstr>普通全卷积网络所存在的问题</vt:lpstr>
      <vt:lpstr>R-FCN</vt:lpstr>
      <vt:lpstr>R-FCN</vt:lpstr>
      <vt:lpstr>R-FCN</vt:lpstr>
      <vt:lpstr>R-FCN</vt:lpstr>
      <vt:lpstr>R-FCN</vt:lpstr>
      <vt:lpstr>ROI Pooling</vt:lpstr>
      <vt:lpstr>实验—全卷积网络有无ROI的对比</vt:lpstr>
      <vt:lpstr>实验—R-FCN与传统Faster-RCNN对比</vt:lpstr>
      <vt:lpstr>参考资料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R-FCN:Object Detection via Region-based Fully Convolutional Networks</dc:title>
  <dc:creator>韩易</dc:creator>
  <cp:lastModifiedBy>韩易</cp:lastModifiedBy>
  <cp:revision>19</cp:revision>
  <dcterms:created xsi:type="dcterms:W3CDTF">2018-05-31T02:20:19Z</dcterms:created>
  <dcterms:modified xsi:type="dcterms:W3CDTF">2018-06-15T02:21:09Z</dcterms:modified>
</cp:coreProperties>
</file>