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58" r:id="rId6"/>
    <p:sldId id="259" r:id="rId7"/>
    <p:sldId id="261" r:id="rId8"/>
    <p:sldId id="264" r:id="rId9"/>
    <p:sldId id="262" r:id="rId10"/>
    <p:sldId id="266" r:id="rId11"/>
    <p:sldId id="267" r:id="rId12"/>
    <p:sldId id="271" r:id="rId13"/>
    <p:sldId id="278" r:id="rId14"/>
    <p:sldId id="272" r:id="rId15"/>
    <p:sldId id="273" r:id="rId16"/>
    <p:sldId id="274" r:id="rId17"/>
    <p:sldId id="279" r:id="rId18"/>
    <p:sldId id="280" r:id="rId19"/>
    <p:sldId id="276" r:id="rId20"/>
    <p:sldId id="281" r:id="rId21"/>
    <p:sldId id="284" r:id="rId22"/>
    <p:sldId id="283" r:id="rId23"/>
    <p:sldId id="285" r:id="rId24"/>
    <p:sldId id="286" r:id="rId25"/>
    <p:sldId id="287" r:id="rId26"/>
    <p:sldId id="288" r:id="rId27"/>
    <p:sldId id="289" r:id="rId28"/>
    <p:sldId id="290" r:id="rId29"/>
    <p:sldId id="299" r:id="rId30"/>
    <p:sldId id="291" r:id="rId31"/>
    <p:sldId id="293" r:id="rId32"/>
    <p:sldId id="292" r:id="rId33"/>
    <p:sldId id="294" r:id="rId34"/>
    <p:sldId id="295" r:id="rId35"/>
    <p:sldId id="296" r:id="rId36"/>
    <p:sldId id="297" r:id="rId37"/>
    <p:sldId id="298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5EC1-5436-436F-9A8A-763C63034FC4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8874-BF6E-414D-9A86-5323FA315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70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5EC1-5436-436F-9A8A-763C63034FC4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8874-BF6E-414D-9A86-5323FA315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43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5EC1-5436-436F-9A8A-763C63034FC4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8874-BF6E-414D-9A86-5323FA315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33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5EC1-5436-436F-9A8A-763C63034FC4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8874-BF6E-414D-9A86-5323FA315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5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5EC1-5436-436F-9A8A-763C63034FC4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8874-BF6E-414D-9A86-5323FA315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1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5EC1-5436-436F-9A8A-763C63034FC4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8874-BF6E-414D-9A86-5323FA315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02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5EC1-5436-436F-9A8A-763C63034FC4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8874-BF6E-414D-9A86-5323FA315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65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5EC1-5436-436F-9A8A-763C63034FC4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8874-BF6E-414D-9A86-5323FA315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57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5EC1-5436-436F-9A8A-763C63034FC4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8874-BF6E-414D-9A86-5323FA315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64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5EC1-5436-436F-9A8A-763C63034FC4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8874-BF6E-414D-9A86-5323FA315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83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5EC1-5436-436F-9A8A-763C63034FC4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8874-BF6E-414D-9A86-5323FA315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71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15EC1-5436-436F-9A8A-763C63034FC4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58874-BF6E-414D-9A86-5323FA315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38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词向量的情感方向研究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943273" y="4516581"/>
            <a:ext cx="2724727" cy="454891"/>
          </a:xfrm>
        </p:spPr>
        <p:txBody>
          <a:bodyPr/>
          <a:lstStyle/>
          <a:p>
            <a:r>
              <a:rPr lang="zh-CN" altLang="en-US" dirty="0" smtClean="0"/>
              <a:t>郁可人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69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Relationship between representation learning and Algebraic method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CN" dirty="0" smtClean="0"/>
                  <a:t>Multinomial Distribution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EPCA allows us to suppose that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was drawn from a multinomial, and the skip-gram is precisely multinomial EPCA with the canonical link function.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𝑐𝑜𝑛𝑡𝑒𝑥𝑡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𝑤𝑜𝑟𝑑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𝑒𝑥𝑝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altLang="zh-CN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  <m:sup/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b>
                                                  <m:sSup>
                                                    <m:sSupPr>
                                                      <m:ctrlPr>
                                                        <a:rPr lang="en-US" altLang="zh-CN" i="1" smtClean="0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altLang="zh-CN" b="0" i="1" smtClean="0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altLang="zh-CN" b="0" i="1" smtClean="0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′</m:t>
                                                      </m:r>
                                                    </m:sup>
                                                  </m:sSup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nary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Canonical parameter vector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Count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b="0" dirty="0" smtClean="0">
                  <a:solidFill>
                    <a:prstClr val="black"/>
                  </a:solidFill>
                </a:endParaRPr>
              </a:p>
              <a:p>
                <a:pPr marL="0" indent="0" algn="r">
                  <a:buNone/>
                </a:pPr>
                <a:r>
                  <a:rPr lang="en-US" altLang="zh-CN" dirty="0" smtClean="0"/>
                  <a:t>(Ryan </a:t>
                </a:r>
                <a:r>
                  <a:rPr lang="en-US" altLang="zh-CN" dirty="0" err="1" smtClean="0"/>
                  <a:t>Cotterell</a:t>
                </a:r>
                <a:r>
                  <a:rPr lang="en-US" altLang="zh-CN" dirty="0" smtClean="0"/>
                  <a:t>, 2017; AJ </a:t>
                </a:r>
                <a:r>
                  <a:rPr lang="en-US" altLang="zh-CN" dirty="0" err="1" smtClean="0"/>
                  <a:t>Landgraf</a:t>
                </a:r>
                <a:r>
                  <a:rPr lang="en-US" altLang="zh-CN" dirty="0" smtClean="0"/>
                  <a:t>, 2017)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521" r="-870" b="-6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86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Relationship between representation learning and Algebraic method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Together skip-gram model with another supervision model</a:t>
                </a:r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𝑒𝑥𝑝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𝑤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num>
                                            <m:den>
                                              <m:nary>
                                                <m:naryPr>
                                                  <m:chr m:val="∑"/>
                                                  <m:supHide m:val="on"/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sSup>
                                                    <m:sSupPr>
                                                      <m:ctrlPr>
                                                        <a:rPr lang="en-US" altLang="zh-CN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altLang="zh-CN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′</m:t>
                                                      </m:r>
                                                    </m:sup>
                                                  </m:sSup>
                                                </m:sub>
                                                <m:sup/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exp</m:t>
                                                  </m:r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⁡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altLang="zh-CN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CN" i="1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CN" i="1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e>
                                                        <m:sub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n-US" altLang="zh-CN" i="1">
                                                                  <a:solidFill>
                                                                    <a:prstClr val="black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n-US" altLang="zh-CN" i="1">
                                                                  <a:solidFill>
                                                                    <a:prstClr val="black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𝑖</m:t>
                                                              </m:r>
                                                            </m:e>
                                                            <m:sup>
                                                              <m:r>
                                                                <a:rPr lang="en-US" altLang="zh-CN" i="1">
                                                                  <a:solidFill>
                                                                    <a:prstClr val="black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′</m:t>
                                                              </m:r>
                                                            </m:sup>
                                                          </m:sSup>
                                                        </m:sub>
                                                      </m:sSub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CN" i="1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CN" i="1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𝑤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CN" i="1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nary>
                                            </m:den>
                                          </m:f>
                                        </m:e>
                                      </m:func>
                                    </m:e>
                                  </m:nary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71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Strange geometry of word </a:t>
            </a:r>
            <a:r>
              <a:rPr lang="en-US" altLang="zh-CN" sz="3600" dirty="0" err="1" smtClean="0"/>
              <a:t>embeddings</a:t>
            </a:r>
            <a:endParaRPr lang="en-US" altLang="zh-CN" sz="3600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Normalization</a:t>
            </a:r>
          </a:p>
          <a:p>
            <a:r>
              <a:rPr lang="en-US" altLang="zh-CN" dirty="0" smtClean="0"/>
              <a:t>Two task of word </a:t>
            </a:r>
            <a:r>
              <a:rPr lang="en-US" altLang="zh-CN" dirty="0" err="1" smtClean="0"/>
              <a:t>embeddings</a:t>
            </a:r>
            <a:endParaRPr lang="en-US" altLang="zh-CN" dirty="0"/>
          </a:p>
          <a:p>
            <a:pPr lvl="1"/>
            <a:r>
              <a:rPr lang="en-US" altLang="zh-CN" dirty="0" smtClean="0"/>
              <a:t>Word similarity</a:t>
            </a:r>
          </a:p>
          <a:p>
            <a:pPr marL="914400" lvl="2" indent="0">
              <a:buNone/>
            </a:pPr>
            <a:endParaRPr lang="en-US" altLang="zh-CN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7681768" y="1419761"/>
            <a:ext cx="3524250" cy="4672528"/>
            <a:chOff x="6966238" y="1340283"/>
            <a:chExt cx="3524250" cy="467252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6238" y="1340283"/>
              <a:ext cx="3524250" cy="4352925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7712364" y="5643479"/>
              <a:ext cx="2334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(Liang-</a:t>
              </a:r>
              <a:r>
                <a:rPr lang="en-US" altLang="zh-CN" dirty="0" err="1" smtClean="0"/>
                <a:t>Chih</a:t>
              </a:r>
              <a:r>
                <a:rPr lang="en-US" altLang="zh-CN" dirty="0" smtClean="0"/>
                <a:t> Yu, 2018)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40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Strange geometry of word </a:t>
            </a:r>
            <a:r>
              <a:rPr lang="en-US" altLang="zh-CN" sz="3600" dirty="0" err="1" smtClean="0"/>
              <a:t>embeddings</a:t>
            </a:r>
            <a:endParaRPr lang="en-US" altLang="zh-CN" sz="3600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 smtClean="0"/>
              <a:t>Normalization</a:t>
            </a:r>
          </a:p>
          <a:p>
            <a:pPr lvl="1"/>
            <a:r>
              <a:rPr lang="en-US" altLang="zh-CN" sz="2200" dirty="0" smtClean="0"/>
              <a:t>High frequency words’ vectors in </a:t>
            </a:r>
            <a:r>
              <a:rPr lang="en-US" altLang="zh-CN" sz="2200" b="1" dirty="0" smtClean="0"/>
              <a:t>Glove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have a larger model length. </a:t>
            </a:r>
          </a:p>
          <a:p>
            <a:pPr lvl="1"/>
            <a:r>
              <a:rPr lang="en-US" altLang="zh-CN" sz="2200" dirty="0" smtClean="0"/>
              <a:t>High frequency words’ vectors in </a:t>
            </a:r>
            <a:r>
              <a:rPr lang="en-US" altLang="zh-CN" sz="2200" b="1" dirty="0" smtClean="0"/>
              <a:t>Skip-gram/PMI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have a smaller model length.</a:t>
            </a:r>
          </a:p>
          <a:p>
            <a:pPr lvl="1"/>
            <a:r>
              <a:rPr lang="en-US" altLang="zh-CN" sz="2200" dirty="0" smtClean="0"/>
              <a:t>Difference of model length is usually erased by normalization. 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3760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Strange geometry of word </a:t>
            </a:r>
            <a:r>
              <a:rPr lang="en-US" altLang="zh-CN" sz="3600" dirty="0" err="1" smtClean="0"/>
              <a:t>embeddings</a:t>
            </a:r>
            <a:endParaRPr lang="en-US" altLang="zh-CN" sz="3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/>
                  <a:t>Normalization</a:t>
                </a:r>
              </a:p>
              <a:p>
                <a:r>
                  <a:rPr lang="en-US" altLang="zh-CN" dirty="0" smtClean="0"/>
                  <a:t>Two task of word </a:t>
                </a:r>
                <a:r>
                  <a:rPr lang="en-US" altLang="zh-CN" dirty="0" err="1" smtClean="0"/>
                  <a:t>embeddings</a:t>
                </a:r>
                <a:endParaRPr lang="en-US" altLang="zh-CN" dirty="0"/>
              </a:p>
              <a:p>
                <a:pPr lvl="1"/>
                <a:r>
                  <a:rPr lang="en-US" altLang="zh-CN" dirty="0" smtClean="0"/>
                  <a:t>Word similarity</a:t>
                </a:r>
              </a:p>
              <a:p>
                <a:pPr lvl="1"/>
                <a:r>
                  <a:rPr lang="en-US" altLang="zh-CN" dirty="0" smtClean="0"/>
                  <a:t>Word analogy</a:t>
                </a:r>
              </a:p>
              <a:p>
                <a:pPr marL="914400" lvl="2" indent="0">
                  <a:buNone/>
                </a:pPr>
                <a:r>
                  <a:rPr lang="en-US" altLang="zh-CN" dirty="0" smtClean="0"/>
                  <a:t>King-Queen=Man-Woman</a:t>
                </a:r>
              </a:p>
              <a:p>
                <a:pPr marL="914400" lvl="2" indent="0">
                  <a:buNone/>
                </a:pPr>
                <a:endParaRPr lang="en-US" altLang="zh-CN" dirty="0" smtClean="0"/>
              </a:p>
              <a:p>
                <a:pPr marL="914400" lvl="2" indent="0">
                  <a:buNone/>
                </a:pPr>
                <a:endParaRPr lang="en-US" altLang="zh-CN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 smtClean="0"/>
                                <m:t>King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 smtClean="0"/>
                                <m:t>Queen</m:t>
                              </m:r>
                            </m:e>
                          </m:d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 smtClean="0"/>
                                <m:t>Man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 smtClean="0"/>
                                <m:t>Woman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914400" lvl="2" indent="0">
                  <a:buNone/>
                </a:pPr>
                <a:endParaRPr lang="en-US" altLang="zh-CN" dirty="0" smtClean="0"/>
              </a:p>
              <a:p>
                <a:pPr marL="914400" lvl="2" indent="0">
                  <a:buNone/>
                </a:pPr>
                <a:r>
                  <a:rPr lang="en-US" altLang="zh-CN" dirty="0" smtClean="0"/>
                  <a:t>Needs homomorphism between </a:t>
                </a:r>
                <a:r>
                  <a:rPr lang="en-US" altLang="zh-CN" dirty="0"/>
                  <a:t>the groups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 +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</a:p>
              <a:p>
                <a:pPr marL="914400" lvl="2" indent="0">
                  <a:buNone/>
                </a:pPr>
                <a:r>
                  <a:rPr lang="en-US" altLang="zh-CN" dirty="0" smtClean="0"/>
                  <a:t>So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King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dirty="0" smtClean="0"/>
                          <m:t>King</m:t>
                        </m:r>
                      </m:e>
                    </m:d>
                  </m:oMath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 marL="914400" lvl="2" indent="0" algn="r">
                  <a:buNone/>
                </a:pPr>
                <a:r>
                  <a:rPr lang="en-US" altLang="zh-CN" dirty="0" smtClean="0"/>
                  <a:t>(Pennington, 2014; Levy, 2014)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/>
          <p:cNvGrpSpPr/>
          <p:nvPr/>
        </p:nvGrpSpPr>
        <p:grpSpPr>
          <a:xfrm>
            <a:off x="7300744" y="2496052"/>
            <a:ext cx="2718218" cy="2237902"/>
            <a:chOff x="5187464" y="3813865"/>
            <a:chExt cx="2718218" cy="2237902"/>
          </a:xfrm>
        </p:grpSpPr>
        <p:sp>
          <p:nvSpPr>
            <p:cNvPr id="7" name="椭圆 6"/>
            <p:cNvSpPr/>
            <p:nvPr/>
          </p:nvSpPr>
          <p:spPr>
            <a:xfrm>
              <a:off x="5187464" y="4001294"/>
              <a:ext cx="2050473" cy="2050473"/>
            </a:xfrm>
            <a:prstGeom prst="ellipse">
              <a:avLst/>
            </a:prstGeom>
            <a:noFill/>
            <a:ln w="412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309672" y="4043304"/>
              <a:ext cx="627095" cy="440971"/>
              <a:chOff x="6527259" y="3706238"/>
              <a:chExt cx="627095" cy="440971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27259" y="4001294"/>
                <a:ext cx="145915" cy="1459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6527259" y="3706238"/>
                <a:ext cx="627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Man</a:t>
                </a:r>
                <a:endParaRPr lang="zh-CN" altLang="en-US" dirty="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6925992" y="5563156"/>
              <a:ext cx="979690" cy="369332"/>
              <a:chOff x="6527259" y="3937679"/>
              <a:chExt cx="979690" cy="369332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6527259" y="4001294"/>
                <a:ext cx="145915" cy="1459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6657036" y="3937679"/>
                <a:ext cx="84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Queen</a:t>
                </a:r>
                <a:endParaRPr lang="zh-CN" altLang="en-US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6687004" y="3813865"/>
              <a:ext cx="623889" cy="440971"/>
              <a:chOff x="6527259" y="3706238"/>
              <a:chExt cx="623889" cy="440971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6527259" y="4001294"/>
                <a:ext cx="145915" cy="1459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6527259" y="3706238"/>
                <a:ext cx="623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King</a:t>
                </a:r>
                <a:endParaRPr lang="zh-CN" altLang="en-US" dirty="0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5516832" y="5493158"/>
              <a:ext cx="965329" cy="440971"/>
              <a:chOff x="6527259" y="3706238"/>
              <a:chExt cx="965329" cy="440971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527259" y="4001294"/>
                <a:ext cx="145915" cy="1459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6527259" y="3706238"/>
                <a:ext cx="965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Woman</a:t>
                </a:r>
                <a:endParaRPr lang="zh-CN" altLang="en-US" dirty="0"/>
              </a:p>
            </p:txBody>
          </p:sp>
        </p:grpSp>
        <p:cxnSp>
          <p:nvCxnSpPr>
            <p:cNvPr id="27" name="直接连接符 26"/>
            <p:cNvCxnSpPr>
              <a:endCxn id="18" idx="4"/>
            </p:cNvCxnSpPr>
            <p:nvPr/>
          </p:nvCxnSpPr>
          <p:spPr>
            <a:xfrm>
              <a:off x="5369050" y="4409182"/>
              <a:ext cx="220740" cy="152494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6764320" y="4198010"/>
              <a:ext cx="220740" cy="152494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45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5095" y="2124075"/>
            <a:ext cx="6361810" cy="43513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Strange geometry of word </a:t>
            </a:r>
            <a:r>
              <a:rPr lang="en-US" altLang="zh-CN" sz="3600" dirty="0" err="1" smtClean="0"/>
              <a:t>embeddings</a:t>
            </a:r>
            <a:endParaRPr lang="en-US" altLang="zh-CN" sz="36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5069840" y="6404531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</a:t>
            </a:r>
            <a:r>
              <a:rPr lang="en-US" altLang="zh-CN" dirty="0" err="1" smtClean="0"/>
              <a:t>Mimno</a:t>
            </a:r>
            <a:r>
              <a:rPr lang="en-US" altLang="zh-CN" dirty="0" smtClean="0"/>
              <a:t>, 2017)</a:t>
            </a:r>
            <a:endParaRPr lang="zh-CN" altLang="en-US" dirty="0"/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The “isotropic” is often be used as a prior knowledge, but is not always </a:t>
            </a:r>
            <a:r>
              <a:rPr lang="en-US" altLang="zh-CN" dirty="0" err="1" smtClean="0"/>
              <a:t>ture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44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7831"/>
            <a:ext cx="10515600" cy="408692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24400" y="6156960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</a:t>
            </a:r>
            <a:r>
              <a:rPr lang="en-US" altLang="zh-CN" dirty="0" err="1" smtClean="0"/>
              <a:t>Jiaqi</a:t>
            </a:r>
            <a:r>
              <a:rPr lang="en-US" altLang="zh-CN" dirty="0" smtClean="0"/>
              <a:t> Mu, 2018)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Strange geometry of word </a:t>
            </a:r>
            <a:r>
              <a:rPr lang="en-US" altLang="zh-CN" sz="3600" dirty="0" err="1" smtClean="0"/>
              <a:t>embeddings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0090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Strange geometry of word </a:t>
            </a:r>
            <a:r>
              <a:rPr lang="en-US" altLang="zh-CN" sz="3600" dirty="0" err="1" smtClean="0"/>
              <a:t>embeddings</a:t>
            </a:r>
            <a:endParaRPr lang="en-US" altLang="zh-CN" sz="3600" dirty="0" smtClean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84630"/>
            <a:ext cx="10515600" cy="2220527"/>
          </a:xfrm>
          <a:prstGeom prst="rect">
            <a:avLst/>
          </a:prstGeom>
        </p:spPr>
      </p:pic>
      <p:sp>
        <p:nvSpPr>
          <p:cNvPr id="7" name="内容占位符 1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To gather more “isotropic” word </a:t>
            </a:r>
            <a:r>
              <a:rPr lang="en-US" altLang="zh-CN" dirty="0" err="1" smtClean="0"/>
              <a:t>embeddings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Consider that the top PC direction is caused by dataset bias.</a:t>
            </a:r>
          </a:p>
          <a:p>
            <a:pPr marL="0" indent="0" algn="r">
              <a:buNone/>
            </a:pP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Jiaqi</a:t>
            </a:r>
            <a:r>
              <a:rPr lang="en-US" altLang="zh-CN" sz="2400" dirty="0" smtClean="0"/>
              <a:t> Mu, 2018)</a:t>
            </a:r>
            <a:endParaRPr lang="zh-CN" altLang="en-US" sz="2400" dirty="0" smtClean="0"/>
          </a:p>
          <a:p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8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Look </a:t>
            </a:r>
            <a:r>
              <a:rPr lang="en-US" altLang="zh-CN" sz="2600" dirty="0" smtClean="0"/>
              <a:t>back</a:t>
            </a:r>
            <a:r>
              <a:rPr lang="en-US" altLang="zh-CN" dirty="0" smtClean="0"/>
              <a:t> to the 2-dim vector space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Strange geometry of word </a:t>
            </a:r>
            <a:r>
              <a:rPr lang="en-US" altLang="zh-CN" sz="3600" dirty="0" err="1" smtClean="0"/>
              <a:t>embeddings</a:t>
            </a:r>
            <a:endParaRPr lang="en-US" altLang="zh-CN" sz="3600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4334024" y="2800852"/>
            <a:ext cx="2718218" cy="2237902"/>
            <a:chOff x="5187464" y="3813865"/>
            <a:chExt cx="2718218" cy="2237902"/>
          </a:xfrm>
        </p:grpSpPr>
        <p:sp>
          <p:nvSpPr>
            <p:cNvPr id="6" name="椭圆 5"/>
            <p:cNvSpPr/>
            <p:nvPr/>
          </p:nvSpPr>
          <p:spPr>
            <a:xfrm>
              <a:off x="5187464" y="4001294"/>
              <a:ext cx="2050473" cy="2050473"/>
            </a:xfrm>
            <a:prstGeom prst="ellipse">
              <a:avLst/>
            </a:prstGeom>
            <a:noFill/>
            <a:ln w="412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309672" y="4043304"/>
              <a:ext cx="627095" cy="440971"/>
              <a:chOff x="6527259" y="3706238"/>
              <a:chExt cx="627095" cy="44097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6527259" y="4001294"/>
                <a:ext cx="145915" cy="1459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6527259" y="3706238"/>
                <a:ext cx="627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Man</a:t>
                </a:r>
                <a:endParaRPr lang="zh-CN" altLang="en-US" dirty="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925992" y="5563156"/>
              <a:ext cx="979690" cy="369332"/>
              <a:chOff x="6527259" y="3937679"/>
              <a:chExt cx="979690" cy="369332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6527259" y="4001294"/>
                <a:ext cx="145915" cy="1459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6657036" y="3937679"/>
                <a:ext cx="84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Queen</a:t>
                </a:r>
                <a:endParaRPr lang="zh-CN" altLang="en-US" dirty="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6687004" y="3813865"/>
              <a:ext cx="623889" cy="440971"/>
              <a:chOff x="6527259" y="3706238"/>
              <a:chExt cx="623889" cy="440971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6527259" y="4001294"/>
                <a:ext cx="145915" cy="1459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6527259" y="3706238"/>
                <a:ext cx="623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King</a:t>
                </a:r>
                <a:endParaRPr lang="zh-CN" altLang="en-US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516832" y="5493158"/>
              <a:ext cx="965329" cy="440971"/>
              <a:chOff x="6527259" y="3706238"/>
              <a:chExt cx="965329" cy="440971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6527259" y="4001294"/>
                <a:ext cx="145915" cy="1459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527259" y="3706238"/>
                <a:ext cx="965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Woman</a:t>
                </a:r>
                <a:endParaRPr lang="zh-CN" altLang="en-US" dirty="0"/>
              </a:p>
            </p:txBody>
          </p:sp>
        </p:grpSp>
        <p:cxnSp>
          <p:nvCxnSpPr>
            <p:cNvPr id="11" name="直接连接符 10"/>
            <p:cNvCxnSpPr>
              <a:endCxn id="13" idx="4"/>
            </p:cNvCxnSpPr>
            <p:nvPr/>
          </p:nvCxnSpPr>
          <p:spPr>
            <a:xfrm>
              <a:off x="5369050" y="4409182"/>
              <a:ext cx="220740" cy="152494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764320" y="4198010"/>
              <a:ext cx="220740" cy="152494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接箭头连接符 21"/>
          <p:cNvCxnSpPr/>
          <p:nvPr/>
        </p:nvCxnSpPr>
        <p:spPr>
          <a:xfrm>
            <a:off x="3484880" y="4008120"/>
            <a:ext cx="465328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344160" y="2331720"/>
            <a:ext cx="0" cy="327152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38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Look </a:t>
            </a:r>
            <a:r>
              <a:rPr lang="en-US" altLang="zh-CN" sz="2600" dirty="0" smtClean="0"/>
              <a:t>back</a:t>
            </a:r>
            <a:r>
              <a:rPr lang="en-US" altLang="zh-CN" dirty="0" smtClean="0"/>
              <a:t> to the 2-dim vector space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Strange geometry of word </a:t>
            </a:r>
            <a:r>
              <a:rPr lang="en-US" altLang="zh-CN" sz="3600" dirty="0" err="1" smtClean="0"/>
              <a:t>embeddings</a:t>
            </a:r>
            <a:endParaRPr lang="en-US" altLang="zh-CN" sz="3600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4334024" y="2800852"/>
            <a:ext cx="2718218" cy="2237902"/>
            <a:chOff x="5187464" y="3813865"/>
            <a:chExt cx="2718218" cy="2237902"/>
          </a:xfrm>
        </p:grpSpPr>
        <p:sp>
          <p:nvSpPr>
            <p:cNvPr id="6" name="椭圆 5"/>
            <p:cNvSpPr/>
            <p:nvPr/>
          </p:nvSpPr>
          <p:spPr>
            <a:xfrm>
              <a:off x="5187464" y="4001294"/>
              <a:ext cx="2050473" cy="2050473"/>
            </a:xfrm>
            <a:prstGeom prst="ellipse">
              <a:avLst/>
            </a:prstGeom>
            <a:noFill/>
            <a:ln w="412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309672" y="4043304"/>
              <a:ext cx="627095" cy="440971"/>
              <a:chOff x="6527259" y="3706238"/>
              <a:chExt cx="627095" cy="44097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6527259" y="4001294"/>
                <a:ext cx="145915" cy="1459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6527259" y="3706238"/>
                <a:ext cx="627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Man</a:t>
                </a:r>
                <a:endParaRPr lang="zh-CN" altLang="en-US" dirty="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925992" y="5563156"/>
              <a:ext cx="979690" cy="369332"/>
              <a:chOff x="6527259" y="3937679"/>
              <a:chExt cx="979690" cy="369332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6527259" y="4001294"/>
                <a:ext cx="145915" cy="1459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6657036" y="3937679"/>
                <a:ext cx="84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Queen</a:t>
                </a:r>
                <a:endParaRPr lang="zh-CN" altLang="en-US" dirty="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6687004" y="3813865"/>
              <a:ext cx="623889" cy="440971"/>
              <a:chOff x="6527259" y="3706238"/>
              <a:chExt cx="623889" cy="440971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6527259" y="4001294"/>
                <a:ext cx="145915" cy="1459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6527259" y="3706238"/>
                <a:ext cx="623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King</a:t>
                </a:r>
                <a:endParaRPr lang="zh-CN" altLang="en-US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516832" y="5493158"/>
              <a:ext cx="965329" cy="440971"/>
              <a:chOff x="6527259" y="3706238"/>
              <a:chExt cx="965329" cy="440971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6527259" y="4001294"/>
                <a:ext cx="145915" cy="1459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527259" y="3706238"/>
                <a:ext cx="965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Woman</a:t>
                </a:r>
                <a:endParaRPr lang="zh-CN" altLang="en-US" dirty="0"/>
              </a:p>
            </p:txBody>
          </p:sp>
        </p:grpSp>
        <p:cxnSp>
          <p:nvCxnSpPr>
            <p:cNvPr id="11" name="直接连接符 10"/>
            <p:cNvCxnSpPr>
              <a:endCxn id="13" idx="4"/>
            </p:cNvCxnSpPr>
            <p:nvPr/>
          </p:nvCxnSpPr>
          <p:spPr>
            <a:xfrm>
              <a:off x="5369050" y="4409182"/>
              <a:ext cx="220740" cy="152494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764320" y="4198010"/>
              <a:ext cx="220740" cy="152494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接箭头连接符 21"/>
          <p:cNvCxnSpPr/>
          <p:nvPr/>
        </p:nvCxnSpPr>
        <p:spPr>
          <a:xfrm>
            <a:off x="3484880" y="4008120"/>
            <a:ext cx="465328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344160" y="2331720"/>
            <a:ext cx="0" cy="327152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 flipV="1">
            <a:off x="5120864" y="2476810"/>
            <a:ext cx="413720" cy="294132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3306707" y="3592344"/>
            <a:ext cx="4644028" cy="69582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459230" y="5340254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Gender direction</a:t>
            </a:r>
            <a:endParaRPr lang="zh-CN" altLang="en-US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7184439" y="3238303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Vertical to Gender direction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5760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Extension of word </a:t>
            </a:r>
            <a:r>
              <a:rPr lang="en-US" altLang="zh-CN" dirty="0" err="1" smtClean="0"/>
              <a:t>embeddings</a:t>
            </a:r>
            <a:endParaRPr lang="en-US" altLang="zh-CN" dirty="0"/>
          </a:p>
          <a:p>
            <a:r>
              <a:rPr lang="en-US" altLang="zh-CN" dirty="0"/>
              <a:t>Relationship between representation learning and Algebraic </a:t>
            </a:r>
            <a:r>
              <a:rPr lang="en-US" altLang="zh-CN" dirty="0" smtClean="0"/>
              <a:t>method</a:t>
            </a:r>
          </a:p>
          <a:p>
            <a:r>
              <a:rPr lang="en-US" altLang="zh-CN" dirty="0" smtClean="0"/>
              <a:t>Strange geometry of word </a:t>
            </a:r>
            <a:r>
              <a:rPr lang="en-US" altLang="zh-CN" dirty="0" err="1" smtClean="0"/>
              <a:t>embeddings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Sentiment word </a:t>
            </a:r>
            <a:r>
              <a:rPr lang="en-US" altLang="zh-CN" dirty="0" err="1" smtClean="0">
                <a:solidFill>
                  <a:srgbClr val="FF0000"/>
                </a:solidFill>
              </a:rPr>
              <a:t>embeddings</a:t>
            </a:r>
            <a:r>
              <a:rPr lang="en-US" altLang="zh-CN" dirty="0" smtClean="0">
                <a:solidFill>
                  <a:srgbClr val="FF0000"/>
                </a:solidFill>
              </a:rPr>
              <a:t> (my work)</a:t>
            </a:r>
          </a:p>
        </p:txBody>
      </p:sp>
    </p:spTree>
    <p:extLst>
      <p:ext uri="{BB962C8B-B14F-4D97-AF65-F5344CB8AC3E}">
        <p14:creationId xmlns:p14="http://schemas.microsoft.com/office/powerpoint/2010/main" val="133196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0727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Look back to the 2-dim vector space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King and Queen should have </a:t>
            </a:r>
            <a:r>
              <a:rPr lang="en-US" altLang="zh-CN" dirty="0" err="1" smtClean="0"/>
              <a:t>oppotise</a:t>
            </a:r>
            <a:r>
              <a:rPr lang="en-US" altLang="zh-CN" dirty="0" smtClean="0"/>
              <a:t> vectors on gender direction, and similar vectors on direction vertical to gender direction.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Strange geometry of word </a:t>
            </a:r>
            <a:r>
              <a:rPr lang="en-US" altLang="zh-CN" sz="3600" dirty="0" err="1" smtClean="0"/>
              <a:t>embeddings</a:t>
            </a:r>
            <a:endParaRPr lang="en-US" altLang="zh-CN" sz="3600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4334024" y="2800852"/>
            <a:ext cx="2718218" cy="2237902"/>
            <a:chOff x="5187464" y="3813865"/>
            <a:chExt cx="2718218" cy="2237902"/>
          </a:xfrm>
        </p:grpSpPr>
        <p:sp>
          <p:nvSpPr>
            <p:cNvPr id="6" name="椭圆 5"/>
            <p:cNvSpPr/>
            <p:nvPr/>
          </p:nvSpPr>
          <p:spPr>
            <a:xfrm>
              <a:off x="5187464" y="4001294"/>
              <a:ext cx="2050473" cy="2050473"/>
            </a:xfrm>
            <a:prstGeom prst="ellipse">
              <a:avLst/>
            </a:prstGeom>
            <a:noFill/>
            <a:ln w="412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309672" y="4043304"/>
              <a:ext cx="627095" cy="440971"/>
              <a:chOff x="6527259" y="3706238"/>
              <a:chExt cx="627095" cy="44097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6527259" y="4001294"/>
                <a:ext cx="145915" cy="1459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6527259" y="3706238"/>
                <a:ext cx="627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Man</a:t>
                </a:r>
                <a:endParaRPr lang="zh-CN" altLang="en-US" dirty="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925992" y="5563156"/>
              <a:ext cx="979690" cy="369332"/>
              <a:chOff x="6527259" y="3937679"/>
              <a:chExt cx="979690" cy="369332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6527259" y="4001294"/>
                <a:ext cx="145915" cy="1459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6657036" y="3937679"/>
                <a:ext cx="84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Queen</a:t>
                </a:r>
                <a:endParaRPr lang="zh-CN" altLang="en-US" dirty="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6687004" y="3813865"/>
              <a:ext cx="623889" cy="440971"/>
              <a:chOff x="6527259" y="3706238"/>
              <a:chExt cx="623889" cy="440971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6527259" y="4001294"/>
                <a:ext cx="145915" cy="1459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6527259" y="3706238"/>
                <a:ext cx="623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King</a:t>
                </a:r>
                <a:endParaRPr lang="zh-CN" altLang="en-US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516832" y="5493158"/>
              <a:ext cx="965329" cy="440971"/>
              <a:chOff x="6527259" y="3706238"/>
              <a:chExt cx="965329" cy="440971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6527259" y="4001294"/>
                <a:ext cx="145915" cy="1459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527259" y="3706238"/>
                <a:ext cx="965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Woman</a:t>
                </a:r>
                <a:endParaRPr lang="zh-CN" altLang="en-US" dirty="0"/>
              </a:p>
            </p:txBody>
          </p:sp>
        </p:grpSp>
        <p:cxnSp>
          <p:nvCxnSpPr>
            <p:cNvPr id="11" name="直接连接符 10"/>
            <p:cNvCxnSpPr>
              <a:endCxn id="13" idx="4"/>
            </p:cNvCxnSpPr>
            <p:nvPr/>
          </p:nvCxnSpPr>
          <p:spPr>
            <a:xfrm>
              <a:off x="5369050" y="4409182"/>
              <a:ext cx="220740" cy="152494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764320" y="4198010"/>
              <a:ext cx="220740" cy="152494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接箭头连接符 21"/>
          <p:cNvCxnSpPr/>
          <p:nvPr/>
        </p:nvCxnSpPr>
        <p:spPr>
          <a:xfrm>
            <a:off x="3484880" y="4008120"/>
            <a:ext cx="465328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344160" y="2331720"/>
            <a:ext cx="0" cy="327152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 flipV="1">
            <a:off x="5120864" y="2476810"/>
            <a:ext cx="413720" cy="294132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3306707" y="3592344"/>
            <a:ext cx="4644028" cy="69582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459230" y="5340254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Gender direction</a:t>
            </a:r>
            <a:endParaRPr lang="zh-CN" altLang="en-US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7184439" y="3238303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Vertical to Gender direction</a:t>
            </a:r>
            <a:endParaRPr lang="zh-CN" altLang="en-US" b="1" dirty="0"/>
          </a:p>
        </p:txBody>
      </p:sp>
      <p:cxnSp>
        <p:nvCxnSpPr>
          <p:cNvPr id="23" name="直接连接符 22"/>
          <p:cNvCxnSpPr>
            <a:endCxn id="17" idx="2"/>
          </p:cNvCxnSpPr>
          <p:nvPr/>
        </p:nvCxnSpPr>
        <p:spPr>
          <a:xfrm flipV="1">
            <a:off x="5448499" y="4686716"/>
            <a:ext cx="624053" cy="10530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5236488" y="3187490"/>
            <a:ext cx="624053" cy="10530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59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0072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We have the joint training word embedding 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𝑒𝑥𝑝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𝑤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num>
                                            <m:den>
                                              <m:nary>
                                                <m:naryPr>
                                                  <m:chr m:val="∑"/>
                                                  <m:supHide m:val="on"/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sSup>
                                                    <m:sSupPr>
                                                      <m:ctrlPr>
                                                        <a:rPr lang="en-US" altLang="zh-CN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altLang="zh-CN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′</m:t>
                                                      </m:r>
                                                    </m:sup>
                                                  </m:sSup>
                                                </m:sub>
                                                <m:sup/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exp</m:t>
                                                  </m:r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⁡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altLang="zh-CN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CN" i="1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CN" i="1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e>
                                                        <m:sub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n-US" altLang="zh-CN" i="1">
                                                                  <a:solidFill>
                                                                    <a:prstClr val="black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n-US" altLang="zh-CN" i="1">
                                                                  <a:solidFill>
                                                                    <a:prstClr val="black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𝑖</m:t>
                                                              </m:r>
                                                            </m:e>
                                                            <m:sup>
                                                              <m:r>
                                                                <a:rPr lang="en-US" altLang="zh-CN" i="1">
                                                                  <a:solidFill>
                                                                    <a:prstClr val="black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′</m:t>
                                                              </m:r>
                                                            </m:sup>
                                                          </m:sSup>
                                                        </m:sub>
                                                      </m:sSub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CN" i="1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CN" i="1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𝑤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CN" i="1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nary>
                                            </m:den>
                                          </m:f>
                                        </m:e>
                                      </m:func>
                                    </m:e>
                                  </m:nary>
                                </m:e>
                              </m:d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We can assume there is a sentiment direction subspace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00727"/>
              </a:xfrm>
              <a:blipFill>
                <a:blip r:embed="rId2"/>
                <a:stretch>
                  <a:fillRect l="-1043" t="-2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Sentiment word </a:t>
            </a:r>
            <a:r>
              <a:rPr lang="en-US" altLang="zh-CN" sz="3600" dirty="0" err="1" smtClean="0"/>
              <a:t>embeddings</a:t>
            </a:r>
            <a:r>
              <a:rPr lang="en-US" altLang="zh-CN" sz="3600" dirty="0" smtClean="0">
                <a:solidFill>
                  <a:srgbClr val="FF0000"/>
                </a:solidFill>
              </a:rPr>
              <a:t> (my work)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139379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Sentiment word </a:t>
            </a:r>
            <a:r>
              <a:rPr lang="en-US" altLang="zh-CN" sz="3600" dirty="0" err="1" smtClean="0"/>
              <a:t>embeddings</a:t>
            </a:r>
            <a:r>
              <a:rPr lang="en-US" altLang="zh-CN" sz="3600" dirty="0" smtClean="0">
                <a:solidFill>
                  <a:srgbClr val="FF0000"/>
                </a:solidFill>
              </a:rPr>
              <a:t> (my work)</a:t>
            </a:r>
            <a:endParaRPr lang="en-US" altLang="zh-CN" sz="3600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‘Bad’ have high rank in nearest neighbor </a:t>
            </a:r>
          </a:p>
          <a:p>
            <a:pPr marL="0" indent="0">
              <a:buNone/>
            </a:pPr>
            <a:r>
              <a:rPr lang="en-US" altLang="zh-CN" sz="2400" dirty="0" smtClean="0"/>
              <a:t>words of ‘good’.</a:t>
            </a:r>
          </a:p>
          <a:p>
            <a:r>
              <a:rPr lang="en-US" altLang="zh-CN" sz="2400" dirty="0" smtClean="0"/>
              <a:t>Positive words is more than negative words</a:t>
            </a:r>
          </a:p>
          <a:p>
            <a:pPr marL="0" indent="0">
              <a:buNone/>
            </a:pPr>
            <a:r>
              <a:rPr lang="en-US" altLang="zh-CN" sz="2400" dirty="0" smtClean="0"/>
              <a:t>in nearest neighbor words of ‘good’.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Inference:</a:t>
            </a:r>
          </a:p>
          <a:p>
            <a:pPr marL="0" indent="0">
              <a:buNone/>
            </a:pPr>
            <a:r>
              <a:rPr lang="en-US" altLang="zh-CN" sz="2400" dirty="0" smtClean="0"/>
              <a:t>Word </a:t>
            </a:r>
            <a:r>
              <a:rPr lang="en-US" altLang="zh-CN" sz="2400" dirty="0" err="1" smtClean="0"/>
              <a:t>embeddings</a:t>
            </a:r>
            <a:r>
              <a:rPr lang="en-US" altLang="zh-CN" sz="2400" dirty="0" smtClean="0"/>
              <a:t> catch sentiment information </a:t>
            </a:r>
          </a:p>
          <a:p>
            <a:pPr marL="0" indent="0">
              <a:buNone/>
            </a:pPr>
            <a:r>
              <a:rPr lang="en-US" altLang="zh-CN" sz="2400" dirty="0" smtClean="0"/>
              <a:t>to some extend, but not obviously.</a:t>
            </a:r>
            <a:endParaRPr lang="zh-CN" altLang="en-US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945928" y="1504435"/>
            <a:ext cx="3524250" cy="4672528"/>
            <a:chOff x="6966238" y="1340283"/>
            <a:chExt cx="3524250" cy="4672528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6238" y="1340283"/>
              <a:ext cx="3524250" cy="4352925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7712364" y="5643479"/>
              <a:ext cx="2334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(Liang-</a:t>
              </a:r>
              <a:r>
                <a:rPr lang="en-US" altLang="zh-CN" dirty="0" err="1" smtClean="0"/>
                <a:t>Chih</a:t>
              </a:r>
              <a:r>
                <a:rPr lang="en-US" altLang="zh-CN" dirty="0" smtClean="0"/>
                <a:t> Yu, 2018)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686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Sentiment word </a:t>
            </a:r>
            <a:r>
              <a:rPr lang="en-US" altLang="zh-CN" sz="3600" dirty="0" err="1" smtClean="0"/>
              <a:t>embeddings</a:t>
            </a:r>
            <a:r>
              <a:rPr lang="en-US" altLang="zh-CN" sz="3600" dirty="0" smtClean="0">
                <a:solidFill>
                  <a:srgbClr val="FF0000"/>
                </a:solidFill>
              </a:rPr>
              <a:t> (my work)</a:t>
            </a:r>
            <a:endParaRPr lang="en-US" altLang="zh-CN" sz="36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 picked 16 pair words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with antisense</a:t>
            </a:r>
          </a:p>
          <a:p>
            <a:pPr marL="0" indent="0">
              <a:buNone/>
            </a:pPr>
            <a:r>
              <a:rPr lang="en-US" altLang="zh-CN" dirty="0" smtClean="0"/>
              <a:t>but close to each other </a:t>
            </a:r>
          </a:p>
          <a:p>
            <a:pPr marL="0" indent="0">
              <a:buNone/>
            </a:pPr>
            <a:r>
              <a:rPr lang="en-US" altLang="zh-CN" dirty="0" smtClean="0"/>
              <a:t>in vector distance.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Using the seed words </a:t>
            </a:r>
          </a:p>
          <a:p>
            <a:pPr marL="0" indent="0">
              <a:buNone/>
            </a:pPr>
            <a:r>
              <a:rPr lang="en-US" altLang="zh-CN" dirty="0" smtClean="0"/>
              <a:t>to find the main components.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319520" y="1941041"/>
            <a:ext cx="4236720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mic Sans MS" panose="030F0702030302020204" pitchFamily="66" charset="0"/>
              </a:rPr>
              <a:t>good bad 0.7190051208276235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mic Sans MS" panose="030F0702030302020204" pitchFamily="66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mic Sans MS" panose="030F0702030302020204" pitchFamily="66" charset="0"/>
              </a:rPr>
              <a:t>happy sad 0.5354614339594703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mic Sans MS" panose="030F0702030302020204" pitchFamily="66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mic Sans MS" panose="030F0702030302020204" pitchFamily="66" charset="0"/>
              </a:rPr>
              <a:t>best worst 0.5835110762141579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mic Sans MS" panose="030F0702030302020204" pitchFamily="66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mic Sans MS" panose="030F0702030302020204" pitchFamily="66" charset="0"/>
              </a:rPr>
              <a:t>great terrible 0.5425338324859197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mic Sans MS" panose="030F0702030302020204" pitchFamily="66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mic Sans MS" panose="030F0702030302020204" pitchFamily="66" charset="0"/>
              </a:rPr>
              <a:t>better worse 0.6248995223961045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mic Sans MS" panose="030F0702030302020204" pitchFamily="66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mic Sans MS" panose="030F0702030302020204" pitchFamily="66" charset="0"/>
              </a:rPr>
              <a:t>amazing awful 0.5293680460915142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mic Sans MS" panose="030F0702030302020204" pitchFamily="66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mic Sans MS" panose="030F0702030302020204" pitchFamily="66" charset="0"/>
              </a:rPr>
              <a:t>cute annoying 0.5144807557825171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mic Sans MS" panose="030F0702030302020204" pitchFamily="66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mic Sans MS" panose="030F0702030302020204" pitchFamily="66" charset="0"/>
              </a:rPr>
              <a:t>awesome weird 0.5646271009195323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mic Sans MS" panose="030F0702030302020204" pitchFamily="66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mic Sans MS" panose="030F0702030302020204" pitchFamily="66" charset="0"/>
              </a:rPr>
              <a:t>excited disappointed 0.5144381803099171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mic Sans MS" panose="030F0702030302020204" pitchFamily="66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mic Sans MS" panose="030F0702030302020204" pitchFamily="66" charset="0"/>
              </a:rPr>
              <a:t>glad disappointed 0.5871208227419177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mic Sans MS" panose="030F0702030302020204" pitchFamily="66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mic Sans MS" panose="030F0702030302020204" pitchFamily="66" charset="0"/>
              </a:rPr>
              <a:t>yay ugh 0.5541232741199669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mic Sans MS" panose="030F0702030302020204" pitchFamily="66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mic Sans MS" panose="030F0702030302020204" pitchFamily="66" charset="0"/>
              </a:rPr>
              <a:t>funny boring 0.5214890457196143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mic Sans MS" panose="030F0702030302020204" pitchFamily="66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mic Sans MS" panose="030F0702030302020204" pitchFamily="66" charset="0"/>
              </a:rPr>
              <a:t>strong weak 0.6157288994523519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mic Sans MS" panose="030F0702030302020204" pitchFamily="66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mic Sans MS" panose="030F0702030302020204" pitchFamily="66" charset="0"/>
              </a:rPr>
              <a:t>interesting weird 0.5364337341550329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mic Sans MS" panose="030F0702030302020204" pitchFamily="66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mic Sans MS" panose="030F0702030302020204" pitchFamily="66" charset="0"/>
              </a:rPr>
              <a:t>thankful sorry 0.5547394269192794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mic Sans MS" panose="030F0702030302020204" pitchFamily="66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mic Sans MS" panose="030F0702030302020204" pitchFamily="66" charset="0"/>
              </a:rPr>
              <a:t>greatest worst 0.5264488290421043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00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Sentiment word </a:t>
            </a:r>
            <a:r>
              <a:rPr lang="en-US" altLang="zh-CN" sz="3600" dirty="0" err="1" smtClean="0"/>
              <a:t>embeddings</a:t>
            </a:r>
            <a:r>
              <a:rPr lang="en-US" altLang="zh-CN" sz="3600" dirty="0" smtClean="0">
                <a:solidFill>
                  <a:srgbClr val="FF0000"/>
                </a:solidFill>
              </a:rPr>
              <a:t> (my work)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Word </a:t>
            </a:r>
            <a:r>
              <a:rPr lang="en-US" altLang="zh-CN" dirty="0" err="1" smtClean="0"/>
              <a:t>embeddings</a:t>
            </a:r>
            <a:endParaRPr lang="en-US" altLang="zh-CN" dirty="0"/>
          </a:p>
          <a:p>
            <a:pPr lvl="1"/>
            <a:r>
              <a:rPr lang="en-US" altLang="zh-CN" dirty="0" smtClean="0"/>
              <a:t>fastText-crawl-300d-2M (Piotr Bojanowski, 2017)</a:t>
            </a:r>
          </a:p>
          <a:p>
            <a:pPr lvl="1"/>
            <a:r>
              <a:rPr lang="en-US" altLang="zh-CN" dirty="0" err="1"/>
              <a:t>SSWE_h</a:t>
            </a:r>
            <a:r>
              <a:rPr lang="en-US" altLang="zh-CN" dirty="0"/>
              <a:t>(50)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Duyu</a:t>
            </a:r>
            <a:r>
              <a:rPr lang="en-US" altLang="zh-CN" dirty="0" smtClean="0"/>
              <a:t> Tang, 2014)</a:t>
            </a:r>
          </a:p>
          <a:p>
            <a:pPr lvl="1"/>
            <a:r>
              <a:rPr lang="en-US" altLang="zh-CN" dirty="0" err="1" smtClean="0"/>
              <a:t>Random_picked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Method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dirty="0" smtClean="0">
                <a:solidFill>
                  <a:srgbClr val="FF0000"/>
                </a:solidFill>
              </a:rPr>
              <a:t>Compute the means of each pair of vectors respectively.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dirty="0" smtClean="0">
                <a:solidFill>
                  <a:srgbClr val="FF0000"/>
                </a:solidFill>
              </a:rPr>
              <a:t>Centralize vectors to corresponding pair centers.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dirty="0" smtClean="0">
                <a:solidFill>
                  <a:srgbClr val="FF0000"/>
                </a:solidFill>
              </a:rPr>
              <a:t>Do PCA to centralized vectors, set the top principle component direction as sentiment direction.</a:t>
            </a:r>
          </a:p>
        </p:txBody>
      </p:sp>
    </p:spTree>
    <p:extLst>
      <p:ext uri="{BB962C8B-B14F-4D97-AF65-F5344CB8AC3E}">
        <p14:creationId xmlns:p14="http://schemas.microsoft.com/office/powerpoint/2010/main" val="309656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Sentiment word </a:t>
            </a:r>
            <a:r>
              <a:rPr lang="en-US" altLang="zh-CN" sz="3600" dirty="0" err="1" smtClean="0"/>
              <a:t>embeddings</a:t>
            </a:r>
            <a:r>
              <a:rPr lang="en-US" altLang="zh-CN" sz="3600" dirty="0" smtClean="0">
                <a:solidFill>
                  <a:srgbClr val="FF0000"/>
                </a:solidFill>
              </a:rPr>
              <a:t> (my work)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434854"/>
              </p:ext>
            </p:extLst>
          </p:nvPr>
        </p:nvGraphicFramePr>
        <p:xfrm>
          <a:off x="838200" y="1825623"/>
          <a:ext cx="10515600" cy="4189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4360">
                  <a:extLst>
                    <a:ext uri="{9D8B030D-6E8A-4147-A177-3AD203B41FA5}">
                      <a16:colId xmlns:a16="http://schemas.microsoft.com/office/drawing/2014/main" val="2950781558"/>
                    </a:ext>
                  </a:extLst>
                </a:gridCol>
                <a:gridCol w="3078480">
                  <a:extLst>
                    <a:ext uri="{9D8B030D-6E8A-4147-A177-3AD203B41FA5}">
                      <a16:colId xmlns:a16="http://schemas.microsoft.com/office/drawing/2014/main" val="814114889"/>
                    </a:ext>
                  </a:extLst>
                </a:gridCol>
                <a:gridCol w="2943860">
                  <a:extLst>
                    <a:ext uri="{9D8B030D-6E8A-4147-A177-3AD203B41FA5}">
                      <a16:colId xmlns:a16="http://schemas.microsoft.com/office/drawing/2014/main" val="290170314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64469679"/>
                    </a:ext>
                  </a:extLst>
                </a:gridCol>
              </a:tblGrid>
              <a:tr h="53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Sentiment-PCA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fastText-crawl-300d-2M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SSWE_h</a:t>
                      </a:r>
                      <a:r>
                        <a:rPr lang="en-US" altLang="zh-CN" dirty="0" smtClean="0"/>
                        <a:t>(50)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Random_picked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733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0.28633193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0.63171184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0.19406726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27162"/>
                  </a:ext>
                </a:extLst>
              </a:tr>
              <a:tr h="3115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0.11676843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0.11711445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0.15673684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172254"/>
                  </a:ext>
                </a:extLst>
              </a:tr>
              <a:tr h="257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0.09353362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0.06208693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0.09069644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5873787"/>
                  </a:ext>
                </a:extLst>
              </a:tr>
              <a:tr h="203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0.07186453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0.03295661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0.07150089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9989085"/>
                  </a:ext>
                </a:extLst>
              </a:tr>
              <a:tr h="14909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0.06552153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0.02583572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0.06265422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374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0.05351857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0.02417193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0.05985774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4456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0.0471763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0.01876501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0.05267695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339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0.04025202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0.01722527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0.0505354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75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0.03875825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0.01438883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0.04381339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383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0.03124195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0.01111564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0.03821169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9049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37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Sentiment word </a:t>
            </a:r>
            <a:r>
              <a:rPr lang="en-US" altLang="zh-CN" sz="3600" dirty="0" err="1" smtClean="0"/>
              <a:t>embeddings</a:t>
            </a:r>
            <a:r>
              <a:rPr lang="en-US" altLang="zh-CN" sz="3600" dirty="0" smtClean="0">
                <a:solidFill>
                  <a:srgbClr val="FF0000"/>
                </a:solidFill>
              </a:rPr>
              <a:t> (my work)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Fine-grained sentiment lexicon</a:t>
                </a:r>
              </a:p>
              <a:p>
                <a:pPr lvl="1"/>
                <a:r>
                  <a:rPr lang="en-US" altLang="zh-CN" dirty="0" err="1" smtClean="0"/>
                  <a:t>SentiWordNet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Sentiment and Emotion Lexicons</a:t>
                </a:r>
                <a:endParaRPr lang="en-US" altLang="zh-CN" dirty="0"/>
              </a:p>
              <a:p>
                <a:r>
                  <a:rPr lang="en-US" altLang="zh-CN" dirty="0" smtClean="0"/>
                  <a:t>For that word </a:t>
                </a:r>
                <a:r>
                  <a:rPr lang="en-US" altLang="zh-CN" dirty="0" err="1" smtClean="0"/>
                  <a:t>embeddings</a:t>
                </a:r>
                <a:r>
                  <a:rPr lang="en-US" altLang="zh-CN" dirty="0" smtClean="0"/>
                  <a:t> have been pre-trained, all we need to do is using sentiment lexicon to adjust the sentiment direction intensity.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𝑒𝑥𝑝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𝑤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num>
                                            <m:den>
                                              <m:nary>
                                                <m:naryPr>
                                                  <m:chr m:val="∑"/>
                                                  <m:supHide m:val="on"/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sSup>
                                                    <m:sSupPr>
                                                      <m:ctrlPr>
                                                        <a:rPr lang="en-US" altLang="zh-CN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altLang="zh-CN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′</m:t>
                                                      </m:r>
                                                    </m:sup>
                                                  </m:sSup>
                                                </m:sub>
                                                <m:sup/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exp</m:t>
                                                  </m:r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⁡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altLang="zh-CN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CN" i="1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CN" i="1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e>
                                                        <m:sub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n-US" altLang="zh-CN" i="1">
                                                                  <a:solidFill>
                                                                    <a:prstClr val="black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n-US" altLang="zh-CN" i="1">
                                                                  <a:solidFill>
                                                                    <a:prstClr val="black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𝑖</m:t>
                                                              </m:r>
                                                            </m:e>
                                                            <m:sup>
                                                              <m:r>
                                                                <a:rPr lang="en-US" altLang="zh-CN" i="1">
                                                                  <a:solidFill>
                                                                    <a:prstClr val="black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′</m:t>
                                                              </m:r>
                                                            </m:sup>
                                                          </m:sSup>
                                                        </m:sub>
                                                      </m:sSub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CN" i="1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CN" i="1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𝑤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CN" i="1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nary>
                                            </m:den>
                                          </m:f>
                                        </m:e>
                                      </m:func>
                                    </m:e>
                                  </m:nary>
                                </m:e>
                              </m:d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3382990" y="4260533"/>
            <a:ext cx="4145280" cy="1330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50080" y="5680789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Pre-trained embedding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110421" y="4702493"/>
            <a:ext cx="416560" cy="447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072586" y="5106392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Sentiment direction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366178" y="4714240"/>
            <a:ext cx="416560" cy="447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779704" y="5348366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Sentiment score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76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Sentiment word </a:t>
            </a:r>
            <a:r>
              <a:rPr lang="en-US" altLang="zh-CN" sz="3600" dirty="0" err="1" smtClean="0"/>
              <a:t>embeddings</a:t>
            </a:r>
            <a:r>
              <a:rPr lang="en-US" altLang="zh-CN" sz="3600" dirty="0" smtClean="0">
                <a:solidFill>
                  <a:srgbClr val="FF0000"/>
                </a:solidFill>
              </a:rPr>
              <a:t> (my work)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Similarity Task</a:t>
            </a:r>
          </a:p>
          <a:p>
            <a:pPr lvl="1"/>
            <a:r>
              <a:rPr lang="en-US" altLang="zh-CN" dirty="0"/>
              <a:t>wordsim-353(</a:t>
            </a:r>
            <a:r>
              <a:rPr lang="en-US" altLang="zh-CN" dirty="0" err="1"/>
              <a:t>pearsonr</a:t>
            </a:r>
            <a:r>
              <a:rPr lang="en-US" altLang="zh-CN" dirty="0"/>
              <a:t>, </a:t>
            </a:r>
            <a:r>
              <a:rPr lang="en-US" altLang="zh-CN" dirty="0" err="1"/>
              <a:t>spearmanr</a:t>
            </a:r>
            <a:r>
              <a:rPr lang="en-US" altLang="zh-CN" dirty="0" smtClean="0"/>
              <a:t>)</a:t>
            </a:r>
            <a:r>
              <a:rPr lang="en-US" altLang="zh-CN" dirty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Agirre</a:t>
            </a:r>
            <a:r>
              <a:rPr lang="en-US" altLang="zh-CN" dirty="0" smtClean="0"/>
              <a:t> et. al, 2009)</a:t>
            </a:r>
          </a:p>
          <a:p>
            <a:pPr lvl="1"/>
            <a:r>
              <a:rPr lang="en-US" altLang="zh-CN" dirty="0"/>
              <a:t>simlex-999(</a:t>
            </a:r>
            <a:r>
              <a:rPr lang="en-US" altLang="zh-CN" dirty="0" err="1"/>
              <a:t>pearsonr</a:t>
            </a:r>
            <a:r>
              <a:rPr lang="en-US" altLang="zh-CN" dirty="0"/>
              <a:t>, </a:t>
            </a:r>
            <a:r>
              <a:rPr lang="en-US" altLang="zh-CN" dirty="0" err="1"/>
              <a:t>spearmanr</a:t>
            </a:r>
            <a:r>
              <a:rPr lang="en-US" altLang="zh-CN" dirty="0"/>
              <a:t>)</a:t>
            </a:r>
            <a:r>
              <a:rPr lang="en-US" altLang="zh-CN" dirty="0" smtClean="0"/>
              <a:t> (Hill et. al, 2014)</a:t>
            </a:r>
          </a:p>
          <a:p>
            <a:pPr lvl="1"/>
            <a:r>
              <a:rPr lang="en-US" altLang="zh-CN" dirty="0"/>
              <a:t>simverb-3500(</a:t>
            </a:r>
            <a:r>
              <a:rPr lang="en-US" altLang="zh-CN" dirty="0" err="1"/>
              <a:t>pearsonr</a:t>
            </a:r>
            <a:r>
              <a:rPr lang="en-US" altLang="zh-CN" dirty="0"/>
              <a:t>, </a:t>
            </a:r>
            <a:r>
              <a:rPr lang="en-US" altLang="zh-CN" dirty="0" err="1"/>
              <a:t>spearmanr</a:t>
            </a:r>
            <a:r>
              <a:rPr lang="en-US" altLang="zh-CN" dirty="0"/>
              <a:t>)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Gerz</a:t>
            </a:r>
            <a:r>
              <a:rPr lang="en-US" altLang="zh-CN" dirty="0" smtClean="0"/>
              <a:t> et al., 2016)</a:t>
            </a:r>
          </a:p>
          <a:p>
            <a:r>
              <a:rPr lang="en-US" altLang="zh-CN" dirty="0" smtClean="0"/>
              <a:t>Analogy Task get a little worse, for that there are not many sentiment analogy pairs. </a:t>
            </a:r>
          </a:p>
        </p:txBody>
      </p:sp>
    </p:spTree>
    <p:extLst>
      <p:ext uri="{BB962C8B-B14F-4D97-AF65-F5344CB8AC3E}">
        <p14:creationId xmlns:p14="http://schemas.microsoft.com/office/powerpoint/2010/main" val="52842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Sentiment word </a:t>
            </a:r>
            <a:r>
              <a:rPr lang="en-US" altLang="zh-CN" sz="3600" dirty="0" err="1" smtClean="0"/>
              <a:t>embeddings</a:t>
            </a:r>
            <a:r>
              <a:rPr lang="en-US" altLang="zh-CN" sz="3600" dirty="0" smtClean="0">
                <a:solidFill>
                  <a:srgbClr val="FF0000"/>
                </a:solidFill>
              </a:rPr>
              <a:t> (my work)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794578"/>
              </p:ext>
            </p:extLst>
          </p:nvPr>
        </p:nvGraphicFramePr>
        <p:xfrm>
          <a:off x="838200" y="1845944"/>
          <a:ext cx="10842280" cy="3473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280">
                  <a:extLst>
                    <a:ext uri="{9D8B030D-6E8A-4147-A177-3AD203B41FA5}">
                      <a16:colId xmlns:a16="http://schemas.microsoft.com/office/drawing/2014/main" val="1635073851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3032203164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265258606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923492362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577152802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342128750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4044185692"/>
                    </a:ext>
                  </a:extLst>
                </a:gridCol>
              </a:tblGrid>
              <a:tr h="620395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fastText-crawl-300d-2M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refined-0.5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refined-1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refined-2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refined-10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refined-20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3323030"/>
                  </a:ext>
                </a:extLst>
              </a:tr>
              <a:tr h="6203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Top</a:t>
                      </a:r>
                      <a:r>
                        <a:rPr lang="en-US" altLang="zh-CN" sz="2000" baseline="0" dirty="0" smtClean="0"/>
                        <a:t> </a:t>
                      </a:r>
                      <a:r>
                        <a:rPr lang="en-US" altLang="zh-CN" sz="2000" dirty="0" smtClean="0"/>
                        <a:t>Sentiment-PCA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0.28633193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0.33125759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0.63324688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0.84272089 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9.60466751e-01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9.81734242e-01 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3658223"/>
                  </a:ext>
                </a:extLst>
              </a:tr>
              <a:tr h="6203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wordsim-353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(329 pairs)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0.7434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0.7890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0.7329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0.7780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0.6697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0.7219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0.4794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0.5959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0.2227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0.3243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0.1923 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0.2853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4274468"/>
                  </a:ext>
                </a:extLst>
              </a:tr>
              <a:tr h="6203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simlex-999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0.5195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0.5047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0.5425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0.5296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2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0.5803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2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0.5624</a:t>
                      </a:r>
                      <a:endParaRPr lang="en-US" altLang="zh-CN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0.5231 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0.5179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0.3626 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0.3588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0.3269 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0.3255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14310190"/>
                  </a:ext>
                </a:extLst>
              </a:tr>
              <a:tr h="6203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simverb-3500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0.4454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0.4260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0.4718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0.4541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2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0.4874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2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0.4709</a:t>
                      </a:r>
                      <a:endParaRPr lang="en-US" altLang="zh-CN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0.4114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0.4050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0.2737 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0.2730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0.2457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0.2595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6479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96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262" y="2339181"/>
            <a:ext cx="9515475" cy="3324225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Sentiment word </a:t>
            </a:r>
            <a:r>
              <a:rPr lang="en-US" altLang="zh-CN" sz="3600" dirty="0" err="1" smtClean="0"/>
              <a:t>embeddings</a:t>
            </a:r>
            <a:r>
              <a:rPr lang="en-US" altLang="zh-CN" sz="3600" dirty="0" smtClean="0">
                <a:solidFill>
                  <a:srgbClr val="FF0000"/>
                </a:solidFill>
              </a:rPr>
              <a:t> (my work)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39759" y="1690688"/>
            <a:ext cx="3677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simlex-999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fastText</a:t>
            </a:r>
            <a:r>
              <a:rPr lang="zh-CN" altLang="en-US" dirty="0" smtClean="0"/>
              <a:t>；</a:t>
            </a:r>
            <a:r>
              <a:rPr lang="en-US" altLang="zh-CN" dirty="0" smtClean="0"/>
              <a:t>fastText-0.5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079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</a:t>
            </a:r>
            <a:r>
              <a:rPr lang="en-US" altLang="zh-CN" dirty="0" smtClean="0"/>
              <a:t>xtension of word </a:t>
            </a:r>
            <a:r>
              <a:rPr lang="en-US" altLang="zh-CN" dirty="0" err="1" smtClean="0"/>
              <a:t>embeddings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Decision tree</a:t>
            </a:r>
          </a:p>
          <a:p>
            <a:pPr lvl="1"/>
            <a:r>
              <a:rPr lang="en-US" altLang="zh-CN" dirty="0" smtClean="0"/>
              <a:t>Interpretable</a:t>
            </a:r>
          </a:p>
          <a:p>
            <a:pPr lvl="1"/>
            <a:r>
              <a:rPr lang="en-US" altLang="zh-CN" dirty="0" smtClean="0"/>
              <a:t>Difficult to find the relationship between variables</a:t>
            </a:r>
          </a:p>
          <a:p>
            <a:pPr lvl="1"/>
            <a:r>
              <a:rPr lang="en-US" altLang="zh-CN" dirty="0" smtClean="0"/>
              <a:t>Word </a:t>
            </a:r>
            <a:r>
              <a:rPr lang="en-US" altLang="zh-CN" dirty="0" err="1" smtClean="0"/>
              <a:t>embeddings</a:t>
            </a:r>
            <a:r>
              <a:rPr lang="en-US" altLang="zh-CN" dirty="0" smtClean="0"/>
              <a:t> are distributed representation</a:t>
            </a:r>
          </a:p>
          <a:p>
            <a:pPr lvl="2"/>
            <a:r>
              <a:rPr lang="en-US" altLang="zh-CN" dirty="0" smtClean="0"/>
              <a:t>Non-distributional word vector (</a:t>
            </a:r>
            <a:r>
              <a:rPr lang="en-US" altLang="zh-CN" dirty="0" err="1" smtClean="0"/>
              <a:t>Faruqui</a:t>
            </a:r>
            <a:r>
              <a:rPr lang="en-US" altLang="zh-CN" dirty="0" smtClean="0"/>
              <a:t>, 2015)</a:t>
            </a:r>
          </a:p>
          <a:p>
            <a:pPr lvl="0"/>
            <a:r>
              <a:rPr lang="en-US" altLang="zh-CN" dirty="0" smtClean="0">
                <a:solidFill>
                  <a:prstClr val="black"/>
                </a:solidFill>
              </a:rPr>
              <a:t>Dimension reduction</a:t>
            </a:r>
          </a:p>
          <a:p>
            <a:pPr lvl="1"/>
            <a:r>
              <a:rPr lang="en-US" altLang="zh-CN" dirty="0" smtClean="0">
                <a:solidFill>
                  <a:prstClr val="black"/>
                </a:solidFill>
              </a:rPr>
              <a:t>PCA(linear) </a:t>
            </a:r>
            <a:r>
              <a:rPr lang="en-US" altLang="zh-CN" dirty="0" err="1" smtClean="0">
                <a:solidFill>
                  <a:prstClr val="black"/>
                </a:solidFill>
              </a:rPr>
              <a:t>v.s</a:t>
            </a:r>
            <a:r>
              <a:rPr lang="en-US" altLang="zh-CN" dirty="0" smtClean="0">
                <a:solidFill>
                  <a:prstClr val="black"/>
                </a:solidFill>
              </a:rPr>
              <a:t>. t-SNE(non-linear)</a:t>
            </a:r>
          </a:p>
          <a:p>
            <a:pPr lvl="2"/>
            <a:r>
              <a:rPr lang="en-US" altLang="zh-CN" dirty="0"/>
              <a:t>complete name </a:t>
            </a:r>
            <a:r>
              <a:rPr lang="en-US" altLang="zh-CN" dirty="0" smtClean="0"/>
              <a:t>of PCA is </a:t>
            </a:r>
            <a:r>
              <a:rPr lang="en-US" altLang="zh-CN" sz="2200" b="1" dirty="0">
                <a:solidFill>
                  <a:srgbClr val="FF0000"/>
                </a:solidFill>
              </a:rPr>
              <a:t>Principal Component 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Analysis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prstClr val="black"/>
                </a:solidFill>
              </a:rPr>
              <a:t>t-SNE tending </a:t>
            </a:r>
            <a:r>
              <a:rPr lang="en-US" altLang="zh-CN" dirty="0">
                <a:solidFill>
                  <a:prstClr val="black"/>
                </a:solidFill>
              </a:rPr>
              <a:t>to retain the local features </a:t>
            </a:r>
            <a:r>
              <a:rPr lang="en-US" altLang="zh-CN" dirty="0" smtClean="0">
                <a:solidFill>
                  <a:prstClr val="black"/>
                </a:solidFill>
              </a:rPr>
              <a:t>in data</a:t>
            </a:r>
          </a:p>
          <a:p>
            <a:pPr lvl="0"/>
            <a:r>
              <a:rPr lang="en-US" altLang="zh-CN" dirty="0" smtClean="0">
                <a:solidFill>
                  <a:prstClr val="black"/>
                </a:solidFill>
              </a:rPr>
              <a:t>Feature selection</a:t>
            </a:r>
          </a:p>
          <a:p>
            <a:pPr lvl="1"/>
            <a:r>
              <a:rPr lang="en-US" altLang="zh-CN" dirty="0" smtClean="0">
                <a:solidFill>
                  <a:prstClr val="black"/>
                </a:solidFill>
              </a:rPr>
              <a:t>Priori knowledge </a:t>
            </a:r>
            <a:r>
              <a:rPr lang="en-US" altLang="zh-CN" dirty="0">
                <a:solidFill>
                  <a:prstClr val="black"/>
                </a:solidFill>
              </a:rPr>
              <a:t>of word </a:t>
            </a:r>
            <a:r>
              <a:rPr lang="en-US" altLang="zh-CN" dirty="0" smtClean="0">
                <a:solidFill>
                  <a:prstClr val="black"/>
                </a:solidFill>
              </a:rPr>
              <a:t>vectors</a:t>
            </a:r>
          </a:p>
          <a:p>
            <a:pPr lvl="2"/>
            <a:r>
              <a:rPr lang="en-US" altLang="zh-CN" dirty="0" smtClean="0">
                <a:solidFill>
                  <a:prstClr val="black"/>
                </a:solidFill>
              </a:rPr>
              <a:t>Sparse representation: L0-norm-&gt;L1-norm</a:t>
            </a:r>
          </a:p>
          <a:p>
            <a:pPr lvl="2"/>
            <a:r>
              <a:rPr lang="en-US" altLang="zh-CN" dirty="0" smtClean="0">
                <a:solidFill>
                  <a:prstClr val="black"/>
                </a:solidFill>
              </a:rPr>
              <a:t>Low rank representation: rank-&gt;nuclear norm</a:t>
            </a:r>
          </a:p>
          <a:p>
            <a:pPr lvl="1"/>
            <a:r>
              <a:rPr lang="en-US" altLang="zh-CN" dirty="0" smtClean="0">
                <a:solidFill>
                  <a:prstClr val="black"/>
                </a:solidFill>
              </a:rPr>
              <a:t>Compressed sensing(</a:t>
            </a:r>
            <a:r>
              <a:rPr lang="zh-CN" altLang="en-US" dirty="0" smtClean="0">
                <a:solidFill>
                  <a:prstClr val="black"/>
                </a:solidFill>
              </a:rPr>
              <a:t>西瓜书</a:t>
            </a:r>
            <a:r>
              <a:rPr lang="en-US" altLang="zh-CN" dirty="0" smtClean="0">
                <a:solidFill>
                  <a:prstClr val="black"/>
                </a:solidFill>
              </a:rPr>
              <a:t>P.257)</a:t>
            </a:r>
            <a:endParaRPr lang="en-US" altLang="zh-CN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3647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Sentiment word </a:t>
            </a:r>
            <a:r>
              <a:rPr lang="en-US" altLang="zh-CN" sz="3600" dirty="0" err="1" smtClean="0"/>
              <a:t>embeddings</a:t>
            </a:r>
            <a:r>
              <a:rPr lang="en-US" altLang="zh-CN" sz="3600" dirty="0" smtClean="0">
                <a:solidFill>
                  <a:srgbClr val="FF0000"/>
                </a:solidFill>
              </a:rPr>
              <a:t> (my work)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happened while training?</a:t>
            </a:r>
          </a:p>
          <a:p>
            <a:r>
              <a:rPr lang="en-US" altLang="zh-CN" dirty="0" smtClean="0"/>
              <a:t>I take </a:t>
            </a:r>
            <a:r>
              <a:rPr lang="en-US" altLang="zh-CN" dirty="0" err="1" smtClean="0"/>
              <a:t>fasttext</a:t>
            </a:r>
            <a:r>
              <a:rPr lang="en-US" altLang="zh-CN" dirty="0" smtClean="0"/>
              <a:t> classification model(</a:t>
            </a:r>
            <a:r>
              <a:rPr lang="en-US" altLang="zh-CN" dirty="0" err="1" smtClean="0"/>
              <a:t>Joulin</a:t>
            </a:r>
            <a:r>
              <a:rPr lang="en-US" altLang="zh-CN" dirty="0" smtClean="0"/>
              <a:t>, 2016;2017) as example.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035" y="2794635"/>
            <a:ext cx="55054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9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Sentiment word </a:t>
            </a:r>
            <a:r>
              <a:rPr lang="en-US" altLang="zh-CN" sz="3600" dirty="0" err="1" smtClean="0"/>
              <a:t>embeddings</a:t>
            </a:r>
            <a:r>
              <a:rPr lang="en-US" altLang="zh-CN" sz="3600" dirty="0" smtClean="0">
                <a:solidFill>
                  <a:srgbClr val="FF0000"/>
                </a:solidFill>
              </a:rPr>
              <a:t> (my work)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920351" y="6165017"/>
            <a:ext cx="1762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altLang="zh-CN" b="1" dirty="0" smtClean="0"/>
              <a:t>refined-2-start</a:t>
            </a:r>
            <a:endParaRPr lang="en-US" altLang="zh-CN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7520" y="1344850"/>
            <a:ext cx="6376960" cy="4351338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H="1" flipV="1">
            <a:off x="8830496" y="4328160"/>
            <a:ext cx="426720" cy="2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284480" y="414349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good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529348" y="3840480"/>
            <a:ext cx="620252" cy="86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003084" y="3774162"/>
            <a:ext cx="71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79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Sentiment word </a:t>
            </a:r>
            <a:r>
              <a:rPr lang="en-US" altLang="zh-CN" sz="3600" dirty="0" err="1" smtClean="0"/>
              <a:t>embeddings</a:t>
            </a:r>
            <a:r>
              <a:rPr lang="en-US" altLang="zh-CN" sz="3600" dirty="0" smtClean="0">
                <a:solidFill>
                  <a:srgbClr val="FF0000"/>
                </a:solidFill>
              </a:rPr>
              <a:t> (my work)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8896" y="1690688"/>
            <a:ext cx="4524928" cy="435133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711959" y="6165017"/>
            <a:ext cx="2178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altLang="zh-CN" b="1" dirty="0" smtClean="0"/>
              <a:t>refined-2-epoch-1</a:t>
            </a:r>
            <a:endParaRPr lang="en-US" altLang="zh-CN" b="1" dirty="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7609840" y="4328160"/>
            <a:ext cx="426720" cy="2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063824" y="414349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good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3442177" y="2926081"/>
            <a:ext cx="538480" cy="296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915913" y="3070206"/>
            <a:ext cx="71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bad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9855200" y="4958080"/>
            <a:ext cx="782320" cy="108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9784080" y="5151120"/>
            <a:ext cx="985520" cy="72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0451650" y="459712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designed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0640060" y="5812433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generated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8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Sentiment word </a:t>
            </a:r>
            <a:r>
              <a:rPr lang="en-US" altLang="zh-CN" sz="3600" dirty="0" err="1" smtClean="0"/>
              <a:t>embeddings</a:t>
            </a:r>
            <a:r>
              <a:rPr lang="en-US" altLang="zh-CN" sz="3600" dirty="0" smtClean="0">
                <a:solidFill>
                  <a:srgbClr val="FF0000"/>
                </a:solidFill>
              </a:rPr>
              <a:t> (my work)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711959" y="6165017"/>
            <a:ext cx="2178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altLang="zh-CN" b="1" dirty="0" smtClean="0"/>
              <a:t>refined-2-epoch-3</a:t>
            </a:r>
            <a:endParaRPr lang="en-US" altLang="zh-CN" b="1" dirty="0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8128000" y="3759200"/>
            <a:ext cx="548640" cy="2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676640" y="3569931"/>
            <a:ext cx="71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bad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3984" y="1467168"/>
            <a:ext cx="4504016" cy="4351338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V="1">
            <a:off x="3322320" y="3754598"/>
            <a:ext cx="477520" cy="2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632801" y="359485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good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0605995" y="5072697"/>
            <a:ext cx="13871" cy="907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0170160" y="5435600"/>
            <a:ext cx="103632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0332720" y="451282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designed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875793" y="5449174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generated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09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Sentiment word </a:t>
            </a:r>
            <a:r>
              <a:rPr lang="en-US" altLang="zh-CN" sz="3600" dirty="0" err="1" smtClean="0"/>
              <a:t>embeddings</a:t>
            </a:r>
            <a:r>
              <a:rPr lang="en-US" altLang="zh-CN" sz="3600" dirty="0" smtClean="0">
                <a:solidFill>
                  <a:srgbClr val="FF0000"/>
                </a:solidFill>
              </a:rPr>
              <a:t> (my work)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Unfortunately, the direction I designed didn’t work. The </a:t>
            </a:r>
            <a:r>
              <a:rPr lang="en-US" altLang="zh-CN" dirty="0" err="1" smtClean="0"/>
              <a:t>fasttext</a:t>
            </a:r>
            <a:r>
              <a:rPr lang="en-US" altLang="zh-CN" dirty="0" smtClean="0"/>
              <a:t> model generated a new direction while training.</a:t>
            </a:r>
          </a:p>
          <a:p>
            <a:r>
              <a:rPr lang="en-US" altLang="zh-CN" dirty="0" smtClean="0"/>
              <a:t>Also, in my experiments, few pre-trained word vectors could improve models a lot, which is contradiction with routine discussed in papers. (</a:t>
            </a:r>
            <a:r>
              <a:rPr lang="en-US" altLang="zh-CN" b="1" dirty="0" smtClean="0">
                <a:solidFill>
                  <a:srgbClr val="FF0000"/>
                </a:solidFill>
              </a:rPr>
              <a:t>I'm confused and need help!!!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956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Sentiment word </a:t>
            </a:r>
            <a:r>
              <a:rPr lang="en-US" altLang="zh-CN" sz="3600" dirty="0" err="1" smtClean="0"/>
              <a:t>embeddings</a:t>
            </a:r>
            <a:r>
              <a:rPr lang="en-US" altLang="zh-CN" sz="3600" dirty="0" smtClean="0">
                <a:solidFill>
                  <a:srgbClr val="FF0000"/>
                </a:solidFill>
              </a:rPr>
              <a:t> (my work)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Does sentiment direction of word </a:t>
            </a:r>
            <a:r>
              <a:rPr lang="en-US" altLang="zh-CN" dirty="0" err="1" smtClean="0"/>
              <a:t>embeddings</a:t>
            </a:r>
            <a:r>
              <a:rPr lang="en-US" altLang="zh-CN" dirty="0" smtClean="0"/>
              <a:t> indeed work in model?</a:t>
            </a:r>
          </a:p>
          <a:p>
            <a:r>
              <a:rPr lang="en-US" altLang="zh-CN" dirty="0" smtClean="0"/>
              <a:t>Design several directions:</a:t>
            </a:r>
          </a:p>
          <a:p>
            <a:pPr lvl="1"/>
            <a:r>
              <a:rPr lang="en-US" altLang="zh-CN" dirty="0" smtClean="0"/>
              <a:t>Difference of means of positive word vectors and negative word vectors</a:t>
            </a:r>
          </a:p>
          <a:p>
            <a:pPr marL="457200" lvl="1" indent="0">
              <a:buNone/>
            </a:pPr>
            <a:r>
              <a:rPr lang="en-US" altLang="zh-CN" dirty="0" smtClean="0"/>
              <a:t>(doesn’t work)</a:t>
            </a:r>
            <a:endParaRPr lang="zh-CN" altLang="en-US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PCA of positive word vectors and negative word vectors together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PCA of positive word vectors and negative word vectors respectively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PCA of random-picked trained word vectors 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LDA of positive-negative word vectors</a:t>
            </a:r>
          </a:p>
          <a:p>
            <a:pPr marL="457200" lvl="1" indent="0">
              <a:buNone/>
            </a:pPr>
            <a:r>
              <a:rPr lang="en-US" altLang="zh-CN" dirty="0" smtClean="0"/>
              <a:t>(doesn’t work)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087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Sentiment word </a:t>
            </a:r>
            <a:r>
              <a:rPr lang="en-US" altLang="zh-CN" sz="3600" dirty="0" err="1" smtClean="0"/>
              <a:t>embeddings</a:t>
            </a:r>
            <a:r>
              <a:rPr lang="en-US" altLang="zh-CN" sz="3600" dirty="0" smtClean="0">
                <a:solidFill>
                  <a:srgbClr val="FF0000"/>
                </a:solidFill>
              </a:rPr>
              <a:t> (my work)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Gather the rough sentiment direction</a:t>
            </a:r>
          </a:p>
          <a:p>
            <a:r>
              <a:rPr lang="en-US" altLang="zh-CN" dirty="0" smtClean="0"/>
              <a:t>Using distill vector on the affine subspace direction, the accuracy of model falls from </a:t>
            </a:r>
            <a:r>
              <a:rPr lang="en-US" altLang="zh-CN" dirty="0" smtClean="0">
                <a:solidFill>
                  <a:srgbClr val="FF0000"/>
                </a:solidFill>
              </a:rPr>
              <a:t>88% </a:t>
            </a:r>
            <a:r>
              <a:rPr lang="en-US" altLang="zh-CN" dirty="0" smtClean="0"/>
              <a:t>to </a:t>
            </a:r>
            <a:r>
              <a:rPr lang="en-US" altLang="zh-CN" dirty="0" smtClean="0">
                <a:solidFill>
                  <a:srgbClr val="FF0000"/>
                </a:solidFill>
              </a:rPr>
              <a:t>80%</a:t>
            </a:r>
          </a:p>
          <a:p>
            <a:r>
              <a:rPr lang="en-US" altLang="zh-CN" dirty="0" smtClean="0"/>
              <a:t>Subtract sentiment direction vector from origin vector, the accuracy of model is barely over 50%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Sentiment direction works! It may be useful in compressing word </a:t>
            </a:r>
            <a:r>
              <a:rPr lang="en-US" altLang="zh-CN" dirty="0" err="1" smtClean="0">
                <a:solidFill>
                  <a:srgbClr val="FF0000"/>
                </a:solidFill>
              </a:rPr>
              <a:t>embeddings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2306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Work 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Extract sentiment direction of word embedding, which can be used to improve word vectors.</a:t>
            </a:r>
          </a:p>
          <a:p>
            <a:r>
              <a:rPr lang="en-US" altLang="zh-CN" dirty="0" smtClean="0"/>
              <a:t>Pre-trained word embedding doesn’t help, there are still a few teething troubles to overcome.</a:t>
            </a:r>
          </a:p>
          <a:p>
            <a:r>
              <a:rPr lang="en-US" altLang="zh-CN" dirty="0" smtClean="0"/>
              <a:t>Sentiment direction can be used in compressing word embedding.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0884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Extension of word </a:t>
            </a:r>
            <a:r>
              <a:rPr lang="en-US" altLang="zh-CN" dirty="0" err="1" smtClean="0"/>
              <a:t>embeddings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Generative Model or Discriminative Model</a:t>
                </a:r>
              </a:p>
              <a:p>
                <a:pPr lvl="1"/>
                <a:r>
                  <a:rPr lang="en-US" altLang="zh-CN" dirty="0" smtClean="0">
                    <a:solidFill>
                      <a:prstClr val="black"/>
                    </a:solidFill>
                  </a:rPr>
                  <a:t>Candidate Sampling methods such as negative sampling or noise contrastive estimation are 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Discriminative Model</a:t>
                </a:r>
              </a:p>
              <a:p>
                <a:pPr lvl="1"/>
                <a:r>
                  <a:rPr lang="en-US" altLang="zh-CN" dirty="0" smtClean="0"/>
                  <a:t>Model </a:t>
                </a:r>
                <a:r>
                  <a:rPr lang="en-US" altLang="zh-CN" dirty="0"/>
                  <a:t>text generation as </a:t>
                </a:r>
                <a:r>
                  <a:rPr lang="en-US" altLang="zh-CN" dirty="0" smtClean="0"/>
                  <a:t>a random </a:t>
                </a:r>
                <a:r>
                  <a:rPr lang="en-US" altLang="zh-CN" dirty="0"/>
                  <a:t>walk on words, which are assumed to </a:t>
                </a:r>
                <a:r>
                  <a:rPr lang="en-US" altLang="zh-CN" dirty="0" smtClean="0"/>
                  <a:t>be embedded </a:t>
                </a:r>
                <a:r>
                  <a:rPr lang="en-US" altLang="zh-CN" dirty="0"/>
                  <a:t>as vectors in a geometric space.</a:t>
                </a:r>
                <a:r>
                  <a:rPr lang="en-US" altLang="zh-CN" dirty="0" smtClean="0"/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emitted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at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time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457200" lvl="1" indent="0" algn="r">
                  <a:buNone/>
                </a:pPr>
                <a:r>
                  <a:rPr lang="en-US" altLang="zh-CN" dirty="0" smtClean="0"/>
                  <a:t>(Arora, 2016)</a:t>
                </a:r>
              </a:p>
              <a:p>
                <a:pPr lvl="1"/>
                <a:r>
                  <a:rPr lang="en-US" altLang="zh-CN" dirty="0" smtClean="0"/>
                  <a:t>The key is how to estimate the partition function.</a:t>
                </a:r>
                <a:br>
                  <a:rPr lang="en-US" altLang="zh-CN" dirty="0" smtClean="0"/>
                </a:br>
                <a:endParaRPr lang="en-US" altLang="zh-CN" dirty="0">
                  <a:solidFill>
                    <a:prstClr val="black"/>
                  </a:solidFill>
                </a:endParaRPr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14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Relationship between representation learning and Algebraic method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600" dirty="0" smtClean="0"/>
                  <a:t>Linear model (Algebraic method)</a:t>
                </a:r>
              </a:p>
              <a:p>
                <a:endParaRPr lang="en-US" altLang="zh-CN" sz="2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600" b="0" dirty="0" smtClean="0"/>
              </a:p>
              <a:p>
                <a:pPr marL="0" indent="0">
                  <a:buNone/>
                </a:pPr>
                <a:endParaRPr lang="en-US" altLang="zh-CN" sz="2600" b="0" dirty="0" smtClean="0"/>
              </a:p>
              <a:p>
                <a:pPr lvl="0"/>
                <a:r>
                  <a:rPr lang="en-US" altLang="zh-CN" sz="2600" dirty="0" smtClean="0">
                    <a:solidFill>
                      <a:prstClr val="black"/>
                    </a:solidFill>
                  </a:rPr>
                  <a:t>Generalized Linear model</a:t>
                </a:r>
              </a:p>
              <a:p>
                <a:pPr lvl="0"/>
                <a:endParaRPr lang="en-US" altLang="zh-CN" sz="26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m:rPr>
                              <m:nor/>
                            </m:rPr>
                            <a:rPr lang="en-US" altLang="zh-CN" sz="2600" b="0" dirty="0" smtClean="0"/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sz="2600" b="0" dirty="0" smtClean="0"/>
              </a:p>
              <a:p>
                <a:pPr marL="0" indent="0">
                  <a:buNone/>
                </a:pPr>
                <a:endParaRPr lang="en-US" altLang="zh-CN" sz="2600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57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altLang="zh-CN" sz="2600" dirty="0" smtClean="0">
                    <a:solidFill>
                      <a:prstClr val="black"/>
                    </a:solidFill>
                  </a:rPr>
                  <a:t>Considering PCA derived from </a:t>
                </a:r>
                <a:r>
                  <a:rPr lang="en-US" altLang="zh-CN" sz="2600" dirty="0"/>
                  <a:t>minimum mean square </a:t>
                </a:r>
                <a:r>
                  <a:rPr lang="en-US" altLang="zh-CN" sz="2600" dirty="0" smtClean="0"/>
                  <a:t>error</a:t>
                </a:r>
                <a:endParaRPr lang="en-US" altLang="zh-CN" sz="26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CN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6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2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6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altLang="zh-CN" sz="26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600" b="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zh-CN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600" dirty="0" smtClean="0"/>
              </a:p>
              <a:p>
                <a:pPr marL="0" lvl="0" indent="0">
                  <a:buNone/>
                </a:pPr>
                <a:r>
                  <a:rPr lang="en-US" altLang="zh-CN" sz="2600" dirty="0" smtClean="0"/>
                  <a:t>This model supposes that the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600" dirty="0" smtClean="0"/>
                  <a:t> equals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600" dirty="0" smtClean="0"/>
                  <a:t> plus Gaussian noise, specifically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altLang="zh-CN" sz="2600" dirty="0" smtClean="0"/>
                  <a:t>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Relationship between representation learning and Algebraic method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1961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Relationship between representation learning and Algebraic method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600" dirty="0" smtClean="0">
                    <a:solidFill>
                      <a:prstClr val="black"/>
                    </a:solidFill>
                  </a:rPr>
                  <a:t>Exponential family PCA is </a:t>
                </a:r>
                <a:r>
                  <a:rPr lang="en-US" altLang="zh-CN" sz="2600" dirty="0">
                    <a:solidFill>
                      <a:prstClr val="black"/>
                    </a:solidFill>
                  </a:rPr>
                  <a:t>an extension of </a:t>
                </a:r>
                <a:r>
                  <a:rPr lang="en-US" altLang="zh-CN" sz="2600" dirty="0" smtClean="0">
                    <a:solidFill>
                      <a:prstClr val="black"/>
                    </a:solidFill>
                  </a:rPr>
                  <a:t>PCA</a:t>
                </a:r>
              </a:p>
              <a:p>
                <a:pPr marL="0" indent="0">
                  <a:buNone/>
                </a:pPr>
                <a:r>
                  <a:rPr lang="en-US" altLang="zh-CN" sz="2600" dirty="0">
                    <a:solidFill>
                      <a:prstClr val="black"/>
                    </a:solidFill>
                  </a:rPr>
                  <a:t/>
                </a:r>
                <a:br>
                  <a:rPr lang="en-US" altLang="zh-CN" sz="2600" dirty="0">
                    <a:solidFill>
                      <a:prstClr val="black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zh-CN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CN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600" dirty="0" smtClean="0"/>
              </a:p>
              <a:p>
                <a:pPr marL="0" indent="0">
                  <a:buNone/>
                </a:pPr>
                <a:endParaRPr lang="en-US" altLang="zh-CN" sz="2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60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altLang="zh-CN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60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sz="2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altLang="zh-CN" sz="2600" dirty="0" smtClean="0"/>
              </a:p>
              <a:p>
                <a:pPr marL="0" indent="0">
                  <a:buNone/>
                </a:pPr>
                <a:endParaRPr lang="en-US" altLang="zh-CN" sz="2600" dirty="0" smtClean="0"/>
              </a:p>
              <a:p>
                <a:pPr marL="0" indent="0">
                  <a:buNone/>
                </a:pPr>
                <a:endParaRPr lang="en-US" altLang="zh-CN" sz="2600" dirty="0" smtClean="0"/>
              </a:p>
              <a:p>
                <a:pPr marL="0" indent="0">
                  <a:buNone/>
                </a:pPr>
                <a:endParaRPr lang="en-US" altLang="zh-CN" sz="26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5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Relationship between representation learning and Algebraic method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altLang="zh-CN" sz="2600" dirty="0" smtClean="0"/>
                  <a:t>Take negative log-likelihood as loss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600" dirty="0" smtClean="0"/>
              </a:p>
              <a:p>
                <a:pPr marL="0" indent="0">
                  <a:buNone/>
                </a:pPr>
                <a:r>
                  <a:rPr lang="en-US" altLang="zh-CN" sz="2600" dirty="0"/>
                  <a:t>Define </a:t>
                </a:r>
                <a:r>
                  <a:rPr lang="en-US" altLang="zh-CN" sz="2600" dirty="0" err="1"/>
                  <a:t>Bregman</a:t>
                </a:r>
                <a:r>
                  <a:rPr lang="en-US" altLang="zh-CN" sz="2600" dirty="0"/>
                  <a:t> </a:t>
                </a:r>
                <a:r>
                  <a:rPr lang="en-US" altLang="zh-CN" sz="2600" dirty="0" smtClean="0"/>
                  <a:t>Divergences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≝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US" altLang="zh-CN" sz="2600" b="0" dirty="0" smtClean="0"/>
              </a:p>
              <a:p>
                <a:pPr marL="0" indent="0">
                  <a:buNone/>
                </a:pPr>
                <a:r>
                  <a:rPr lang="en-US" altLang="zh-CN" sz="2600" dirty="0" smtClean="0"/>
                  <a:t>Where </a:t>
                </a:r>
                <a:endParaRPr lang="en-US" altLang="zh-CN" sz="26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600" dirty="0" smtClean="0"/>
              </a:p>
              <a:p>
                <a:pPr marL="0" indent="0">
                  <a:buNone/>
                </a:pPr>
                <a:r>
                  <a:rPr lang="en-US" altLang="zh-CN" sz="2600" dirty="0" smtClean="0"/>
                  <a:t>Define a “dual”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600" dirty="0" smtClean="0"/>
                  <a:t> through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600" dirty="0" smtClean="0"/>
                  <a:t> by</a:t>
                </a:r>
              </a:p>
              <a:p>
                <a:pPr marL="0" indent="0" algn="ctr">
                  <a:buNone/>
                </a:pPr>
                <a:r>
                  <a:rPr lang="en-US" altLang="zh-CN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CN" sz="2600" dirty="0" smtClean="0"/>
              </a:p>
              <a:p>
                <a:pPr marL="0" indent="0">
                  <a:buNone/>
                </a:pPr>
                <a:r>
                  <a:rPr lang="en-US" altLang="zh-CN" sz="2600" dirty="0" smtClean="0"/>
                  <a:t>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altLang="zh-CN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600" dirty="0" smtClean="0"/>
              </a:p>
              <a:p>
                <a:pPr marL="0" indent="0">
                  <a:buNone/>
                </a:pPr>
                <a:r>
                  <a:rPr lang="en-US" altLang="zh-CN" sz="2600" dirty="0" smtClean="0"/>
                  <a:t>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CN" altLang="en-US" sz="2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zh-CN" alt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CN" altLang="en-US" sz="2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600" dirty="0" smtClean="0"/>
              </a:p>
              <a:p>
                <a:pPr marL="0" indent="0">
                  <a:buNone/>
                </a:pPr>
                <a:endParaRPr lang="en-US" altLang="zh-CN" sz="2600" dirty="0" smtClean="0"/>
              </a:p>
              <a:p>
                <a:pPr marL="0" indent="0">
                  <a:buNone/>
                </a:pPr>
                <a:endParaRPr lang="en-US" altLang="zh-CN" sz="26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3892058" y="6176963"/>
            <a:ext cx="7792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91919"/>
                </a:solidFill>
                <a:latin typeface="PingFang SC"/>
              </a:rPr>
              <a:t>还有人</a:t>
            </a:r>
            <a:r>
              <a:rPr lang="zh-CN" altLang="en-US" dirty="0" smtClean="0">
                <a:solidFill>
                  <a:srgbClr val="191919"/>
                </a:solidFill>
                <a:latin typeface="PingFang SC"/>
              </a:rPr>
              <a:t>基于</a:t>
            </a:r>
            <a:r>
              <a:rPr lang="en-US" altLang="zh-CN" dirty="0" err="1" smtClean="0">
                <a:solidFill>
                  <a:srgbClr val="191919"/>
                </a:solidFill>
                <a:latin typeface="PingFang SC"/>
              </a:rPr>
              <a:t>Bregman</a:t>
            </a:r>
            <a:r>
              <a:rPr lang="zh-CN" altLang="en-US" dirty="0">
                <a:solidFill>
                  <a:srgbClr val="191919"/>
                </a:solidFill>
                <a:latin typeface="PingFang SC"/>
              </a:rPr>
              <a:t>散度去统一正反</a:t>
            </a:r>
            <a:r>
              <a:rPr lang="en-US" altLang="zh-CN" dirty="0">
                <a:solidFill>
                  <a:srgbClr val="191919"/>
                </a:solidFill>
                <a:latin typeface="PingFang SC"/>
              </a:rPr>
              <a:t>KL</a:t>
            </a:r>
            <a:r>
              <a:rPr lang="zh-CN" altLang="en-US" dirty="0">
                <a:solidFill>
                  <a:srgbClr val="191919"/>
                </a:solidFill>
                <a:latin typeface="PingFang SC"/>
              </a:rPr>
              <a:t>散度的认知</a:t>
            </a:r>
            <a:r>
              <a:rPr lang="zh-CN" altLang="en-US" dirty="0" smtClean="0">
                <a:solidFill>
                  <a:srgbClr val="191919"/>
                </a:solidFill>
                <a:latin typeface="PingFang SC"/>
              </a:rPr>
              <a:t>。推导</a:t>
            </a:r>
            <a:r>
              <a:rPr lang="en-US" altLang="zh-CN" dirty="0" smtClean="0">
                <a:solidFill>
                  <a:srgbClr val="191919"/>
                </a:solidFill>
                <a:latin typeface="PingFang SC"/>
              </a:rPr>
              <a:t>KL</a:t>
            </a:r>
            <a:r>
              <a:rPr lang="zh-CN" altLang="en-US" dirty="0">
                <a:solidFill>
                  <a:srgbClr val="191919"/>
                </a:solidFill>
                <a:latin typeface="PingFang SC"/>
              </a:rPr>
              <a:t>散度就是香农熵</a:t>
            </a:r>
            <a:r>
              <a:rPr lang="zh-CN" altLang="en-US" dirty="0" smtClean="0">
                <a:solidFill>
                  <a:srgbClr val="191919"/>
                </a:solidFill>
                <a:latin typeface="PingFang SC"/>
              </a:rPr>
              <a:t>的</a:t>
            </a:r>
            <a:r>
              <a:rPr lang="en-US" altLang="zh-CN" dirty="0" err="1" smtClean="0">
                <a:solidFill>
                  <a:srgbClr val="191919"/>
                </a:solidFill>
                <a:latin typeface="PingFang SC"/>
              </a:rPr>
              <a:t>Bregman</a:t>
            </a:r>
            <a:r>
              <a:rPr lang="zh-CN" altLang="en-US" dirty="0">
                <a:solidFill>
                  <a:srgbClr val="191919"/>
                </a:solidFill>
                <a:latin typeface="PingFang SC"/>
              </a:rPr>
              <a:t>散度</a:t>
            </a:r>
            <a:r>
              <a:rPr lang="zh-CN" altLang="en-US" dirty="0" smtClean="0">
                <a:solidFill>
                  <a:srgbClr val="191919"/>
                </a:solidFill>
                <a:latin typeface="PingFang SC"/>
              </a:rPr>
              <a:t>。</a:t>
            </a:r>
            <a:r>
              <a:rPr lang="en-US" altLang="zh-CN" dirty="0" err="1">
                <a:solidFill>
                  <a:srgbClr val="191919"/>
                </a:solidFill>
                <a:latin typeface="PingFang SC"/>
              </a:rPr>
              <a:t>Bregman</a:t>
            </a:r>
            <a:r>
              <a:rPr lang="zh-CN" altLang="en-US" dirty="0">
                <a:solidFill>
                  <a:srgbClr val="191919"/>
                </a:solidFill>
                <a:latin typeface="PingFang SC"/>
              </a:rPr>
              <a:t>散度本身是基于一阶泰勒展开的一种偏离度的度量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63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28264"/>
            <a:ext cx="10515600" cy="2946059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Relationship between representation learning and Algebraic method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0347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1189</Words>
  <Application>Microsoft Office PowerPoint</Application>
  <PresentationFormat>宽屏</PresentationFormat>
  <Paragraphs>337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PingFang SC</vt:lpstr>
      <vt:lpstr>等线</vt:lpstr>
      <vt:lpstr>等线 Light</vt:lpstr>
      <vt:lpstr>Arial</vt:lpstr>
      <vt:lpstr>Cambria Math</vt:lpstr>
      <vt:lpstr>Comic Sans MS</vt:lpstr>
      <vt:lpstr>Office 主题​​</vt:lpstr>
      <vt:lpstr>词向量的情感方向研究</vt:lpstr>
      <vt:lpstr>Content</vt:lpstr>
      <vt:lpstr>Extension of word embeddings</vt:lpstr>
      <vt:lpstr>Extension of word embeddings</vt:lpstr>
      <vt:lpstr>Relationship between representation learning and Algebraic method</vt:lpstr>
      <vt:lpstr>Relationship between representation learning and Algebraic method</vt:lpstr>
      <vt:lpstr>Relationship between representation learning and Algebraic method</vt:lpstr>
      <vt:lpstr>Relationship between representation learning and Algebraic method</vt:lpstr>
      <vt:lpstr>Relationship between representation learning and Algebraic method</vt:lpstr>
      <vt:lpstr>Relationship between representation learning and Algebraic method</vt:lpstr>
      <vt:lpstr>Relationship between representation learning and Algebraic method</vt:lpstr>
      <vt:lpstr>Strange geometry of word embeddings</vt:lpstr>
      <vt:lpstr>Strange geometry of word embeddings</vt:lpstr>
      <vt:lpstr>Strange geometry of word embeddings</vt:lpstr>
      <vt:lpstr>Strange geometry of word embeddings</vt:lpstr>
      <vt:lpstr>Strange geometry of word embeddings</vt:lpstr>
      <vt:lpstr>Strange geometry of word embeddings</vt:lpstr>
      <vt:lpstr>Strange geometry of word embeddings</vt:lpstr>
      <vt:lpstr>Strange geometry of word embeddings</vt:lpstr>
      <vt:lpstr>Strange geometry of word embeddings</vt:lpstr>
      <vt:lpstr>Sentiment word embeddings (my work)</vt:lpstr>
      <vt:lpstr>Sentiment word embeddings (my work)</vt:lpstr>
      <vt:lpstr>Sentiment word embeddings (my work)</vt:lpstr>
      <vt:lpstr>Sentiment word embeddings (my work)</vt:lpstr>
      <vt:lpstr>Sentiment word embeddings (my work)</vt:lpstr>
      <vt:lpstr>Sentiment word embeddings (my work)</vt:lpstr>
      <vt:lpstr>Sentiment word embeddings (my work)</vt:lpstr>
      <vt:lpstr>Sentiment word embeddings (my work)</vt:lpstr>
      <vt:lpstr>Sentiment word embeddings (my work)</vt:lpstr>
      <vt:lpstr>Sentiment word embeddings (my work)</vt:lpstr>
      <vt:lpstr>Sentiment word embeddings (my work)</vt:lpstr>
      <vt:lpstr>Sentiment word embeddings (my work)</vt:lpstr>
      <vt:lpstr>Sentiment word embeddings (my work)</vt:lpstr>
      <vt:lpstr>Sentiment word embeddings (my work)</vt:lpstr>
      <vt:lpstr>Sentiment word embeddings (my work)</vt:lpstr>
      <vt:lpstr>Sentiment word embeddings (my work)</vt:lpstr>
      <vt:lpstr>Work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情感方向词向量研究</dc:title>
  <dc:creator>独孤月一</dc:creator>
  <cp:lastModifiedBy>郁 仁</cp:lastModifiedBy>
  <cp:revision>64</cp:revision>
  <dcterms:created xsi:type="dcterms:W3CDTF">2018-05-30T00:16:35Z</dcterms:created>
  <dcterms:modified xsi:type="dcterms:W3CDTF">2018-06-08T11:46:45Z</dcterms:modified>
</cp:coreProperties>
</file>