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119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.xml"/><Relationship Id="rId3" Type="http://schemas.openxmlformats.org/officeDocument/2006/relationships/image" Target="../media/image1.png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image" Target="../media/image1.png"/><Relationship Id="rId4" Type="http://schemas.openxmlformats.org/officeDocument/2006/relationships/slide" Target="slide9.xml"/><Relationship Id="rId5" Type="http://schemas.openxmlformats.org/officeDocument/2006/relationships/slide" Target="slide2.xml"/><Relationship Id="rId6" Type="http://schemas.openxmlformats.org/officeDocument/2006/relationships/image" Target="../media/image2.png"/><Relationship Id="rId7" Type="http://schemas.openxmlformats.org/officeDocument/2006/relationships/slide" Target="slide11.xml"/><Relationship Id="rId8" Type="http://schemas.openxmlformats.org/officeDocument/2006/relationships/slide" Target="slide1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image" Target="../media/image1.png"/><Relationship Id="rId4" Type="http://schemas.openxmlformats.org/officeDocument/2006/relationships/slide" Target="slide9.xml"/><Relationship Id="rId5" Type="http://schemas.openxmlformats.org/officeDocument/2006/relationships/slide" Target="slide10.xml"/><Relationship Id="rId6" Type="http://schemas.openxmlformats.org/officeDocument/2006/relationships/slide" Target="slide2.xml"/><Relationship Id="rId7" Type="http://schemas.openxmlformats.org/officeDocument/2006/relationships/image" Target="../media/image2.png"/><Relationship Id="rId8" Type="http://schemas.openxmlformats.org/officeDocument/2006/relationships/slide" Target="slide1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image" Target="../media/image1.png"/><Relationship Id="rId4" Type="http://schemas.openxmlformats.org/officeDocument/2006/relationships/slide" Target="slide9.xml"/><Relationship Id="rId5" Type="http://schemas.openxmlformats.org/officeDocument/2006/relationships/slide" Target="slide10.xml"/><Relationship Id="rId6" Type="http://schemas.openxmlformats.org/officeDocument/2006/relationships/slide" Target="slide11.xml"/><Relationship Id="rId7" Type="http://schemas.openxmlformats.org/officeDocument/2006/relationships/slide" Target="slide2.xml"/><Relationship Id="rId8" Type="http://schemas.openxmlformats.org/officeDocument/2006/relationships/image" Target="../media/image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image" Target="../media/image1.png"/><Relationship Id="rId4" Type="http://schemas.openxmlformats.org/officeDocument/2006/relationships/slide" Target="slide9.xml"/><Relationship Id="rId5" Type="http://schemas.openxmlformats.org/officeDocument/2006/relationships/slide" Target="slide10.xml"/><Relationship Id="rId6" Type="http://schemas.openxmlformats.org/officeDocument/2006/relationships/slide" Target="slide11.xml"/><Relationship Id="rId7" Type="http://schemas.openxmlformats.org/officeDocument/2006/relationships/slide" Target="slide1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Relationship Id="rId3" Type="http://schemas.openxmlformats.org/officeDocument/2006/relationships/image" Target="../media/image2.png"/><Relationship Id="rId4" Type="http://schemas.openxmlformats.org/officeDocument/2006/relationships/slide" Target="slide4.xml"/><Relationship Id="rId5" Type="http://schemas.openxmlformats.org/officeDocument/2006/relationships/image" Target="../media/image1.png"/><Relationship Id="rId6" Type="http://schemas.openxmlformats.org/officeDocument/2006/relationships/slide" Target="slide5.xml"/><Relationship Id="rId7" Type="http://schemas.openxmlformats.org/officeDocument/2006/relationships/slide" Target="slide6.xml"/><Relationship Id="rId8" Type="http://schemas.openxmlformats.org/officeDocument/2006/relationships/slide" Target="slide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.xml"/><Relationship Id="rId3" Type="http://schemas.openxmlformats.org/officeDocument/2006/relationships/image" Target="../media/image1.png"/><Relationship Id="rId4" Type="http://schemas.openxmlformats.org/officeDocument/2006/relationships/slide" Target="slide1.xml"/><Relationship Id="rId5" Type="http://schemas.openxmlformats.org/officeDocument/2006/relationships/image" Target="../media/image2.png"/><Relationship Id="rId6" Type="http://schemas.openxmlformats.org/officeDocument/2006/relationships/slide" Target="slide5.xml"/><Relationship Id="rId7" Type="http://schemas.openxmlformats.org/officeDocument/2006/relationships/slide" Target="slide6.xml"/><Relationship Id="rId8" Type="http://schemas.openxmlformats.org/officeDocument/2006/relationships/slide" Target="slide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.xml"/><Relationship Id="rId3" Type="http://schemas.openxmlformats.org/officeDocument/2006/relationships/image" Target="../media/image1.png"/><Relationship Id="rId4" Type="http://schemas.openxmlformats.org/officeDocument/2006/relationships/slide" Target="slide4.xml"/><Relationship Id="rId5" Type="http://schemas.openxmlformats.org/officeDocument/2006/relationships/slide" Target="slide1.xml"/><Relationship Id="rId6" Type="http://schemas.openxmlformats.org/officeDocument/2006/relationships/image" Target="../media/image2.png"/><Relationship Id="rId7" Type="http://schemas.openxmlformats.org/officeDocument/2006/relationships/slide" Target="slide6.xml"/><Relationship Id="rId8" Type="http://schemas.openxmlformats.org/officeDocument/2006/relationships/slide" Target="slide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.xml"/><Relationship Id="rId3" Type="http://schemas.openxmlformats.org/officeDocument/2006/relationships/image" Target="../media/image1.png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1.xml"/><Relationship Id="rId7" Type="http://schemas.openxmlformats.org/officeDocument/2006/relationships/image" Target="../media/image2.png"/><Relationship Id="rId8" Type="http://schemas.openxmlformats.org/officeDocument/2006/relationships/slide" Target="slide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.xml"/><Relationship Id="rId3" Type="http://schemas.openxmlformats.org/officeDocument/2006/relationships/image" Target="../media/image1.png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.xml"/><Relationship Id="rId8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Relationship Id="rId3" Type="http://schemas.openxmlformats.org/officeDocument/2006/relationships/image" Target="../media/image2.png"/><Relationship Id="rId4" Type="http://schemas.openxmlformats.org/officeDocument/2006/relationships/slide" Target="slide9.xml"/><Relationship Id="rId5" Type="http://schemas.openxmlformats.org/officeDocument/2006/relationships/image" Target="../media/image1.png"/><Relationship Id="rId6" Type="http://schemas.openxmlformats.org/officeDocument/2006/relationships/slide" Target="slide10.xml"/><Relationship Id="rId7" Type="http://schemas.openxmlformats.org/officeDocument/2006/relationships/slide" Target="slide11.xml"/><Relationship Id="rId8" Type="http://schemas.openxmlformats.org/officeDocument/2006/relationships/slide" Target="slide1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image" Target="../media/image1.png"/><Relationship Id="rId4" Type="http://schemas.openxmlformats.org/officeDocument/2006/relationships/slide" Target="slide2.xml"/><Relationship Id="rId5" Type="http://schemas.openxmlformats.org/officeDocument/2006/relationships/image" Target="../media/image2.png"/><Relationship Id="rId6" Type="http://schemas.openxmlformats.org/officeDocument/2006/relationships/slide" Target="slide10.xml"/><Relationship Id="rId7" Type="http://schemas.openxmlformats.org/officeDocument/2006/relationships/slide" Target="slide11.xml"/><Relationship Id="rId8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" name="Rounded Rectangle 16"/>
          <p:cNvSpPr/>
          <p:nvPr/>
        </p:nvSpPr>
        <p:spPr>
          <a:xfrm>
            <a:off x="8515542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57885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2023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200228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Q4 2022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042571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884914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Q2 2022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27257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2022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69600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Q4 2021</a:t>
            </a:r>
          </a:p>
        </p:txBody>
      </p:sp>
      <p:sp>
        <p:nvSpPr>
          <p:cNvPr id="2" name="Rectangle 1"/>
          <p:cNvSpPr/>
          <p:nvPr/>
        </p:nvSpPr>
        <p:spPr>
          <a:xfrm>
            <a:off x="7925400" y="576000"/>
            <a:ext cx="21600" cy="5903999"/>
          </a:xfrm>
          <a:prstGeom prst="rect">
            <a:avLst/>
          </a:prstGeom>
          <a:solidFill>
            <a:srgbClr val="C00000"/>
          </a:solidFill>
          <a:ln w="38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8069400" y="576000"/>
            <a:ext cx="208800" cy="255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C00000"/>
                </a:solidFill>
                <a:latin typeface="Segoe UI Black"/>
              </a:defRPr>
            </a:pPr>
            <a:r>
              <a:t>NOW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0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628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3785657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4943314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100971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7258628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8416285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9573942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ounded Rectangle 18">
            <a:hlinkClick action="ppaction://hlinksldjump" r:id="rId2"/>
          </p:cNvPr>
          <p:cNvSpPr/>
          <p:nvPr/>
        </p:nvSpPr>
        <p:spPr>
          <a:xfrm>
            <a:off x="4334400" y="1108800"/>
            <a:ext cx="4446000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</a:t>
            </a:r>
          </a:p>
        </p:txBody>
      </p:sp>
      <p:sp>
        <p:nvSpPr>
          <p:cNvPr id="22" name="TextBox 21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3" name="TextBox 22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Сессии ЮЛ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Sazanov A.</a:t>
            </a:r>
          </a:p>
        </p:txBody>
      </p:sp>
      <p:sp>
        <p:nvSpPr>
          <p:cNvPr id="24" name="Rounded Rectangle 23">
            <a:hlinkClick action="ppaction://hlinksldjump" r:id="rId2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5" name="Picture 24" descr="point1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4100399" y="11808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ff-page Connector 26"/>
          <p:cNvSpPr/>
          <p:nvPr/>
        </p:nvSpPr>
        <p:spPr>
          <a:xfrm rot="16200000">
            <a:off x="1551599" y="12528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4147199" y="113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Завершена настройка devops и конвейера. Готова архспека, завешена разработка расчетных узлов</a:t>
            </a:r>
            <a:br/>
          </a:p>
        </p:txBody>
      </p:sp>
      <p:sp>
        <p:nvSpPr>
          <p:cNvPr id="29" name="Oval 28"/>
          <p:cNvSpPr/>
          <p:nvPr/>
        </p:nvSpPr>
        <p:spPr>
          <a:xfrm>
            <a:off x="4442400" y="1346400"/>
            <a:ext cx="108000" cy="108000"/>
          </a:xfrm>
          <a:prstGeom prst="ellipse">
            <a:avLst/>
          </a:prstGeom>
          <a:solidFill>
            <a:srgbClr val="00B0F0"/>
          </a:solidFill>
          <a:ln w="38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ff-page Connector 29"/>
          <p:cNvSpPr/>
          <p:nvPr/>
        </p:nvSpPr>
        <p:spPr>
          <a:xfrm rot="16200000">
            <a:off x="1551599" y="1418400"/>
            <a:ext cx="122400" cy="82800"/>
          </a:xfrm>
          <a:prstGeom prst="flowChartOffpageConnector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4489200" y="130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32" name="Oval 31"/>
          <p:cNvSpPr/>
          <p:nvPr/>
        </p:nvSpPr>
        <p:spPr>
          <a:xfrm>
            <a:off x="4442400" y="1512000"/>
            <a:ext cx="108000" cy="108000"/>
          </a:xfrm>
          <a:prstGeom prst="ellipse">
            <a:avLst/>
          </a:prstGeom>
          <a:solidFill>
            <a:srgbClr val="2F5597"/>
          </a:solidFill>
          <a:ln w="38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ff-page Connector 32"/>
          <p:cNvSpPr/>
          <p:nvPr/>
        </p:nvSpPr>
        <p:spPr>
          <a:xfrm rot="16200000">
            <a:off x="1551599" y="1584000"/>
            <a:ext cx="122400" cy="82800"/>
          </a:xfrm>
          <a:prstGeom prst="flowChartOffpageConnector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4489200" y="146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35" name="Oval 34"/>
          <p:cNvSpPr/>
          <p:nvPr/>
        </p:nvSpPr>
        <p:spPr>
          <a:xfrm>
            <a:off x="4100399" y="1677600"/>
            <a:ext cx="108000" cy="108000"/>
          </a:xfrm>
          <a:prstGeom prst="ellipse">
            <a:avLst/>
          </a:prstGeom>
          <a:solidFill>
            <a:srgbClr val="A0D07B"/>
          </a:solidFill>
          <a:ln w="38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Off-page Connector 35"/>
          <p:cNvSpPr/>
          <p:nvPr/>
        </p:nvSpPr>
        <p:spPr>
          <a:xfrm rot="16200000">
            <a:off x="1551599" y="1749600"/>
            <a:ext cx="122400" cy="82800"/>
          </a:xfrm>
          <a:prstGeom prst="flowChartOffpageConnector">
            <a:avLst/>
          </a:prstGeom>
          <a:solidFill>
            <a:srgbClr val="A0D07B"/>
          </a:solidFill>
          <a:ln w="9525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4147199" y="163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Завершено переключение на источники на GP</a:t>
            </a:r>
          </a:p>
        </p:txBody>
      </p:sp>
      <p:sp>
        <p:nvSpPr>
          <p:cNvPr id="38" name="Rounded Rectangle 37">
            <a:hlinkClick action="ppaction://hlinksldjump" r:id="rId4"/>
          </p:cNvPr>
          <p:cNvSpPr/>
          <p:nvPr/>
        </p:nvSpPr>
        <p:spPr>
          <a:xfrm>
            <a:off x="4334400" y="2188800"/>
            <a:ext cx="4446000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ounded Rectangle 38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14</a:t>
            </a:r>
          </a:p>
        </p:txBody>
      </p:sp>
      <p:sp>
        <p:nvSpPr>
          <p:cNvPr id="41" name="TextBox 40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42" name="TextBox 41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Консолидация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Schwarz N.</a:t>
            </a:r>
          </a:p>
        </p:txBody>
      </p:sp>
      <p:sp>
        <p:nvSpPr>
          <p:cNvPr id="43" name="Rounded Rectangle 42">
            <a:hlinkClick action="ppaction://hlinksldjump" r:id="rId4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point1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45" name="Oval 44"/>
          <p:cNvSpPr/>
          <p:nvPr/>
        </p:nvSpPr>
        <p:spPr>
          <a:xfrm>
            <a:off x="4100399" y="2260800"/>
            <a:ext cx="108000" cy="108000"/>
          </a:xfrm>
          <a:prstGeom prst="ellipse">
            <a:avLst/>
          </a:prstGeom>
          <a:solidFill>
            <a:srgbClr val="AFABAB"/>
          </a:solidFill>
          <a:ln w="38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Off-page Connector 45"/>
          <p:cNvSpPr/>
          <p:nvPr/>
        </p:nvSpPr>
        <p:spPr>
          <a:xfrm rot="16200000">
            <a:off x="1551599" y="2332800"/>
            <a:ext cx="122400" cy="82800"/>
          </a:xfrm>
          <a:prstGeom prst="flowChartOffpageConnector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4147199" y="221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Завершена настройка devops и конвейера. Готова архспека, завешена разработка расчетных узлов</a:t>
            </a:r>
            <a:br/>
          </a:p>
        </p:txBody>
      </p:sp>
      <p:sp>
        <p:nvSpPr>
          <p:cNvPr id="48" name="Oval 47"/>
          <p:cNvSpPr/>
          <p:nvPr/>
        </p:nvSpPr>
        <p:spPr>
          <a:xfrm>
            <a:off x="4442400" y="2426400"/>
            <a:ext cx="108000" cy="108000"/>
          </a:xfrm>
          <a:prstGeom prst="ellipse">
            <a:avLst/>
          </a:prstGeom>
          <a:solidFill>
            <a:srgbClr val="F46677"/>
          </a:solidFill>
          <a:ln w="38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Off-page Connector 48"/>
          <p:cNvSpPr/>
          <p:nvPr/>
        </p:nvSpPr>
        <p:spPr>
          <a:xfrm rot="16200000">
            <a:off x="1551599" y="2498400"/>
            <a:ext cx="122400" cy="82800"/>
          </a:xfrm>
          <a:prstGeom prst="flowChartOffpageConnector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4489200" y="238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51" name="Oval 50"/>
          <p:cNvSpPr/>
          <p:nvPr/>
        </p:nvSpPr>
        <p:spPr>
          <a:xfrm>
            <a:off x="4442400" y="25920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Off-page Connector 51"/>
          <p:cNvSpPr/>
          <p:nvPr/>
        </p:nvSpPr>
        <p:spPr>
          <a:xfrm rot="16200000">
            <a:off x="1551599" y="26640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TextBox 52"/>
          <p:cNvSpPr txBox="1"/>
          <p:nvPr/>
        </p:nvSpPr>
        <p:spPr>
          <a:xfrm>
            <a:off x="4489200" y="254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54" name="Oval 53"/>
          <p:cNvSpPr/>
          <p:nvPr/>
        </p:nvSpPr>
        <p:spPr>
          <a:xfrm>
            <a:off x="4100399" y="2757600"/>
            <a:ext cx="108000" cy="108000"/>
          </a:xfrm>
          <a:prstGeom prst="ellipse">
            <a:avLst/>
          </a:prstGeom>
          <a:solidFill>
            <a:srgbClr val="00B0F0"/>
          </a:solidFill>
          <a:ln w="38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Off-page Connector 54"/>
          <p:cNvSpPr/>
          <p:nvPr/>
        </p:nvSpPr>
        <p:spPr>
          <a:xfrm rot="16200000">
            <a:off x="1551599" y="2829600"/>
            <a:ext cx="122400" cy="82800"/>
          </a:xfrm>
          <a:prstGeom prst="flowChartOffpageConnector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TextBox 55"/>
          <p:cNvSpPr txBox="1"/>
          <p:nvPr/>
        </p:nvSpPr>
        <p:spPr>
          <a:xfrm>
            <a:off x="4147199" y="271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Завершено переключение на источники на GP</a:t>
            </a:r>
          </a:p>
        </p:txBody>
      </p:sp>
      <p:sp>
        <p:nvSpPr>
          <p:cNvPr id="57" name="Rounded Rectangle 56">
            <a:hlinkClick action="ppaction://hlinksldjump" r:id="rId5"/>
          </p:cNvPr>
          <p:cNvSpPr/>
          <p:nvPr/>
        </p:nvSpPr>
        <p:spPr>
          <a:xfrm>
            <a:off x="4334400" y="3268800"/>
            <a:ext cx="4446000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ounded Rectangle 57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TextBox 58">
            <a:hlinkClick action="ppaction://hlinksldjump" r:id="rId5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60" name="TextBox 59">
            <a:hlinkClick action="ppaction://hlinksldjump" r:id="rId5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1" name="TextBox 60">
            <a:hlinkClick action="ppaction://hlinksldjump" r:id="rId5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Фин. Рынки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Anisimov K.</a:t>
            </a:r>
          </a:p>
        </p:txBody>
      </p:sp>
      <p:sp>
        <p:nvSpPr>
          <p:cNvPr id="62" name="Rounded Rectangle 61">
            <a:hlinkClick action="ppaction://hlinksldjump" r:id="rId5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3" name="Picture 62" descr="point1.png">
            <a:hlinkClick action="ppaction://hlinksldjump" r:id="rId5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64" name="Oval 63"/>
          <p:cNvSpPr/>
          <p:nvPr/>
        </p:nvSpPr>
        <p:spPr>
          <a:xfrm>
            <a:off x="4100399" y="3340800"/>
            <a:ext cx="108000" cy="108000"/>
          </a:xfrm>
          <a:prstGeom prst="ellipse">
            <a:avLst/>
          </a:prstGeom>
          <a:solidFill>
            <a:srgbClr val="AFABAB"/>
          </a:solidFill>
          <a:ln w="38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Off-page Connector 64"/>
          <p:cNvSpPr/>
          <p:nvPr/>
        </p:nvSpPr>
        <p:spPr>
          <a:xfrm rot="16200000">
            <a:off x="1551599" y="3412800"/>
            <a:ext cx="122400" cy="82800"/>
          </a:xfrm>
          <a:prstGeom prst="flowChartOffpageConnector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TextBox 65"/>
          <p:cNvSpPr txBox="1"/>
          <p:nvPr/>
        </p:nvSpPr>
        <p:spPr>
          <a:xfrm>
            <a:off x="4147199" y="329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Завершена настройка devops и конвейера. Готова архспека, завешена разработка расчетных узлов</a:t>
            </a:r>
            <a:br/>
          </a:p>
        </p:txBody>
      </p:sp>
      <p:sp>
        <p:nvSpPr>
          <p:cNvPr id="67" name="Oval 66"/>
          <p:cNvSpPr/>
          <p:nvPr/>
        </p:nvSpPr>
        <p:spPr>
          <a:xfrm>
            <a:off x="4442400" y="3506400"/>
            <a:ext cx="108000" cy="108000"/>
          </a:xfrm>
          <a:prstGeom prst="ellipse">
            <a:avLst/>
          </a:prstGeom>
          <a:solidFill>
            <a:srgbClr val="F46677"/>
          </a:solidFill>
          <a:ln w="38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Off-page Connector 67"/>
          <p:cNvSpPr/>
          <p:nvPr/>
        </p:nvSpPr>
        <p:spPr>
          <a:xfrm rot="16200000">
            <a:off x="1551599" y="3578400"/>
            <a:ext cx="122400" cy="82800"/>
          </a:xfrm>
          <a:prstGeom prst="flowChartOffpageConnector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TextBox 68"/>
          <p:cNvSpPr txBox="1"/>
          <p:nvPr/>
        </p:nvSpPr>
        <p:spPr>
          <a:xfrm>
            <a:off x="4489200" y="346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70" name="Oval 69"/>
          <p:cNvSpPr/>
          <p:nvPr/>
        </p:nvSpPr>
        <p:spPr>
          <a:xfrm>
            <a:off x="4442400" y="36720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Off-page Connector 70"/>
          <p:cNvSpPr/>
          <p:nvPr/>
        </p:nvSpPr>
        <p:spPr>
          <a:xfrm rot="16200000">
            <a:off x="1551599" y="37440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TextBox 71"/>
          <p:cNvSpPr txBox="1"/>
          <p:nvPr/>
        </p:nvSpPr>
        <p:spPr>
          <a:xfrm>
            <a:off x="4489200" y="362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73" name="Oval 72"/>
          <p:cNvSpPr/>
          <p:nvPr/>
        </p:nvSpPr>
        <p:spPr>
          <a:xfrm>
            <a:off x="4100399" y="3837600"/>
            <a:ext cx="108000" cy="108000"/>
          </a:xfrm>
          <a:prstGeom prst="ellipse">
            <a:avLst/>
          </a:prstGeom>
          <a:solidFill>
            <a:srgbClr val="00B0F0"/>
          </a:solidFill>
          <a:ln w="38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Off-page Connector 73"/>
          <p:cNvSpPr/>
          <p:nvPr/>
        </p:nvSpPr>
        <p:spPr>
          <a:xfrm rot="16200000">
            <a:off x="1551599" y="3909600"/>
            <a:ext cx="122400" cy="82800"/>
          </a:xfrm>
          <a:prstGeom prst="flowChartOffpageConnector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4147199" y="379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Завершено переключение на источники на GP</a:t>
            </a:r>
          </a:p>
        </p:txBody>
      </p:sp>
      <p:sp>
        <p:nvSpPr>
          <p:cNvPr id="76" name="Rounded Rectangle 75">
            <a:hlinkClick action="ppaction://hlinksldjump" r:id="rId6"/>
          </p:cNvPr>
          <p:cNvSpPr/>
          <p:nvPr/>
        </p:nvSpPr>
        <p:spPr>
          <a:xfrm>
            <a:off x="3650400" y="4348800"/>
            <a:ext cx="5130000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7" name="Rounded Rectangle 76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" name="TextBox 77">
            <a:hlinkClick action="ppaction://hlinksldjump" r:id="rId6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79" name="TextBox 78">
            <a:hlinkClick action="ppaction://hlinksldjump" r:id="rId6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80" name="TextBox 79">
            <a:hlinkClick action="ppaction://hlinksldjump" r:id="rId6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Кластер РБ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Kirillov A.</a:t>
            </a:r>
          </a:p>
        </p:txBody>
      </p:sp>
      <p:sp>
        <p:nvSpPr>
          <p:cNvPr id="81" name="Rounded Rectangle 80">
            <a:hlinkClick action="ppaction://hlinksldjump" r:id="rId6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2" name="Picture 81" descr="point1.png">
            <a:hlinkClick action="ppaction://hlinksldjump" r:id="rId6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83" name="Oval 82"/>
          <p:cNvSpPr/>
          <p:nvPr/>
        </p:nvSpPr>
        <p:spPr>
          <a:xfrm>
            <a:off x="4100399" y="44208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4" name="Off-page Connector 83"/>
          <p:cNvSpPr/>
          <p:nvPr/>
        </p:nvSpPr>
        <p:spPr>
          <a:xfrm rot="16200000">
            <a:off x="1551599" y="44928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5" name="TextBox 84"/>
          <p:cNvSpPr txBox="1"/>
          <p:nvPr/>
        </p:nvSpPr>
        <p:spPr>
          <a:xfrm>
            <a:off x="4147199" y="437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Завершена настройка devops и конвейера. Готова архспека, завешена разработка расчетных узлов</a:t>
            </a:r>
            <a:br/>
          </a:p>
        </p:txBody>
      </p:sp>
      <p:sp>
        <p:nvSpPr>
          <p:cNvPr id="86" name="Oval 85"/>
          <p:cNvSpPr/>
          <p:nvPr/>
        </p:nvSpPr>
        <p:spPr>
          <a:xfrm>
            <a:off x="4442400" y="4586400"/>
            <a:ext cx="108000" cy="108000"/>
          </a:xfrm>
          <a:prstGeom prst="ellipse">
            <a:avLst/>
          </a:prstGeom>
          <a:solidFill>
            <a:srgbClr val="00B0F0"/>
          </a:solidFill>
          <a:ln w="38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7" name="Off-page Connector 86"/>
          <p:cNvSpPr/>
          <p:nvPr/>
        </p:nvSpPr>
        <p:spPr>
          <a:xfrm rot="16200000">
            <a:off x="1551599" y="4658400"/>
            <a:ext cx="122400" cy="82800"/>
          </a:xfrm>
          <a:prstGeom prst="flowChartOffpageConnector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8" name="TextBox 87"/>
          <p:cNvSpPr txBox="1"/>
          <p:nvPr/>
        </p:nvSpPr>
        <p:spPr>
          <a:xfrm>
            <a:off x="4489200" y="454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89" name="Oval 88"/>
          <p:cNvSpPr/>
          <p:nvPr/>
        </p:nvSpPr>
        <p:spPr>
          <a:xfrm>
            <a:off x="4442400" y="4752000"/>
            <a:ext cx="108000" cy="108000"/>
          </a:xfrm>
          <a:prstGeom prst="ellipse">
            <a:avLst/>
          </a:prstGeom>
          <a:solidFill>
            <a:srgbClr val="AFABAB"/>
          </a:solidFill>
          <a:ln w="38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0" name="Off-page Connector 89"/>
          <p:cNvSpPr/>
          <p:nvPr/>
        </p:nvSpPr>
        <p:spPr>
          <a:xfrm rot="16200000">
            <a:off x="1551599" y="4824000"/>
            <a:ext cx="122400" cy="82800"/>
          </a:xfrm>
          <a:prstGeom prst="flowChartOffpageConnector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1" name="TextBox 90"/>
          <p:cNvSpPr txBox="1"/>
          <p:nvPr/>
        </p:nvSpPr>
        <p:spPr>
          <a:xfrm>
            <a:off x="4489200" y="470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Завершена настройка devops и конвейера. Готова архспека, завешена разработка расчетных узлов</a:t>
            </a:r>
            <a:br/>
          </a:p>
        </p:txBody>
      </p:sp>
      <p:sp>
        <p:nvSpPr>
          <p:cNvPr id="92" name="Oval 91"/>
          <p:cNvSpPr/>
          <p:nvPr/>
        </p:nvSpPr>
        <p:spPr>
          <a:xfrm>
            <a:off x="4100399" y="4917600"/>
            <a:ext cx="108000" cy="108000"/>
          </a:xfrm>
          <a:prstGeom prst="ellipse">
            <a:avLst/>
          </a:prstGeom>
          <a:solidFill>
            <a:srgbClr val="F46677"/>
          </a:solidFill>
          <a:ln w="38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3" name="Off-page Connector 92"/>
          <p:cNvSpPr/>
          <p:nvPr/>
        </p:nvSpPr>
        <p:spPr>
          <a:xfrm rot="16200000">
            <a:off x="1551599" y="4989600"/>
            <a:ext cx="122400" cy="82800"/>
          </a:xfrm>
          <a:prstGeom prst="flowChartOffpageConnector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4" name="TextBox 93"/>
          <p:cNvSpPr txBox="1"/>
          <p:nvPr/>
        </p:nvSpPr>
        <p:spPr>
          <a:xfrm>
            <a:off x="4147199" y="487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95" name="Rounded Rectangle 94">
            <a:hlinkClick action="ppaction://hlinksldjump" r:id="rId7"/>
          </p:cNvPr>
          <p:cNvSpPr/>
          <p:nvPr/>
        </p:nvSpPr>
        <p:spPr>
          <a:xfrm>
            <a:off x="3308400" y="5428800"/>
            <a:ext cx="5472000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6" name="Rounded Rectangle 95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7" name="TextBox 96">
            <a:hlinkClick action="ppaction://hlinksldjump" r:id="rId7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98" name="TextBox 97">
            <a:hlinkClick action="ppaction://hlinksldjump" r:id="rId7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99" name="TextBox 98">
            <a:hlinkClick action="ppaction://hlinksldjump" r:id="rId7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Fifth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Furkas Aj.</a:t>
            </a:r>
          </a:p>
        </p:txBody>
      </p:sp>
      <p:sp>
        <p:nvSpPr>
          <p:cNvPr id="100" name="Rounded Rectangle 99">
            <a:hlinkClick action="ppaction://hlinksldjump" r:id="rId7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1" name="Picture 100" descr="point1.png">
            <a:hlinkClick action="ppaction://hlinksldjump" r:id="rId7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  <p:sp>
        <p:nvSpPr>
          <p:cNvPr id="102" name="Oval 101"/>
          <p:cNvSpPr/>
          <p:nvPr/>
        </p:nvSpPr>
        <p:spPr>
          <a:xfrm>
            <a:off x="4100399" y="55008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3" name="Off-page Connector 102"/>
          <p:cNvSpPr/>
          <p:nvPr/>
        </p:nvSpPr>
        <p:spPr>
          <a:xfrm rot="16200000">
            <a:off x="1551599" y="55728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4" name="TextBox 103"/>
          <p:cNvSpPr txBox="1"/>
          <p:nvPr/>
        </p:nvSpPr>
        <p:spPr>
          <a:xfrm>
            <a:off x="4147199" y="545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105" name="Oval 104"/>
          <p:cNvSpPr/>
          <p:nvPr/>
        </p:nvSpPr>
        <p:spPr>
          <a:xfrm>
            <a:off x="4442400" y="5666400"/>
            <a:ext cx="108000" cy="108000"/>
          </a:xfrm>
          <a:prstGeom prst="ellipse">
            <a:avLst/>
          </a:prstGeom>
          <a:solidFill>
            <a:srgbClr val="2F5597"/>
          </a:solidFill>
          <a:ln w="38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6" name="Off-page Connector 105"/>
          <p:cNvSpPr/>
          <p:nvPr/>
        </p:nvSpPr>
        <p:spPr>
          <a:xfrm rot="16200000">
            <a:off x="1551599" y="5738400"/>
            <a:ext cx="122400" cy="82800"/>
          </a:xfrm>
          <a:prstGeom prst="flowChartOffpageConnector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7" name="TextBox 106"/>
          <p:cNvSpPr txBox="1"/>
          <p:nvPr/>
        </p:nvSpPr>
        <p:spPr>
          <a:xfrm>
            <a:off x="4489200" y="562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108" name="Oval 107"/>
          <p:cNvSpPr/>
          <p:nvPr/>
        </p:nvSpPr>
        <p:spPr>
          <a:xfrm>
            <a:off x="4784400" y="5832000"/>
            <a:ext cx="108000" cy="108000"/>
          </a:xfrm>
          <a:prstGeom prst="ellipse">
            <a:avLst/>
          </a:prstGeom>
          <a:solidFill>
            <a:srgbClr val="F46677"/>
          </a:solidFill>
          <a:ln w="38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9" name="Off-page Connector 108"/>
          <p:cNvSpPr/>
          <p:nvPr/>
        </p:nvSpPr>
        <p:spPr>
          <a:xfrm rot="16200000">
            <a:off x="1551599" y="5904000"/>
            <a:ext cx="122400" cy="82800"/>
          </a:xfrm>
          <a:prstGeom prst="flowChartOffpageConnector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0" name="TextBox 109"/>
          <p:cNvSpPr txBox="1"/>
          <p:nvPr/>
        </p:nvSpPr>
        <p:spPr>
          <a:xfrm>
            <a:off x="4831200" y="578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111" name="Oval 110"/>
          <p:cNvSpPr/>
          <p:nvPr/>
        </p:nvSpPr>
        <p:spPr>
          <a:xfrm>
            <a:off x="5126399" y="5997600"/>
            <a:ext cx="108000" cy="108000"/>
          </a:xfrm>
          <a:prstGeom prst="ellipse">
            <a:avLst/>
          </a:prstGeom>
          <a:solidFill>
            <a:srgbClr val="AFABAB"/>
          </a:solidFill>
          <a:ln w="38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2" name="Off-page Connector 111"/>
          <p:cNvSpPr/>
          <p:nvPr/>
        </p:nvSpPr>
        <p:spPr>
          <a:xfrm rot="16200000">
            <a:off x="1551599" y="6069600"/>
            <a:ext cx="122400" cy="82800"/>
          </a:xfrm>
          <a:prstGeom prst="flowChartOffpageConnector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3" name="TextBox 112"/>
          <p:cNvSpPr txBox="1"/>
          <p:nvPr/>
        </p:nvSpPr>
        <p:spPr>
          <a:xfrm>
            <a:off x="5173199" y="595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Завершена настройка devops и конвейера. Готова архспека, завешена разработка расчетных узлов</a:t>
            </a:r>
            <a:br/>
          </a:p>
        </p:txBody>
      </p:sp>
      <p:sp>
        <p:nvSpPr>
          <p:cNvPr id="114" name="Off-page Connector 113"/>
          <p:cNvSpPr/>
          <p:nvPr/>
        </p:nvSpPr>
        <p:spPr>
          <a:xfrm rot="16200000">
            <a:off x="1551599" y="12528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5" name="Off-page Connector 114"/>
          <p:cNvSpPr/>
          <p:nvPr/>
        </p:nvSpPr>
        <p:spPr>
          <a:xfrm rot="16200000">
            <a:off x="1551599" y="1418400"/>
            <a:ext cx="122400" cy="82800"/>
          </a:xfrm>
          <a:prstGeom prst="flowChartOffpageConnector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6" name="Off-page Connector 115"/>
          <p:cNvSpPr/>
          <p:nvPr/>
        </p:nvSpPr>
        <p:spPr>
          <a:xfrm rot="16200000">
            <a:off x="1551599" y="1584000"/>
            <a:ext cx="122400" cy="82800"/>
          </a:xfrm>
          <a:prstGeom prst="flowChartOffpageConnector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7" name="Off-page Connector 116"/>
          <p:cNvSpPr/>
          <p:nvPr/>
        </p:nvSpPr>
        <p:spPr>
          <a:xfrm rot="16200000">
            <a:off x="1551599" y="1749600"/>
            <a:ext cx="122400" cy="82800"/>
          </a:xfrm>
          <a:prstGeom prst="flowChartOffpageConnector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8" name="Off-page Connector 117"/>
          <p:cNvSpPr/>
          <p:nvPr/>
        </p:nvSpPr>
        <p:spPr>
          <a:xfrm rot="16200000">
            <a:off x="1551599" y="23328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9" name="Off-page Connector 118"/>
          <p:cNvSpPr/>
          <p:nvPr/>
        </p:nvSpPr>
        <p:spPr>
          <a:xfrm rot="16200000">
            <a:off x="1551599" y="2498400"/>
            <a:ext cx="122400" cy="82800"/>
          </a:xfrm>
          <a:prstGeom prst="flowChartOffpageConnector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0" name="Off-page Connector 119"/>
          <p:cNvSpPr/>
          <p:nvPr/>
        </p:nvSpPr>
        <p:spPr>
          <a:xfrm rot="16200000">
            <a:off x="1551599" y="2664000"/>
            <a:ext cx="122400" cy="82800"/>
          </a:xfrm>
          <a:prstGeom prst="flowChartOffpageConnector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1" name="Off-page Connector 120"/>
          <p:cNvSpPr/>
          <p:nvPr/>
        </p:nvSpPr>
        <p:spPr>
          <a:xfrm rot="16200000">
            <a:off x="1551599" y="2829600"/>
            <a:ext cx="122400" cy="82800"/>
          </a:xfrm>
          <a:prstGeom prst="flowChartOffpageConnector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2" name="Off-page Connector 121"/>
          <p:cNvSpPr/>
          <p:nvPr/>
        </p:nvSpPr>
        <p:spPr>
          <a:xfrm rot="16200000">
            <a:off x="1551599" y="34128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3" name="Off-page Connector 122"/>
          <p:cNvSpPr/>
          <p:nvPr/>
        </p:nvSpPr>
        <p:spPr>
          <a:xfrm rot="16200000">
            <a:off x="1551599" y="3578400"/>
            <a:ext cx="122400" cy="82800"/>
          </a:xfrm>
          <a:prstGeom prst="flowChartOffpageConnector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4" name="Off-page Connector 123"/>
          <p:cNvSpPr/>
          <p:nvPr/>
        </p:nvSpPr>
        <p:spPr>
          <a:xfrm rot="16200000">
            <a:off x="1551599" y="3744000"/>
            <a:ext cx="122400" cy="82800"/>
          </a:xfrm>
          <a:prstGeom prst="flowChartOffpageConnector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5" name="Off-page Connector 124"/>
          <p:cNvSpPr/>
          <p:nvPr/>
        </p:nvSpPr>
        <p:spPr>
          <a:xfrm rot="16200000">
            <a:off x="1551599" y="3909600"/>
            <a:ext cx="122400" cy="82800"/>
          </a:xfrm>
          <a:prstGeom prst="flowChartOffpageConnector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6" name="Off-page Connector 125"/>
          <p:cNvSpPr/>
          <p:nvPr/>
        </p:nvSpPr>
        <p:spPr>
          <a:xfrm rot="16200000">
            <a:off x="1551599" y="44928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7" name="Off-page Connector 126"/>
          <p:cNvSpPr/>
          <p:nvPr/>
        </p:nvSpPr>
        <p:spPr>
          <a:xfrm rot="16200000">
            <a:off x="1551599" y="4658400"/>
            <a:ext cx="122400" cy="82800"/>
          </a:xfrm>
          <a:prstGeom prst="flowChartOffpageConnector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8" name="Off-page Connector 127"/>
          <p:cNvSpPr/>
          <p:nvPr/>
        </p:nvSpPr>
        <p:spPr>
          <a:xfrm rot="16200000">
            <a:off x="1551599" y="4824000"/>
            <a:ext cx="122400" cy="82800"/>
          </a:xfrm>
          <a:prstGeom prst="flowChartOffpageConnector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9" name="Off-page Connector 128"/>
          <p:cNvSpPr/>
          <p:nvPr/>
        </p:nvSpPr>
        <p:spPr>
          <a:xfrm rot="16200000">
            <a:off x="1551599" y="4989600"/>
            <a:ext cx="122400" cy="82800"/>
          </a:xfrm>
          <a:prstGeom prst="flowChartOffpageConnector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0" name="Off-page Connector 129"/>
          <p:cNvSpPr/>
          <p:nvPr/>
        </p:nvSpPr>
        <p:spPr>
          <a:xfrm rot="16200000">
            <a:off x="1551599" y="55728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1" name="Off-page Connector 130"/>
          <p:cNvSpPr/>
          <p:nvPr/>
        </p:nvSpPr>
        <p:spPr>
          <a:xfrm rot="16200000">
            <a:off x="1551599" y="5738400"/>
            <a:ext cx="122400" cy="82800"/>
          </a:xfrm>
          <a:prstGeom prst="flowChartOffpageConnector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2" name="Off-page Connector 131"/>
          <p:cNvSpPr/>
          <p:nvPr/>
        </p:nvSpPr>
        <p:spPr>
          <a:xfrm rot="16200000">
            <a:off x="1551599" y="5904000"/>
            <a:ext cx="122400" cy="82800"/>
          </a:xfrm>
          <a:prstGeom prst="flowChartOffpageConnector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3" name="Off-page Connector 132"/>
          <p:cNvSpPr/>
          <p:nvPr/>
        </p:nvSpPr>
        <p:spPr>
          <a:xfrm rot="16200000">
            <a:off x="1551599" y="6069600"/>
            <a:ext cx="122400" cy="82800"/>
          </a:xfrm>
          <a:prstGeom prst="flowChartOffpageConnector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Rounded Rectangle 2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" name="Rounded Rectangle 74">
            <a:hlinkClick action="ppaction://hlinksldjump" r:id="rId8"/>
          </p:cNvPr>
          <p:cNvSpPr/>
          <p:nvPr/>
        </p:nvSpPr>
        <p:spPr>
          <a:xfrm>
            <a:off x="2966399" y="5428800"/>
            <a:ext cx="513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ounded Rectangle 67">
            <a:hlinkClick action="ppaction://hlinksldjump" r:id="rId7"/>
          </p:cNvPr>
          <p:cNvSpPr/>
          <p:nvPr/>
        </p:nvSpPr>
        <p:spPr>
          <a:xfrm>
            <a:off x="3308400" y="4348800"/>
            <a:ext cx="513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>
            <a:hlinkClick action="ppaction://hlinksldjump" r:id="rId4"/>
          </p:cNvPr>
          <p:cNvSpPr/>
          <p:nvPr/>
        </p:nvSpPr>
        <p:spPr>
          <a:xfrm>
            <a:off x="4334400" y="218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Rounded Rectangle 1">
            <a:hlinkClick action="ppaction://hlinksldjump" r:id="rId2"/>
          </p:cNvPr>
          <p:cNvSpPr/>
          <p:nvPr/>
        </p:nvSpPr>
        <p:spPr>
          <a:xfrm>
            <a:off x="5360400" y="1108800"/>
            <a:ext cx="342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56</a:t>
            </a:r>
          </a:p>
        </p:txBody>
      </p:sp>
      <p:sp>
        <p:nvSpPr>
          <p:cNvPr id="5" name="TextBox 4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" name="TextBox 5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Sixth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Karpukas K.</a:t>
            </a:r>
          </a:p>
        </p:txBody>
      </p:sp>
      <p:sp>
        <p:nvSpPr>
          <p:cNvPr id="7" name="Rounded Rectangle 6">
            <a:hlinkClick action="ppaction://hlinksldjump" r:id="rId2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point1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12" name="TextBox 11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13" name="TextBox 12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7th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Kerck A.</a:t>
            </a:r>
          </a:p>
        </p:txBody>
      </p:sp>
      <p:sp>
        <p:nvSpPr>
          <p:cNvPr id="14" name="Rounded Rectangle 13">
            <a:hlinkClick action="ppaction://hlinksldjump" r:id="rId4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point1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440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1883314" y="396000"/>
            <a:ext cx="720000" cy="3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Progress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569600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Q4 2021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28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2727257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85657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ounded Rectangle 21"/>
          <p:cNvSpPr/>
          <p:nvPr/>
        </p:nvSpPr>
        <p:spPr>
          <a:xfrm>
            <a:off x="2727257" y="471600"/>
            <a:ext cx="936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3447257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10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27257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884914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Q2 2022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943314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ounded Rectangle 26"/>
          <p:cNvSpPr/>
          <p:nvPr/>
        </p:nvSpPr>
        <p:spPr>
          <a:xfrm>
            <a:off x="3884914" y="471600"/>
            <a:ext cx="3744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4604914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40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84914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042571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00971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ounded Rectangle 31"/>
          <p:cNvSpPr/>
          <p:nvPr/>
        </p:nvSpPr>
        <p:spPr>
          <a:xfrm>
            <a:off x="5042571" y="471600"/>
            <a:ext cx="468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5762571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50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42571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200228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Q4 2022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258628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ounded Rectangle 36"/>
          <p:cNvSpPr/>
          <p:nvPr/>
        </p:nvSpPr>
        <p:spPr>
          <a:xfrm>
            <a:off x="6200228" y="471600"/>
            <a:ext cx="7488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6920228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80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00228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7357885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416285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ounded Rectangle 41"/>
          <p:cNvSpPr/>
          <p:nvPr/>
        </p:nvSpPr>
        <p:spPr>
          <a:xfrm>
            <a:off x="7357885" y="471600"/>
            <a:ext cx="7488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8077885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80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257885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8515542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573942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ounded Rectangle 46"/>
          <p:cNvSpPr/>
          <p:nvPr/>
        </p:nvSpPr>
        <p:spPr>
          <a:xfrm>
            <a:off x="8515542" y="471600"/>
            <a:ext cx="936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TextBox 47"/>
          <p:cNvSpPr txBox="1"/>
          <p:nvPr/>
        </p:nvSpPr>
        <p:spPr>
          <a:xfrm>
            <a:off x="9235542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100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15542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-154800" y="3294000"/>
            <a:ext cx="1360800" cy="687600"/>
          </a:xfrm>
          <a:prstGeom prst="roundRect">
            <a:avLst/>
          </a:prstGeom>
          <a:solidFill>
            <a:srgbClr val="5E9EE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ounded Rectangle 50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TextBox 51">
            <a:hlinkClick action="ppaction://hlinksldjump" r:id="rId5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000000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53" name="TextBox 52">
            <a:hlinkClick action="ppaction://hlinksldjump" r:id="rId5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000000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54" name="TextBox 53">
            <a:hlinkClick action="ppaction://hlinksldjump" r:id="rId5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000000"/>
                </a:solidFill>
                <a:latin typeface="Segoe UI Semibold"/>
              </a:defRPr>
            </a:pPr>
            <a:r>
              <a:t>8th team</a:t>
            </a:r>
          </a:p>
          <a:p>
            <a:pPr algn="l">
              <a:defRPr sz="900">
                <a:solidFill>
                  <a:srgbClr val="000000"/>
                </a:solidFill>
                <a:latin typeface="Segoe UI Light"/>
              </a:defRPr>
            </a:pPr>
            <a:r>
              <a:t>Nikitin A.</a:t>
            </a:r>
          </a:p>
        </p:txBody>
      </p:sp>
      <p:pic>
        <p:nvPicPr>
          <p:cNvPr id="55" name="Picture 54" descr="oppened.png">
            <a:hlinkClick action="ppaction://hlinksldjump"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9600" y="3222000"/>
            <a:ext cx="759600" cy="759600"/>
          </a:xfrm>
          <a:prstGeom prst="rect">
            <a:avLst/>
          </a:prstGeom>
        </p:spPr>
      </p:pic>
      <p:sp>
        <p:nvSpPr>
          <p:cNvPr id="56" name="Rounded Rectangle 55"/>
          <p:cNvSpPr/>
          <p:nvPr/>
        </p:nvSpPr>
        <p:spPr>
          <a:xfrm>
            <a:off x="3600000" y="3218400"/>
            <a:ext cx="4892400" cy="1353595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ounded Rectangle 56"/>
          <p:cNvSpPr/>
          <p:nvPr/>
        </p:nvSpPr>
        <p:spPr>
          <a:xfrm>
            <a:off x="3650400" y="3268800"/>
            <a:ext cx="4788000" cy="1259995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5E9EE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ounded Rectangle 57"/>
          <p:cNvSpPr/>
          <p:nvPr/>
        </p:nvSpPr>
        <p:spPr>
          <a:xfrm>
            <a:off x="4752000" y="3349797"/>
            <a:ext cx="3423600" cy="154800"/>
          </a:xfrm>
          <a:prstGeom prst="roundRect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TextBox 58"/>
          <p:cNvSpPr txBox="1"/>
          <p:nvPr/>
        </p:nvSpPr>
        <p:spPr>
          <a:xfrm>
            <a:off x="8247600" y="3313797"/>
            <a:ext cx="7128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Реестры/Кэш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4752000" y="3583797"/>
            <a:ext cx="3423600" cy="154800"/>
          </a:xfrm>
          <a:prstGeom prst="roundRect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TextBox 60"/>
          <p:cNvSpPr txBox="1"/>
          <p:nvPr/>
        </p:nvSpPr>
        <p:spPr>
          <a:xfrm>
            <a:off x="8247600" y="3547797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Экспорт ядра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4752000" y="3817797"/>
            <a:ext cx="3423600" cy="154800"/>
          </a:xfrm>
          <a:prstGeom prst="round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TextBox 62"/>
          <p:cNvSpPr txBox="1"/>
          <p:nvPr/>
        </p:nvSpPr>
        <p:spPr>
          <a:xfrm>
            <a:off x="8247600" y="3781797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Витрины и ИС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4752000" y="4051797"/>
            <a:ext cx="3423600" cy="154800"/>
          </a:xfrm>
          <a:prstGeom prst="roundRect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TextBox 64"/>
          <p:cNvSpPr txBox="1"/>
          <p:nvPr/>
        </p:nvSpPr>
        <p:spPr>
          <a:xfrm>
            <a:off x="8247600" y="4015797"/>
            <a:ext cx="2592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OLAP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4752000" y="4285797"/>
            <a:ext cx="3423600" cy="154800"/>
          </a:xfrm>
          <a:prstGeom prst="roundRect">
            <a:avLst/>
          </a:prstGeom>
          <a:solidFill>
            <a:srgbClr val="A0D07B"/>
          </a:solidFill>
          <a:ln w="9525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TextBox 66"/>
          <p:cNvSpPr txBox="1"/>
          <p:nvPr/>
        </p:nvSpPr>
        <p:spPr>
          <a:xfrm>
            <a:off x="8247600" y="4249797"/>
            <a:ext cx="842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Корректировки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TextBox 69">
            <a:hlinkClick action="ppaction://hlinksldjump" r:id="rId7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71" name="TextBox 70">
            <a:hlinkClick action="ppaction://hlinksldjump" r:id="rId7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72" name="TextBox 71">
            <a:hlinkClick action="ppaction://hlinksldjump" r:id="rId7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9th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Karkas Aj.</a:t>
            </a:r>
          </a:p>
        </p:txBody>
      </p:sp>
      <p:sp>
        <p:nvSpPr>
          <p:cNvPr id="73" name="Rounded Rectangle 72">
            <a:hlinkClick action="ppaction://hlinksldjump" r:id="rId7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4" name="Picture 73" descr="point1.png">
            <a:hlinkClick action="ppaction://hlinksldjump" r:id="rId7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7" name="TextBox 76">
            <a:hlinkClick action="ppaction://hlinksldjump" r:id="rId8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56</a:t>
            </a:r>
          </a:p>
        </p:txBody>
      </p:sp>
      <p:sp>
        <p:nvSpPr>
          <p:cNvPr id="78" name="TextBox 77">
            <a:hlinkClick action="ppaction://hlinksldjump" r:id="rId8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79" name="TextBox 78">
            <a:hlinkClick action="ppaction://hlinksldjump" r:id="rId8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10th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Atas K.</a:t>
            </a:r>
          </a:p>
        </p:txBody>
      </p:sp>
      <p:sp>
        <p:nvSpPr>
          <p:cNvPr id="80" name="Rounded Rectangle 79">
            <a:hlinkClick action="ppaction://hlinksldjump" r:id="rId8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1" name="Picture 80" descr="point1.png">
            <a:hlinkClick action="ppaction://hlinksldjump" r:id="rId8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Rounded Rectangle 2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" name="Rounded Rectangle 74">
            <a:hlinkClick action="ppaction://hlinksldjump" r:id="rId8"/>
          </p:cNvPr>
          <p:cNvSpPr/>
          <p:nvPr/>
        </p:nvSpPr>
        <p:spPr>
          <a:xfrm>
            <a:off x="2966399" y="5428800"/>
            <a:ext cx="513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>
            <a:hlinkClick action="ppaction://hlinksldjump" r:id="rId5"/>
          </p:cNvPr>
          <p:cNvSpPr/>
          <p:nvPr/>
        </p:nvSpPr>
        <p:spPr>
          <a:xfrm>
            <a:off x="3650400" y="3268800"/>
            <a:ext cx="4788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>
            <a:hlinkClick action="ppaction://hlinksldjump" r:id="rId4"/>
          </p:cNvPr>
          <p:cNvSpPr/>
          <p:nvPr/>
        </p:nvSpPr>
        <p:spPr>
          <a:xfrm>
            <a:off x="4334400" y="218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Rounded Rectangle 1">
            <a:hlinkClick action="ppaction://hlinksldjump" r:id="rId2"/>
          </p:cNvPr>
          <p:cNvSpPr/>
          <p:nvPr/>
        </p:nvSpPr>
        <p:spPr>
          <a:xfrm>
            <a:off x="5360400" y="1108800"/>
            <a:ext cx="342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56</a:t>
            </a:r>
          </a:p>
        </p:txBody>
      </p:sp>
      <p:sp>
        <p:nvSpPr>
          <p:cNvPr id="5" name="TextBox 4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" name="TextBox 5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Sixth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Karpukas K.</a:t>
            </a:r>
          </a:p>
        </p:txBody>
      </p:sp>
      <p:sp>
        <p:nvSpPr>
          <p:cNvPr id="7" name="Rounded Rectangle 6">
            <a:hlinkClick action="ppaction://hlinksldjump" r:id="rId2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point1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12" name="TextBox 11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13" name="TextBox 12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7th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Kerck A.</a:t>
            </a:r>
          </a:p>
        </p:txBody>
      </p:sp>
      <p:sp>
        <p:nvSpPr>
          <p:cNvPr id="14" name="Rounded Rectangle 13">
            <a:hlinkClick action="ppaction://hlinksldjump" r:id="rId4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point1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>
            <a:hlinkClick action="ppaction://hlinksldjump" r:id="rId5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19" name="TextBox 18">
            <a:hlinkClick action="ppaction://hlinksldjump" r:id="rId5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0" name="TextBox 19">
            <a:hlinkClick action="ppaction://hlinksldjump" r:id="rId5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8th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Nikitin A.</a:t>
            </a:r>
          </a:p>
        </p:txBody>
      </p:sp>
      <p:sp>
        <p:nvSpPr>
          <p:cNvPr id="21" name="Rounded Rectangle 20">
            <a:hlinkClick action="ppaction://hlinksldjump" r:id="rId5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2" name="Picture 21" descr="point1.png">
            <a:hlinkClick action="ppaction://hlinksldjump" r:id="rId5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440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1883314" y="396000"/>
            <a:ext cx="720000" cy="3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Progress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569600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Q4 2021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628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ounded Rectangle 26"/>
          <p:cNvSpPr/>
          <p:nvPr/>
        </p:nvSpPr>
        <p:spPr>
          <a:xfrm>
            <a:off x="2727257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5657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ounded Rectangle 28"/>
          <p:cNvSpPr/>
          <p:nvPr/>
        </p:nvSpPr>
        <p:spPr>
          <a:xfrm>
            <a:off x="2727257" y="471600"/>
            <a:ext cx="11232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3447257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12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27257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884914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Q2 2022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943314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ounded Rectangle 33"/>
          <p:cNvSpPr/>
          <p:nvPr/>
        </p:nvSpPr>
        <p:spPr>
          <a:xfrm>
            <a:off x="3884914" y="471600"/>
            <a:ext cx="1872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4604914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20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84914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042571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100971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ounded Rectangle 38"/>
          <p:cNvSpPr/>
          <p:nvPr/>
        </p:nvSpPr>
        <p:spPr>
          <a:xfrm>
            <a:off x="5042571" y="471600"/>
            <a:ext cx="468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5762571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50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42571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6200228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Q4 2022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258628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ounded Rectangle 43"/>
          <p:cNvSpPr/>
          <p:nvPr/>
        </p:nvSpPr>
        <p:spPr>
          <a:xfrm>
            <a:off x="6200228" y="471600"/>
            <a:ext cx="5616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6920228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60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00228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357885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416285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ounded Rectangle 48"/>
          <p:cNvSpPr/>
          <p:nvPr/>
        </p:nvSpPr>
        <p:spPr>
          <a:xfrm>
            <a:off x="7357885" y="471600"/>
            <a:ext cx="7488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8077885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80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257885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8515542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573942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ounded Rectangle 53"/>
          <p:cNvSpPr/>
          <p:nvPr/>
        </p:nvSpPr>
        <p:spPr>
          <a:xfrm>
            <a:off x="8515542" y="471600"/>
            <a:ext cx="936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9235542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100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415542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-154800" y="4374000"/>
            <a:ext cx="1360800" cy="687600"/>
          </a:xfrm>
          <a:prstGeom prst="roundRect">
            <a:avLst/>
          </a:prstGeom>
          <a:solidFill>
            <a:srgbClr val="5E9EE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ounded Rectangle 57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TextBox 58">
            <a:hlinkClick action="ppaction://hlinksldjump" r:id="rId6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000000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60" name="TextBox 59">
            <a:hlinkClick action="ppaction://hlinksldjump" r:id="rId6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000000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1" name="TextBox 60">
            <a:hlinkClick action="ppaction://hlinksldjump" r:id="rId6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000000"/>
                </a:solidFill>
                <a:latin typeface="Segoe UI Semibold"/>
              </a:defRPr>
            </a:pPr>
            <a:r>
              <a:t>9th team</a:t>
            </a:r>
          </a:p>
          <a:p>
            <a:pPr algn="l">
              <a:defRPr sz="900">
                <a:solidFill>
                  <a:srgbClr val="000000"/>
                </a:solidFill>
                <a:latin typeface="Segoe UI Light"/>
              </a:defRPr>
            </a:pPr>
            <a:r>
              <a:t>Karkas Aj.</a:t>
            </a:r>
          </a:p>
        </p:txBody>
      </p:sp>
      <p:pic>
        <p:nvPicPr>
          <p:cNvPr id="62" name="Picture 61" descr="oppened.png">
            <a:hlinkClick action="ppaction://hlinksldjump"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9600" y="4302000"/>
            <a:ext cx="759600" cy="759600"/>
          </a:xfrm>
          <a:prstGeom prst="rect">
            <a:avLst/>
          </a:prstGeom>
        </p:spPr>
      </p:pic>
      <p:sp>
        <p:nvSpPr>
          <p:cNvPr id="63" name="Rounded Rectangle 62"/>
          <p:cNvSpPr/>
          <p:nvPr/>
        </p:nvSpPr>
        <p:spPr>
          <a:xfrm>
            <a:off x="3258000" y="4046402"/>
            <a:ext cx="5234400" cy="1353595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ounded Rectangle 63"/>
          <p:cNvSpPr/>
          <p:nvPr/>
        </p:nvSpPr>
        <p:spPr>
          <a:xfrm>
            <a:off x="3308400" y="4096802"/>
            <a:ext cx="5130000" cy="1259995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5E9EE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ounded Rectangle 64"/>
          <p:cNvSpPr/>
          <p:nvPr/>
        </p:nvSpPr>
        <p:spPr>
          <a:xfrm>
            <a:off x="3726000" y="4177799"/>
            <a:ext cx="4791600" cy="154800"/>
          </a:xfrm>
          <a:prstGeom prst="roundRect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TextBox 65"/>
          <p:cNvSpPr txBox="1"/>
          <p:nvPr/>
        </p:nvSpPr>
        <p:spPr>
          <a:xfrm>
            <a:off x="8589600" y="4141799"/>
            <a:ext cx="7128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Реестры/Кэш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4410000" y="4411799"/>
            <a:ext cx="3423600" cy="154800"/>
          </a:xfrm>
          <a:prstGeom prst="roundRect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TextBox 67"/>
          <p:cNvSpPr txBox="1"/>
          <p:nvPr/>
        </p:nvSpPr>
        <p:spPr>
          <a:xfrm>
            <a:off x="7905600" y="4375799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Экспорт ядра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3726000" y="4645799"/>
            <a:ext cx="4791600" cy="154800"/>
          </a:xfrm>
          <a:prstGeom prst="round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8589600" y="4609799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Витрины и ИС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4410000" y="4879799"/>
            <a:ext cx="3423600" cy="154800"/>
          </a:xfrm>
          <a:prstGeom prst="roundRect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TextBox 71"/>
          <p:cNvSpPr txBox="1"/>
          <p:nvPr/>
        </p:nvSpPr>
        <p:spPr>
          <a:xfrm>
            <a:off x="7905600" y="4843799"/>
            <a:ext cx="2592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OLAP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4410000" y="5113799"/>
            <a:ext cx="3423600" cy="154800"/>
          </a:xfrm>
          <a:prstGeom prst="roundRect">
            <a:avLst/>
          </a:prstGeom>
          <a:solidFill>
            <a:srgbClr val="A0D07B"/>
          </a:solidFill>
          <a:ln w="9525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TextBox 73"/>
          <p:cNvSpPr txBox="1"/>
          <p:nvPr/>
        </p:nvSpPr>
        <p:spPr>
          <a:xfrm>
            <a:off x="7905600" y="5077799"/>
            <a:ext cx="842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Корректировки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7" name="TextBox 76">
            <a:hlinkClick action="ppaction://hlinksldjump" r:id="rId8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56</a:t>
            </a:r>
          </a:p>
        </p:txBody>
      </p:sp>
      <p:sp>
        <p:nvSpPr>
          <p:cNvPr id="78" name="TextBox 77">
            <a:hlinkClick action="ppaction://hlinksldjump" r:id="rId8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79" name="TextBox 78">
            <a:hlinkClick action="ppaction://hlinksldjump" r:id="rId8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10th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Atas K.</a:t>
            </a:r>
          </a:p>
        </p:txBody>
      </p:sp>
      <p:sp>
        <p:nvSpPr>
          <p:cNvPr id="80" name="Rounded Rectangle 79">
            <a:hlinkClick action="ppaction://hlinksldjump" r:id="rId8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1" name="Picture 80" descr="point1.png">
            <a:hlinkClick action="ppaction://hlinksldjump" r:id="rId8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Rounded Rectangle 2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ounded Rectangle 22">
            <a:hlinkClick action="ppaction://hlinksldjump" r:id="rId6"/>
          </p:cNvPr>
          <p:cNvSpPr/>
          <p:nvPr/>
        </p:nvSpPr>
        <p:spPr>
          <a:xfrm>
            <a:off x="3308400" y="4348800"/>
            <a:ext cx="513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>
            <a:hlinkClick action="ppaction://hlinksldjump" r:id="rId5"/>
          </p:cNvPr>
          <p:cNvSpPr/>
          <p:nvPr/>
        </p:nvSpPr>
        <p:spPr>
          <a:xfrm>
            <a:off x="3650400" y="3268800"/>
            <a:ext cx="4788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>
            <a:hlinkClick action="ppaction://hlinksldjump" r:id="rId4"/>
          </p:cNvPr>
          <p:cNvSpPr/>
          <p:nvPr/>
        </p:nvSpPr>
        <p:spPr>
          <a:xfrm>
            <a:off x="4334400" y="218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Rounded Rectangle 1">
            <a:hlinkClick action="ppaction://hlinksldjump" r:id="rId2"/>
          </p:cNvPr>
          <p:cNvSpPr/>
          <p:nvPr/>
        </p:nvSpPr>
        <p:spPr>
          <a:xfrm>
            <a:off x="5360400" y="1108800"/>
            <a:ext cx="342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56</a:t>
            </a:r>
          </a:p>
        </p:txBody>
      </p:sp>
      <p:sp>
        <p:nvSpPr>
          <p:cNvPr id="5" name="TextBox 4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" name="TextBox 5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Sixth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Karpukas K.</a:t>
            </a:r>
          </a:p>
        </p:txBody>
      </p:sp>
      <p:sp>
        <p:nvSpPr>
          <p:cNvPr id="7" name="Rounded Rectangle 6">
            <a:hlinkClick action="ppaction://hlinksldjump" r:id="rId2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point1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12" name="TextBox 11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13" name="TextBox 12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7th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Kerck A.</a:t>
            </a:r>
          </a:p>
        </p:txBody>
      </p:sp>
      <p:sp>
        <p:nvSpPr>
          <p:cNvPr id="14" name="Rounded Rectangle 13">
            <a:hlinkClick action="ppaction://hlinksldjump" r:id="rId4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point1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>
            <a:hlinkClick action="ppaction://hlinksldjump" r:id="rId5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19" name="TextBox 18">
            <a:hlinkClick action="ppaction://hlinksldjump" r:id="rId5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0" name="TextBox 19">
            <a:hlinkClick action="ppaction://hlinksldjump" r:id="rId5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8th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Nikitin A.</a:t>
            </a:r>
          </a:p>
        </p:txBody>
      </p:sp>
      <p:sp>
        <p:nvSpPr>
          <p:cNvPr id="21" name="Rounded Rectangle 20">
            <a:hlinkClick action="ppaction://hlinksldjump" r:id="rId5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2" name="Picture 21" descr="point1.png">
            <a:hlinkClick action="ppaction://hlinksldjump" r:id="rId5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>
            <a:hlinkClick action="ppaction://hlinksldjump" r:id="rId6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26" name="TextBox 25">
            <a:hlinkClick action="ppaction://hlinksldjump" r:id="rId6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7" name="TextBox 26">
            <a:hlinkClick action="ppaction://hlinksldjump" r:id="rId6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9th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Karkas Aj.</a:t>
            </a:r>
          </a:p>
        </p:txBody>
      </p:sp>
      <p:sp>
        <p:nvSpPr>
          <p:cNvPr id="28" name="Rounded Rectangle 27">
            <a:hlinkClick action="ppaction://hlinksldjump" r:id="rId6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9" name="Picture 28" descr="point1.png">
            <a:hlinkClick action="ppaction://hlinksldjump" r:id="rId6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440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1883314" y="396000"/>
            <a:ext cx="720000" cy="3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Progress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569600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Q4 2021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28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ounded Rectangle 33"/>
          <p:cNvSpPr/>
          <p:nvPr/>
        </p:nvSpPr>
        <p:spPr>
          <a:xfrm>
            <a:off x="2727257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785657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ounded Rectangle 35"/>
          <p:cNvSpPr/>
          <p:nvPr/>
        </p:nvSpPr>
        <p:spPr>
          <a:xfrm>
            <a:off x="2727257" y="471600"/>
            <a:ext cx="936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3447257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27257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884914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Q2 2022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943314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ounded Rectangle 40"/>
          <p:cNvSpPr/>
          <p:nvPr/>
        </p:nvSpPr>
        <p:spPr>
          <a:xfrm>
            <a:off x="3884914" y="471600"/>
            <a:ext cx="11232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/>
          <p:cNvSpPr txBox="1"/>
          <p:nvPr/>
        </p:nvSpPr>
        <p:spPr>
          <a:xfrm>
            <a:off x="4604914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12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784914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042571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100971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ounded Rectangle 45"/>
          <p:cNvSpPr/>
          <p:nvPr/>
        </p:nvSpPr>
        <p:spPr>
          <a:xfrm>
            <a:off x="5042571" y="471600"/>
            <a:ext cx="1872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5762571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20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42571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200228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Q4 2022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258628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ounded Rectangle 50"/>
          <p:cNvSpPr/>
          <p:nvPr/>
        </p:nvSpPr>
        <p:spPr>
          <a:xfrm>
            <a:off x="6200228" y="471600"/>
            <a:ext cx="468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TextBox 51"/>
          <p:cNvSpPr txBox="1"/>
          <p:nvPr/>
        </p:nvSpPr>
        <p:spPr>
          <a:xfrm>
            <a:off x="6920228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50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00228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357885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416285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ounded Rectangle 55"/>
          <p:cNvSpPr/>
          <p:nvPr/>
        </p:nvSpPr>
        <p:spPr>
          <a:xfrm>
            <a:off x="7357885" y="471600"/>
            <a:ext cx="5616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TextBox 56"/>
          <p:cNvSpPr txBox="1"/>
          <p:nvPr/>
        </p:nvSpPr>
        <p:spPr>
          <a:xfrm>
            <a:off x="8077885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60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57885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8515542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573942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ounded Rectangle 60"/>
          <p:cNvSpPr/>
          <p:nvPr/>
        </p:nvSpPr>
        <p:spPr>
          <a:xfrm>
            <a:off x="-154800" y="5454000"/>
            <a:ext cx="1360800" cy="687600"/>
          </a:xfrm>
          <a:prstGeom prst="roundRect">
            <a:avLst/>
          </a:prstGeom>
          <a:solidFill>
            <a:srgbClr val="5E9EE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ounded Rectangle 61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TextBox 62">
            <a:hlinkClick action="ppaction://hlinksldjump" r:id="rId7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000000"/>
                </a:solidFill>
                <a:latin typeface="Segoe UI Semibold"/>
              </a:defRPr>
            </a:pPr>
            <a:r>
              <a:t>56</a:t>
            </a:r>
          </a:p>
        </p:txBody>
      </p:sp>
      <p:sp>
        <p:nvSpPr>
          <p:cNvPr id="64" name="TextBox 63">
            <a:hlinkClick action="ppaction://hlinksldjump" r:id="rId7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000000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5" name="TextBox 64">
            <a:hlinkClick action="ppaction://hlinksldjump" r:id="rId7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000000"/>
                </a:solidFill>
                <a:latin typeface="Segoe UI Semibold"/>
              </a:defRPr>
            </a:pPr>
            <a:r>
              <a:t>10th team</a:t>
            </a:r>
          </a:p>
          <a:p>
            <a:pPr algn="l">
              <a:defRPr sz="900">
                <a:solidFill>
                  <a:srgbClr val="000000"/>
                </a:solidFill>
                <a:latin typeface="Segoe UI Light"/>
              </a:defRPr>
            </a:pPr>
            <a:r>
              <a:t>Atas K.</a:t>
            </a:r>
          </a:p>
        </p:txBody>
      </p:sp>
      <p:pic>
        <p:nvPicPr>
          <p:cNvPr id="66" name="Picture 65" descr="oppened.png">
            <a:hlinkClick action="ppaction://hlinksldjump"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79600" y="5382000"/>
            <a:ext cx="759600" cy="759600"/>
          </a:xfrm>
          <a:prstGeom prst="rect">
            <a:avLst/>
          </a:prstGeom>
        </p:spPr>
      </p:pic>
      <p:sp>
        <p:nvSpPr>
          <p:cNvPr id="67" name="Rounded Rectangle 66"/>
          <p:cNvSpPr/>
          <p:nvPr/>
        </p:nvSpPr>
        <p:spPr>
          <a:xfrm>
            <a:off x="2916000" y="4622404"/>
            <a:ext cx="5234400" cy="1857593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ounded Rectangle 67"/>
          <p:cNvSpPr/>
          <p:nvPr/>
        </p:nvSpPr>
        <p:spPr>
          <a:xfrm>
            <a:off x="2966399" y="4672804"/>
            <a:ext cx="5130000" cy="1763993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5E9EE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ounded Rectangle 68"/>
          <p:cNvSpPr/>
          <p:nvPr/>
        </p:nvSpPr>
        <p:spPr>
          <a:xfrm>
            <a:off x="3383999" y="4779000"/>
            <a:ext cx="2055599" cy="154800"/>
          </a:xfrm>
          <a:prstGeom prst="round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5511598" y="4743000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Витрины и ИС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3555000" y="5013000"/>
            <a:ext cx="1371600" cy="154800"/>
          </a:xfrm>
          <a:prstGeom prst="roundRect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TextBox 71"/>
          <p:cNvSpPr txBox="1"/>
          <p:nvPr/>
        </p:nvSpPr>
        <p:spPr>
          <a:xfrm>
            <a:off x="4998600" y="4977000"/>
            <a:ext cx="2592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OLAP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3726000" y="5247000"/>
            <a:ext cx="1029599" cy="154800"/>
          </a:xfrm>
          <a:prstGeom prst="roundRect">
            <a:avLst/>
          </a:prstGeom>
          <a:solidFill>
            <a:srgbClr val="A0D07B"/>
          </a:solidFill>
          <a:ln w="9525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TextBox 73"/>
          <p:cNvSpPr txBox="1"/>
          <p:nvPr/>
        </p:nvSpPr>
        <p:spPr>
          <a:xfrm>
            <a:off x="4827599" y="5211000"/>
            <a:ext cx="842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Корректировки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3896999" y="5481000"/>
            <a:ext cx="687600" cy="154800"/>
          </a:xfrm>
          <a:prstGeom prst="roundRect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6" name="TextBox 75"/>
          <p:cNvSpPr txBox="1"/>
          <p:nvPr/>
        </p:nvSpPr>
        <p:spPr>
          <a:xfrm>
            <a:off x="4656599" y="5445000"/>
            <a:ext cx="7128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Реестры/Кэш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3212999" y="5715000"/>
            <a:ext cx="3081599" cy="154800"/>
          </a:xfrm>
          <a:prstGeom prst="roundRect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" name="TextBox 77"/>
          <p:cNvSpPr txBox="1"/>
          <p:nvPr/>
        </p:nvSpPr>
        <p:spPr>
          <a:xfrm>
            <a:off x="6366598" y="5679000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Экспорт ядра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3212999" y="5949000"/>
            <a:ext cx="2397600" cy="154800"/>
          </a:xfrm>
          <a:prstGeom prst="roundRect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0" name="TextBox 79"/>
          <p:cNvSpPr txBox="1"/>
          <p:nvPr/>
        </p:nvSpPr>
        <p:spPr>
          <a:xfrm>
            <a:off x="5682599" y="5913000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Экспорт ядра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3212999" y="6183000"/>
            <a:ext cx="2739600" cy="154800"/>
          </a:xfrm>
          <a:prstGeom prst="roundRect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2" name="TextBox 81"/>
          <p:cNvSpPr txBox="1"/>
          <p:nvPr/>
        </p:nvSpPr>
        <p:spPr>
          <a:xfrm>
            <a:off x="6024599" y="6147000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Экспорт ядра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1440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1569600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Q4 2021</a:t>
            </a:r>
          </a:p>
        </p:txBody>
      </p:sp>
      <p:sp>
        <p:nvSpPr>
          <p:cNvPr id="4" name="Rectangle 3"/>
          <p:cNvSpPr/>
          <p:nvPr/>
        </p:nvSpPr>
        <p:spPr>
          <a:xfrm>
            <a:off x="2628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2727257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2022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5657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ounded Rectangle 6"/>
          <p:cNvSpPr/>
          <p:nvPr/>
        </p:nvSpPr>
        <p:spPr>
          <a:xfrm>
            <a:off x="3884914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Q2 2022</a:t>
            </a:r>
          </a:p>
        </p:txBody>
      </p:sp>
      <p:sp>
        <p:nvSpPr>
          <p:cNvPr id="8" name="Rectangle 7"/>
          <p:cNvSpPr/>
          <p:nvPr/>
        </p:nvSpPr>
        <p:spPr>
          <a:xfrm>
            <a:off x="4943314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/>
          <p:cNvSpPr/>
          <p:nvPr/>
        </p:nvSpPr>
        <p:spPr>
          <a:xfrm>
            <a:off x="5042571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00971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ounded Rectangle 10"/>
          <p:cNvSpPr/>
          <p:nvPr/>
        </p:nvSpPr>
        <p:spPr>
          <a:xfrm>
            <a:off x="6200228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Q4 2022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58628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ounded Rectangle 12"/>
          <p:cNvSpPr/>
          <p:nvPr/>
        </p:nvSpPr>
        <p:spPr>
          <a:xfrm>
            <a:off x="7357885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416285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ounded Rectangle 14"/>
          <p:cNvSpPr/>
          <p:nvPr/>
        </p:nvSpPr>
        <p:spPr>
          <a:xfrm>
            <a:off x="8515542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573942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ff-page Connector 16"/>
          <p:cNvSpPr/>
          <p:nvPr/>
        </p:nvSpPr>
        <p:spPr>
          <a:xfrm rot="16200000">
            <a:off x="1551599" y="12528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ff-page Connector 17"/>
          <p:cNvSpPr/>
          <p:nvPr/>
        </p:nvSpPr>
        <p:spPr>
          <a:xfrm rot="16200000">
            <a:off x="1551599" y="14184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Off-page Connector 18"/>
          <p:cNvSpPr/>
          <p:nvPr/>
        </p:nvSpPr>
        <p:spPr>
          <a:xfrm rot="16200000">
            <a:off x="1551599" y="15840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ff-page Connector 19"/>
          <p:cNvSpPr/>
          <p:nvPr/>
        </p:nvSpPr>
        <p:spPr>
          <a:xfrm rot="16200000">
            <a:off x="1551599" y="17496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Off-page Connector 20"/>
          <p:cNvSpPr/>
          <p:nvPr/>
        </p:nvSpPr>
        <p:spPr>
          <a:xfrm rot="16200000">
            <a:off x="1551599" y="23328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ff-page Connector 21"/>
          <p:cNvSpPr/>
          <p:nvPr/>
        </p:nvSpPr>
        <p:spPr>
          <a:xfrm rot="16200000">
            <a:off x="1551599" y="24984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ff-page Connector 22"/>
          <p:cNvSpPr/>
          <p:nvPr/>
        </p:nvSpPr>
        <p:spPr>
          <a:xfrm rot="16200000">
            <a:off x="1551599" y="26640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Off-page Connector 23"/>
          <p:cNvSpPr/>
          <p:nvPr/>
        </p:nvSpPr>
        <p:spPr>
          <a:xfrm rot="16200000">
            <a:off x="1551599" y="28296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ff-page Connector 24"/>
          <p:cNvSpPr/>
          <p:nvPr/>
        </p:nvSpPr>
        <p:spPr>
          <a:xfrm rot="16200000">
            <a:off x="1551599" y="34128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Off-page Connector 25"/>
          <p:cNvSpPr/>
          <p:nvPr/>
        </p:nvSpPr>
        <p:spPr>
          <a:xfrm rot="16200000">
            <a:off x="1551599" y="35784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ff-page Connector 26"/>
          <p:cNvSpPr/>
          <p:nvPr/>
        </p:nvSpPr>
        <p:spPr>
          <a:xfrm rot="16200000">
            <a:off x="1551599" y="37440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Off-page Connector 27"/>
          <p:cNvSpPr/>
          <p:nvPr/>
        </p:nvSpPr>
        <p:spPr>
          <a:xfrm rot="16200000">
            <a:off x="1551599" y="39096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Off-page Connector 28"/>
          <p:cNvSpPr/>
          <p:nvPr/>
        </p:nvSpPr>
        <p:spPr>
          <a:xfrm rot="16200000">
            <a:off x="1551599" y="44928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ff-page Connector 29"/>
          <p:cNvSpPr/>
          <p:nvPr/>
        </p:nvSpPr>
        <p:spPr>
          <a:xfrm rot="16200000">
            <a:off x="1551599" y="46584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Off-page Connector 30"/>
          <p:cNvSpPr/>
          <p:nvPr/>
        </p:nvSpPr>
        <p:spPr>
          <a:xfrm rot="16200000">
            <a:off x="1551599" y="48240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Off-page Connector 31"/>
          <p:cNvSpPr/>
          <p:nvPr/>
        </p:nvSpPr>
        <p:spPr>
          <a:xfrm rot="16200000">
            <a:off x="1551599" y="49896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ff-page Connector 32"/>
          <p:cNvSpPr/>
          <p:nvPr/>
        </p:nvSpPr>
        <p:spPr>
          <a:xfrm rot="16200000">
            <a:off x="1551599" y="55728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Off-page Connector 33"/>
          <p:cNvSpPr/>
          <p:nvPr/>
        </p:nvSpPr>
        <p:spPr>
          <a:xfrm rot="16200000">
            <a:off x="1551599" y="57384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Off-page Connector 34"/>
          <p:cNvSpPr/>
          <p:nvPr/>
        </p:nvSpPr>
        <p:spPr>
          <a:xfrm rot="16200000">
            <a:off x="1551599" y="59040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Off-page Connector 35"/>
          <p:cNvSpPr/>
          <p:nvPr/>
        </p:nvSpPr>
        <p:spPr>
          <a:xfrm rot="16200000">
            <a:off x="1551599" y="60696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ounded Rectangle 36">
            <a:hlinkClick action="ppaction://hlinksldjump" r:id="rId2"/>
          </p:cNvPr>
          <p:cNvSpPr/>
          <p:nvPr/>
        </p:nvSpPr>
        <p:spPr>
          <a:xfrm>
            <a:off x="5360400" y="1108800"/>
            <a:ext cx="3420000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ounded Rectangle 37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56</a:t>
            </a:r>
          </a:p>
        </p:txBody>
      </p:sp>
      <p:sp>
        <p:nvSpPr>
          <p:cNvPr id="40" name="TextBox 39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41" name="TextBox 40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Sixth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Karpukas K.</a:t>
            </a:r>
          </a:p>
        </p:txBody>
      </p:sp>
      <p:sp>
        <p:nvSpPr>
          <p:cNvPr id="42" name="Rounded Rectangle 41">
            <a:hlinkClick action="ppaction://hlinksldjump" r:id="rId2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3" name="Picture 42" descr="point1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44" name="Oval 43"/>
          <p:cNvSpPr/>
          <p:nvPr/>
        </p:nvSpPr>
        <p:spPr>
          <a:xfrm>
            <a:off x="4100399" y="11808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Off-page Connector 44"/>
          <p:cNvSpPr/>
          <p:nvPr/>
        </p:nvSpPr>
        <p:spPr>
          <a:xfrm rot="16200000">
            <a:off x="1551599" y="12528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4147199" y="113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47" name="Oval 46"/>
          <p:cNvSpPr/>
          <p:nvPr/>
        </p:nvSpPr>
        <p:spPr>
          <a:xfrm>
            <a:off x="4442400" y="1346400"/>
            <a:ext cx="108000" cy="108000"/>
          </a:xfrm>
          <a:prstGeom prst="ellipse">
            <a:avLst/>
          </a:prstGeom>
          <a:solidFill>
            <a:srgbClr val="2F5597"/>
          </a:solidFill>
          <a:ln w="38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Off-page Connector 47"/>
          <p:cNvSpPr/>
          <p:nvPr/>
        </p:nvSpPr>
        <p:spPr>
          <a:xfrm rot="16200000">
            <a:off x="1551599" y="14184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TextBox 48"/>
          <p:cNvSpPr txBox="1"/>
          <p:nvPr/>
        </p:nvSpPr>
        <p:spPr>
          <a:xfrm>
            <a:off x="4489200" y="130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50" name="Oval 49"/>
          <p:cNvSpPr/>
          <p:nvPr/>
        </p:nvSpPr>
        <p:spPr>
          <a:xfrm>
            <a:off x="4442400" y="1512000"/>
            <a:ext cx="108000" cy="108000"/>
          </a:xfrm>
          <a:prstGeom prst="ellipse">
            <a:avLst/>
          </a:prstGeom>
          <a:solidFill>
            <a:srgbClr val="F46677"/>
          </a:solidFill>
          <a:ln w="38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Off-page Connector 50"/>
          <p:cNvSpPr/>
          <p:nvPr/>
        </p:nvSpPr>
        <p:spPr>
          <a:xfrm rot="16200000">
            <a:off x="1551599" y="15840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TextBox 51"/>
          <p:cNvSpPr txBox="1"/>
          <p:nvPr/>
        </p:nvSpPr>
        <p:spPr>
          <a:xfrm>
            <a:off x="4489200" y="146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53" name="Oval 52"/>
          <p:cNvSpPr/>
          <p:nvPr/>
        </p:nvSpPr>
        <p:spPr>
          <a:xfrm>
            <a:off x="4100399" y="1677600"/>
            <a:ext cx="108000" cy="108000"/>
          </a:xfrm>
          <a:prstGeom prst="ellipse">
            <a:avLst/>
          </a:prstGeom>
          <a:solidFill>
            <a:srgbClr val="AFABAB"/>
          </a:solidFill>
          <a:ln w="38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Off-page Connector 53"/>
          <p:cNvSpPr/>
          <p:nvPr/>
        </p:nvSpPr>
        <p:spPr>
          <a:xfrm rot="16200000">
            <a:off x="1551599" y="17496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4147199" y="163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Завершена настройка devops и конвейера. Готова архспека, завешена разработка расчетных узлов</a:t>
            </a:r>
            <a:br/>
          </a:p>
        </p:txBody>
      </p:sp>
      <p:sp>
        <p:nvSpPr>
          <p:cNvPr id="56" name="Rounded Rectangle 55">
            <a:hlinkClick action="ppaction://hlinksldjump" r:id="rId4"/>
          </p:cNvPr>
          <p:cNvSpPr/>
          <p:nvPr/>
        </p:nvSpPr>
        <p:spPr>
          <a:xfrm>
            <a:off x="4334400" y="2188800"/>
            <a:ext cx="4446000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ounded Rectangle 56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TextBox 57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59" name="TextBox 58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0" name="TextBox 59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7th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Kerck A.</a:t>
            </a:r>
          </a:p>
        </p:txBody>
      </p:sp>
      <p:sp>
        <p:nvSpPr>
          <p:cNvPr id="61" name="Rounded Rectangle 60">
            <a:hlinkClick action="ppaction://hlinksldjump" r:id="rId4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2" name="Picture 61" descr="point1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63" name="Oval 62"/>
          <p:cNvSpPr/>
          <p:nvPr/>
        </p:nvSpPr>
        <p:spPr>
          <a:xfrm>
            <a:off x="4100399" y="22608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Off-page Connector 63"/>
          <p:cNvSpPr/>
          <p:nvPr/>
        </p:nvSpPr>
        <p:spPr>
          <a:xfrm rot="16200000">
            <a:off x="1551599" y="23328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TextBox 64"/>
          <p:cNvSpPr txBox="1"/>
          <p:nvPr/>
        </p:nvSpPr>
        <p:spPr>
          <a:xfrm>
            <a:off x="4147199" y="221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66" name="Oval 65"/>
          <p:cNvSpPr/>
          <p:nvPr/>
        </p:nvSpPr>
        <p:spPr>
          <a:xfrm>
            <a:off x="4442400" y="2426400"/>
            <a:ext cx="108000" cy="108000"/>
          </a:xfrm>
          <a:prstGeom prst="ellipse">
            <a:avLst/>
          </a:prstGeom>
          <a:solidFill>
            <a:srgbClr val="2F5597"/>
          </a:solidFill>
          <a:ln w="38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Off-page Connector 66"/>
          <p:cNvSpPr/>
          <p:nvPr/>
        </p:nvSpPr>
        <p:spPr>
          <a:xfrm rot="16200000">
            <a:off x="1551599" y="24984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TextBox 67"/>
          <p:cNvSpPr txBox="1"/>
          <p:nvPr/>
        </p:nvSpPr>
        <p:spPr>
          <a:xfrm>
            <a:off x="4489200" y="238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69" name="Oval 68"/>
          <p:cNvSpPr/>
          <p:nvPr/>
        </p:nvSpPr>
        <p:spPr>
          <a:xfrm>
            <a:off x="4784400" y="2592000"/>
            <a:ext cx="108000" cy="108000"/>
          </a:xfrm>
          <a:prstGeom prst="ellipse">
            <a:avLst/>
          </a:prstGeom>
          <a:solidFill>
            <a:srgbClr val="F46677"/>
          </a:solidFill>
          <a:ln w="38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Off-page Connector 69"/>
          <p:cNvSpPr/>
          <p:nvPr/>
        </p:nvSpPr>
        <p:spPr>
          <a:xfrm rot="16200000">
            <a:off x="1551599" y="26640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TextBox 70"/>
          <p:cNvSpPr txBox="1"/>
          <p:nvPr/>
        </p:nvSpPr>
        <p:spPr>
          <a:xfrm>
            <a:off x="4831200" y="254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72" name="Oval 71"/>
          <p:cNvSpPr/>
          <p:nvPr/>
        </p:nvSpPr>
        <p:spPr>
          <a:xfrm>
            <a:off x="5126399" y="2757600"/>
            <a:ext cx="108000" cy="108000"/>
          </a:xfrm>
          <a:prstGeom prst="ellipse">
            <a:avLst/>
          </a:prstGeom>
          <a:solidFill>
            <a:srgbClr val="AFABAB"/>
          </a:solidFill>
          <a:ln w="38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Off-page Connector 72"/>
          <p:cNvSpPr/>
          <p:nvPr/>
        </p:nvSpPr>
        <p:spPr>
          <a:xfrm rot="16200000">
            <a:off x="1551599" y="28296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TextBox 73"/>
          <p:cNvSpPr txBox="1"/>
          <p:nvPr/>
        </p:nvSpPr>
        <p:spPr>
          <a:xfrm>
            <a:off x="5173199" y="271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Завершена настройка devops и конвейера. Готова архспека, завешена разработка расчетных узлов</a:t>
            </a:r>
            <a:br/>
          </a:p>
        </p:txBody>
      </p:sp>
      <p:sp>
        <p:nvSpPr>
          <p:cNvPr id="75" name="Rounded Rectangle 74">
            <a:hlinkClick action="ppaction://hlinksldjump" r:id="rId5"/>
          </p:cNvPr>
          <p:cNvSpPr/>
          <p:nvPr/>
        </p:nvSpPr>
        <p:spPr>
          <a:xfrm>
            <a:off x="3650400" y="3268800"/>
            <a:ext cx="4788000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6" name="Rounded Rectangle 75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7" name="TextBox 76">
            <a:hlinkClick action="ppaction://hlinksldjump" r:id="rId5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78" name="TextBox 77">
            <a:hlinkClick action="ppaction://hlinksldjump" r:id="rId5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79" name="TextBox 78">
            <a:hlinkClick action="ppaction://hlinksldjump" r:id="rId5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8th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Nikitin A.</a:t>
            </a:r>
          </a:p>
        </p:txBody>
      </p:sp>
      <p:sp>
        <p:nvSpPr>
          <p:cNvPr id="80" name="Rounded Rectangle 79">
            <a:hlinkClick action="ppaction://hlinksldjump" r:id="rId5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1" name="Picture 80" descr="point1.png">
            <a:hlinkClick action="ppaction://hlinksldjump" r:id="rId5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82" name="Oval 81"/>
          <p:cNvSpPr/>
          <p:nvPr/>
        </p:nvSpPr>
        <p:spPr>
          <a:xfrm>
            <a:off x="4100399" y="33408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3" name="Off-page Connector 82"/>
          <p:cNvSpPr/>
          <p:nvPr/>
        </p:nvSpPr>
        <p:spPr>
          <a:xfrm rot="16200000">
            <a:off x="1551599" y="34128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4" name="TextBox 83"/>
          <p:cNvSpPr txBox="1"/>
          <p:nvPr/>
        </p:nvSpPr>
        <p:spPr>
          <a:xfrm>
            <a:off x="4147199" y="329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85" name="Oval 84"/>
          <p:cNvSpPr/>
          <p:nvPr/>
        </p:nvSpPr>
        <p:spPr>
          <a:xfrm>
            <a:off x="4442400" y="3506400"/>
            <a:ext cx="108000" cy="108000"/>
          </a:xfrm>
          <a:prstGeom prst="ellipse">
            <a:avLst/>
          </a:prstGeom>
          <a:solidFill>
            <a:srgbClr val="2F5597"/>
          </a:solidFill>
          <a:ln w="38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6" name="Off-page Connector 85"/>
          <p:cNvSpPr/>
          <p:nvPr/>
        </p:nvSpPr>
        <p:spPr>
          <a:xfrm rot="16200000">
            <a:off x="1551599" y="35784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7" name="TextBox 86"/>
          <p:cNvSpPr txBox="1"/>
          <p:nvPr/>
        </p:nvSpPr>
        <p:spPr>
          <a:xfrm>
            <a:off x="4489200" y="346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88" name="Oval 87"/>
          <p:cNvSpPr/>
          <p:nvPr/>
        </p:nvSpPr>
        <p:spPr>
          <a:xfrm>
            <a:off x="4784400" y="3672000"/>
            <a:ext cx="108000" cy="108000"/>
          </a:xfrm>
          <a:prstGeom prst="ellipse">
            <a:avLst/>
          </a:prstGeom>
          <a:solidFill>
            <a:srgbClr val="F46677"/>
          </a:solidFill>
          <a:ln w="38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9" name="Off-page Connector 88"/>
          <p:cNvSpPr/>
          <p:nvPr/>
        </p:nvSpPr>
        <p:spPr>
          <a:xfrm rot="16200000">
            <a:off x="1551599" y="37440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0" name="TextBox 89"/>
          <p:cNvSpPr txBox="1"/>
          <p:nvPr/>
        </p:nvSpPr>
        <p:spPr>
          <a:xfrm>
            <a:off x="4831200" y="362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91" name="Oval 90"/>
          <p:cNvSpPr/>
          <p:nvPr/>
        </p:nvSpPr>
        <p:spPr>
          <a:xfrm>
            <a:off x="5126399" y="3837600"/>
            <a:ext cx="108000" cy="108000"/>
          </a:xfrm>
          <a:prstGeom prst="ellipse">
            <a:avLst/>
          </a:prstGeom>
          <a:solidFill>
            <a:srgbClr val="AFABAB"/>
          </a:solidFill>
          <a:ln w="38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2" name="Off-page Connector 91"/>
          <p:cNvSpPr/>
          <p:nvPr/>
        </p:nvSpPr>
        <p:spPr>
          <a:xfrm rot="16200000">
            <a:off x="1551599" y="39096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3" name="TextBox 92"/>
          <p:cNvSpPr txBox="1"/>
          <p:nvPr/>
        </p:nvSpPr>
        <p:spPr>
          <a:xfrm>
            <a:off x="5173199" y="379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Завершена настройка devops и конвейера. Готова архспека, завешена разработка расчетных узлов</a:t>
            </a:r>
            <a:br/>
          </a:p>
        </p:txBody>
      </p:sp>
      <p:sp>
        <p:nvSpPr>
          <p:cNvPr id="94" name="Rounded Rectangle 93">
            <a:hlinkClick action="ppaction://hlinksldjump" r:id="rId6"/>
          </p:cNvPr>
          <p:cNvSpPr/>
          <p:nvPr/>
        </p:nvSpPr>
        <p:spPr>
          <a:xfrm>
            <a:off x="3308400" y="4348800"/>
            <a:ext cx="5130000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5" name="Rounded Rectangle 94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6" name="TextBox 95">
            <a:hlinkClick action="ppaction://hlinksldjump" r:id="rId6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97" name="TextBox 96">
            <a:hlinkClick action="ppaction://hlinksldjump" r:id="rId6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98" name="TextBox 97">
            <a:hlinkClick action="ppaction://hlinksldjump" r:id="rId6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9th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Karkas Aj.</a:t>
            </a:r>
          </a:p>
        </p:txBody>
      </p:sp>
      <p:sp>
        <p:nvSpPr>
          <p:cNvPr id="99" name="Rounded Rectangle 98">
            <a:hlinkClick action="ppaction://hlinksldjump" r:id="rId6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0" name="Picture 99" descr="point1.png">
            <a:hlinkClick action="ppaction://hlinksldjump" r:id="rId6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101" name="Oval 100"/>
          <p:cNvSpPr/>
          <p:nvPr/>
        </p:nvSpPr>
        <p:spPr>
          <a:xfrm>
            <a:off x="4100399" y="44208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2" name="Off-page Connector 101"/>
          <p:cNvSpPr/>
          <p:nvPr/>
        </p:nvSpPr>
        <p:spPr>
          <a:xfrm rot="16200000">
            <a:off x="1551599" y="44928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3" name="TextBox 102"/>
          <p:cNvSpPr txBox="1"/>
          <p:nvPr/>
        </p:nvSpPr>
        <p:spPr>
          <a:xfrm>
            <a:off x="4147199" y="437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104" name="Oval 103"/>
          <p:cNvSpPr/>
          <p:nvPr/>
        </p:nvSpPr>
        <p:spPr>
          <a:xfrm>
            <a:off x="4442400" y="4586400"/>
            <a:ext cx="108000" cy="108000"/>
          </a:xfrm>
          <a:prstGeom prst="ellipse">
            <a:avLst/>
          </a:prstGeom>
          <a:solidFill>
            <a:srgbClr val="2F5597"/>
          </a:solidFill>
          <a:ln w="38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5" name="Off-page Connector 104"/>
          <p:cNvSpPr/>
          <p:nvPr/>
        </p:nvSpPr>
        <p:spPr>
          <a:xfrm rot="16200000">
            <a:off x="1551599" y="46584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6" name="TextBox 105"/>
          <p:cNvSpPr txBox="1"/>
          <p:nvPr/>
        </p:nvSpPr>
        <p:spPr>
          <a:xfrm>
            <a:off x="4489200" y="454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107" name="Oval 106"/>
          <p:cNvSpPr/>
          <p:nvPr/>
        </p:nvSpPr>
        <p:spPr>
          <a:xfrm>
            <a:off x="4784400" y="4752000"/>
            <a:ext cx="108000" cy="108000"/>
          </a:xfrm>
          <a:prstGeom prst="ellipse">
            <a:avLst/>
          </a:prstGeom>
          <a:solidFill>
            <a:srgbClr val="F46677"/>
          </a:solidFill>
          <a:ln w="38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8" name="Off-page Connector 107"/>
          <p:cNvSpPr/>
          <p:nvPr/>
        </p:nvSpPr>
        <p:spPr>
          <a:xfrm rot="16200000">
            <a:off x="1551599" y="48240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9" name="TextBox 108"/>
          <p:cNvSpPr txBox="1"/>
          <p:nvPr/>
        </p:nvSpPr>
        <p:spPr>
          <a:xfrm>
            <a:off x="4831200" y="470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110" name="Oval 109"/>
          <p:cNvSpPr/>
          <p:nvPr/>
        </p:nvSpPr>
        <p:spPr>
          <a:xfrm>
            <a:off x="5126399" y="4917600"/>
            <a:ext cx="108000" cy="108000"/>
          </a:xfrm>
          <a:prstGeom prst="ellipse">
            <a:avLst/>
          </a:prstGeom>
          <a:solidFill>
            <a:srgbClr val="AFABAB"/>
          </a:solidFill>
          <a:ln w="38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1" name="Off-page Connector 110"/>
          <p:cNvSpPr/>
          <p:nvPr/>
        </p:nvSpPr>
        <p:spPr>
          <a:xfrm rot="16200000">
            <a:off x="1551599" y="49896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2" name="TextBox 111"/>
          <p:cNvSpPr txBox="1"/>
          <p:nvPr/>
        </p:nvSpPr>
        <p:spPr>
          <a:xfrm>
            <a:off x="5173199" y="487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Завершена настройка devops и конвейера. Готова архспека, завешена разработка расчетных узлов</a:t>
            </a:r>
            <a:br/>
          </a:p>
        </p:txBody>
      </p:sp>
      <p:sp>
        <p:nvSpPr>
          <p:cNvPr id="113" name="Rounded Rectangle 112">
            <a:hlinkClick action="ppaction://hlinksldjump" r:id="rId7"/>
          </p:cNvPr>
          <p:cNvSpPr/>
          <p:nvPr/>
        </p:nvSpPr>
        <p:spPr>
          <a:xfrm>
            <a:off x="2966399" y="5428800"/>
            <a:ext cx="5130000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4" name="Rounded Rectangle 113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5" name="TextBox 114">
            <a:hlinkClick action="ppaction://hlinksldjump" r:id="rId7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56</a:t>
            </a:r>
          </a:p>
        </p:txBody>
      </p:sp>
      <p:sp>
        <p:nvSpPr>
          <p:cNvPr id="116" name="TextBox 115">
            <a:hlinkClick action="ppaction://hlinksldjump" r:id="rId7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117" name="TextBox 116">
            <a:hlinkClick action="ppaction://hlinksldjump" r:id="rId7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10th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Atas K.</a:t>
            </a:r>
          </a:p>
        </p:txBody>
      </p:sp>
      <p:sp>
        <p:nvSpPr>
          <p:cNvPr id="118" name="Rounded Rectangle 117">
            <a:hlinkClick action="ppaction://hlinksldjump" r:id="rId7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19" name="Picture 118" descr="point1.png">
            <a:hlinkClick action="ppaction://hlinksldjump" r:id="rId7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  <p:sp>
        <p:nvSpPr>
          <p:cNvPr id="120" name="Oval 119"/>
          <p:cNvSpPr/>
          <p:nvPr/>
        </p:nvSpPr>
        <p:spPr>
          <a:xfrm>
            <a:off x="4100399" y="55008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1" name="Off-page Connector 120"/>
          <p:cNvSpPr/>
          <p:nvPr/>
        </p:nvSpPr>
        <p:spPr>
          <a:xfrm rot="16200000">
            <a:off x="1551599" y="55728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2" name="TextBox 121"/>
          <p:cNvSpPr txBox="1"/>
          <p:nvPr/>
        </p:nvSpPr>
        <p:spPr>
          <a:xfrm>
            <a:off x="4147199" y="545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123" name="Oval 122"/>
          <p:cNvSpPr/>
          <p:nvPr/>
        </p:nvSpPr>
        <p:spPr>
          <a:xfrm>
            <a:off x="4442400" y="5666400"/>
            <a:ext cx="108000" cy="108000"/>
          </a:xfrm>
          <a:prstGeom prst="ellipse">
            <a:avLst/>
          </a:prstGeom>
          <a:solidFill>
            <a:srgbClr val="2F5597"/>
          </a:solidFill>
          <a:ln w="38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4" name="Off-page Connector 123"/>
          <p:cNvSpPr/>
          <p:nvPr/>
        </p:nvSpPr>
        <p:spPr>
          <a:xfrm rot="16200000">
            <a:off x="1551599" y="57384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5" name="TextBox 124"/>
          <p:cNvSpPr txBox="1"/>
          <p:nvPr/>
        </p:nvSpPr>
        <p:spPr>
          <a:xfrm>
            <a:off x="4489200" y="562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126" name="Oval 125"/>
          <p:cNvSpPr/>
          <p:nvPr/>
        </p:nvSpPr>
        <p:spPr>
          <a:xfrm>
            <a:off x="4442400" y="5832000"/>
            <a:ext cx="108000" cy="108000"/>
          </a:xfrm>
          <a:prstGeom prst="ellipse">
            <a:avLst/>
          </a:prstGeom>
          <a:solidFill>
            <a:srgbClr val="AFABAB"/>
          </a:solidFill>
          <a:ln w="38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7" name="Off-page Connector 126"/>
          <p:cNvSpPr/>
          <p:nvPr/>
        </p:nvSpPr>
        <p:spPr>
          <a:xfrm rot="16200000">
            <a:off x="1551599" y="59040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8" name="TextBox 127"/>
          <p:cNvSpPr txBox="1"/>
          <p:nvPr/>
        </p:nvSpPr>
        <p:spPr>
          <a:xfrm>
            <a:off x="4489200" y="578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129" name="Oval 128"/>
          <p:cNvSpPr/>
          <p:nvPr/>
        </p:nvSpPr>
        <p:spPr>
          <a:xfrm>
            <a:off x="4784400" y="5997600"/>
            <a:ext cx="108000" cy="108000"/>
          </a:xfrm>
          <a:prstGeom prst="ellipse">
            <a:avLst/>
          </a:prstGeom>
          <a:solidFill>
            <a:srgbClr val="F46677"/>
          </a:solidFill>
          <a:ln w="38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0" name="Off-page Connector 129"/>
          <p:cNvSpPr/>
          <p:nvPr/>
        </p:nvSpPr>
        <p:spPr>
          <a:xfrm rot="16200000">
            <a:off x="1551599" y="60696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1" name="TextBox 130"/>
          <p:cNvSpPr txBox="1"/>
          <p:nvPr/>
        </p:nvSpPr>
        <p:spPr>
          <a:xfrm>
            <a:off x="4831200" y="595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1440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4" name="Rounded Rectangle 83">
            <a:hlinkClick action="ppaction://hlinksldjump" r:id="rId8"/>
          </p:cNvPr>
          <p:cNvSpPr/>
          <p:nvPr/>
        </p:nvSpPr>
        <p:spPr>
          <a:xfrm>
            <a:off x="3308400" y="5428800"/>
            <a:ext cx="5472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7" name="Rounded Rectangle 76">
            <a:hlinkClick action="ppaction://hlinksldjump" r:id="rId7"/>
          </p:cNvPr>
          <p:cNvSpPr/>
          <p:nvPr/>
        </p:nvSpPr>
        <p:spPr>
          <a:xfrm>
            <a:off x="3650400" y="4348800"/>
            <a:ext cx="513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ounded Rectangle 69">
            <a:hlinkClick action="ppaction://hlinksldjump" r:id="rId6"/>
          </p:cNvPr>
          <p:cNvSpPr/>
          <p:nvPr/>
        </p:nvSpPr>
        <p:spPr>
          <a:xfrm>
            <a:off x="4334400" y="326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ounded Rectangle 62">
            <a:hlinkClick action="ppaction://hlinksldjump" r:id="rId4"/>
          </p:cNvPr>
          <p:cNvSpPr/>
          <p:nvPr/>
        </p:nvSpPr>
        <p:spPr>
          <a:xfrm>
            <a:off x="4334400" y="218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3040971" y="396000"/>
            <a:ext cx="720000" cy="3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Progress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69600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Q4 2021</a:t>
            </a:r>
          </a:p>
        </p:txBody>
      </p:sp>
      <p:sp>
        <p:nvSpPr>
          <p:cNvPr id="5" name="Rectangle 4"/>
          <p:cNvSpPr/>
          <p:nvPr/>
        </p:nvSpPr>
        <p:spPr>
          <a:xfrm>
            <a:off x="2628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2727257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Q1 2022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5657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3884914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Q2 2022</a:t>
            </a:r>
          </a:p>
        </p:txBody>
      </p:sp>
      <p:sp>
        <p:nvSpPr>
          <p:cNvPr id="9" name="Rectangle 8"/>
          <p:cNvSpPr/>
          <p:nvPr/>
        </p:nvSpPr>
        <p:spPr>
          <a:xfrm>
            <a:off x="4943314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3884914" y="471600"/>
            <a:ext cx="3744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604914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40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4914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042571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00971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ounded Rectangle 14"/>
          <p:cNvSpPr/>
          <p:nvPr/>
        </p:nvSpPr>
        <p:spPr>
          <a:xfrm>
            <a:off x="5042571" y="471600"/>
            <a:ext cx="468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5762571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50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42571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200228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Q4 2022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58628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6200228" y="471600"/>
            <a:ext cx="7488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920228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80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00228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357885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16285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ounded Rectangle 24"/>
          <p:cNvSpPr/>
          <p:nvPr/>
        </p:nvSpPr>
        <p:spPr>
          <a:xfrm>
            <a:off x="7357885" y="471600"/>
            <a:ext cx="7488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8077885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80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57885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515542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573942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ounded Rectangle 29"/>
          <p:cNvSpPr/>
          <p:nvPr/>
        </p:nvSpPr>
        <p:spPr>
          <a:xfrm>
            <a:off x="8515542" y="471600"/>
            <a:ext cx="936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9235542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100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415542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-154800" y="1134000"/>
            <a:ext cx="1360800" cy="687600"/>
          </a:xfrm>
          <a:prstGeom prst="roundRect">
            <a:avLst/>
          </a:prstGeom>
          <a:solidFill>
            <a:srgbClr val="5E9EE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ounded Rectangle 33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000000"/>
                </a:solidFill>
                <a:latin typeface="Segoe UI Semibold"/>
              </a:defRPr>
            </a:pPr>
            <a:r>
              <a:t>15</a:t>
            </a:r>
          </a:p>
        </p:txBody>
      </p:sp>
      <p:sp>
        <p:nvSpPr>
          <p:cNvPr id="36" name="TextBox 35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000000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37" name="TextBox 36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000000"/>
                </a:solidFill>
                <a:latin typeface="Segoe UI Semibold"/>
              </a:defRPr>
            </a:pPr>
            <a:r>
              <a:t>Сессии ЮЛ</a:t>
            </a:r>
          </a:p>
          <a:p>
            <a:pPr algn="l">
              <a:defRPr sz="900">
                <a:solidFill>
                  <a:srgbClr val="000000"/>
                </a:solidFill>
                <a:latin typeface="Segoe UI Light"/>
              </a:defRPr>
            </a:pPr>
            <a:r>
              <a:t>Sazanov A.</a:t>
            </a:r>
          </a:p>
        </p:txBody>
      </p:sp>
      <p:pic>
        <p:nvPicPr>
          <p:cNvPr id="38" name="Picture 37" descr="oppened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600" y="1062000"/>
            <a:ext cx="759600" cy="759600"/>
          </a:xfrm>
          <a:prstGeom prst="rect">
            <a:avLst/>
          </a:prstGeom>
        </p:spPr>
      </p:pic>
      <p:sp>
        <p:nvSpPr>
          <p:cNvPr id="39" name="Rounded Rectangle 38"/>
          <p:cNvSpPr/>
          <p:nvPr/>
        </p:nvSpPr>
        <p:spPr>
          <a:xfrm>
            <a:off x="4283999" y="1058400"/>
            <a:ext cx="4550400" cy="2865589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ounded Rectangle 39"/>
          <p:cNvSpPr/>
          <p:nvPr/>
        </p:nvSpPr>
        <p:spPr>
          <a:xfrm>
            <a:off x="4334400" y="1108800"/>
            <a:ext cx="4446000" cy="2771989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5E9EE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ounded Rectangle 40"/>
          <p:cNvSpPr/>
          <p:nvPr/>
        </p:nvSpPr>
        <p:spPr>
          <a:xfrm>
            <a:off x="4580999" y="1265394"/>
            <a:ext cx="3423600" cy="154800"/>
          </a:xfrm>
          <a:prstGeom prst="roundRect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/>
          <p:cNvSpPr txBox="1"/>
          <p:nvPr/>
        </p:nvSpPr>
        <p:spPr>
          <a:xfrm>
            <a:off x="8076599" y="1229394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Экспорт ядра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4752000" y="1499394"/>
            <a:ext cx="2055599" cy="154800"/>
          </a:xfrm>
          <a:prstGeom prst="round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TextBox 43"/>
          <p:cNvSpPr txBox="1"/>
          <p:nvPr/>
        </p:nvSpPr>
        <p:spPr>
          <a:xfrm>
            <a:off x="6879599" y="1463394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Витрины и ИС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923000" y="1733394"/>
            <a:ext cx="1371600" cy="154800"/>
          </a:xfrm>
          <a:prstGeom prst="roundRect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6366600" y="1697394"/>
            <a:ext cx="2592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OLAP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093999" y="1967394"/>
            <a:ext cx="1029599" cy="154800"/>
          </a:xfrm>
          <a:prstGeom prst="roundRect">
            <a:avLst/>
          </a:prstGeom>
          <a:solidFill>
            <a:srgbClr val="A0D07B"/>
          </a:solidFill>
          <a:ln w="9525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TextBox 47"/>
          <p:cNvSpPr txBox="1"/>
          <p:nvPr/>
        </p:nvSpPr>
        <p:spPr>
          <a:xfrm>
            <a:off x="6195598" y="1931394"/>
            <a:ext cx="842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Корректировки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265000" y="2201394"/>
            <a:ext cx="687600" cy="154800"/>
          </a:xfrm>
          <a:prstGeom prst="roundRect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6024600" y="2165394"/>
            <a:ext cx="7128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Реестры/Кэш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5435999" y="2435394"/>
            <a:ext cx="345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TextBox 51"/>
          <p:cNvSpPr txBox="1"/>
          <p:nvPr/>
        </p:nvSpPr>
        <p:spPr>
          <a:xfrm>
            <a:off x="5853599" y="2399394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5265000" y="2669394"/>
            <a:ext cx="687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TextBox 53"/>
          <p:cNvSpPr txBox="1"/>
          <p:nvPr/>
        </p:nvSpPr>
        <p:spPr>
          <a:xfrm>
            <a:off x="6024600" y="2633394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Экспорт ядра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5093999" y="2903394"/>
            <a:ext cx="1029599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TextBox 55"/>
          <p:cNvSpPr txBox="1"/>
          <p:nvPr/>
        </p:nvSpPr>
        <p:spPr>
          <a:xfrm>
            <a:off x="6195598" y="2867394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Витрины и ИС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4923000" y="3137394"/>
            <a:ext cx="1371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TextBox 57"/>
          <p:cNvSpPr txBox="1"/>
          <p:nvPr/>
        </p:nvSpPr>
        <p:spPr>
          <a:xfrm>
            <a:off x="6366600" y="3101394"/>
            <a:ext cx="2592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OLAP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4752000" y="3371394"/>
            <a:ext cx="2055599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6879599" y="3335394"/>
            <a:ext cx="842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Корректировки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4580999" y="3605394"/>
            <a:ext cx="4107599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TextBox 61"/>
          <p:cNvSpPr txBox="1"/>
          <p:nvPr/>
        </p:nvSpPr>
        <p:spPr>
          <a:xfrm>
            <a:off x="8760598" y="3569394"/>
            <a:ext cx="7128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Реестры/Кэш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TextBox 64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14</a:t>
            </a:r>
          </a:p>
        </p:txBody>
      </p:sp>
      <p:sp>
        <p:nvSpPr>
          <p:cNvPr id="66" name="TextBox 65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7" name="TextBox 66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Консолидация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Schwarz N.</a:t>
            </a:r>
          </a:p>
        </p:txBody>
      </p:sp>
      <p:sp>
        <p:nvSpPr>
          <p:cNvPr id="68" name="Rounded Rectangle 67">
            <a:hlinkClick action="ppaction://hlinksldjump" r:id="rId4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9" name="Picture 68" descr="point1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71" name="Rounded Rectangle 70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TextBox 71">
            <a:hlinkClick action="ppaction://hlinksldjump" r:id="rId6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73" name="TextBox 72">
            <a:hlinkClick action="ppaction://hlinksldjump" r:id="rId6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74" name="TextBox 73">
            <a:hlinkClick action="ppaction://hlinksldjump" r:id="rId6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Фин. Рынки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Anisimov K.</a:t>
            </a:r>
          </a:p>
        </p:txBody>
      </p:sp>
      <p:sp>
        <p:nvSpPr>
          <p:cNvPr id="75" name="Rounded Rectangle 74">
            <a:hlinkClick action="ppaction://hlinksldjump" r:id="rId6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6" name="Picture 75" descr="point1.png">
            <a:hlinkClick action="ppaction://hlinksldjump" r:id="rId6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78" name="Rounded Rectangle 77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9" name="TextBox 78">
            <a:hlinkClick action="ppaction://hlinksldjump" r:id="rId7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80" name="TextBox 79">
            <a:hlinkClick action="ppaction://hlinksldjump" r:id="rId7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81" name="TextBox 80">
            <a:hlinkClick action="ppaction://hlinksldjump" r:id="rId7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Кластер РБ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Kirillov A.</a:t>
            </a:r>
          </a:p>
        </p:txBody>
      </p:sp>
      <p:sp>
        <p:nvSpPr>
          <p:cNvPr id="82" name="Rounded Rectangle 81">
            <a:hlinkClick action="ppaction://hlinksldjump" r:id="rId7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3" name="Picture 82" descr="point1.png">
            <a:hlinkClick action="ppaction://hlinksldjump" r:id="rId7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85" name="Rounded Rectangle 84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6" name="TextBox 85">
            <a:hlinkClick action="ppaction://hlinksldjump" r:id="rId8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87" name="TextBox 86">
            <a:hlinkClick action="ppaction://hlinksldjump" r:id="rId8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88" name="TextBox 87">
            <a:hlinkClick action="ppaction://hlinksldjump" r:id="rId8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Fifth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Furkas Aj.</a:t>
            </a:r>
          </a:p>
        </p:txBody>
      </p:sp>
      <p:sp>
        <p:nvSpPr>
          <p:cNvPr id="89" name="Rounded Rectangle 88">
            <a:hlinkClick action="ppaction://hlinksldjump" r:id="rId8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0" name="Picture 89" descr="point1.png">
            <a:hlinkClick action="ppaction://hlinksldjump" r:id="rId8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Rounded Rectangle 2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6" name="Rounded Rectangle 75">
            <a:hlinkClick action="ppaction://hlinksldjump" r:id="rId8"/>
          </p:cNvPr>
          <p:cNvSpPr/>
          <p:nvPr/>
        </p:nvSpPr>
        <p:spPr>
          <a:xfrm>
            <a:off x="3308400" y="5428800"/>
            <a:ext cx="5472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ounded Rectangle 68">
            <a:hlinkClick action="ppaction://hlinksldjump" r:id="rId7"/>
          </p:cNvPr>
          <p:cNvSpPr/>
          <p:nvPr/>
        </p:nvSpPr>
        <p:spPr>
          <a:xfrm>
            <a:off x="3650400" y="4348800"/>
            <a:ext cx="513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ounded Rectangle 61">
            <a:hlinkClick action="ppaction://hlinksldjump" r:id="rId6"/>
          </p:cNvPr>
          <p:cNvSpPr/>
          <p:nvPr/>
        </p:nvSpPr>
        <p:spPr>
          <a:xfrm>
            <a:off x="4334400" y="326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Rounded Rectangle 1">
            <a:hlinkClick action="ppaction://hlinksldjump" r:id="rId2"/>
          </p:cNvPr>
          <p:cNvSpPr/>
          <p:nvPr/>
        </p:nvSpPr>
        <p:spPr>
          <a:xfrm>
            <a:off x="4334400" y="110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</a:t>
            </a:r>
          </a:p>
        </p:txBody>
      </p:sp>
      <p:sp>
        <p:nvSpPr>
          <p:cNvPr id="5" name="TextBox 4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" name="TextBox 5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Сессии ЮЛ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Sazanov A.</a:t>
            </a:r>
          </a:p>
        </p:txBody>
      </p:sp>
      <p:sp>
        <p:nvSpPr>
          <p:cNvPr id="7" name="Rounded Rectangle 6">
            <a:hlinkClick action="ppaction://hlinksldjump" r:id="rId2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point1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40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040971" y="396000"/>
            <a:ext cx="720000" cy="3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Progress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69600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Q4 2021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28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ounded Rectangle 12"/>
          <p:cNvSpPr/>
          <p:nvPr/>
        </p:nvSpPr>
        <p:spPr>
          <a:xfrm>
            <a:off x="2727257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Q1 2022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85657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ounded Rectangle 14"/>
          <p:cNvSpPr/>
          <p:nvPr/>
        </p:nvSpPr>
        <p:spPr>
          <a:xfrm>
            <a:off x="3884914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Q2 2022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43314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ounded Rectangle 16"/>
          <p:cNvSpPr/>
          <p:nvPr/>
        </p:nvSpPr>
        <p:spPr>
          <a:xfrm>
            <a:off x="3884914" y="471600"/>
            <a:ext cx="468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4604914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50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84914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042571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00971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ounded Rectangle 21"/>
          <p:cNvSpPr/>
          <p:nvPr/>
        </p:nvSpPr>
        <p:spPr>
          <a:xfrm>
            <a:off x="5042571" y="471600"/>
            <a:ext cx="7488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5762571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80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42571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200228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Q4 2022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58628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ounded Rectangle 26"/>
          <p:cNvSpPr/>
          <p:nvPr/>
        </p:nvSpPr>
        <p:spPr>
          <a:xfrm>
            <a:off x="6200228" y="471600"/>
            <a:ext cx="8424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920228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90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00228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357885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416285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ounded Rectangle 31"/>
          <p:cNvSpPr/>
          <p:nvPr/>
        </p:nvSpPr>
        <p:spPr>
          <a:xfrm>
            <a:off x="7357885" y="471600"/>
            <a:ext cx="889199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8077885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95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57885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515542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573942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ounded Rectangle 36"/>
          <p:cNvSpPr/>
          <p:nvPr/>
        </p:nvSpPr>
        <p:spPr>
          <a:xfrm>
            <a:off x="8515542" y="471600"/>
            <a:ext cx="936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9235542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100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415542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-154800" y="2214000"/>
            <a:ext cx="1360800" cy="687600"/>
          </a:xfrm>
          <a:prstGeom prst="roundRect">
            <a:avLst/>
          </a:prstGeom>
          <a:solidFill>
            <a:srgbClr val="5E9EE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ounded Rectangle 40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000000"/>
                </a:solidFill>
                <a:latin typeface="Segoe UI Semibold"/>
              </a:defRPr>
            </a:pPr>
            <a:r>
              <a:t>14</a:t>
            </a:r>
          </a:p>
        </p:txBody>
      </p:sp>
      <p:sp>
        <p:nvSpPr>
          <p:cNvPr id="43" name="TextBox 42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000000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44" name="TextBox 43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000000"/>
                </a:solidFill>
                <a:latin typeface="Segoe UI Semibold"/>
              </a:defRPr>
            </a:pPr>
            <a:r>
              <a:t>Консолидация</a:t>
            </a:r>
          </a:p>
          <a:p>
            <a:pPr algn="l">
              <a:defRPr sz="900">
                <a:solidFill>
                  <a:srgbClr val="000000"/>
                </a:solidFill>
                <a:latin typeface="Segoe UI Light"/>
              </a:defRPr>
            </a:pPr>
            <a:r>
              <a:t>Schwarz N.</a:t>
            </a:r>
          </a:p>
        </p:txBody>
      </p:sp>
      <p:pic>
        <p:nvPicPr>
          <p:cNvPr id="45" name="Picture 44" descr="oppened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9600" y="2142000"/>
            <a:ext cx="759600" cy="759600"/>
          </a:xfrm>
          <a:prstGeom prst="rect">
            <a:avLst/>
          </a:prstGeom>
        </p:spPr>
      </p:pic>
      <p:sp>
        <p:nvSpPr>
          <p:cNvPr id="46" name="Rounded Rectangle 45"/>
          <p:cNvSpPr/>
          <p:nvPr/>
        </p:nvSpPr>
        <p:spPr>
          <a:xfrm>
            <a:off x="4283999" y="2138400"/>
            <a:ext cx="4550400" cy="1857593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ounded Rectangle 46"/>
          <p:cNvSpPr/>
          <p:nvPr/>
        </p:nvSpPr>
        <p:spPr>
          <a:xfrm>
            <a:off x="4334400" y="2188800"/>
            <a:ext cx="4446000" cy="1763993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5E9EE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ounded Rectangle 47"/>
          <p:cNvSpPr/>
          <p:nvPr/>
        </p:nvSpPr>
        <p:spPr>
          <a:xfrm>
            <a:off x="5435999" y="2294996"/>
            <a:ext cx="1371600" cy="154800"/>
          </a:xfrm>
          <a:prstGeom prst="roundRect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TextBox 48"/>
          <p:cNvSpPr txBox="1"/>
          <p:nvPr/>
        </p:nvSpPr>
        <p:spPr>
          <a:xfrm>
            <a:off x="6879599" y="2258996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435999" y="2528996"/>
            <a:ext cx="687600" cy="154800"/>
          </a:xfrm>
          <a:prstGeom prst="round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6195599" y="2492996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5435999" y="2762996"/>
            <a:ext cx="345600" cy="154800"/>
          </a:xfrm>
          <a:prstGeom prst="roundRect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TextBox 52"/>
          <p:cNvSpPr txBox="1"/>
          <p:nvPr/>
        </p:nvSpPr>
        <p:spPr>
          <a:xfrm>
            <a:off x="5853599" y="2726996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Экспорт ядра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435999" y="2996996"/>
            <a:ext cx="345600" cy="154800"/>
          </a:xfrm>
          <a:prstGeom prst="roundRect">
            <a:avLst/>
          </a:prstGeom>
          <a:solidFill>
            <a:srgbClr val="A0D07B"/>
          </a:solidFill>
          <a:ln w="9525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5853599" y="2960996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Витрины и ИС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435999" y="3230996"/>
            <a:ext cx="345600" cy="154800"/>
          </a:xfrm>
          <a:prstGeom prst="roundRect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TextBox 56"/>
          <p:cNvSpPr txBox="1"/>
          <p:nvPr/>
        </p:nvSpPr>
        <p:spPr>
          <a:xfrm>
            <a:off x="5853599" y="3194996"/>
            <a:ext cx="2592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OLAP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5435999" y="3464996"/>
            <a:ext cx="1371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TextBox 58"/>
          <p:cNvSpPr txBox="1"/>
          <p:nvPr/>
        </p:nvSpPr>
        <p:spPr>
          <a:xfrm>
            <a:off x="6879599" y="3428996"/>
            <a:ext cx="842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Корректировки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5777999" y="3698996"/>
            <a:ext cx="687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TextBox 60"/>
          <p:cNvSpPr txBox="1"/>
          <p:nvPr/>
        </p:nvSpPr>
        <p:spPr>
          <a:xfrm>
            <a:off x="6537599" y="3662996"/>
            <a:ext cx="7128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Реестры/Кэш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TextBox 63">
            <a:hlinkClick action="ppaction://hlinksldjump" r:id="rId6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65" name="TextBox 64">
            <a:hlinkClick action="ppaction://hlinksldjump" r:id="rId6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6" name="TextBox 65">
            <a:hlinkClick action="ppaction://hlinksldjump" r:id="rId6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Фин. Рынки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Anisimov K.</a:t>
            </a:r>
          </a:p>
        </p:txBody>
      </p:sp>
      <p:sp>
        <p:nvSpPr>
          <p:cNvPr id="67" name="Rounded Rectangle 66">
            <a:hlinkClick action="ppaction://hlinksldjump" r:id="rId6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8" name="Picture 67" descr="point1.png">
            <a:hlinkClick action="ppaction://hlinksldjump" r:id="rId6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70" name="Rounded Rectangle 69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TextBox 70">
            <a:hlinkClick action="ppaction://hlinksldjump" r:id="rId7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72" name="TextBox 71">
            <a:hlinkClick action="ppaction://hlinksldjump" r:id="rId7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73" name="TextBox 72">
            <a:hlinkClick action="ppaction://hlinksldjump" r:id="rId7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Кластер РБ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Kirillov A.</a:t>
            </a:r>
          </a:p>
        </p:txBody>
      </p:sp>
      <p:sp>
        <p:nvSpPr>
          <p:cNvPr id="74" name="Rounded Rectangle 73">
            <a:hlinkClick action="ppaction://hlinksldjump" r:id="rId7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5" name="Picture 74" descr="point1.png">
            <a:hlinkClick action="ppaction://hlinksldjump" r:id="rId7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77" name="Rounded Rectangle 76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" name="TextBox 77">
            <a:hlinkClick action="ppaction://hlinksldjump" r:id="rId8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79" name="TextBox 78">
            <a:hlinkClick action="ppaction://hlinksldjump" r:id="rId8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80" name="TextBox 79">
            <a:hlinkClick action="ppaction://hlinksldjump" r:id="rId8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Fifth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Furkas Aj.</a:t>
            </a:r>
          </a:p>
        </p:txBody>
      </p:sp>
      <p:sp>
        <p:nvSpPr>
          <p:cNvPr id="81" name="Rounded Rectangle 80">
            <a:hlinkClick action="ppaction://hlinksldjump" r:id="rId8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2" name="Picture 81" descr="point1.png">
            <a:hlinkClick action="ppaction://hlinksldjump" r:id="rId8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Rounded Rectangle 2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" name="Rounded Rectangle 77">
            <a:hlinkClick action="ppaction://hlinksldjump" r:id="rId8"/>
          </p:cNvPr>
          <p:cNvSpPr/>
          <p:nvPr/>
        </p:nvSpPr>
        <p:spPr>
          <a:xfrm>
            <a:off x="3308400" y="5428800"/>
            <a:ext cx="5472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ounded Rectangle 70">
            <a:hlinkClick action="ppaction://hlinksldjump" r:id="rId7"/>
          </p:cNvPr>
          <p:cNvSpPr/>
          <p:nvPr/>
        </p:nvSpPr>
        <p:spPr>
          <a:xfrm>
            <a:off x="3650400" y="4348800"/>
            <a:ext cx="513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>
            <a:hlinkClick action="ppaction://hlinksldjump" r:id="rId4"/>
          </p:cNvPr>
          <p:cNvSpPr/>
          <p:nvPr/>
        </p:nvSpPr>
        <p:spPr>
          <a:xfrm>
            <a:off x="4334400" y="218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Rounded Rectangle 1">
            <a:hlinkClick action="ppaction://hlinksldjump" r:id="rId2"/>
          </p:cNvPr>
          <p:cNvSpPr/>
          <p:nvPr/>
        </p:nvSpPr>
        <p:spPr>
          <a:xfrm>
            <a:off x="4334400" y="110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</a:t>
            </a:r>
          </a:p>
        </p:txBody>
      </p:sp>
      <p:sp>
        <p:nvSpPr>
          <p:cNvPr id="5" name="TextBox 4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" name="TextBox 5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Сессии ЮЛ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Sazanov A.</a:t>
            </a:r>
          </a:p>
        </p:txBody>
      </p:sp>
      <p:sp>
        <p:nvSpPr>
          <p:cNvPr id="7" name="Rounded Rectangle 6">
            <a:hlinkClick action="ppaction://hlinksldjump" r:id="rId2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point1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14</a:t>
            </a:r>
          </a:p>
        </p:txBody>
      </p:sp>
      <p:sp>
        <p:nvSpPr>
          <p:cNvPr id="12" name="TextBox 11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13" name="TextBox 12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Консолидация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Schwarz N.</a:t>
            </a:r>
          </a:p>
        </p:txBody>
      </p:sp>
      <p:sp>
        <p:nvSpPr>
          <p:cNvPr id="14" name="Rounded Rectangle 13">
            <a:hlinkClick action="ppaction://hlinksldjump" r:id="rId4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point1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440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3040971" y="396000"/>
            <a:ext cx="720000" cy="3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Progress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569600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Q4 2021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28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2727257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Q1 2022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85657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ounded Rectangle 21"/>
          <p:cNvSpPr/>
          <p:nvPr/>
        </p:nvSpPr>
        <p:spPr>
          <a:xfrm>
            <a:off x="3884914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Q2 2022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43314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ounded Rectangle 23"/>
          <p:cNvSpPr/>
          <p:nvPr/>
        </p:nvSpPr>
        <p:spPr>
          <a:xfrm>
            <a:off x="3884914" y="471600"/>
            <a:ext cx="8424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4604914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90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84914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042571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00971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ounded Rectangle 28"/>
          <p:cNvSpPr/>
          <p:nvPr/>
        </p:nvSpPr>
        <p:spPr>
          <a:xfrm>
            <a:off x="5042571" y="471600"/>
            <a:ext cx="936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5762571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100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42571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200228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Q4 2022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58628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ounded Rectangle 33"/>
          <p:cNvSpPr/>
          <p:nvPr/>
        </p:nvSpPr>
        <p:spPr>
          <a:xfrm>
            <a:off x="6200228" y="471600"/>
            <a:ext cx="936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6920228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100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100228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357885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416285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ounded Rectangle 38"/>
          <p:cNvSpPr/>
          <p:nvPr/>
        </p:nvSpPr>
        <p:spPr>
          <a:xfrm>
            <a:off x="7357885" y="471600"/>
            <a:ext cx="936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8077885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100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257885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8515542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573942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ounded Rectangle 43"/>
          <p:cNvSpPr/>
          <p:nvPr/>
        </p:nvSpPr>
        <p:spPr>
          <a:xfrm>
            <a:off x="8515542" y="471600"/>
            <a:ext cx="936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9235542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100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15542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-154800" y="3294000"/>
            <a:ext cx="1360800" cy="687600"/>
          </a:xfrm>
          <a:prstGeom prst="roundRect">
            <a:avLst/>
          </a:prstGeom>
          <a:solidFill>
            <a:srgbClr val="5E9EE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ounded Rectangle 47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TextBox 48">
            <a:hlinkClick action="ppaction://hlinksldjump" r:id="rId5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000000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50" name="TextBox 49">
            <a:hlinkClick action="ppaction://hlinksldjump" r:id="rId5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000000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51" name="TextBox 50">
            <a:hlinkClick action="ppaction://hlinksldjump" r:id="rId5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000000"/>
                </a:solidFill>
                <a:latin typeface="Segoe UI Semibold"/>
              </a:defRPr>
            </a:pPr>
            <a:r>
              <a:t>Фин. Рынки</a:t>
            </a:r>
          </a:p>
          <a:p>
            <a:pPr algn="l">
              <a:defRPr sz="900">
                <a:solidFill>
                  <a:srgbClr val="000000"/>
                </a:solidFill>
                <a:latin typeface="Segoe UI Light"/>
              </a:defRPr>
            </a:pPr>
            <a:r>
              <a:t>Anisimov K.</a:t>
            </a:r>
          </a:p>
        </p:txBody>
      </p:sp>
      <p:pic>
        <p:nvPicPr>
          <p:cNvPr id="52" name="Picture 51" descr="oppened.png">
            <a:hlinkClick action="ppaction://hlinksldjump"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9600" y="3222000"/>
            <a:ext cx="759600" cy="759600"/>
          </a:xfrm>
          <a:prstGeom prst="rect">
            <a:avLst/>
          </a:prstGeom>
        </p:spPr>
      </p:pic>
      <p:sp>
        <p:nvSpPr>
          <p:cNvPr id="53" name="Rounded Rectangle 52"/>
          <p:cNvSpPr/>
          <p:nvPr/>
        </p:nvSpPr>
        <p:spPr>
          <a:xfrm>
            <a:off x="4283999" y="3218400"/>
            <a:ext cx="4550400" cy="2109592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ounded Rectangle 53"/>
          <p:cNvSpPr/>
          <p:nvPr/>
        </p:nvSpPr>
        <p:spPr>
          <a:xfrm>
            <a:off x="4334400" y="3268800"/>
            <a:ext cx="4446000" cy="2015992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5E9EE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ounded Rectangle 54"/>
          <p:cNvSpPr/>
          <p:nvPr/>
        </p:nvSpPr>
        <p:spPr>
          <a:xfrm>
            <a:off x="5435999" y="3387596"/>
            <a:ext cx="1371600" cy="154800"/>
          </a:xfrm>
          <a:prstGeom prst="roundRect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TextBox 55"/>
          <p:cNvSpPr txBox="1"/>
          <p:nvPr/>
        </p:nvSpPr>
        <p:spPr>
          <a:xfrm>
            <a:off x="6879599" y="3351596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5435999" y="3621596"/>
            <a:ext cx="687600" cy="154800"/>
          </a:xfrm>
          <a:prstGeom prst="round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TextBox 57"/>
          <p:cNvSpPr txBox="1"/>
          <p:nvPr/>
        </p:nvSpPr>
        <p:spPr>
          <a:xfrm>
            <a:off x="6195599" y="3585596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5435999" y="3855596"/>
            <a:ext cx="345600" cy="154800"/>
          </a:xfrm>
          <a:prstGeom prst="roundRect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5853599" y="3819596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5435999" y="4089596"/>
            <a:ext cx="345600" cy="154800"/>
          </a:xfrm>
          <a:prstGeom prst="roundRect">
            <a:avLst/>
          </a:prstGeom>
          <a:solidFill>
            <a:srgbClr val="A0D07B"/>
          </a:solidFill>
          <a:ln w="9525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TextBox 61"/>
          <p:cNvSpPr txBox="1"/>
          <p:nvPr/>
        </p:nvSpPr>
        <p:spPr>
          <a:xfrm>
            <a:off x="5853599" y="4053596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Экспорт ядра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5435999" y="4323596"/>
            <a:ext cx="345600" cy="154800"/>
          </a:xfrm>
          <a:prstGeom prst="roundRect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TextBox 63"/>
          <p:cNvSpPr txBox="1"/>
          <p:nvPr/>
        </p:nvSpPr>
        <p:spPr>
          <a:xfrm>
            <a:off x="5853599" y="4287596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Витрины и ИС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5435999" y="4557596"/>
            <a:ext cx="1371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TextBox 65"/>
          <p:cNvSpPr txBox="1"/>
          <p:nvPr/>
        </p:nvSpPr>
        <p:spPr>
          <a:xfrm>
            <a:off x="6879599" y="4521596"/>
            <a:ext cx="2592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OLAP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5777999" y="4791596"/>
            <a:ext cx="687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TextBox 67"/>
          <p:cNvSpPr txBox="1"/>
          <p:nvPr/>
        </p:nvSpPr>
        <p:spPr>
          <a:xfrm>
            <a:off x="6537599" y="4755596"/>
            <a:ext cx="842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Корректировки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5777999" y="5025596"/>
            <a:ext cx="687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6537599" y="4989596"/>
            <a:ext cx="7128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Реестры/Кэш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TextBox 72">
            <a:hlinkClick action="ppaction://hlinksldjump" r:id="rId7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74" name="TextBox 73">
            <a:hlinkClick action="ppaction://hlinksldjump" r:id="rId7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75" name="TextBox 74">
            <a:hlinkClick action="ppaction://hlinksldjump" r:id="rId7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Кластер РБ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Kirillov A.</a:t>
            </a:r>
          </a:p>
        </p:txBody>
      </p:sp>
      <p:sp>
        <p:nvSpPr>
          <p:cNvPr id="76" name="Rounded Rectangle 75">
            <a:hlinkClick action="ppaction://hlinksldjump" r:id="rId7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7" name="Picture 76" descr="point1.png">
            <a:hlinkClick action="ppaction://hlinksldjump" r:id="rId7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79" name="Rounded Rectangle 78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0" name="TextBox 79">
            <a:hlinkClick action="ppaction://hlinksldjump" r:id="rId8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81" name="TextBox 80">
            <a:hlinkClick action="ppaction://hlinksldjump" r:id="rId8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82" name="TextBox 81">
            <a:hlinkClick action="ppaction://hlinksldjump" r:id="rId8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Fifth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Furkas Aj.</a:t>
            </a:r>
          </a:p>
        </p:txBody>
      </p:sp>
      <p:sp>
        <p:nvSpPr>
          <p:cNvPr id="83" name="Rounded Rectangle 82">
            <a:hlinkClick action="ppaction://hlinksldjump" r:id="rId8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4" name="Picture 83" descr="point1.png">
            <a:hlinkClick action="ppaction://hlinksldjump" r:id="rId8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Rounded Rectangle 2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5" name="Rounded Rectangle 84">
            <a:hlinkClick action="ppaction://hlinksldjump" r:id="rId8"/>
          </p:cNvPr>
          <p:cNvSpPr/>
          <p:nvPr/>
        </p:nvSpPr>
        <p:spPr>
          <a:xfrm>
            <a:off x="3308400" y="5428800"/>
            <a:ext cx="5472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>
            <a:hlinkClick action="ppaction://hlinksldjump" r:id="rId5"/>
          </p:cNvPr>
          <p:cNvSpPr/>
          <p:nvPr/>
        </p:nvSpPr>
        <p:spPr>
          <a:xfrm>
            <a:off x="4334400" y="326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>
            <a:hlinkClick action="ppaction://hlinksldjump" r:id="rId4"/>
          </p:cNvPr>
          <p:cNvSpPr/>
          <p:nvPr/>
        </p:nvSpPr>
        <p:spPr>
          <a:xfrm>
            <a:off x="4334400" y="218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Rounded Rectangle 1">
            <a:hlinkClick action="ppaction://hlinksldjump" r:id="rId2"/>
          </p:cNvPr>
          <p:cNvSpPr/>
          <p:nvPr/>
        </p:nvSpPr>
        <p:spPr>
          <a:xfrm>
            <a:off x="4334400" y="110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</a:t>
            </a:r>
          </a:p>
        </p:txBody>
      </p:sp>
      <p:sp>
        <p:nvSpPr>
          <p:cNvPr id="5" name="TextBox 4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" name="TextBox 5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Сессии ЮЛ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Sazanov A.</a:t>
            </a:r>
          </a:p>
        </p:txBody>
      </p:sp>
      <p:sp>
        <p:nvSpPr>
          <p:cNvPr id="7" name="Rounded Rectangle 6">
            <a:hlinkClick action="ppaction://hlinksldjump" r:id="rId2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point1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14</a:t>
            </a:r>
          </a:p>
        </p:txBody>
      </p:sp>
      <p:sp>
        <p:nvSpPr>
          <p:cNvPr id="12" name="TextBox 11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13" name="TextBox 12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Консолидация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Schwarz N.</a:t>
            </a:r>
          </a:p>
        </p:txBody>
      </p:sp>
      <p:sp>
        <p:nvSpPr>
          <p:cNvPr id="14" name="Rounded Rectangle 13">
            <a:hlinkClick action="ppaction://hlinksldjump" r:id="rId4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point1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>
            <a:hlinkClick action="ppaction://hlinksldjump" r:id="rId5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19" name="TextBox 18">
            <a:hlinkClick action="ppaction://hlinksldjump" r:id="rId5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0" name="TextBox 19">
            <a:hlinkClick action="ppaction://hlinksldjump" r:id="rId5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Фин. Рынки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Anisimov K.</a:t>
            </a:r>
          </a:p>
        </p:txBody>
      </p:sp>
      <p:sp>
        <p:nvSpPr>
          <p:cNvPr id="21" name="Rounded Rectangle 20">
            <a:hlinkClick action="ppaction://hlinksldjump" r:id="rId5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2" name="Picture 21" descr="point1.png">
            <a:hlinkClick action="ppaction://hlinksldjump" r:id="rId5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440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1883314" y="396000"/>
            <a:ext cx="720000" cy="3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Progress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569600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Q4 2021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628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ounded Rectangle 26"/>
          <p:cNvSpPr/>
          <p:nvPr/>
        </p:nvSpPr>
        <p:spPr>
          <a:xfrm>
            <a:off x="2727257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5657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ounded Rectangle 28"/>
          <p:cNvSpPr/>
          <p:nvPr/>
        </p:nvSpPr>
        <p:spPr>
          <a:xfrm>
            <a:off x="2727257" y="471600"/>
            <a:ext cx="234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3447257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27257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884914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Q2 2022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943314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ounded Rectangle 33"/>
          <p:cNvSpPr/>
          <p:nvPr/>
        </p:nvSpPr>
        <p:spPr>
          <a:xfrm>
            <a:off x="3884914" y="471600"/>
            <a:ext cx="3744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4604914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40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84914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042571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100971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ounded Rectangle 38"/>
          <p:cNvSpPr/>
          <p:nvPr/>
        </p:nvSpPr>
        <p:spPr>
          <a:xfrm>
            <a:off x="5042571" y="471600"/>
            <a:ext cx="234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5762571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25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42571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6200228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Q4 2022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258628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ounded Rectangle 43"/>
          <p:cNvSpPr/>
          <p:nvPr/>
        </p:nvSpPr>
        <p:spPr>
          <a:xfrm>
            <a:off x="6200228" y="471600"/>
            <a:ext cx="234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6920228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25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00228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357885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416285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ounded Rectangle 48"/>
          <p:cNvSpPr/>
          <p:nvPr/>
        </p:nvSpPr>
        <p:spPr>
          <a:xfrm>
            <a:off x="7357885" y="471600"/>
            <a:ext cx="234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8077885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25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257885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8515542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573942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ounded Rectangle 53"/>
          <p:cNvSpPr/>
          <p:nvPr/>
        </p:nvSpPr>
        <p:spPr>
          <a:xfrm>
            <a:off x="8515542" y="471600"/>
            <a:ext cx="234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9235542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25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415542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-154800" y="4374000"/>
            <a:ext cx="1360800" cy="687600"/>
          </a:xfrm>
          <a:prstGeom prst="roundRect">
            <a:avLst/>
          </a:prstGeom>
          <a:solidFill>
            <a:srgbClr val="5E9EE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ounded Rectangle 57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TextBox 58">
            <a:hlinkClick action="ppaction://hlinksldjump" r:id="rId6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000000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60" name="TextBox 59">
            <a:hlinkClick action="ppaction://hlinksldjump" r:id="rId6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000000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1" name="TextBox 60">
            <a:hlinkClick action="ppaction://hlinksldjump" r:id="rId6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000000"/>
                </a:solidFill>
                <a:latin typeface="Segoe UI Semibold"/>
              </a:defRPr>
            </a:pPr>
            <a:r>
              <a:t>Кластер РБ</a:t>
            </a:r>
          </a:p>
          <a:p>
            <a:pPr algn="l">
              <a:defRPr sz="900">
                <a:solidFill>
                  <a:srgbClr val="000000"/>
                </a:solidFill>
                <a:latin typeface="Segoe UI Light"/>
              </a:defRPr>
            </a:pPr>
            <a:r>
              <a:t>Kirillov A.</a:t>
            </a:r>
          </a:p>
        </p:txBody>
      </p:sp>
      <p:pic>
        <p:nvPicPr>
          <p:cNvPr id="62" name="Picture 61" descr="oppened.png">
            <a:hlinkClick action="ppaction://hlinksldjump"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9600" y="4302000"/>
            <a:ext cx="759600" cy="759600"/>
          </a:xfrm>
          <a:prstGeom prst="rect">
            <a:avLst/>
          </a:prstGeom>
        </p:spPr>
      </p:pic>
      <p:sp>
        <p:nvSpPr>
          <p:cNvPr id="63" name="Rounded Rectangle 62"/>
          <p:cNvSpPr/>
          <p:nvPr/>
        </p:nvSpPr>
        <p:spPr>
          <a:xfrm>
            <a:off x="3600000" y="2786407"/>
            <a:ext cx="5234400" cy="2613590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ounded Rectangle 63"/>
          <p:cNvSpPr/>
          <p:nvPr/>
        </p:nvSpPr>
        <p:spPr>
          <a:xfrm>
            <a:off x="3650400" y="2836807"/>
            <a:ext cx="5130000" cy="2519990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5E9EE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ounded Rectangle 64"/>
          <p:cNvSpPr/>
          <p:nvPr/>
        </p:nvSpPr>
        <p:spPr>
          <a:xfrm>
            <a:off x="4752000" y="2980802"/>
            <a:ext cx="1371600" cy="154800"/>
          </a:xfrm>
          <a:prstGeom prst="roundRect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TextBox 65"/>
          <p:cNvSpPr txBox="1"/>
          <p:nvPr/>
        </p:nvSpPr>
        <p:spPr>
          <a:xfrm>
            <a:off x="6195600" y="2944802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4752000" y="3214802"/>
            <a:ext cx="687600" cy="154800"/>
          </a:xfrm>
          <a:prstGeom prst="round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TextBox 67"/>
          <p:cNvSpPr txBox="1"/>
          <p:nvPr/>
        </p:nvSpPr>
        <p:spPr>
          <a:xfrm>
            <a:off x="5511600" y="3178802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752000" y="3448802"/>
            <a:ext cx="345600" cy="154800"/>
          </a:xfrm>
          <a:prstGeom prst="roundRect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5169600" y="3412802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4752000" y="3682802"/>
            <a:ext cx="345600" cy="154800"/>
          </a:xfrm>
          <a:prstGeom prst="roundRect">
            <a:avLst/>
          </a:prstGeom>
          <a:solidFill>
            <a:srgbClr val="A0D07B"/>
          </a:solidFill>
          <a:ln w="9525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TextBox 71"/>
          <p:cNvSpPr txBox="1"/>
          <p:nvPr/>
        </p:nvSpPr>
        <p:spPr>
          <a:xfrm>
            <a:off x="5169600" y="3646802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4752000" y="3916802"/>
            <a:ext cx="345600" cy="154800"/>
          </a:xfrm>
          <a:prstGeom prst="roundRect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TextBox 73"/>
          <p:cNvSpPr txBox="1"/>
          <p:nvPr/>
        </p:nvSpPr>
        <p:spPr>
          <a:xfrm>
            <a:off x="5169600" y="3880802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4752000" y="4150802"/>
            <a:ext cx="1371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6" name="TextBox 75"/>
          <p:cNvSpPr txBox="1"/>
          <p:nvPr/>
        </p:nvSpPr>
        <p:spPr>
          <a:xfrm>
            <a:off x="6195600" y="4114802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Экспорт ядра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093999" y="4384802"/>
            <a:ext cx="687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" name="TextBox 77"/>
          <p:cNvSpPr txBox="1"/>
          <p:nvPr/>
        </p:nvSpPr>
        <p:spPr>
          <a:xfrm>
            <a:off x="5853599" y="4348802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Витрины и ИС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5093999" y="4618802"/>
            <a:ext cx="687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0" name="TextBox 79"/>
          <p:cNvSpPr txBox="1"/>
          <p:nvPr/>
        </p:nvSpPr>
        <p:spPr>
          <a:xfrm>
            <a:off x="5853599" y="4582802"/>
            <a:ext cx="2592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OLAP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5093999" y="4852802"/>
            <a:ext cx="687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2" name="TextBox 81"/>
          <p:cNvSpPr txBox="1"/>
          <p:nvPr/>
        </p:nvSpPr>
        <p:spPr>
          <a:xfrm>
            <a:off x="5853599" y="4816802"/>
            <a:ext cx="842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Корректировки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4923000" y="5086802"/>
            <a:ext cx="1029599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4" name="TextBox 83"/>
          <p:cNvSpPr txBox="1"/>
          <p:nvPr/>
        </p:nvSpPr>
        <p:spPr>
          <a:xfrm>
            <a:off x="6024599" y="5050802"/>
            <a:ext cx="7128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Реестры/Кэш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7" name="TextBox 86">
            <a:hlinkClick action="ppaction://hlinksldjump" r:id="rId8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88" name="TextBox 87">
            <a:hlinkClick action="ppaction://hlinksldjump" r:id="rId8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89" name="TextBox 88">
            <a:hlinkClick action="ppaction://hlinksldjump" r:id="rId8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Fifth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Furkas Aj.</a:t>
            </a:r>
          </a:p>
        </p:txBody>
      </p:sp>
      <p:sp>
        <p:nvSpPr>
          <p:cNvPr id="90" name="Rounded Rectangle 89">
            <a:hlinkClick action="ppaction://hlinksldjump" r:id="rId8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1" name="Picture 90" descr="point1.png">
            <a:hlinkClick action="ppaction://hlinksldjump" r:id="rId8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Rounded Rectangle 2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ounded Rectangle 22">
            <a:hlinkClick action="ppaction://hlinksldjump" r:id="rId6"/>
          </p:cNvPr>
          <p:cNvSpPr/>
          <p:nvPr/>
        </p:nvSpPr>
        <p:spPr>
          <a:xfrm>
            <a:off x="3650400" y="4348800"/>
            <a:ext cx="513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>
            <a:hlinkClick action="ppaction://hlinksldjump" r:id="rId5"/>
          </p:cNvPr>
          <p:cNvSpPr/>
          <p:nvPr/>
        </p:nvSpPr>
        <p:spPr>
          <a:xfrm>
            <a:off x="4334400" y="326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>
            <a:hlinkClick action="ppaction://hlinksldjump" r:id="rId4"/>
          </p:cNvPr>
          <p:cNvSpPr/>
          <p:nvPr/>
        </p:nvSpPr>
        <p:spPr>
          <a:xfrm>
            <a:off x="4334400" y="218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Rounded Rectangle 1">
            <a:hlinkClick action="ppaction://hlinksldjump" r:id="rId2"/>
          </p:cNvPr>
          <p:cNvSpPr/>
          <p:nvPr/>
        </p:nvSpPr>
        <p:spPr>
          <a:xfrm>
            <a:off x="4334400" y="110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</a:t>
            </a:r>
          </a:p>
        </p:txBody>
      </p:sp>
      <p:sp>
        <p:nvSpPr>
          <p:cNvPr id="5" name="TextBox 4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" name="TextBox 5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Сессии ЮЛ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Sazanov A.</a:t>
            </a:r>
          </a:p>
        </p:txBody>
      </p:sp>
      <p:sp>
        <p:nvSpPr>
          <p:cNvPr id="7" name="Rounded Rectangle 6">
            <a:hlinkClick action="ppaction://hlinksldjump" r:id="rId2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point1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14</a:t>
            </a:r>
          </a:p>
        </p:txBody>
      </p:sp>
      <p:sp>
        <p:nvSpPr>
          <p:cNvPr id="12" name="TextBox 11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13" name="TextBox 12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Консолидация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Schwarz N.</a:t>
            </a:r>
          </a:p>
        </p:txBody>
      </p:sp>
      <p:sp>
        <p:nvSpPr>
          <p:cNvPr id="14" name="Rounded Rectangle 13">
            <a:hlinkClick action="ppaction://hlinksldjump" r:id="rId4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point1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>
            <a:hlinkClick action="ppaction://hlinksldjump" r:id="rId5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19" name="TextBox 18">
            <a:hlinkClick action="ppaction://hlinksldjump" r:id="rId5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0" name="TextBox 19">
            <a:hlinkClick action="ppaction://hlinksldjump" r:id="rId5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Фин. Рынки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Anisimov K.</a:t>
            </a:r>
          </a:p>
        </p:txBody>
      </p:sp>
      <p:sp>
        <p:nvSpPr>
          <p:cNvPr id="21" name="Rounded Rectangle 20">
            <a:hlinkClick action="ppaction://hlinksldjump" r:id="rId5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2" name="Picture 21" descr="point1.png">
            <a:hlinkClick action="ppaction://hlinksldjump" r:id="rId5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>
            <a:hlinkClick action="ppaction://hlinksldjump" r:id="rId6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26" name="TextBox 25">
            <a:hlinkClick action="ppaction://hlinksldjump" r:id="rId6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7" name="TextBox 26">
            <a:hlinkClick action="ppaction://hlinksldjump" r:id="rId6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Кластер РБ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Kirillov A.</a:t>
            </a:r>
          </a:p>
        </p:txBody>
      </p:sp>
      <p:sp>
        <p:nvSpPr>
          <p:cNvPr id="28" name="Rounded Rectangle 27">
            <a:hlinkClick action="ppaction://hlinksldjump" r:id="rId6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9" name="Picture 28" descr="point1.png">
            <a:hlinkClick action="ppaction://hlinksldjump" r:id="rId6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440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1883314" y="396000"/>
            <a:ext cx="720000" cy="3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Progress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569600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Q4 2021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28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ounded Rectangle 33"/>
          <p:cNvSpPr/>
          <p:nvPr/>
        </p:nvSpPr>
        <p:spPr>
          <a:xfrm>
            <a:off x="2727257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785657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ounded Rectangle 35"/>
          <p:cNvSpPr/>
          <p:nvPr/>
        </p:nvSpPr>
        <p:spPr>
          <a:xfrm>
            <a:off x="2727257" y="471600"/>
            <a:ext cx="234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3447257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25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27257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884914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Q2 2022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943314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ounded Rectangle 40"/>
          <p:cNvSpPr/>
          <p:nvPr/>
        </p:nvSpPr>
        <p:spPr>
          <a:xfrm>
            <a:off x="3884914" y="471600"/>
            <a:ext cx="468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/>
          <p:cNvSpPr txBox="1"/>
          <p:nvPr/>
        </p:nvSpPr>
        <p:spPr>
          <a:xfrm>
            <a:off x="4604914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50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784914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042571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100971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ounded Rectangle 45"/>
          <p:cNvSpPr/>
          <p:nvPr/>
        </p:nvSpPr>
        <p:spPr>
          <a:xfrm>
            <a:off x="5042571" y="471600"/>
            <a:ext cx="8424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5762571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90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42571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200228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Q4 2022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258628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ounded Rectangle 50"/>
          <p:cNvSpPr/>
          <p:nvPr/>
        </p:nvSpPr>
        <p:spPr>
          <a:xfrm>
            <a:off x="6200228" y="471600"/>
            <a:ext cx="8424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TextBox 51"/>
          <p:cNvSpPr txBox="1"/>
          <p:nvPr/>
        </p:nvSpPr>
        <p:spPr>
          <a:xfrm>
            <a:off x="6920228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90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00228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357885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416285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ounded Rectangle 55"/>
          <p:cNvSpPr/>
          <p:nvPr/>
        </p:nvSpPr>
        <p:spPr>
          <a:xfrm>
            <a:off x="7357885" y="471600"/>
            <a:ext cx="8424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TextBox 56"/>
          <p:cNvSpPr txBox="1"/>
          <p:nvPr/>
        </p:nvSpPr>
        <p:spPr>
          <a:xfrm>
            <a:off x="8077885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90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57885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8515542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573942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ounded Rectangle 60"/>
          <p:cNvSpPr/>
          <p:nvPr/>
        </p:nvSpPr>
        <p:spPr>
          <a:xfrm>
            <a:off x="8515542" y="471600"/>
            <a:ext cx="8424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TextBox 61"/>
          <p:cNvSpPr txBox="1"/>
          <p:nvPr/>
        </p:nvSpPr>
        <p:spPr>
          <a:xfrm>
            <a:off x="9235542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90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15542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-154800" y="5454000"/>
            <a:ext cx="1360800" cy="687600"/>
          </a:xfrm>
          <a:prstGeom prst="roundRect">
            <a:avLst/>
          </a:prstGeom>
          <a:solidFill>
            <a:srgbClr val="5E9EE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ounded Rectangle 64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TextBox 65">
            <a:hlinkClick action="ppaction://hlinksldjump" r:id="rId7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000000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67" name="TextBox 66">
            <a:hlinkClick action="ppaction://hlinksldjump" r:id="rId7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000000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8" name="TextBox 67">
            <a:hlinkClick action="ppaction://hlinksldjump" r:id="rId7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000000"/>
                </a:solidFill>
                <a:latin typeface="Segoe UI Semibold"/>
              </a:defRPr>
            </a:pPr>
            <a:r>
              <a:t>Fifth team</a:t>
            </a:r>
          </a:p>
          <a:p>
            <a:pPr algn="l">
              <a:defRPr sz="900">
                <a:solidFill>
                  <a:srgbClr val="000000"/>
                </a:solidFill>
                <a:latin typeface="Segoe UI Light"/>
              </a:defRPr>
            </a:pPr>
            <a:r>
              <a:t>Furkas Aj.</a:t>
            </a:r>
          </a:p>
        </p:txBody>
      </p:sp>
      <p:pic>
        <p:nvPicPr>
          <p:cNvPr id="69" name="Picture 68" descr="oppened.png">
            <a:hlinkClick action="ppaction://hlinksldjump"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79600" y="5382000"/>
            <a:ext cx="759600" cy="759600"/>
          </a:xfrm>
          <a:prstGeom prst="rect">
            <a:avLst/>
          </a:prstGeom>
        </p:spPr>
      </p:pic>
      <p:sp>
        <p:nvSpPr>
          <p:cNvPr id="70" name="Rounded Rectangle 69"/>
          <p:cNvSpPr/>
          <p:nvPr/>
        </p:nvSpPr>
        <p:spPr>
          <a:xfrm>
            <a:off x="3258000" y="5126402"/>
            <a:ext cx="5576400" cy="1353595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ounded Rectangle 70"/>
          <p:cNvSpPr/>
          <p:nvPr/>
        </p:nvSpPr>
        <p:spPr>
          <a:xfrm>
            <a:off x="3308400" y="5176802"/>
            <a:ext cx="5472000" cy="1259995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5E9EE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ounded Rectangle 71"/>
          <p:cNvSpPr/>
          <p:nvPr/>
        </p:nvSpPr>
        <p:spPr>
          <a:xfrm>
            <a:off x="4410000" y="5257799"/>
            <a:ext cx="687600" cy="154800"/>
          </a:xfrm>
          <a:prstGeom prst="roundRect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TextBox 72"/>
          <p:cNvSpPr txBox="1"/>
          <p:nvPr/>
        </p:nvSpPr>
        <p:spPr>
          <a:xfrm>
            <a:off x="5169600" y="5221799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Экспорт ядра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4410000" y="5491799"/>
            <a:ext cx="1029599" cy="154800"/>
          </a:xfrm>
          <a:prstGeom prst="round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5511599" y="5455799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Витрины и ИС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4410000" y="5725799"/>
            <a:ext cx="1371600" cy="154800"/>
          </a:xfrm>
          <a:prstGeom prst="roundRect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7" name="TextBox 76"/>
          <p:cNvSpPr txBox="1"/>
          <p:nvPr/>
        </p:nvSpPr>
        <p:spPr>
          <a:xfrm>
            <a:off x="5853600" y="5689799"/>
            <a:ext cx="2592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OLAP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4410000" y="5959799"/>
            <a:ext cx="1713600" cy="154800"/>
          </a:xfrm>
          <a:prstGeom prst="roundRect">
            <a:avLst/>
          </a:prstGeom>
          <a:solidFill>
            <a:srgbClr val="A0D07B"/>
          </a:solidFill>
          <a:ln w="9525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9" name="TextBox 78"/>
          <p:cNvSpPr txBox="1"/>
          <p:nvPr/>
        </p:nvSpPr>
        <p:spPr>
          <a:xfrm>
            <a:off x="6195600" y="5923799"/>
            <a:ext cx="842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Корректировки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4410000" y="6193799"/>
            <a:ext cx="2397600" cy="154800"/>
          </a:xfrm>
          <a:prstGeom prst="roundRect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1" name="TextBox 80"/>
          <p:cNvSpPr txBox="1"/>
          <p:nvPr/>
        </p:nvSpPr>
        <p:spPr>
          <a:xfrm>
            <a:off x="6879600" y="6157799"/>
            <a:ext cx="7128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Реестры/Кэш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1440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ounded Rectangle 72">
            <a:hlinkClick action="ppaction://hlinksldjump" r:id="rId8"/>
          </p:cNvPr>
          <p:cNvSpPr/>
          <p:nvPr/>
        </p:nvSpPr>
        <p:spPr>
          <a:xfrm>
            <a:off x="2966399" y="5428800"/>
            <a:ext cx="513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ounded Rectangle 65">
            <a:hlinkClick action="ppaction://hlinksldjump" r:id="rId7"/>
          </p:cNvPr>
          <p:cNvSpPr/>
          <p:nvPr/>
        </p:nvSpPr>
        <p:spPr>
          <a:xfrm>
            <a:off x="3308400" y="4348800"/>
            <a:ext cx="513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ounded Rectangle 58">
            <a:hlinkClick action="ppaction://hlinksldjump" r:id="rId6"/>
          </p:cNvPr>
          <p:cNvSpPr/>
          <p:nvPr/>
        </p:nvSpPr>
        <p:spPr>
          <a:xfrm>
            <a:off x="3650400" y="3268800"/>
            <a:ext cx="4788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ounded Rectangle 51">
            <a:hlinkClick action="ppaction://hlinksldjump" r:id="rId4"/>
          </p:cNvPr>
          <p:cNvSpPr/>
          <p:nvPr/>
        </p:nvSpPr>
        <p:spPr>
          <a:xfrm>
            <a:off x="4334400" y="218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198628" y="396000"/>
            <a:ext cx="720000" cy="3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Progress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69600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Q4 2021</a:t>
            </a:r>
          </a:p>
        </p:txBody>
      </p:sp>
      <p:sp>
        <p:nvSpPr>
          <p:cNvPr id="5" name="Rectangle 4"/>
          <p:cNvSpPr/>
          <p:nvPr/>
        </p:nvSpPr>
        <p:spPr>
          <a:xfrm>
            <a:off x="2628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2727257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Q1 2022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5657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3884914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Q2 2022</a:t>
            </a:r>
          </a:p>
        </p:txBody>
      </p:sp>
      <p:sp>
        <p:nvSpPr>
          <p:cNvPr id="9" name="Rectangle 8"/>
          <p:cNvSpPr/>
          <p:nvPr/>
        </p:nvSpPr>
        <p:spPr>
          <a:xfrm>
            <a:off x="4943314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5042571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00971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ounded Rectangle 11"/>
          <p:cNvSpPr/>
          <p:nvPr/>
        </p:nvSpPr>
        <p:spPr>
          <a:xfrm>
            <a:off x="5042571" y="471600"/>
            <a:ext cx="468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5762571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50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2571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200228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Q4 2022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58628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ounded Rectangle 16"/>
          <p:cNvSpPr/>
          <p:nvPr/>
        </p:nvSpPr>
        <p:spPr>
          <a:xfrm>
            <a:off x="6200228" y="471600"/>
            <a:ext cx="5616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920228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60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00228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357885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416285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ounded Rectangle 21"/>
          <p:cNvSpPr/>
          <p:nvPr/>
        </p:nvSpPr>
        <p:spPr>
          <a:xfrm>
            <a:off x="7357885" y="471600"/>
            <a:ext cx="7488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8077885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80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257885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515542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573942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ounded Rectangle 26"/>
          <p:cNvSpPr/>
          <p:nvPr/>
        </p:nvSpPr>
        <p:spPr>
          <a:xfrm>
            <a:off x="8515542" y="471600"/>
            <a:ext cx="936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9235542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100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15542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-154800" y="1134000"/>
            <a:ext cx="1360800" cy="687600"/>
          </a:xfrm>
          <a:prstGeom prst="roundRect">
            <a:avLst/>
          </a:prstGeom>
          <a:solidFill>
            <a:srgbClr val="5E9EE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ounded Rectangle 30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000000"/>
                </a:solidFill>
                <a:latin typeface="Segoe UI Semibold"/>
              </a:defRPr>
            </a:pPr>
            <a:r>
              <a:t>56</a:t>
            </a:r>
          </a:p>
        </p:txBody>
      </p:sp>
      <p:sp>
        <p:nvSpPr>
          <p:cNvPr id="33" name="TextBox 32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000000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34" name="TextBox 33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000000"/>
                </a:solidFill>
                <a:latin typeface="Segoe UI Semibold"/>
              </a:defRPr>
            </a:pPr>
            <a:r>
              <a:t>Sixth team</a:t>
            </a:r>
          </a:p>
          <a:p>
            <a:pPr algn="l">
              <a:defRPr sz="900">
                <a:solidFill>
                  <a:srgbClr val="000000"/>
                </a:solidFill>
                <a:latin typeface="Segoe UI Light"/>
              </a:defRPr>
            </a:pPr>
            <a:r>
              <a:t>Karpukas K.</a:t>
            </a:r>
          </a:p>
        </p:txBody>
      </p:sp>
      <p:pic>
        <p:nvPicPr>
          <p:cNvPr id="35" name="Picture 34" descr="oppened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600" y="1062000"/>
            <a:ext cx="759600" cy="759600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5310000" y="1058400"/>
            <a:ext cx="3524400" cy="1857593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ounded Rectangle 36"/>
          <p:cNvSpPr/>
          <p:nvPr/>
        </p:nvSpPr>
        <p:spPr>
          <a:xfrm>
            <a:off x="5360400" y="1108800"/>
            <a:ext cx="3420000" cy="1763993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5E9EE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ounded Rectangle 37"/>
          <p:cNvSpPr/>
          <p:nvPr/>
        </p:nvSpPr>
        <p:spPr>
          <a:xfrm>
            <a:off x="6462000" y="1214996"/>
            <a:ext cx="1713600" cy="154800"/>
          </a:xfrm>
          <a:prstGeom prst="roundRect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8247600" y="1178996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Экспорт ядра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462000" y="1448996"/>
            <a:ext cx="2055599" cy="154800"/>
          </a:xfrm>
          <a:prstGeom prst="round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8589599" y="1412996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Витрины и ИС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6462000" y="1682996"/>
            <a:ext cx="1029599" cy="154800"/>
          </a:xfrm>
          <a:prstGeom prst="roundRect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7563599" y="1646996"/>
            <a:ext cx="2592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OLAP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462000" y="1916996"/>
            <a:ext cx="2397600" cy="154800"/>
          </a:xfrm>
          <a:prstGeom prst="roundRect">
            <a:avLst/>
          </a:prstGeom>
          <a:solidFill>
            <a:srgbClr val="A0D07B"/>
          </a:solidFill>
          <a:ln w="9525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8931600" y="1880996"/>
            <a:ext cx="842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Корректировки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462000" y="2150996"/>
            <a:ext cx="2055599" cy="154800"/>
          </a:xfrm>
          <a:prstGeom prst="roundRect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8589599" y="2114996"/>
            <a:ext cx="7128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Реестры/Кэш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6462000" y="2384996"/>
            <a:ext cx="1371600" cy="154800"/>
          </a:xfrm>
          <a:prstGeom prst="roundRect">
            <a:avLst/>
          </a:prstGeom>
          <a:solidFill>
            <a:srgbClr val="A0D07B"/>
          </a:solidFill>
          <a:ln w="9525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TextBox 48"/>
          <p:cNvSpPr txBox="1"/>
          <p:nvPr/>
        </p:nvSpPr>
        <p:spPr>
          <a:xfrm>
            <a:off x="7905600" y="2348996"/>
            <a:ext cx="842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Корректировки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462000" y="2618996"/>
            <a:ext cx="1713600" cy="154800"/>
          </a:xfrm>
          <a:prstGeom prst="roundRect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8247600" y="2582996"/>
            <a:ext cx="7128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Реестры/Кэш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TextBox 53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55" name="TextBox 54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56" name="TextBox 55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7th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Kerck A.</a:t>
            </a:r>
          </a:p>
        </p:txBody>
      </p:sp>
      <p:sp>
        <p:nvSpPr>
          <p:cNvPr id="57" name="Rounded Rectangle 56">
            <a:hlinkClick action="ppaction://hlinksldjump" r:id="rId4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8" name="Picture 57" descr="point1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60" name="Rounded Rectangle 59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TextBox 60">
            <a:hlinkClick action="ppaction://hlinksldjump" r:id="rId6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62" name="TextBox 61">
            <a:hlinkClick action="ppaction://hlinksldjump" r:id="rId6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3" name="TextBox 62">
            <a:hlinkClick action="ppaction://hlinksldjump" r:id="rId6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8th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Nikitin A.</a:t>
            </a:r>
          </a:p>
        </p:txBody>
      </p:sp>
      <p:sp>
        <p:nvSpPr>
          <p:cNvPr id="64" name="Rounded Rectangle 63">
            <a:hlinkClick action="ppaction://hlinksldjump" r:id="rId6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5" name="Picture 64" descr="point1.png">
            <a:hlinkClick action="ppaction://hlinksldjump" r:id="rId6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67" name="Rounded Rectangle 66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TextBox 67">
            <a:hlinkClick action="ppaction://hlinksldjump" r:id="rId7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69" name="TextBox 68">
            <a:hlinkClick action="ppaction://hlinksldjump" r:id="rId7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70" name="TextBox 69">
            <a:hlinkClick action="ppaction://hlinksldjump" r:id="rId7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9th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Karkas Aj.</a:t>
            </a:r>
          </a:p>
        </p:txBody>
      </p:sp>
      <p:sp>
        <p:nvSpPr>
          <p:cNvPr id="71" name="Rounded Rectangle 70">
            <a:hlinkClick action="ppaction://hlinksldjump" r:id="rId7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2" name="Picture 71" descr="point1.png">
            <a:hlinkClick action="ppaction://hlinksldjump" r:id="rId7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74" name="Rounded Rectangle 73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" name="TextBox 74">
            <a:hlinkClick action="ppaction://hlinksldjump" r:id="rId8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56</a:t>
            </a:r>
          </a:p>
        </p:txBody>
      </p:sp>
      <p:sp>
        <p:nvSpPr>
          <p:cNvPr id="76" name="TextBox 75">
            <a:hlinkClick action="ppaction://hlinksldjump" r:id="rId8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77" name="TextBox 76">
            <a:hlinkClick action="ppaction://hlinksldjump" r:id="rId8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10th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Atas K.</a:t>
            </a:r>
          </a:p>
        </p:txBody>
      </p:sp>
      <p:sp>
        <p:nvSpPr>
          <p:cNvPr id="78" name="Rounded Rectangle 77">
            <a:hlinkClick action="ppaction://hlinksldjump" r:id="rId8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9" name="Picture 78" descr="point1.png">
            <a:hlinkClick action="ppaction://hlinksldjump" r:id="rId8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Rounded Rectangle 2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ounded Rectangle 69">
            <a:hlinkClick action="ppaction://hlinksldjump" r:id="rId8"/>
          </p:cNvPr>
          <p:cNvSpPr/>
          <p:nvPr/>
        </p:nvSpPr>
        <p:spPr>
          <a:xfrm>
            <a:off x="2966399" y="5428800"/>
            <a:ext cx="513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ounded Rectangle 62">
            <a:hlinkClick action="ppaction://hlinksldjump" r:id="rId7"/>
          </p:cNvPr>
          <p:cNvSpPr/>
          <p:nvPr/>
        </p:nvSpPr>
        <p:spPr>
          <a:xfrm>
            <a:off x="3308400" y="4348800"/>
            <a:ext cx="513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ounded Rectangle 55">
            <a:hlinkClick action="ppaction://hlinksldjump" r:id="rId6"/>
          </p:cNvPr>
          <p:cNvSpPr/>
          <p:nvPr/>
        </p:nvSpPr>
        <p:spPr>
          <a:xfrm>
            <a:off x="3650400" y="3268800"/>
            <a:ext cx="4788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Rounded Rectangle 1">
            <a:hlinkClick action="ppaction://hlinksldjump" r:id="rId2"/>
          </p:cNvPr>
          <p:cNvSpPr/>
          <p:nvPr/>
        </p:nvSpPr>
        <p:spPr>
          <a:xfrm>
            <a:off x="5360400" y="1108800"/>
            <a:ext cx="342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56</a:t>
            </a:r>
          </a:p>
        </p:txBody>
      </p:sp>
      <p:sp>
        <p:nvSpPr>
          <p:cNvPr id="5" name="TextBox 4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" name="TextBox 5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Sixth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Karpukas K.</a:t>
            </a:r>
          </a:p>
        </p:txBody>
      </p:sp>
      <p:sp>
        <p:nvSpPr>
          <p:cNvPr id="7" name="Rounded Rectangle 6">
            <a:hlinkClick action="ppaction://hlinksldjump" r:id="rId2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point1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40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040971" y="396000"/>
            <a:ext cx="720000" cy="3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Progress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69600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Q4 2021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28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ounded Rectangle 12"/>
          <p:cNvSpPr/>
          <p:nvPr/>
        </p:nvSpPr>
        <p:spPr>
          <a:xfrm>
            <a:off x="2727257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Q1 2022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85657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ounded Rectangle 14"/>
          <p:cNvSpPr/>
          <p:nvPr/>
        </p:nvSpPr>
        <p:spPr>
          <a:xfrm>
            <a:off x="3884914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Q2 2022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43314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ounded Rectangle 16"/>
          <p:cNvSpPr/>
          <p:nvPr/>
        </p:nvSpPr>
        <p:spPr>
          <a:xfrm>
            <a:off x="3884914" y="471600"/>
            <a:ext cx="1872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4604914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20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84914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042571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00971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ounded Rectangle 21"/>
          <p:cNvSpPr/>
          <p:nvPr/>
        </p:nvSpPr>
        <p:spPr>
          <a:xfrm>
            <a:off x="5042571" y="471600"/>
            <a:ext cx="468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5762571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50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42571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200228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Q4 2022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58628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ounded Rectangle 26"/>
          <p:cNvSpPr/>
          <p:nvPr/>
        </p:nvSpPr>
        <p:spPr>
          <a:xfrm>
            <a:off x="6200228" y="471600"/>
            <a:ext cx="5616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920228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60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00228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357885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416285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ounded Rectangle 31"/>
          <p:cNvSpPr/>
          <p:nvPr/>
        </p:nvSpPr>
        <p:spPr>
          <a:xfrm>
            <a:off x="7357885" y="471600"/>
            <a:ext cx="7488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8077885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80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57885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515542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573942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ounded Rectangle 36"/>
          <p:cNvSpPr/>
          <p:nvPr/>
        </p:nvSpPr>
        <p:spPr>
          <a:xfrm>
            <a:off x="8515542" y="471600"/>
            <a:ext cx="936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9235542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100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415542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-154800" y="2214000"/>
            <a:ext cx="1360800" cy="687600"/>
          </a:xfrm>
          <a:prstGeom prst="roundRect">
            <a:avLst/>
          </a:prstGeom>
          <a:solidFill>
            <a:srgbClr val="5E9EE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ounded Rectangle 40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000000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43" name="TextBox 42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000000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44" name="TextBox 43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000000"/>
                </a:solidFill>
                <a:latin typeface="Segoe UI Semibold"/>
              </a:defRPr>
            </a:pPr>
            <a:r>
              <a:t>7th team</a:t>
            </a:r>
          </a:p>
          <a:p>
            <a:pPr algn="l">
              <a:defRPr sz="900">
                <a:solidFill>
                  <a:srgbClr val="000000"/>
                </a:solidFill>
                <a:latin typeface="Segoe UI Light"/>
              </a:defRPr>
            </a:pPr>
            <a:r>
              <a:t>Kerck A.</a:t>
            </a:r>
          </a:p>
        </p:txBody>
      </p:sp>
      <p:pic>
        <p:nvPicPr>
          <p:cNvPr id="45" name="Picture 44" descr="oppened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9600" y="2142000"/>
            <a:ext cx="759600" cy="759600"/>
          </a:xfrm>
          <a:prstGeom prst="rect">
            <a:avLst/>
          </a:prstGeom>
        </p:spPr>
      </p:pic>
      <p:sp>
        <p:nvSpPr>
          <p:cNvPr id="46" name="Rounded Rectangle 45"/>
          <p:cNvSpPr/>
          <p:nvPr/>
        </p:nvSpPr>
        <p:spPr>
          <a:xfrm>
            <a:off x="4283999" y="2138400"/>
            <a:ext cx="4550400" cy="1101596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ounded Rectangle 46"/>
          <p:cNvSpPr/>
          <p:nvPr/>
        </p:nvSpPr>
        <p:spPr>
          <a:xfrm>
            <a:off x="4334400" y="2188800"/>
            <a:ext cx="4446000" cy="1007996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5E9EE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ounded Rectangle 47"/>
          <p:cNvSpPr/>
          <p:nvPr/>
        </p:nvSpPr>
        <p:spPr>
          <a:xfrm>
            <a:off x="5435999" y="2257198"/>
            <a:ext cx="3423600" cy="154800"/>
          </a:xfrm>
          <a:prstGeom prst="roundRect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TextBox 48"/>
          <p:cNvSpPr txBox="1"/>
          <p:nvPr/>
        </p:nvSpPr>
        <p:spPr>
          <a:xfrm>
            <a:off x="8931599" y="2221198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Экспорт ядра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435999" y="2491198"/>
            <a:ext cx="3423600" cy="154800"/>
          </a:xfrm>
          <a:prstGeom prst="round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8931599" y="2455198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Витрины и ИС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5435999" y="2725198"/>
            <a:ext cx="3423600" cy="154800"/>
          </a:xfrm>
          <a:prstGeom prst="roundRect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TextBox 52"/>
          <p:cNvSpPr txBox="1"/>
          <p:nvPr/>
        </p:nvSpPr>
        <p:spPr>
          <a:xfrm>
            <a:off x="8931599" y="2689198"/>
            <a:ext cx="2592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OLAP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435999" y="2959198"/>
            <a:ext cx="3423600" cy="154800"/>
          </a:xfrm>
          <a:prstGeom prst="roundRect">
            <a:avLst/>
          </a:prstGeom>
          <a:solidFill>
            <a:srgbClr val="A0D07B"/>
          </a:solidFill>
          <a:ln w="9525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8931599" y="2923198"/>
            <a:ext cx="842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Корректировки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TextBox 57">
            <a:hlinkClick action="ppaction://hlinksldjump" r:id="rId6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59" name="TextBox 58">
            <a:hlinkClick action="ppaction://hlinksldjump" r:id="rId6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0" name="TextBox 59">
            <a:hlinkClick action="ppaction://hlinksldjump" r:id="rId6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8th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Nikitin A.</a:t>
            </a:r>
          </a:p>
        </p:txBody>
      </p:sp>
      <p:sp>
        <p:nvSpPr>
          <p:cNvPr id="61" name="Rounded Rectangle 60">
            <a:hlinkClick action="ppaction://hlinksldjump" r:id="rId6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2" name="Picture 61" descr="point1.png">
            <a:hlinkClick action="ppaction://hlinksldjump" r:id="rId6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64" name="Rounded Rectangle 63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TextBox 64">
            <a:hlinkClick action="ppaction://hlinksldjump" r:id="rId7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66" name="TextBox 65">
            <a:hlinkClick action="ppaction://hlinksldjump" r:id="rId7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7" name="TextBox 66">
            <a:hlinkClick action="ppaction://hlinksldjump" r:id="rId7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9th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Karkas Aj.</a:t>
            </a:r>
          </a:p>
        </p:txBody>
      </p:sp>
      <p:sp>
        <p:nvSpPr>
          <p:cNvPr id="68" name="Rounded Rectangle 67">
            <a:hlinkClick action="ppaction://hlinksldjump" r:id="rId7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9" name="Picture 68" descr="point1.png">
            <a:hlinkClick action="ppaction://hlinksldjump" r:id="rId7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71" name="Rounded Rectangle 70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TextBox 71">
            <a:hlinkClick action="ppaction://hlinksldjump" r:id="rId8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56</a:t>
            </a:r>
          </a:p>
        </p:txBody>
      </p:sp>
      <p:sp>
        <p:nvSpPr>
          <p:cNvPr id="73" name="TextBox 72">
            <a:hlinkClick action="ppaction://hlinksldjump" r:id="rId8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74" name="TextBox 73">
            <a:hlinkClick action="ppaction://hlinksldjump" r:id="rId8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10th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Atas K.</a:t>
            </a:r>
          </a:p>
        </p:txBody>
      </p:sp>
      <p:sp>
        <p:nvSpPr>
          <p:cNvPr id="75" name="Rounded Rectangle 74">
            <a:hlinkClick action="ppaction://hlinksldjump" r:id="rId8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6" name="Picture 75" descr="point1.png">
            <a:hlinkClick action="ppaction://hlinksldjump" r:id="rId8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