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8" r:id="rId4"/>
    <p:sldId id="274" r:id="rId5"/>
    <p:sldId id="275" r:id="rId6"/>
    <p:sldId id="269" r:id="rId7"/>
    <p:sldId id="276" r:id="rId8"/>
    <p:sldId id="277" r:id="rId9"/>
    <p:sldId id="280" r:id="rId10"/>
    <p:sldId id="270" r:id="rId11"/>
    <p:sldId id="278" r:id="rId12"/>
    <p:sldId id="281" r:id="rId13"/>
    <p:sldId id="282" r:id="rId14"/>
    <p:sldId id="279" r:id="rId15"/>
    <p:sldId id="271" r:id="rId16"/>
    <p:sldId id="272" r:id="rId17"/>
    <p:sldId id="283"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75457" autoAdjust="0"/>
  </p:normalViewPr>
  <p:slideViewPr>
    <p:cSldViewPr snapToGrid="0">
      <p:cViewPr varScale="1">
        <p:scale>
          <a:sx n="52" d="100"/>
          <a:sy n="52"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C2BFF-3593-493E-9A06-9062EE4ED174}" type="datetimeFigureOut">
              <a:rPr lang="en-CA" smtClean="0"/>
              <a:t>2023-04-06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88FC7-337B-40F5-9B17-D5F9E527D99E}" type="slidenum">
              <a:rPr lang="en-CA" smtClean="0"/>
              <a:t>‹N°›</a:t>
            </a:fld>
            <a:endParaRPr lang="en-CA"/>
          </a:p>
        </p:txBody>
      </p:sp>
    </p:spTree>
    <p:extLst>
      <p:ext uri="{BB962C8B-B14F-4D97-AF65-F5344CB8AC3E}">
        <p14:creationId xmlns:p14="http://schemas.microsoft.com/office/powerpoint/2010/main" val="95725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8F88FC7-337B-40F5-9B17-D5F9E527D99E}" type="slidenum">
              <a:rPr lang="en-CA" smtClean="0"/>
              <a:t>6</a:t>
            </a:fld>
            <a:endParaRPr lang="en-CA"/>
          </a:p>
        </p:txBody>
      </p:sp>
    </p:spTree>
    <p:extLst>
      <p:ext uri="{BB962C8B-B14F-4D97-AF65-F5344CB8AC3E}">
        <p14:creationId xmlns:p14="http://schemas.microsoft.com/office/powerpoint/2010/main" val="2720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8F88FC7-337B-40F5-9B17-D5F9E527D99E}" type="slidenum">
              <a:rPr lang="en-CA" smtClean="0"/>
              <a:t>7</a:t>
            </a:fld>
            <a:endParaRPr lang="en-CA"/>
          </a:p>
        </p:txBody>
      </p:sp>
    </p:spTree>
    <p:extLst>
      <p:ext uri="{BB962C8B-B14F-4D97-AF65-F5344CB8AC3E}">
        <p14:creationId xmlns:p14="http://schemas.microsoft.com/office/powerpoint/2010/main" val="172854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8F88FC7-337B-40F5-9B17-D5F9E527D99E}" type="slidenum">
              <a:rPr lang="en-CA" smtClean="0"/>
              <a:t>8</a:t>
            </a:fld>
            <a:endParaRPr lang="en-CA"/>
          </a:p>
        </p:txBody>
      </p:sp>
    </p:spTree>
    <p:extLst>
      <p:ext uri="{BB962C8B-B14F-4D97-AF65-F5344CB8AC3E}">
        <p14:creationId xmlns:p14="http://schemas.microsoft.com/office/powerpoint/2010/main" val="317750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8F88FC7-337B-40F5-9B17-D5F9E527D99E}" type="slidenum">
              <a:rPr lang="en-CA" smtClean="0"/>
              <a:t>9</a:t>
            </a:fld>
            <a:endParaRPr lang="en-CA"/>
          </a:p>
        </p:txBody>
      </p:sp>
    </p:spTree>
    <p:extLst>
      <p:ext uri="{BB962C8B-B14F-4D97-AF65-F5344CB8AC3E}">
        <p14:creationId xmlns:p14="http://schemas.microsoft.com/office/powerpoint/2010/main" val="3128060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8F88FC7-337B-40F5-9B17-D5F9E527D99E}" type="slidenum">
              <a:rPr lang="en-CA" smtClean="0"/>
              <a:t>12</a:t>
            </a:fld>
            <a:endParaRPr lang="en-CA"/>
          </a:p>
        </p:txBody>
      </p:sp>
    </p:spTree>
    <p:extLst>
      <p:ext uri="{BB962C8B-B14F-4D97-AF65-F5344CB8AC3E}">
        <p14:creationId xmlns:p14="http://schemas.microsoft.com/office/powerpoint/2010/main" val="123404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8F88FC7-337B-40F5-9B17-D5F9E527D99E}" type="slidenum">
              <a:rPr lang="en-CA" smtClean="0"/>
              <a:t>13</a:t>
            </a:fld>
            <a:endParaRPr lang="en-CA"/>
          </a:p>
        </p:txBody>
      </p:sp>
    </p:spTree>
    <p:extLst>
      <p:ext uri="{BB962C8B-B14F-4D97-AF65-F5344CB8AC3E}">
        <p14:creationId xmlns:p14="http://schemas.microsoft.com/office/powerpoint/2010/main" val="263014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66107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92761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304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3322677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7024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2659679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555157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227380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259546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B4278D-AA6D-4A30-B91A-D794B9550DA2}" type="datetimeFigureOut">
              <a:rPr lang="en-CA" smtClean="0"/>
              <a:t>2023-04-06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360174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B4278D-AA6D-4A30-B91A-D794B9550DA2}" type="datetimeFigureOut">
              <a:rPr lang="en-CA" smtClean="0"/>
              <a:t>2023-04-06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330274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B4278D-AA6D-4A30-B91A-D794B9550DA2}" type="datetimeFigureOut">
              <a:rPr lang="en-CA" smtClean="0"/>
              <a:t>2023-04-06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423167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B4278D-AA6D-4A30-B91A-D794B9550DA2}" type="datetimeFigureOut">
              <a:rPr lang="en-CA" smtClean="0"/>
              <a:t>2023-04-06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105830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4278D-AA6D-4A30-B91A-D794B9550DA2}" type="datetimeFigureOut">
              <a:rPr lang="en-CA" smtClean="0"/>
              <a:t>2023-04-06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51259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B4278D-AA6D-4A30-B91A-D794B9550DA2}" type="datetimeFigureOut">
              <a:rPr lang="en-CA" smtClean="0"/>
              <a:t>2023-04-06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103717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B4278D-AA6D-4A30-B91A-D794B9550DA2}" type="datetimeFigureOut">
              <a:rPr lang="en-CA" smtClean="0"/>
              <a:t>2023-04-06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09FA75-F22A-43D6-A314-DC2282B19C3F}" type="slidenum">
              <a:rPr lang="en-CA" smtClean="0"/>
              <a:t>‹N°›</a:t>
            </a:fld>
            <a:endParaRPr lang="en-CA"/>
          </a:p>
        </p:txBody>
      </p:sp>
    </p:spTree>
    <p:extLst>
      <p:ext uri="{BB962C8B-B14F-4D97-AF65-F5344CB8AC3E}">
        <p14:creationId xmlns:p14="http://schemas.microsoft.com/office/powerpoint/2010/main" val="24481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B4278D-AA6D-4A30-B91A-D794B9550DA2}" type="datetimeFigureOut">
              <a:rPr lang="en-CA" smtClean="0"/>
              <a:t>2023-04-06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09FA75-F22A-43D6-A314-DC2282B19C3F}" type="slidenum">
              <a:rPr lang="en-CA" smtClean="0"/>
              <a:t>‹N°›</a:t>
            </a:fld>
            <a:endParaRPr lang="en-CA"/>
          </a:p>
        </p:txBody>
      </p:sp>
    </p:spTree>
    <p:extLst>
      <p:ext uri="{BB962C8B-B14F-4D97-AF65-F5344CB8AC3E}">
        <p14:creationId xmlns:p14="http://schemas.microsoft.com/office/powerpoint/2010/main" val="1264504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2A30-80AB-1476-33D1-459E6126DD3C}"/>
              </a:ext>
            </a:extLst>
          </p:cNvPr>
          <p:cNvSpPr>
            <a:spLocks noGrp="1"/>
          </p:cNvSpPr>
          <p:nvPr>
            <p:ph type="ctrTitle"/>
          </p:nvPr>
        </p:nvSpPr>
        <p:spPr>
          <a:xfrm>
            <a:off x="671800" y="1194322"/>
            <a:ext cx="11308706" cy="1898780"/>
          </a:xfrm>
        </p:spPr>
        <p:txBody>
          <a:bodyPr>
            <a:normAutofit fontScale="90000"/>
          </a:bodyPr>
          <a:lstStyle/>
          <a:p>
            <a:pPr algn="ctr"/>
            <a:r>
              <a:rPr lang="en-US" sz="3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23W_CST2105_300: Data Science Foundations for BISI </a:t>
            </a:r>
            <a:br>
              <a:rPr lang="en-US" sz="3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50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CA" b="1" u="sng" dirty="0">
                <a:latin typeface="Times New Roman" panose="02020603050405020304" pitchFamily="18" charset="0"/>
                <a:cs typeface="Times New Roman" panose="02020603050405020304" pitchFamily="18" charset="0"/>
              </a:rPr>
              <a:t>Final Project</a:t>
            </a:r>
            <a:r>
              <a:rPr lang="en-CA" dirty="0">
                <a:latin typeface="Times New Roman" panose="02020603050405020304" pitchFamily="18" charset="0"/>
                <a:cs typeface="Times New Roman" panose="02020603050405020304" pitchFamily="18" charset="0"/>
              </a:rPr>
              <a:t>: Sales Prediction</a:t>
            </a:r>
          </a:p>
        </p:txBody>
      </p:sp>
      <p:sp>
        <p:nvSpPr>
          <p:cNvPr id="3" name="Subtitle 2">
            <a:extLst>
              <a:ext uri="{FF2B5EF4-FFF2-40B4-BE49-F238E27FC236}">
                <a16:creationId xmlns:a16="http://schemas.microsoft.com/office/drawing/2014/main" id="{280D49BF-C497-986A-501B-FD0704CF6B5E}"/>
              </a:ext>
            </a:extLst>
          </p:cNvPr>
          <p:cNvSpPr>
            <a:spLocks noGrp="1"/>
          </p:cNvSpPr>
          <p:nvPr>
            <p:ph type="subTitle" idx="1"/>
          </p:nvPr>
        </p:nvSpPr>
        <p:spPr>
          <a:xfrm>
            <a:off x="1524000" y="3788648"/>
            <a:ext cx="9144000" cy="2570162"/>
          </a:xfrm>
        </p:spPr>
        <p:txBody>
          <a:bodyPr>
            <a:normAutofit/>
          </a:bodyPr>
          <a:lstStyle/>
          <a:p>
            <a:pPr algn="l"/>
            <a:r>
              <a:rPr lang="en-US" sz="3400" b="1" u="sng"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Presented by</a:t>
            </a:r>
            <a:r>
              <a:rPr lang="en-US" sz="34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r>
              <a:rPr lang="en-US" sz="34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Happiness NDUBISI</a:t>
            </a:r>
          </a:p>
          <a:p>
            <a:pPr algn="l"/>
            <a:r>
              <a:rPr lang="en-US" sz="34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AIKHOJE IKHUOSO</a:t>
            </a:r>
          </a:p>
          <a:p>
            <a:pPr algn="l"/>
            <a:r>
              <a:rPr lang="en-US" sz="34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Gabriel NTOWENG</a:t>
            </a:r>
            <a:endParaRPr lang="en-CA" sz="4000" dirty="0">
              <a:solidFill>
                <a:schemeClr val="tx1">
                  <a:lumMod val="75000"/>
                  <a:lumOff val="25000"/>
                </a:schemeClr>
              </a:solidFill>
            </a:endParaRPr>
          </a:p>
        </p:txBody>
      </p:sp>
      <p:pic>
        <p:nvPicPr>
          <p:cNvPr id="4" name="Picture 3" descr="Algonquin College Logo" title="AC Logo">
            <a:extLst>
              <a:ext uri="{FF2B5EF4-FFF2-40B4-BE49-F238E27FC236}">
                <a16:creationId xmlns:a16="http://schemas.microsoft.com/office/drawing/2014/main" id="{AB898B18-15B7-92DC-7917-12CB2D0A9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0230" y="160715"/>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Tree>
    <p:extLst>
      <p:ext uri="{BB962C8B-B14F-4D97-AF65-F5344CB8AC3E}">
        <p14:creationId xmlns:p14="http://schemas.microsoft.com/office/powerpoint/2010/main" val="590812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393373" y="357254"/>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3. Data preparation</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algn="l"/>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0230" y="104731"/>
            <a:ext cx="2482806" cy="719055"/>
          </a:xfrm>
          <a:prstGeom prst="rect">
            <a:avLst/>
          </a:prstGeom>
          <a:noFill/>
          <a:ln>
            <a:noFill/>
          </a:ln>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5" name="Subtitle 2">
            <a:extLst>
              <a:ext uri="{FF2B5EF4-FFF2-40B4-BE49-F238E27FC236}">
                <a16:creationId xmlns:a16="http://schemas.microsoft.com/office/drawing/2014/main" id="{6A7A0EA1-16B1-56D8-0144-D92CB3EC9DC3}"/>
              </a:ext>
            </a:extLst>
          </p:cNvPr>
          <p:cNvSpPr txBox="1">
            <a:spLocks/>
          </p:cNvSpPr>
          <p:nvPr/>
        </p:nvSpPr>
        <p:spPr>
          <a:xfrm>
            <a:off x="780665" y="1102577"/>
            <a:ext cx="9756708" cy="4549692"/>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l">
              <a:lnSpc>
                <a:spcPct val="150000"/>
              </a:lnSpc>
              <a:buFont typeface="Wingdings" panose="05000000000000000000" pitchFamily="2" charset="2"/>
              <a:buChar char="q"/>
            </a:pPr>
            <a:r>
              <a:rPr lang="en-CA" sz="4800" b="1" dirty="0">
                <a:latin typeface="Times New Roman" panose="02020603050405020304" pitchFamily="18" charset="0"/>
                <a:cs typeface="Times New Roman" panose="02020603050405020304" pitchFamily="18" charset="0"/>
              </a:rPr>
              <a:t>Data as combination of 4 CSV files (Store data, features, target, test)</a:t>
            </a:r>
          </a:p>
          <a:p>
            <a:pPr marL="457200" indent="-457200" algn="l">
              <a:lnSpc>
                <a:spcPct val="150000"/>
              </a:lnSpc>
              <a:buFont typeface="Wingdings" panose="05000000000000000000" pitchFamily="2" charset="2"/>
              <a:buChar char="q"/>
            </a:pPr>
            <a:r>
              <a:rPr lang="en-CA" sz="4800" b="1" dirty="0">
                <a:latin typeface="Times New Roman" panose="02020603050405020304" pitchFamily="18" charset="0"/>
                <a:cs typeface="Times New Roman" panose="02020603050405020304" pitchFamily="18" charset="0"/>
              </a:rPr>
              <a:t>Data imported to </a:t>
            </a:r>
            <a:r>
              <a:rPr lang="en-CA" sz="4800" b="1" dirty="0" err="1">
                <a:latin typeface="Times New Roman" panose="02020603050405020304" pitchFamily="18" charset="0"/>
                <a:cs typeface="Times New Roman" panose="02020603050405020304" pitchFamily="18" charset="0"/>
              </a:rPr>
              <a:t>Jupyter</a:t>
            </a:r>
            <a:r>
              <a:rPr lang="en-CA" sz="4800" b="1" dirty="0">
                <a:latin typeface="Times New Roman" panose="02020603050405020304" pitchFamily="18" charset="0"/>
                <a:cs typeface="Times New Roman" panose="02020603050405020304" pitchFamily="18" charset="0"/>
              </a:rPr>
              <a:t> notebook</a:t>
            </a:r>
          </a:p>
          <a:p>
            <a:pPr marL="457200" indent="-457200" algn="l">
              <a:lnSpc>
                <a:spcPct val="150000"/>
              </a:lnSpc>
              <a:buFont typeface="Wingdings" panose="05000000000000000000" pitchFamily="2" charset="2"/>
              <a:buChar char="q"/>
            </a:pPr>
            <a:r>
              <a:rPr lang="en-CA" sz="4800" b="1" dirty="0">
                <a:latin typeface="Times New Roman" panose="02020603050405020304" pitchFamily="18" charset="0"/>
                <a:cs typeface="Times New Roman" panose="02020603050405020304" pitchFamily="18" charset="0"/>
              </a:rPr>
              <a:t>EDA (dropped duplicated columns, renamed features)</a:t>
            </a:r>
          </a:p>
          <a:p>
            <a:pPr marL="457200" indent="-457200" algn="l">
              <a:lnSpc>
                <a:spcPct val="150000"/>
              </a:lnSpc>
              <a:buFont typeface="Wingdings" panose="05000000000000000000" pitchFamily="2" charset="2"/>
              <a:buChar char="q"/>
            </a:pPr>
            <a:r>
              <a:rPr lang="en-CA" sz="4800" b="1" dirty="0">
                <a:latin typeface="Times New Roman" panose="02020603050405020304" pitchFamily="18" charset="0"/>
                <a:cs typeface="Times New Roman" panose="02020603050405020304" pitchFamily="18" charset="0"/>
              </a:rPr>
              <a:t>Feature engineering (label encoding for store type)</a:t>
            </a:r>
          </a:p>
          <a:p>
            <a:pPr algn="l">
              <a:lnSpc>
                <a:spcPct val="150000"/>
              </a:lnSpc>
            </a:pPr>
            <a:r>
              <a:rPr lang="en-CA" sz="4800" b="1" dirty="0">
                <a:latin typeface="Times New Roman" panose="02020603050405020304" pitchFamily="18" charset="0"/>
                <a:cs typeface="Times New Roman" panose="02020603050405020304" pitchFamily="18" charset="0"/>
              </a:rPr>
              <a:t>      Store A, B, C into 1, 2, 3</a:t>
            </a:r>
            <a:endParaRPr lang="en-CA" sz="4800" dirty="0"/>
          </a:p>
          <a:p>
            <a:pPr algn="l"/>
            <a:endParaRPr lang="en-CA" dirty="0"/>
          </a:p>
          <a:p>
            <a:pPr marL="342900" indent="-342900" algn="l">
              <a:buFont typeface="Arial" panose="020B0604020202020204" pitchFamily="34" charset="0"/>
              <a:buChar char="•"/>
            </a:pPr>
            <a:endParaRPr lang="en-CA" dirty="0"/>
          </a:p>
        </p:txBody>
      </p:sp>
    </p:spTree>
    <p:extLst>
      <p:ext uri="{BB962C8B-B14F-4D97-AF65-F5344CB8AC3E}">
        <p14:creationId xmlns:p14="http://schemas.microsoft.com/office/powerpoint/2010/main" val="158812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393373" y="357254"/>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3. Data preparation</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algn="l"/>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0230" y="104731"/>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5" name="Subtitle 2">
            <a:extLst>
              <a:ext uri="{FF2B5EF4-FFF2-40B4-BE49-F238E27FC236}">
                <a16:creationId xmlns:a16="http://schemas.microsoft.com/office/drawing/2014/main" id="{6A7A0EA1-16B1-56D8-0144-D92CB3EC9DC3}"/>
              </a:ext>
            </a:extLst>
          </p:cNvPr>
          <p:cNvSpPr txBox="1">
            <a:spLocks/>
          </p:cNvSpPr>
          <p:nvPr/>
        </p:nvSpPr>
        <p:spPr>
          <a:xfrm>
            <a:off x="780665" y="823787"/>
            <a:ext cx="9756708" cy="260521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l">
              <a:buFont typeface="Wingdings" panose="05000000000000000000" pitchFamily="2" charset="2"/>
              <a:buChar char="q"/>
            </a:pPr>
            <a:r>
              <a:rPr lang="en-CA" sz="3400" b="1" dirty="0">
                <a:latin typeface="Times New Roman" panose="02020603050405020304" pitchFamily="18" charset="0"/>
                <a:cs typeface="Times New Roman" panose="02020603050405020304" pitchFamily="18" charset="0"/>
              </a:rPr>
              <a:t>EDA</a:t>
            </a:r>
            <a:r>
              <a:rPr lang="en-CA" sz="4800" b="1" dirty="0">
                <a:latin typeface="Times New Roman" panose="02020603050405020304" pitchFamily="18" charset="0"/>
                <a:cs typeface="Times New Roman" panose="02020603050405020304" pitchFamily="18" charset="0"/>
              </a:rPr>
              <a:t> </a:t>
            </a:r>
          </a:p>
          <a:p>
            <a:pPr algn="l"/>
            <a:endParaRPr lang="en-CA" dirty="0"/>
          </a:p>
          <a:p>
            <a:pPr marL="342900" indent="-342900" algn="l">
              <a:buFont typeface="Arial" panose="020B0604020202020204" pitchFamily="34" charset="0"/>
              <a:buChar char="•"/>
            </a:pPr>
            <a:endParaRPr lang="en-CA" dirty="0"/>
          </a:p>
        </p:txBody>
      </p:sp>
      <p:pic>
        <p:nvPicPr>
          <p:cNvPr id="7" name="Image 6">
            <a:extLst>
              <a:ext uri="{FF2B5EF4-FFF2-40B4-BE49-F238E27FC236}">
                <a16:creationId xmlns:a16="http://schemas.microsoft.com/office/drawing/2014/main" id="{A97CC092-FFEA-281B-59F8-FED120FAC8FC}"/>
              </a:ext>
            </a:extLst>
          </p:cNvPr>
          <p:cNvPicPr>
            <a:picLocks noChangeAspect="1"/>
          </p:cNvPicPr>
          <p:nvPr/>
        </p:nvPicPr>
        <p:blipFill>
          <a:blip r:embed="rId3"/>
          <a:stretch>
            <a:fillRect/>
          </a:stretch>
        </p:blipFill>
        <p:spPr>
          <a:xfrm>
            <a:off x="1188100" y="1762016"/>
            <a:ext cx="6593603" cy="1147118"/>
          </a:xfrm>
          <a:prstGeom prst="rect">
            <a:avLst/>
          </a:prstGeom>
        </p:spPr>
      </p:pic>
      <p:pic>
        <p:nvPicPr>
          <p:cNvPr id="9" name="Image 8">
            <a:extLst>
              <a:ext uri="{FF2B5EF4-FFF2-40B4-BE49-F238E27FC236}">
                <a16:creationId xmlns:a16="http://schemas.microsoft.com/office/drawing/2014/main" id="{580728CC-B1A9-BD34-F538-DE8F0057FD00}"/>
              </a:ext>
            </a:extLst>
          </p:cNvPr>
          <p:cNvPicPr>
            <a:picLocks noChangeAspect="1"/>
          </p:cNvPicPr>
          <p:nvPr/>
        </p:nvPicPr>
        <p:blipFill>
          <a:blip r:embed="rId4"/>
          <a:stretch>
            <a:fillRect/>
          </a:stretch>
        </p:blipFill>
        <p:spPr>
          <a:xfrm>
            <a:off x="1188100" y="3225239"/>
            <a:ext cx="6827491" cy="1141991"/>
          </a:xfrm>
          <a:prstGeom prst="rect">
            <a:avLst/>
          </a:prstGeom>
        </p:spPr>
      </p:pic>
      <p:pic>
        <p:nvPicPr>
          <p:cNvPr id="11" name="Image 10">
            <a:extLst>
              <a:ext uri="{FF2B5EF4-FFF2-40B4-BE49-F238E27FC236}">
                <a16:creationId xmlns:a16="http://schemas.microsoft.com/office/drawing/2014/main" id="{A528AF5B-470B-397F-22A7-5FA9EA08C7AE}"/>
              </a:ext>
            </a:extLst>
          </p:cNvPr>
          <p:cNvPicPr>
            <a:picLocks noChangeAspect="1"/>
          </p:cNvPicPr>
          <p:nvPr/>
        </p:nvPicPr>
        <p:blipFill>
          <a:blip r:embed="rId5"/>
          <a:stretch>
            <a:fillRect/>
          </a:stretch>
        </p:blipFill>
        <p:spPr>
          <a:xfrm>
            <a:off x="780666" y="7482013"/>
            <a:ext cx="8405158" cy="4576045"/>
          </a:xfrm>
          <a:prstGeom prst="rect">
            <a:avLst/>
          </a:prstGeom>
        </p:spPr>
      </p:pic>
      <p:pic>
        <p:nvPicPr>
          <p:cNvPr id="15" name="Image 14">
            <a:extLst>
              <a:ext uri="{FF2B5EF4-FFF2-40B4-BE49-F238E27FC236}">
                <a16:creationId xmlns:a16="http://schemas.microsoft.com/office/drawing/2014/main" id="{F5DA496B-7A99-3435-521A-9D1D089ADB19}"/>
              </a:ext>
            </a:extLst>
          </p:cNvPr>
          <p:cNvPicPr>
            <a:picLocks noChangeAspect="1"/>
          </p:cNvPicPr>
          <p:nvPr/>
        </p:nvPicPr>
        <p:blipFill>
          <a:blip r:embed="rId6"/>
          <a:stretch>
            <a:fillRect/>
          </a:stretch>
        </p:blipFill>
        <p:spPr>
          <a:xfrm>
            <a:off x="-11361906" y="1478604"/>
            <a:ext cx="11214739" cy="4824919"/>
          </a:xfrm>
          <a:prstGeom prst="rect">
            <a:avLst/>
          </a:prstGeom>
        </p:spPr>
      </p:pic>
    </p:spTree>
    <p:extLst>
      <p:ext uri="{BB962C8B-B14F-4D97-AF65-F5344CB8AC3E}">
        <p14:creationId xmlns:p14="http://schemas.microsoft.com/office/powerpoint/2010/main" val="178900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82 0.12731 L -0.00312 -0.83102 " pathEditMode="relative" rAng="0" ptsTypes="AA">
                                      <p:cBhvr>
                                        <p:cTn id="6" dur="2000" fill="hold"/>
                                        <p:tgtEl>
                                          <p:spTgt spid="11"/>
                                        </p:tgtEl>
                                        <p:attrNameLst>
                                          <p:attrName>ppt_x</p:attrName>
                                          <p:attrName>ppt_y</p:attrName>
                                        </p:attrNameLst>
                                      </p:cBhvr>
                                      <p:rCtr x="247" y="-47917"/>
                                    </p:animMotion>
                                  </p:childTnLst>
                                </p:cTn>
                              </p:par>
                            </p:childTnLst>
                          </p:cTn>
                        </p:par>
                      </p:childTnLst>
                    </p:cTn>
                  </p:par>
                  <p:par>
                    <p:cTn id="7" fill="hold">
                      <p:stCondLst>
                        <p:cond delay="indefinite"/>
                      </p:stCondLst>
                      <p:childTnLst>
                        <p:par>
                          <p:cTn id="8" fill="hold">
                            <p:stCondLst>
                              <p:cond delay="0"/>
                            </p:stCondLst>
                            <p:childTnLst>
                              <p:par>
                                <p:cTn id="9" presetID="42" presetClass="exit" presetSubtype="0" fill="hold" nodeType="clickEffect">
                                  <p:stCondLst>
                                    <p:cond delay="0"/>
                                  </p:stCondLst>
                                  <p:childTnLst>
                                    <p:animEffect transition="out" filter="fade">
                                      <p:cBhvr>
                                        <p:cTn id="10" dur="1000"/>
                                        <p:tgtEl>
                                          <p:spTgt spid="11"/>
                                        </p:tgtEl>
                                      </p:cBhvr>
                                    </p:animEffect>
                                    <p:anim calcmode="lin" valueType="num">
                                      <p:cBhvr>
                                        <p:cTn id="11" dur="1000"/>
                                        <p:tgtEl>
                                          <p:spTgt spid="11"/>
                                        </p:tgtEl>
                                        <p:attrNameLst>
                                          <p:attrName>ppt_x</p:attrName>
                                        </p:attrNameLst>
                                      </p:cBhvr>
                                      <p:tavLst>
                                        <p:tav tm="0">
                                          <p:val>
                                            <p:strVal val="ppt_x"/>
                                          </p:val>
                                        </p:tav>
                                        <p:tav tm="100000">
                                          <p:val>
                                            <p:strVal val="ppt_x"/>
                                          </p:val>
                                        </p:tav>
                                      </p:tavLst>
                                    </p:anim>
                                    <p:anim calcmode="lin" valueType="num">
                                      <p:cBhvr>
                                        <p:cTn id="12" dur="1000"/>
                                        <p:tgtEl>
                                          <p:spTgt spid="11"/>
                                        </p:tgtEl>
                                        <p:attrNameLst>
                                          <p:attrName>ppt_y</p:attrName>
                                        </p:attrNameLst>
                                      </p:cBhvr>
                                      <p:tavLst>
                                        <p:tav tm="0">
                                          <p:val>
                                            <p:strVal val="ppt_y"/>
                                          </p:val>
                                        </p:tav>
                                        <p:tav tm="100000">
                                          <p:val>
                                            <p:strVal val="ppt_y+.1"/>
                                          </p:val>
                                        </p:tav>
                                      </p:tavLst>
                                    </p:anim>
                                    <p:set>
                                      <p:cBhvr>
                                        <p:cTn id="13" dur="1" fill="hold">
                                          <p:stCondLst>
                                            <p:cond delay="9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4.79167E-6 -1.11111E-6 L 0.95873 0.02338 " pathEditMode="relative" rAng="0" ptsTypes="AA">
                                      <p:cBhvr>
                                        <p:cTn id="17" dur="2000" fill="hold"/>
                                        <p:tgtEl>
                                          <p:spTgt spid="15"/>
                                        </p:tgtEl>
                                        <p:attrNameLst>
                                          <p:attrName>ppt_x</p:attrName>
                                          <p:attrName>ppt_y</p:attrName>
                                        </p:attrNameLst>
                                      </p:cBhvr>
                                      <p:rCtr x="47930" y="1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393373" y="207966"/>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3. Data preparation</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algn="l"/>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70230" y="104731"/>
            <a:ext cx="2482806" cy="719055"/>
          </a:xfrm>
          <a:prstGeom prst="rect">
            <a:avLst/>
          </a:prstGeom>
          <a:noFill/>
          <a:ln>
            <a:noFill/>
          </a:ln>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5" name="Subtitle 2">
            <a:extLst>
              <a:ext uri="{FF2B5EF4-FFF2-40B4-BE49-F238E27FC236}">
                <a16:creationId xmlns:a16="http://schemas.microsoft.com/office/drawing/2014/main" id="{6A7A0EA1-16B1-56D8-0144-D92CB3EC9DC3}"/>
              </a:ext>
            </a:extLst>
          </p:cNvPr>
          <p:cNvSpPr txBox="1">
            <a:spLocks/>
          </p:cNvSpPr>
          <p:nvPr/>
        </p:nvSpPr>
        <p:spPr>
          <a:xfrm>
            <a:off x="780665" y="823787"/>
            <a:ext cx="9756708" cy="719055"/>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l">
              <a:buFont typeface="Wingdings" panose="05000000000000000000" pitchFamily="2" charset="2"/>
              <a:buChar char="q"/>
            </a:pPr>
            <a:r>
              <a:rPr lang="en-CA" sz="3400" b="1" dirty="0">
                <a:latin typeface="Times New Roman" panose="02020603050405020304" pitchFamily="18" charset="0"/>
                <a:cs typeface="Times New Roman" panose="02020603050405020304" pitchFamily="18" charset="0"/>
              </a:rPr>
              <a:t>EDA (next)</a:t>
            </a:r>
            <a:r>
              <a:rPr lang="en-CA" sz="4800" b="1" dirty="0">
                <a:latin typeface="Times New Roman" panose="02020603050405020304" pitchFamily="18" charset="0"/>
                <a:cs typeface="Times New Roman" panose="02020603050405020304" pitchFamily="18" charset="0"/>
              </a:rPr>
              <a:t> </a:t>
            </a:r>
          </a:p>
          <a:p>
            <a:pPr algn="l"/>
            <a:endParaRPr lang="en-CA" dirty="0"/>
          </a:p>
          <a:p>
            <a:pPr marL="342900" indent="-342900" algn="l">
              <a:buFont typeface="Arial" panose="020B0604020202020204" pitchFamily="34" charset="0"/>
              <a:buChar char="•"/>
            </a:pPr>
            <a:endParaRPr lang="en-CA" dirty="0"/>
          </a:p>
        </p:txBody>
      </p:sp>
      <p:pic>
        <p:nvPicPr>
          <p:cNvPr id="11" name="Image 10">
            <a:extLst>
              <a:ext uri="{FF2B5EF4-FFF2-40B4-BE49-F238E27FC236}">
                <a16:creationId xmlns:a16="http://schemas.microsoft.com/office/drawing/2014/main" id="{A528AF5B-470B-397F-22A7-5FA9EA08C7AE}"/>
              </a:ext>
            </a:extLst>
          </p:cNvPr>
          <p:cNvPicPr>
            <a:picLocks noChangeAspect="1"/>
          </p:cNvPicPr>
          <p:nvPr/>
        </p:nvPicPr>
        <p:blipFill>
          <a:blip r:embed="rId4"/>
          <a:stretch>
            <a:fillRect/>
          </a:stretch>
        </p:blipFill>
        <p:spPr>
          <a:xfrm>
            <a:off x="780666" y="7482013"/>
            <a:ext cx="8405158" cy="4576045"/>
          </a:xfrm>
          <a:prstGeom prst="rect">
            <a:avLst/>
          </a:prstGeom>
        </p:spPr>
      </p:pic>
      <p:pic>
        <p:nvPicPr>
          <p:cNvPr id="8" name="Image 7">
            <a:extLst>
              <a:ext uri="{FF2B5EF4-FFF2-40B4-BE49-F238E27FC236}">
                <a16:creationId xmlns:a16="http://schemas.microsoft.com/office/drawing/2014/main" id="{733FA54B-E91F-41E3-CDE4-554F0104CEA5}"/>
              </a:ext>
            </a:extLst>
          </p:cNvPr>
          <p:cNvPicPr>
            <a:picLocks noChangeAspect="1"/>
          </p:cNvPicPr>
          <p:nvPr/>
        </p:nvPicPr>
        <p:blipFill>
          <a:blip r:embed="rId5"/>
          <a:stretch>
            <a:fillRect/>
          </a:stretch>
        </p:blipFill>
        <p:spPr>
          <a:xfrm>
            <a:off x="755380" y="1604707"/>
            <a:ext cx="8430444" cy="3264156"/>
          </a:xfrm>
          <a:prstGeom prst="rect">
            <a:avLst/>
          </a:prstGeom>
        </p:spPr>
      </p:pic>
      <p:pic>
        <p:nvPicPr>
          <p:cNvPr id="16" name="Image 15">
            <a:extLst>
              <a:ext uri="{FF2B5EF4-FFF2-40B4-BE49-F238E27FC236}">
                <a16:creationId xmlns:a16="http://schemas.microsoft.com/office/drawing/2014/main" id="{F2FC914C-E9E4-BF2C-689B-8DC486349B5E}"/>
              </a:ext>
            </a:extLst>
          </p:cNvPr>
          <p:cNvPicPr>
            <a:picLocks noChangeAspect="1"/>
          </p:cNvPicPr>
          <p:nvPr/>
        </p:nvPicPr>
        <p:blipFill>
          <a:blip r:embed="rId6"/>
          <a:stretch>
            <a:fillRect/>
          </a:stretch>
        </p:blipFill>
        <p:spPr>
          <a:xfrm>
            <a:off x="59789" y="7019503"/>
            <a:ext cx="5601482" cy="2625345"/>
          </a:xfrm>
          <a:prstGeom prst="rect">
            <a:avLst/>
          </a:prstGeom>
        </p:spPr>
      </p:pic>
      <p:pic>
        <p:nvPicPr>
          <p:cNvPr id="18" name="Image 17">
            <a:extLst>
              <a:ext uri="{FF2B5EF4-FFF2-40B4-BE49-F238E27FC236}">
                <a16:creationId xmlns:a16="http://schemas.microsoft.com/office/drawing/2014/main" id="{C8532872-E320-BCAC-EBB5-5216D7E884AF}"/>
              </a:ext>
            </a:extLst>
          </p:cNvPr>
          <p:cNvPicPr>
            <a:picLocks noChangeAspect="1"/>
          </p:cNvPicPr>
          <p:nvPr/>
        </p:nvPicPr>
        <p:blipFill>
          <a:blip r:embed="rId7"/>
          <a:stretch>
            <a:fillRect/>
          </a:stretch>
        </p:blipFill>
        <p:spPr>
          <a:xfrm>
            <a:off x="5659019" y="7186320"/>
            <a:ext cx="5449060" cy="2909402"/>
          </a:xfrm>
          <a:prstGeom prst="rect">
            <a:avLst/>
          </a:prstGeom>
        </p:spPr>
      </p:pic>
      <p:pic>
        <p:nvPicPr>
          <p:cNvPr id="7" name="Image 6">
            <a:extLst>
              <a:ext uri="{FF2B5EF4-FFF2-40B4-BE49-F238E27FC236}">
                <a16:creationId xmlns:a16="http://schemas.microsoft.com/office/drawing/2014/main" id="{B0A005FB-2D80-B9CE-4317-3439537275D8}"/>
              </a:ext>
            </a:extLst>
          </p:cNvPr>
          <p:cNvPicPr>
            <a:picLocks noChangeAspect="1"/>
          </p:cNvPicPr>
          <p:nvPr/>
        </p:nvPicPr>
        <p:blipFill>
          <a:blip r:embed="rId8"/>
          <a:stretch>
            <a:fillRect/>
          </a:stretch>
        </p:blipFill>
        <p:spPr>
          <a:xfrm>
            <a:off x="-11500668" y="1606426"/>
            <a:ext cx="11269648" cy="4968500"/>
          </a:xfrm>
          <a:prstGeom prst="rect">
            <a:avLst/>
          </a:prstGeom>
        </p:spPr>
      </p:pic>
    </p:spTree>
    <p:extLst>
      <p:ext uri="{BB962C8B-B14F-4D97-AF65-F5344CB8AC3E}">
        <p14:creationId xmlns:p14="http://schemas.microsoft.com/office/powerpoint/2010/main" val="388109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8"/>
                                        </p:tgtEl>
                                      </p:cBhvr>
                                    </p:animEffect>
                                    <p:anim calcmode="lin" valueType="num">
                                      <p:cBhvr>
                                        <p:cTn id="7" dur="1000"/>
                                        <p:tgtEl>
                                          <p:spTgt spid="8"/>
                                        </p:tgtEl>
                                        <p:attrNameLst>
                                          <p:attrName>ppt_x</p:attrName>
                                        </p:attrNameLst>
                                      </p:cBhvr>
                                      <p:tavLst>
                                        <p:tav tm="0">
                                          <p:val>
                                            <p:strVal val="ppt_x"/>
                                          </p:val>
                                        </p:tav>
                                        <p:tav tm="100000">
                                          <p:val>
                                            <p:strVal val="ppt_x"/>
                                          </p:val>
                                        </p:tav>
                                      </p:tavLst>
                                    </p:anim>
                                    <p:anim calcmode="lin" valueType="num">
                                      <p:cBhvr>
                                        <p:cTn id="8" dur="1000"/>
                                        <p:tgtEl>
                                          <p:spTgt spid="8"/>
                                        </p:tgtEl>
                                        <p:attrNameLst>
                                          <p:attrName>ppt_y</p:attrName>
                                        </p:attrNameLst>
                                      </p:cBhvr>
                                      <p:tavLst>
                                        <p:tav tm="0">
                                          <p:val>
                                            <p:strVal val="ppt_y"/>
                                          </p:val>
                                        </p:tav>
                                        <p:tav tm="100000">
                                          <p:val>
                                            <p:strVal val="ppt_y+.1"/>
                                          </p:val>
                                        </p:tav>
                                      </p:tavLst>
                                    </p:anim>
                                    <p:set>
                                      <p:cBhvr>
                                        <p:cTn id="9" dur="1" fill="hold">
                                          <p:stCondLst>
                                            <p:cond delay="999"/>
                                          </p:stCondLst>
                                        </p:cTn>
                                        <p:tgtEl>
                                          <p:spTgt spid="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4.58333E-6 -4.81481E-6 L 0.05156 -0.88587 " pathEditMode="relative" rAng="0" ptsTypes="AA">
                                      <p:cBhvr>
                                        <p:cTn id="13" dur="2000" fill="hold"/>
                                        <p:tgtEl>
                                          <p:spTgt spid="16"/>
                                        </p:tgtEl>
                                        <p:attrNameLst>
                                          <p:attrName>ppt_x</p:attrName>
                                          <p:attrName>ppt_y</p:attrName>
                                        </p:attrNameLst>
                                      </p:cBhvr>
                                      <p:rCtr x="2578" y="-44306"/>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08333E-7 -3.7037E-6 L -2.08333E-7 0.25 " pathEditMode="relative" rAng="0" ptsTypes="AA">
                                      <p:cBhvr>
                                        <p:cTn id="17" dur="2000" fill="hold"/>
                                        <p:tgtEl>
                                          <p:spTgt spid="18"/>
                                        </p:tgtEl>
                                        <p:attrNameLst>
                                          <p:attrName>ppt_x</p:attrName>
                                          <p:attrName>ppt_y</p:attrName>
                                        </p:attrNameLst>
                                      </p:cBhvr>
                                      <p:rCtr x="0" y="12500"/>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2.08333E-7 -3.7037E-6 L 0.06576 -0.90625 " pathEditMode="relative" rAng="0" ptsTypes="AA">
                                      <p:cBhvr>
                                        <p:cTn id="21" dur="2000" fill="hold"/>
                                        <p:tgtEl>
                                          <p:spTgt spid="18"/>
                                        </p:tgtEl>
                                        <p:attrNameLst>
                                          <p:attrName>ppt_x</p:attrName>
                                          <p:attrName>ppt_y</p:attrName>
                                        </p:attrNameLst>
                                      </p:cBhvr>
                                      <p:rCtr x="3281" y="-45324"/>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08333E-7 2.22222E-6 L 0.98112 -0.09653 " pathEditMode="relative" rAng="0" ptsTypes="AA">
                                      <p:cBhvr>
                                        <p:cTn id="25" dur="2000" fill="hold"/>
                                        <p:tgtEl>
                                          <p:spTgt spid="7"/>
                                        </p:tgtEl>
                                        <p:attrNameLst>
                                          <p:attrName>ppt_x</p:attrName>
                                          <p:attrName>ppt_y</p:attrName>
                                        </p:attrNameLst>
                                      </p:cBhvr>
                                      <p:rCtr x="49049" y="-4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393373" y="207966"/>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3. Data preparation</a:t>
            </a:r>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70230" y="104731"/>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5" name="Subtitle 2">
            <a:extLst>
              <a:ext uri="{FF2B5EF4-FFF2-40B4-BE49-F238E27FC236}">
                <a16:creationId xmlns:a16="http://schemas.microsoft.com/office/drawing/2014/main" id="{6A7A0EA1-16B1-56D8-0144-D92CB3EC9DC3}"/>
              </a:ext>
            </a:extLst>
          </p:cNvPr>
          <p:cNvSpPr txBox="1">
            <a:spLocks/>
          </p:cNvSpPr>
          <p:nvPr/>
        </p:nvSpPr>
        <p:spPr>
          <a:xfrm>
            <a:off x="780665" y="823787"/>
            <a:ext cx="9756708" cy="719055"/>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l">
              <a:buFont typeface="Wingdings" panose="05000000000000000000" pitchFamily="2" charset="2"/>
              <a:buChar char="q"/>
            </a:pPr>
            <a:r>
              <a:rPr lang="en-CA" sz="3400" b="1" dirty="0">
                <a:latin typeface="Times New Roman" panose="02020603050405020304" pitchFamily="18" charset="0"/>
                <a:cs typeface="Times New Roman" panose="02020603050405020304" pitchFamily="18" charset="0"/>
              </a:rPr>
              <a:t>EDA (next)</a:t>
            </a:r>
            <a:r>
              <a:rPr lang="en-CA" sz="4800" b="1" dirty="0">
                <a:latin typeface="Times New Roman" panose="02020603050405020304" pitchFamily="18" charset="0"/>
                <a:cs typeface="Times New Roman" panose="02020603050405020304" pitchFamily="18" charset="0"/>
              </a:rPr>
              <a:t> </a:t>
            </a:r>
          </a:p>
          <a:p>
            <a:pPr algn="l"/>
            <a:endParaRPr lang="en-CA" dirty="0"/>
          </a:p>
          <a:p>
            <a:pPr marL="342900" indent="-342900" algn="l">
              <a:buFont typeface="Arial" panose="020B0604020202020204" pitchFamily="34" charset="0"/>
              <a:buChar char="•"/>
            </a:pPr>
            <a:endParaRPr lang="en-CA" dirty="0"/>
          </a:p>
        </p:txBody>
      </p:sp>
      <p:pic>
        <p:nvPicPr>
          <p:cNvPr id="20" name="Image 19">
            <a:extLst>
              <a:ext uri="{FF2B5EF4-FFF2-40B4-BE49-F238E27FC236}">
                <a16:creationId xmlns:a16="http://schemas.microsoft.com/office/drawing/2014/main" id="{F2782FD3-F508-BA5F-782B-18E655E46F8C}"/>
              </a:ext>
            </a:extLst>
          </p:cNvPr>
          <p:cNvPicPr>
            <a:picLocks noChangeAspect="1"/>
          </p:cNvPicPr>
          <p:nvPr/>
        </p:nvPicPr>
        <p:blipFill>
          <a:blip r:embed="rId4"/>
          <a:stretch>
            <a:fillRect/>
          </a:stretch>
        </p:blipFill>
        <p:spPr>
          <a:xfrm>
            <a:off x="2414201" y="9812993"/>
            <a:ext cx="5534797" cy="3095230"/>
          </a:xfrm>
          <a:prstGeom prst="rect">
            <a:avLst/>
          </a:prstGeom>
        </p:spPr>
      </p:pic>
      <p:pic>
        <p:nvPicPr>
          <p:cNvPr id="10" name="Image 9">
            <a:extLst>
              <a:ext uri="{FF2B5EF4-FFF2-40B4-BE49-F238E27FC236}">
                <a16:creationId xmlns:a16="http://schemas.microsoft.com/office/drawing/2014/main" id="{7A58A484-B5D0-4996-31B3-E9435BF88DC3}"/>
              </a:ext>
            </a:extLst>
          </p:cNvPr>
          <p:cNvPicPr>
            <a:picLocks noChangeAspect="1"/>
          </p:cNvPicPr>
          <p:nvPr/>
        </p:nvPicPr>
        <p:blipFill>
          <a:blip r:embed="rId5"/>
          <a:stretch>
            <a:fillRect/>
          </a:stretch>
        </p:blipFill>
        <p:spPr>
          <a:xfrm>
            <a:off x="205273" y="1606424"/>
            <a:ext cx="11799920" cy="4887682"/>
          </a:xfrm>
          <a:prstGeom prst="rect">
            <a:avLst/>
          </a:prstGeom>
        </p:spPr>
      </p:pic>
    </p:spTree>
    <p:extLst>
      <p:ext uri="{BB962C8B-B14F-4D97-AF65-F5344CB8AC3E}">
        <p14:creationId xmlns:p14="http://schemas.microsoft.com/office/powerpoint/2010/main" val="96463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393373" y="357254"/>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3. Data preparation</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algn="l"/>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0230" y="104731"/>
            <a:ext cx="2482806" cy="719055"/>
          </a:xfrm>
          <a:prstGeom prst="rect">
            <a:avLst/>
          </a:prstGeom>
          <a:noFill/>
          <a:ln>
            <a:noFill/>
          </a:ln>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5" name="Subtitle 2">
            <a:extLst>
              <a:ext uri="{FF2B5EF4-FFF2-40B4-BE49-F238E27FC236}">
                <a16:creationId xmlns:a16="http://schemas.microsoft.com/office/drawing/2014/main" id="{6A7A0EA1-16B1-56D8-0144-D92CB3EC9DC3}"/>
              </a:ext>
            </a:extLst>
          </p:cNvPr>
          <p:cNvSpPr txBox="1">
            <a:spLocks/>
          </p:cNvSpPr>
          <p:nvPr/>
        </p:nvSpPr>
        <p:spPr>
          <a:xfrm>
            <a:off x="780665" y="1102577"/>
            <a:ext cx="9756708" cy="454969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l">
              <a:buFont typeface="Wingdings" panose="05000000000000000000" pitchFamily="2" charset="2"/>
              <a:buChar char="q"/>
            </a:pPr>
            <a:r>
              <a:rPr lang="en-CA" sz="3800" b="1" dirty="0">
                <a:latin typeface="Times New Roman" panose="02020603050405020304" pitchFamily="18" charset="0"/>
                <a:cs typeface="Times New Roman" panose="02020603050405020304" pitchFamily="18" charset="0"/>
              </a:rPr>
              <a:t>Feature engineering – Encoding the data </a:t>
            </a:r>
          </a:p>
          <a:p>
            <a:pPr algn="l"/>
            <a:endParaRPr lang="en-CA" dirty="0"/>
          </a:p>
          <a:p>
            <a:pPr marL="342900" indent="-342900" algn="l">
              <a:buFont typeface="Arial" panose="020B0604020202020204" pitchFamily="34" charset="0"/>
              <a:buChar char="•"/>
            </a:pPr>
            <a:endParaRPr lang="en-CA" dirty="0"/>
          </a:p>
        </p:txBody>
      </p:sp>
      <p:pic>
        <p:nvPicPr>
          <p:cNvPr id="7" name="Image 6">
            <a:extLst>
              <a:ext uri="{FF2B5EF4-FFF2-40B4-BE49-F238E27FC236}">
                <a16:creationId xmlns:a16="http://schemas.microsoft.com/office/drawing/2014/main" id="{4F081DB9-A35A-BD68-033E-424DF1634E52}"/>
              </a:ext>
            </a:extLst>
          </p:cNvPr>
          <p:cNvPicPr>
            <a:picLocks noChangeAspect="1"/>
          </p:cNvPicPr>
          <p:nvPr/>
        </p:nvPicPr>
        <p:blipFill>
          <a:blip r:embed="rId3"/>
          <a:stretch>
            <a:fillRect/>
          </a:stretch>
        </p:blipFill>
        <p:spPr>
          <a:xfrm>
            <a:off x="1087019" y="1833202"/>
            <a:ext cx="9144000" cy="3079101"/>
          </a:xfrm>
          <a:prstGeom prst="rect">
            <a:avLst/>
          </a:prstGeom>
        </p:spPr>
      </p:pic>
      <p:pic>
        <p:nvPicPr>
          <p:cNvPr id="9" name="Image 8">
            <a:extLst>
              <a:ext uri="{FF2B5EF4-FFF2-40B4-BE49-F238E27FC236}">
                <a16:creationId xmlns:a16="http://schemas.microsoft.com/office/drawing/2014/main" id="{DBD9580B-D92B-EBFD-665D-E880319659DC}"/>
              </a:ext>
            </a:extLst>
          </p:cNvPr>
          <p:cNvPicPr>
            <a:picLocks noChangeAspect="1"/>
          </p:cNvPicPr>
          <p:nvPr/>
        </p:nvPicPr>
        <p:blipFill>
          <a:blip r:embed="rId4"/>
          <a:stretch>
            <a:fillRect/>
          </a:stretch>
        </p:blipFill>
        <p:spPr>
          <a:xfrm>
            <a:off x="780665" y="7949682"/>
            <a:ext cx="9440235" cy="5530152"/>
          </a:xfrm>
          <a:prstGeom prst="rect">
            <a:avLst/>
          </a:prstGeom>
        </p:spPr>
      </p:pic>
    </p:spTree>
    <p:extLst>
      <p:ext uri="{BB962C8B-B14F-4D97-AF65-F5344CB8AC3E}">
        <p14:creationId xmlns:p14="http://schemas.microsoft.com/office/powerpoint/2010/main" val="40869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
                                        </p:tgtEl>
                                      </p:cBhvr>
                                    </p:animEffect>
                                    <p:anim calcmode="lin" valueType="num">
                                      <p:cBhvr>
                                        <p:cTn id="7" dur="1000"/>
                                        <p:tgtEl>
                                          <p:spTgt spid="7"/>
                                        </p:tgtEl>
                                        <p:attrNameLst>
                                          <p:attrName>ppt_x</p:attrName>
                                        </p:attrNameLst>
                                      </p:cBhvr>
                                      <p:tavLst>
                                        <p:tav tm="0">
                                          <p:val>
                                            <p:strVal val="ppt_x"/>
                                          </p:val>
                                        </p:tav>
                                        <p:tav tm="100000">
                                          <p:val>
                                            <p:strVal val="ppt_x"/>
                                          </p:val>
                                        </p:tav>
                                      </p:tavLst>
                                    </p:anim>
                                    <p:anim calcmode="lin" valueType="num">
                                      <p:cBhvr>
                                        <p:cTn id="8" dur="1000"/>
                                        <p:tgtEl>
                                          <p:spTgt spid="7"/>
                                        </p:tgtEl>
                                        <p:attrNameLst>
                                          <p:attrName>ppt_y</p:attrName>
                                        </p:attrNameLst>
                                      </p:cBhvr>
                                      <p:tavLst>
                                        <p:tav tm="0">
                                          <p:val>
                                            <p:strVal val="ppt_y"/>
                                          </p:val>
                                        </p:tav>
                                        <p:tav tm="100000">
                                          <p:val>
                                            <p:strVal val="ppt_y+.1"/>
                                          </p:val>
                                        </p:tav>
                                      </p:tavLst>
                                    </p:anim>
                                    <p:set>
                                      <p:cBhvr>
                                        <p:cTn id="9" dur="1" fill="hold">
                                          <p:stCondLst>
                                            <p:cond delay="9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1.875E-6 1.48148E-6 L 0.02175 -0.99028 " pathEditMode="relative" rAng="0" ptsTypes="AA">
                                      <p:cBhvr>
                                        <p:cTn id="13" dur="2000" fill="hold"/>
                                        <p:tgtEl>
                                          <p:spTgt spid="9"/>
                                        </p:tgtEl>
                                        <p:attrNameLst>
                                          <p:attrName>ppt_x</p:attrName>
                                          <p:attrName>ppt_y</p:attrName>
                                        </p:attrNameLst>
                                      </p:cBhvr>
                                      <p:rCtr x="1081" y="-495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590942" y="1122363"/>
            <a:ext cx="9144000" cy="719055"/>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4. Modeling and pipeline creation</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algn="l"/>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0230" y="403308"/>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pic>
        <p:nvPicPr>
          <p:cNvPr id="14" name="Image 13" descr="Une image contenant graphique&#10;&#10;Description générée automatiquement">
            <a:extLst>
              <a:ext uri="{FF2B5EF4-FFF2-40B4-BE49-F238E27FC236}">
                <a16:creationId xmlns:a16="http://schemas.microsoft.com/office/drawing/2014/main" id="{EE93A1B4-8E6A-06E6-2D7E-E6FABF090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16" y="7230627"/>
            <a:ext cx="10356980" cy="6839936"/>
          </a:xfrm>
          <a:prstGeom prst="rect">
            <a:avLst/>
          </a:prstGeom>
        </p:spPr>
      </p:pic>
    </p:spTree>
    <p:extLst>
      <p:ext uri="{BB962C8B-B14F-4D97-AF65-F5344CB8AC3E}">
        <p14:creationId xmlns:p14="http://schemas.microsoft.com/office/powerpoint/2010/main" val="393917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7.40741E-7 L -0.0013 -1.06273 " pathEditMode="relative" rAng="0" ptsTypes="AA">
                                      <p:cBhvr>
                                        <p:cTn id="6" dur="2000" fill="hold"/>
                                        <p:tgtEl>
                                          <p:spTgt spid="14"/>
                                        </p:tgtEl>
                                        <p:attrNameLst>
                                          <p:attrName>ppt_x</p:attrName>
                                          <p:attrName>ppt_y</p:attrName>
                                        </p:attrNameLst>
                                      </p:cBhvr>
                                      <p:rCtr x="-65" y="-53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628264" y="879770"/>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5. Model evaluation and selection</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2503092"/>
          </a:xfrm>
        </p:spPr>
        <p:txBody>
          <a:bodyPr>
            <a:normAutofit/>
          </a:bodyPr>
          <a:lstStyle/>
          <a:p>
            <a:pPr algn="l"/>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6213" y="160711"/>
            <a:ext cx="2482806" cy="719055"/>
          </a:xfrm>
          <a:prstGeom prst="rect">
            <a:avLst/>
          </a:prstGeom>
          <a:noFill/>
          <a:ln>
            <a:noFill/>
          </a:ln>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6" name="Title 1">
            <a:extLst>
              <a:ext uri="{FF2B5EF4-FFF2-40B4-BE49-F238E27FC236}">
                <a16:creationId xmlns:a16="http://schemas.microsoft.com/office/drawing/2014/main" id="{BEE168AF-56B9-A3C8-4356-95F72B98CF39}"/>
              </a:ext>
            </a:extLst>
          </p:cNvPr>
          <p:cNvSpPr txBox="1">
            <a:spLocks/>
          </p:cNvSpPr>
          <p:nvPr/>
        </p:nvSpPr>
        <p:spPr>
          <a:xfrm>
            <a:off x="780665" y="4953001"/>
            <a:ext cx="9144000" cy="782637"/>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CA" b="1" dirty="0">
              <a:latin typeface="Times New Roman" panose="02020603050405020304" pitchFamily="18" charset="0"/>
              <a:cs typeface="Times New Roman" panose="02020603050405020304" pitchFamily="18" charset="0"/>
            </a:endParaRPr>
          </a:p>
        </p:txBody>
      </p:sp>
      <p:graphicFrame>
        <p:nvGraphicFramePr>
          <p:cNvPr id="12" name="Tableau 11">
            <a:extLst>
              <a:ext uri="{FF2B5EF4-FFF2-40B4-BE49-F238E27FC236}">
                <a16:creationId xmlns:a16="http://schemas.microsoft.com/office/drawing/2014/main" id="{E112A4D7-2EA9-C7A7-FBF9-A4773ACA7ECD}"/>
              </a:ext>
            </a:extLst>
          </p:cNvPr>
          <p:cNvGraphicFramePr>
            <a:graphicFrameLocks noGrp="1"/>
          </p:cNvGraphicFramePr>
          <p:nvPr>
            <p:extLst>
              <p:ext uri="{D42A27DB-BD31-4B8C-83A1-F6EECF244321}">
                <p14:modId xmlns:p14="http://schemas.microsoft.com/office/powerpoint/2010/main" val="3384515301"/>
              </p:ext>
            </p:extLst>
          </p:nvPr>
        </p:nvGraphicFramePr>
        <p:xfrm>
          <a:off x="1524001" y="1635059"/>
          <a:ext cx="8248264" cy="5121857"/>
        </p:xfrm>
        <a:graphic>
          <a:graphicData uri="http://schemas.openxmlformats.org/drawingml/2006/table">
            <a:tbl>
              <a:tblPr firstRow="1" firstCol="1" bandRow="1">
                <a:tableStyleId>{9D7B26C5-4107-4FEC-AEDC-1716B250A1EF}</a:tableStyleId>
              </a:tblPr>
              <a:tblGrid>
                <a:gridCol w="4369829">
                  <a:extLst>
                    <a:ext uri="{9D8B030D-6E8A-4147-A177-3AD203B41FA5}">
                      <a16:colId xmlns:a16="http://schemas.microsoft.com/office/drawing/2014/main" val="3082382300"/>
                    </a:ext>
                  </a:extLst>
                </a:gridCol>
                <a:gridCol w="3640375">
                  <a:extLst>
                    <a:ext uri="{9D8B030D-6E8A-4147-A177-3AD203B41FA5}">
                      <a16:colId xmlns:a16="http://schemas.microsoft.com/office/drawing/2014/main" val="4060985304"/>
                    </a:ext>
                  </a:extLst>
                </a:gridCol>
                <a:gridCol w="238060">
                  <a:extLst>
                    <a:ext uri="{9D8B030D-6E8A-4147-A177-3AD203B41FA5}">
                      <a16:colId xmlns:a16="http://schemas.microsoft.com/office/drawing/2014/main" val="2685167447"/>
                    </a:ext>
                  </a:extLst>
                </a:gridCol>
              </a:tblGrid>
              <a:tr h="280068">
                <a:tc>
                  <a:txBody>
                    <a:bodyPr/>
                    <a:lstStyle/>
                    <a:p>
                      <a:pPr marL="0" marR="0" algn="ctr">
                        <a:lnSpc>
                          <a:spcPct val="107000"/>
                        </a:lnSpc>
                        <a:spcBef>
                          <a:spcPts val="0"/>
                        </a:spcBef>
                        <a:spcAft>
                          <a:spcPts val="0"/>
                        </a:spcAft>
                      </a:pPr>
                      <a:r>
                        <a:rPr lang="en-US" sz="1600" dirty="0">
                          <a:effectLst/>
                        </a:rPr>
                        <a:t>MODELS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gridSpan="2">
                  <a:txBody>
                    <a:bodyPr/>
                    <a:lstStyle/>
                    <a:p>
                      <a:pPr marL="0" marR="0" algn="ctr">
                        <a:lnSpc>
                          <a:spcPct val="115000"/>
                        </a:lnSpc>
                        <a:spcBef>
                          <a:spcPts val="0"/>
                        </a:spcBef>
                        <a:spcAft>
                          <a:spcPts val="0"/>
                        </a:spcAft>
                      </a:pPr>
                      <a:r>
                        <a:rPr lang="en-US" sz="1600">
                          <a:effectLst/>
                        </a:rPr>
                        <a:t>MEAN ABSOLUTE ERROR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hMerge="1">
                  <a:txBody>
                    <a:bodyPr/>
                    <a:lstStyle/>
                    <a:p>
                      <a:endParaRPr lang="en-US"/>
                    </a:p>
                  </a:txBody>
                  <a:tcPr/>
                </a:tc>
                <a:extLst>
                  <a:ext uri="{0D108BD9-81ED-4DB2-BD59-A6C34878D82A}">
                    <a16:rowId xmlns:a16="http://schemas.microsoft.com/office/drawing/2014/main" val="2064101006"/>
                  </a:ext>
                </a:extLst>
              </a:tr>
              <a:tr h="362102">
                <a:tc>
                  <a:txBody>
                    <a:bodyPr/>
                    <a:lstStyle/>
                    <a:p>
                      <a:pPr marL="0" marR="0" algn="ctr">
                        <a:lnSpc>
                          <a:spcPct val="107000"/>
                        </a:lnSpc>
                        <a:spcBef>
                          <a:spcPts val="0"/>
                        </a:spcBef>
                        <a:spcAft>
                          <a:spcPts val="0"/>
                        </a:spcAft>
                      </a:pPr>
                      <a:r>
                        <a:rPr lang="en-US" sz="1600">
                          <a:effectLst/>
                        </a:rPr>
                        <a:t>Linear Regression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a:txBody>
                    <a:bodyPr/>
                    <a:lstStyle/>
                    <a:p>
                      <a:pPr marL="0" marR="0" algn="ctr"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effectLst/>
                        </a:rPr>
                        <a:t>14597.43</a:t>
                      </a:r>
                      <a:endParaRPr lang="en-US"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a:txBody>
                    <a:bodyPr/>
                    <a:lstStyle/>
                    <a:p>
                      <a:pPr marL="0" marR="0">
                        <a:lnSpc>
                          <a:spcPct val="107000"/>
                        </a:lnSpc>
                        <a:spcBef>
                          <a:spcPts val="0"/>
                        </a:spcBef>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477308197"/>
                  </a:ext>
                </a:extLst>
              </a:tr>
              <a:tr h="249892">
                <a:tc>
                  <a:txBody>
                    <a:bodyPr/>
                    <a:lstStyle/>
                    <a:p>
                      <a:pPr marL="0" marR="0" algn="ctr">
                        <a:lnSpc>
                          <a:spcPct val="107000"/>
                        </a:lnSpc>
                        <a:spcBef>
                          <a:spcPts val="0"/>
                        </a:spcBef>
                        <a:spcAft>
                          <a:spcPts val="0"/>
                        </a:spcAft>
                      </a:pPr>
                      <a:r>
                        <a:rPr lang="en-US" sz="1600" dirty="0">
                          <a:effectLst/>
                        </a:rPr>
                        <a:t>Decision Tree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a:txBody>
                    <a:bodyPr/>
                    <a:lstStyle/>
                    <a:p>
                      <a:pPr algn="ctr"/>
                      <a:r>
                        <a:rPr lang="en-US" sz="1600" b="1">
                          <a:effectLst/>
                        </a:rPr>
                        <a:t>11442.33</a:t>
                      </a:r>
                      <a:endParaRPr lang="en-US" sz="1600" b="1">
                        <a:effectLst/>
                        <a:latin typeface="Times New Roman" panose="02020603050405020304" pitchFamily="18" charset="0"/>
                        <a:cs typeface="Times New Roman" panose="02020603050405020304" pitchFamily="18" charset="0"/>
                      </a:endParaRPr>
                    </a:p>
                  </a:txBody>
                  <a:tcPr marL="56293" marR="56293" marT="0" marB="0" anchor="ctr"/>
                </a:tc>
                <a:tc>
                  <a:txBody>
                    <a:bodyPr/>
                    <a:lstStyle/>
                    <a:p>
                      <a:pPr marL="0" marR="0">
                        <a:lnSpc>
                          <a:spcPct val="107000"/>
                        </a:lnSpc>
                        <a:spcBef>
                          <a:spcPts val="0"/>
                        </a:spcBef>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869282860"/>
                  </a:ext>
                </a:extLst>
              </a:tr>
              <a:tr h="249892">
                <a:tc>
                  <a:txBody>
                    <a:bodyPr/>
                    <a:lstStyle/>
                    <a:p>
                      <a:pPr marL="0" marR="0" algn="ctr">
                        <a:lnSpc>
                          <a:spcPct val="107000"/>
                        </a:lnSpc>
                        <a:spcBef>
                          <a:spcPts val="0"/>
                        </a:spcBef>
                        <a:spcAft>
                          <a:spcPts val="0"/>
                        </a:spcAft>
                      </a:pPr>
                      <a:r>
                        <a:rPr lang="en-US" sz="1600">
                          <a:effectLst/>
                        </a:rPr>
                        <a:t>Polynomial Regression Model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a:txBody>
                    <a:bodyPr/>
                    <a:lstStyle/>
                    <a:p>
                      <a:pPr algn="ctr"/>
                      <a:r>
                        <a:rPr lang="en-US" sz="1600" b="1">
                          <a:effectLst/>
                        </a:rPr>
                        <a:t>12871.58</a:t>
                      </a:r>
                      <a:endParaRPr lang="en-US" sz="1600" b="1">
                        <a:effectLst/>
                        <a:latin typeface="Times New Roman" panose="02020603050405020304" pitchFamily="18" charset="0"/>
                        <a:cs typeface="Times New Roman" panose="02020603050405020304" pitchFamily="18" charset="0"/>
                      </a:endParaRPr>
                    </a:p>
                  </a:txBody>
                  <a:tcPr marL="56293" marR="56293" marT="0" marB="0" anchor="ctr"/>
                </a:tc>
                <a:tc>
                  <a:txBody>
                    <a:bodyPr/>
                    <a:lstStyle/>
                    <a:p>
                      <a:pPr marL="0" marR="0">
                        <a:lnSpc>
                          <a:spcPct val="107000"/>
                        </a:lnSpc>
                        <a:spcBef>
                          <a:spcPts val="0"/>
                        </a:spcBef>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004103111"/>
                  </a:ext>
                </a:extLst>
              </a:tr>
              <a:tr h="249892">
                <a:tc>
                  <a:txBody>
                    <a:bodyPr/>
                    <a:lstStyle/>
                    <a:p>
                      <a:pPr marL="0" marR="0" algn="ctr">
                        <a:lnSpc>
                          <a:spcPct val="107000"/>
                        </a:lnSpc>
                        <a:spcBef>
                          <a:spcPts val="0"/>
                        </a:spcBef>
                        <a:spcAft>
                          <a:spcPts val="0"/>
                        </a:spcAft>
                      </a:pPr>
                      <a:r>
                        <a:rPr lang="en-US" sz="1600" dirty="0">
                          <a:effectLst/>
                        </a:rPr>
                        <a:t>Gradient Boosting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a:txBody>
                    <a:bodyPr/>
                    <a:lstStyle/>
                    <a:p>
                      <a:pPr algn="ctr"/>
                      <a:r>
                        <a:rPr lang="en-US" sz="1600" b="1" dirty="0">
                          <a:effectLst/>
                        </a:rPr>
                        <a:t>7017.33</a:t>
                      </a:r>
                      <a:endParaRPr lang="en-US" sz="1600" b="1" dirty="0">
                        <a:effectLst/>
                        <a:latin typeface="Times New Roman" panose="02020603050405020304" pitchFamily="18" charset="0"/>
                        <a:cs typeface="Times New Roman" panose="02020603050405020304" pitchFamily="18" charset="0"/>
                      </a:endParaRPr>
                    </a:p>
                  </a:txBody>
                  <a:tcPr marL="56293" marR="56293" marT="0" marB="0" anchor="ctr"/>
                </a:tc>
                <a:tc>
                  <a:txBody>
                    <a:bodyPr/>
                    <a:lstStyle/>
                    <a:p>
                      <a:pPr marL="0" marR="0">
                        <a:lnSpc>
                          <a:spcPct val="107000"/>
                        </a:lnSpc>
                        <a:spcBef>
                          <a:spcPts val="0"/>
                        </a:spcBef>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428752060"/>
                  </a:ext>
                </a:extLst>
              </a:tr>
              <a:tr h="1039003">
                <a:tc>
                  <a:txBody>
                    <a:bodyPr/>
                    <a:lstStyle/>
                    <a:p>
                      <a:pPr marL="0" marR="0" algn="ctr">
                        <a:lnSpc>
                          <a:spcPct val="107000"/>
                        </a:lnSpc>
                        <a:spcBef>
                          <a:spcPts val="0"/>
                        </a:spcBef>
                        <a:spcAft>
                          <a:spcPts val="0"/>
                        </a:spcAft>
                      </a:pPr>
                      <a:r>
                        <a:rPr lang="en-US" sz="1600">
                          <a:effectLst/>
                        </a:rPr>
                        <a:t>Boosting </a:t>
                      </a:r>
                    </a:p>
                    <a:p>
                      <a:pPr marL="0" marR="0" algn="ctr">
                        <a:lnSpc>
                          <a:spcPct val="107000"/>
                        </a:lnSpc>
                        <a:spcBef>
                          <a:spcPts val="0"/>
                        </a:spcBef>
                        <a:spcAft>
                          <a:spcPts val="0"/>
                        </a:spcAft>
                      </a:pPr>
                      <a:r>
                        <a:rPr lang="en-US" sz="1600">
                          <a:effectLst/>
                        </a:rPr>
                        <a:t>Decision Tree Regressor</a:t>
                      </a:r>
                    </a:p>
                    <a:p>
                      <a:pPr marL="0" marR="0" algn="ctr">
                        <a:lnSpc>
                          <a:spcPct val="107000"/>
                        </a:lnSpc>
                        <a:spcBef>
                          <a:spcPts val="0"/>
                        </a:spcBef>
                        <a:spcAft>
                          <a:spcPts val="0"/>
                        </a:spcAft>
                      </a:pPr>
                      <a:r>
                        <a:rPr lang="en-US" sz="1600">
                          <a:effectLst/>
                        </a:rPr>
                        <a:t>Linear Regression</a:t>
                      </a:r>
                    </a:p>
                    <a:p>
                      <a:pPr marL="0" marR="0" algn="ctr">
                        <a:lnSpc>
                          <a:spcPct val="107000"/>
                        </a:lnSpc>
                        <a:spcBef>
                          <a:spcPts val="0"/>
                        </a:spcBef>
                        <a:spcAft>
                          <a:spcPts val="0"/>
                        </a:spcAft>
                      </a:pPr>
                      <a:r>
                        <a:rPr lang="en-US" sz="1600">
                          <a:effectLst/>
                        </a:rPr>
                        <a:t> Polynomial Features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a:txBody>
                    <a:bodyPr/>
                    <a:lstStyle/>
                    <a:p>
                      <a:pPr marL="0" marR="0" algn="ctr">
                        <a:lnSpc>
                          <a:spcPct val="115000"/>
                        </a:lnSpc>
                        <a:spcBef>
                          <a:spcPts val="0"/>
                        </a:spcBef>
                        <a:spcAft>
                          <a:spcPts val="0"/>
                        </a:spcAft>
                      </a:pPr>
                      <a:r>
                        <a:rPr lang="en-US" sz="1600" b="1" dirty="0">
                          <a:effectLst/>
                        </a:rPr>
                        <a:t>14482.025  </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a:txBody>
                    <a:bodyPr/>
                    <a:lstStyle/>
                    <a:p>
                      <a:pPr marL="0" marR="0">
                        <a:lnSpc>
                          <a:spcPct val="107000"/>
                        </a:lnSpc>
                        <a:spcBef>
                          <a:spcPts val="0"/>
                        </a:spcBef>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524752088"/>
                  </a:ext>
                </a:extLst>
              </a:tr>
              <a:tr h="983402">
                <a:tc>
                  <a:txBody>
                    <a:bodyPr/>
                    <a:lstStyle/>
                    <a:p>
                      <a:pPr marL="0" marR="0" algn="ctr">
                        <a:spcBef>
                          <a:spcPts val="0"/>
                        </a:spcBef>
                        <a:spcAft>
                          <a:spcPts val="0"/>
                        </a:spcAft>
                      </a:pPr>
                      <a:r>
                        <a:rPr lang="en-US" sz="1600">
                          <a:effectLst/>
                        </a:rPr>
                        <a:t>Bagging using</a:t>
                      </a:r>
                    </a:p>
                    <a:p>
                      <a:pPr marL="0" marR="0" algn="ctr">
                        <a:spcBef>
                          <a:spcPts val="0"/>
                        </a:spcBef>
                        <a:spcAft>
                          <a:spcPts val="0"/>
                        </a:spcAft>
                      </a:pPr>
                      <a:r>
                        <a:rPr lang="en-US" sz="1600">
                          <a:effectLst/>
                        </a:rPr>
                        <a:t>Decision Tree Regressor</a:t>
                      </a:r>
                    </a:p>
                    <a:p>
                      <a:pPr marL="0" marR="0" algn="ctr">
                        <a:spcBef>
                          <a:spcPts val="0"/>
                        </a:spcBef>
                        <a:spcAft>
                          <a:spcPts val="0"/>
                        </a:spcAft>
                      </a:pPr>
                      <a:r>
                        <a:rPr lang="en-US" sz="1600">
                          <a:effectLst/>
                        </a:rPr>
                        <a:t>Linear Regression </a:t>
                      </a:r>
                    </a:p>
                    <a:p>
                      <a:pPr marL="0" marR="0" algn="ctr">
                        <a:spcBef>
                          <a:spcPts val="0"/>
                        </a:spcBef>
                        <a:spcAft>
                          <a:spcPts val="0"/>
                        </a:spcAft>
                      </a:pPr>
                      <a:r>
                        <a:rPr lang="en-US" sz="1600">
                          <a:effectLst/>
                        </a:rPr>
                        <a:t>Polynomial Features</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93" marR="56293" marT="0" marB="0" anchor="ctr"/>
                </a:tc>
                <a:tc>
                  <a:txBody>
                    <a:bodyPr/>
                    <a:lstStyle/>
                    <a:p>
                      <a:pPr marL="0" marR="0" algn="ctr">
                        <a:lnSpc>
                          <a:spcPct val="115000"/>
                        </a:lnSpc>
                        <a:spcBef>
                          <a:spcPts val="0"/>
                        </a:spcBef>
                        <a:spcAft>
                          <a:spcPts val="0"/>
                        </a:spcAft>
                      </a:pPr>
                      <a:r>
                        <a:rPr lang="en-US" sz="1600" b="1" dirty="0">
                          <a:effectLst/>
                        </a:rPr>
                        <a:t>8901.99  </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a:txBody>
                    <a:bodyPr/>
                    <a:lstStyle/>
                    <a:p>
                      <a:pPr marL="0" marR="0">
                        <a:lnSpc>
                          <a:spcPct val="107000"/>
                        </a:lnSpc>
                        <a:spcBef>
                          <a:spcPts val="0"/>
                        </a:spcBef>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325711942"/>
                  </a:ext>
                </a:extLst>
              </a:tr>
              <a:tr h="983402">
                <a:tc>
                  <a:txBody>
                    <a:bodyPr/>
                    <a:lstStyle/>
                    <a:p>
                      <a:pPr marL="0" marR="0" algn="ctr">
                        <a:spcBef>
                          <a:spcPts val="0"/>
                        </a:spcBef>
                        <a:spcAft>
                          <a:spcPts val="0"/>
                        </a:spcAft>
                      </a:pPr>
                      <a:r>
                        <a:rPr lang="en-US" sz="1600">
                          <a:effectLst/>
                        </a:rPr>
                        <a:t>Stacking using </a:t>
                      </a:r>
                    </a:p>
                    <a:p>
                      <a:pPr marL="0" marR="0" algn="ctr">
                        <a:spcBef>
                          <a:spcPts val="0"/>
                        </a:spcBef>
                        <a:spcAft>
                          <a:spcPts val="0"/>
                        </a:spcAft>
                      </a:pPr>
                      <a:r>
                        <a:rPr lang="en-US" sz="1600">
                          <a:effectLst/>
                        </a:rPr>
                        <a:t>Decision TreeRegressor, </a:t>
                      </a:r>
                    </a:p>
                    <a:p>
                      <a:pPr marL="0" marR="0" algn="ctr">
                        <a:spcBef>
                          <a:spcPts val="0"/>
                        </a:spcBef>
                        <a:spcAft>
                          <a:spcPts val="0"/>
                        </a:spcAft>
                      </a:pPr>
                      <a:r>
                        <a:rPr lang="en-US" sz="1600">
                          <a:effectLst/>
                        </a:rPr>
                        <a:t>Linear Regression </a:t>
                      </a:r>
                    </a:p>
                    <a:p>
                      <a:pPr marL="0" marR="0" algn="ctr">
                        <a:spcBef>
                          <a:spcPts val="0"/>
                        </a:spcBef>
                        <a:spcAft>
                          <a:spcPts val="0"/>
                        </a:spcAft>
                      </a:pPr>
                      <a:r>
                        <a:rPr lang="en-US" sz="1600">
                          <a:effectLst/>
                        </a:rPr>
                        <a:t>Polynomial Features </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93" marR="56293" marT="0" marB="0" anchor="ctr"/>
                </a:tc>
                <a:tc>
                  <a:txBody>
                    <a:bodyPr/>
                    <a:lstStyle/>
                    <a:p>
                      <a:pPr marL="0" marR="0" algn="ctr">
                        <a:lnSpc>
                          <a:spcPct val="115000"/>
                        </a:lnSpc>
                        <a:spcBef>
                          <a:spcPts val="0"/>
                        </a:spcBef>
                        <a:spcAft>
                          <a:spcPts val="0"/>
                        </a:spcAft>
                      </a:pPr>
                      <a:r>
                        <a:rPr lang="en-US" sz="1600" b="1" dirty="0">
                          <a:effectLst/>
                        </a:rPr>
                        <a:t>6641.67  </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293" marR="56293" marT="0" marB="0" anchor="ctr"/>
                </a:tc>
                <a:tc>
                  <a:txBody>
                    <a:bodyPr/>
                    <a:lstStyle/>
                    <a:p>
                      <a:pPr marL="0" marR="0">
                        <a:lnSpc>
                          <a:spcPct val="107000"/>
                        </a:lnSpc>
                        <a:spcBef>
                          <a:spcPts val="0"/>
                        </a:spcBef>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560990853"/>
                  </a:ext>
                </a:extLst>
              </a:tr>
              <a:tr h="362102">
                <a:tc>
                  <a:txBody>
                    <a:bodyPr/>
                    <a:lstStyle/>
                    <a:p>
                      <a:pPr marL="0" marR="0" algn="ctr">
                        <a:spcBef>
                          <a:spcPts val="0"/>
                        </a:spcBef>
                        <a:spcAft>
                          <a:spcPts val="0"/>
                        </a:spcAft>
                      </a:pPr>
                      <a:r>
                        <a:rPr lang="en-US" sz="1600">
                          <a:effectLst/>
                        </a:rPr>
                        <a:t>SVM</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93" marR="56293" marT="0" marB="0" anchor="ctr"/>
                </a:tc>
                <a:tc>
                  <a:txBody>
                    <a:bodyPr/>
                    <a:lstStyle/>
                    <a:p>
                      <a:pPr algn="ctr"/>
                      <a:r>
                        <a:rPr lang="en-US" sz="1600" b="1" dirty="0">
                          <a:effectLst/>
                        </a:rPr>
                        <a:t>12871.58</a:t>
                      </a:r>
                      <a:endParaRPr lang="en-US" sz="1600" b="1" dirty="0">
                        <a:effectLst/>
                        <a:latin typeface="Times New Roman" panose="02020603050405020304" pitchFamily="18" charset="0"/>
                        <a:cs typeface="Times New Roman" panose="02020603050405020304" pitchFamily="18" charset="0"/>
                      </a:endParaRPr>
                    </a:p>
                  </a:txBody>
                  <a:tcPr marL="56293" marR="56293" marT="0" marB="0" anchor="ctr"/>
                </a:tc>
                <a:tc>
                  <a:txBody>
                    <a:bodyPr/>
                    <a:lstStyle/>
                    <a:p>
                      <a:pPr marL="0" marR="0">
                        <a:lnSpc>
                          <a:spcPct val="107000"/>
                        </a:lnSpc>
                        <a:spcBef>
                          <a:spcPts val="0"/>
                        </a:spcBef>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613520268"/>
                  </a:ext>
                </a:extLst>
              </a:tr>
              <a:tr h="362102">
                <a:tc>
                  <a:txBody>
                    <a:bodyPr/>
                    <a:lstStyle/>
                    <a:p>
                      <a:pPr marL="0" marR="0" algn="ctr">
                        <a:spcBef>
                          <a:spcPts val="0"/>
                        </a:spcBef>
                        <a:spcAft>
                          <a:spcPts val="0"/>
                        </a:spcAft>
                      </a:pPr>
                      <a:r>
                        <a:rPr lang="en-US" sz="1600" dirty="0">
                          <a:effectLst/>
                        </a:rPr>
                        <a:t>Random Forest</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293" marR="56293" marT="0" marB="0" anchor="ctr"/>
                </a:tc>
                <a:tc>
                  <a:txBody>
                    <a:bodyPr/>
                    <a:lstStyle/>
                    <a:p>
                      <a:pPr algn="ctr"/>
                      <a:r>
                        <a:rPr lang="en-US" sz="1600" b="1" dirty="0">
                          <a:effectLst/>
                        </a:rPr>
                        <a:t>12871.58</a:t>
                      </a:r>
                      <a:endParaRPr lang="en-US" sz="1600" b="1" dirty="0">
                        <a:effectLst/>
                        <a:latin typeface="Times New Roman" panose="02020603050405020304" pitchFamily="18" charset="0"/>
                        <a:cs typeface="Times New Roman" panose="02020603050405020304" pitchFamily="18" charset="0"/>
                      </a:endParaRPr>
                    </a:p>
                  </a:txBody>
                  <a:tcPr marL="56293" marR="56293" marT="0" marB="0" anchor="ctr"/>
                </a:tc>
                <a:tc>
                  <a:txBody>
                    <a:bodyPr/>
                    <a:lstStyle/>
                    <a:p>
                      <a:pPr marL="0" marR="0">
                        <a:lnSpc>
                          <a:spcPct val="107000"/>
                        </a:lnSpc>
                        <a:spcBef>
                          <a:spcPts val="0"/>
                        </a:spcBef>
                        <a:spcAft>
                          <a:spcPts val="800"/>
                        </a:spcAft>
                      </a:pPr>
                      <a:r>
                        <a:rPr lang="en-US" sz="900" dirty="0">
                          <a:effectLst/>
                        </a:rPr>
                        <a:t> </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523820294"/>
                  </a:ext>
                </a:extLst>
              </a:tr>
            </a:tbl>
          </a:graphicData>
        </a:graphic>
      </p:graphicFrame>
    </p:spTree>
    <p:extLst>
      <p:ext uri="{BB962C8B-B14F-4D97-AF65-F5344CB8AC3E}">
        <p14:creationId xmlns:p14="http://schemas.microsoft.com/office/powerpoint/2010/main" val="164842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628264" y="879770"/>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5. Model evaluation and selection</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2503092"/>
          </a:xfrm>
        </p:spPr>
        <p:txBody>
          <a:bodyPr>
            <a:normAutofit/>
          </a:bodyPr>
          <a:lstStyle/>
          <a:p>
            <a:pPr algn="l"/>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6213" y="160711"/>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6" name="Title 1">
            <a:extLst>
              <a:ext uri="{FF2B5EF4-FFF2-40B4-BE49-F238E27FC236}">
                <a16:creationId xmlns:a16="http://schemas.microsoft.com/office/drawing/2014/main" id="{BEE168AF-56B9-A3C8-4356-95F72B98CF39}"/>
              </a:ext>
            </a:extLst>
          </p:cNvPr>
          <p:cNvSpPr txBox="1">
            <a:spLocks/>
          </p:cNvSpPr>
          <p:nvPr/>
        </p:nvSpPr>
        <p:spPr>
          <a:xfrm>
            <a:off x="780665" y="4953001"/>
            <a:ext cx="9144000" cy="782637"/>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CA" b="1" dirty="0">
              <a:latin typeface="Times New Roman" panose="02020603050405020304" pitchFamily="18" charset="0"/>
              <a:cs typeface="Times New Roman" panose="02020603050405020304" pitchFamily="18" charset="0"/>
            </a:endParaRPr>
          </a:p>
        </p:txBody>
      </p:sp>
      <p:sp>
        <p:nvSpPr>
          <p:cNvPr id="10" name="Ellipse 9">
            <a:extLst>
              <a:ext uri="{FF2B5EF4-FFF2-40B4-BE49-F238E27FC236}">
                <a16:creationId xmlns:a16="http://schemas.microsoft.com/office/drawing/2014/main" id="{99B2001B-1D3B-5A44-C476-CE87B44E0ED8}"/>
              </a:ext>
            </a:extLst>
          </p:cNvPr>
          <p:cNvSpPr/>
          <p:nvPr/>
        </p:nvSpPr>
        <p:spPr>
          <a:xfrm>
            <a:off x="1810142" y="6941972"/>
            <a:ext cx="7775511" cy="845982"/>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aphicFrame>
        <p:nvGraphicFramePr>
          <p:cNvPr id="11" name="Tableau 10">
            <a:extLst>
              <a:ext uri="{FF2B5EF4-FFF2-40B4-BE49-F238E27FC236}">
                <a16:creationId xmlns:a16="http://schemas.microsoft.com/office/drawing/2014/main" id="{FE6DB0DF-4E45-6C20-6FBF-DFA42E9B7192}"/>
              </a:ext>
            </a:extLst>
          </p:cNvPr>
          <p:cNvGraphicFramePr>
            <a:graphicFrameLocks noGrp="1"/>
          </p:cNvGraphicFramePr>
          <p:nvPr/>
        </p:nvGraphicFramePr>
        <p:xfrm>
          <a:off x="780664" y="1697240"/>
          <a:ext cx="9669622" cy="4936142"/>
        </p:xfrm>
        <a:graphic>
          <a:graphicData uri="http://schemas.openxmlformats.org/drawingml/2006/table">
            <a:tbl>
              <a:tblPr firstRow="1" firstCol="1" bandRow="1">
                <a:tableStyleId>{0E3FDE45-AF77-4B5C-9715-49D594BDF05E}</a:tableStyleId>
              </a:tblPr>
              <a:tblGrid>
                <a:gridCol w="5714347">
                  <a:extLst>
                    <a:ext uri="{9D8B030D-6E8A-4147-A177-3AD203B41FA5}">
                      <a16:colId xmlns:a16="http://schemas.microsoft.com/office/drawing/2014/main" val="2343029705"/>
                    </a:ext>
                  </a:extLst>
                </a:gridCol>
                <a:gridCol w="3955275">
                  <a:extLst>
                    <a:ext uri="{9D8B030D-6E8A-4147-A177-3AD203B41FA5}">
                      <a16:colId xmlns:a16="http://schemas.microsoft.com/office/drawing/2014/main" val="765908496"/>
                    </a:ext>
                  </a:extLst>
                </a:gridCol>
              </a:tblGrid>
              <a:tr h="596235">
                <a:tc gridSpan="2">
                  <a:txBody>
                    <a:bodyPr/>
                    <a:lstStyle/>
                    <a:p>
                      <a:pPr marL="0" marR="0" algn="ctr">
                        <a:lnSpc>
                          <a:spcPct val="115000"/>
                        </a:lnSpc>
                        <a:spcBef>
                          <a:spcPts val="0"/>
                        </a:spcBef>
                        <a:spcAft>
                          <a:spcPts val="0"/>
                        </a:spcAft>
                      </a:pPr>
                      <a:r>
                        <a:rPr lang="en-US" sz="3200" dirty="0">
                          <a:effectLst/>
                        </a:rPr>
                        <a:t>CROSS VALIDATION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036733589"/>
                  </a:ext>
                </a:extLst>
              </a:tr>
              <a:tr h="652976">
                <a:tc>
                  <a:txBody>
                    <a:bodyPr/>
                    <a:lstStyle/>
                    <a:p>
                      <a:pPr marL="0" marR="0" algn="ctr">
                        <a:lnSpc>
                          <a:spcPct val="200000"/>
                        </a:lnSpc>
                        <a:spcBef>
                          <a:spcPts val="0"/>
                        </a:spcBef>
                        <a:spcAft>
                          <a:spcPts val="0"/>
                        </a:spcAft>
                      </a:pPr>
                      <a:r>
                        <a:rPr lang="en-US" sz="2800" dirty="0">
                          <a:effectLst/>
                        </a:rPr>
                        <a:t>MODELS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dirty="0">
                          <a:effectLst/>
                        </a:rPr>
                        <a:t>MEAN ABSOLUTE ERROR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986732"/>
                  </a:ext>
                </a:extLst>
              </a:tr>
              <a:tr h="652976">
                <a:tc>
                  <a:txBody>
                    <a:bodyPr/>
                    <a:lstStyle/>
                    <a:p>
                      <a:pPr marL="0" marR="0" algn="ctr">
                        <a:lnSpc>
                          <a:spcPct val="200000"/>
                        </a:lnSpc>
                        <a:spcBef>
                          <a:spcPts val="0"/>
                        </a:spcBef>
                        <a:spcAft>
                          <a:spcPts val="0"/>
                        </a:spcAft>
                      </a:pPr>
                      <a:r>
                        <a:rPr lang="en-US" sz="2600">
                          <a:effectLst/>
                        </a:rPr>
                        <a:t>Linear Regression</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21719.46</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1217213"/>
                  </a:ext>
                </a:extLst>
              </a:tr>
              <a:tr h="445913">
                <a:tc>
                  <a:txBody>
                    <a:bodyPr/>
                    <a:lstStyle/>
                    <a:p>
                      <a:pPr marL="0" marR="0" algn="ctr">
                        <a:lnSpc>
                          <a:spcPct val="200000"/>
                        </a:lnSpc>
                        <a:spcBef>
                          <a:spcPts val="0"/>
                        </a:spcBef>
                        <a:spcAft>
                          <a:spcPts val="0"/>
                        </a:spcAft>
                      </a:pPr>
                      <a:r>
                        <a:rPr lang="en-US" sz="2600">
                          <a:effectLst/>
                        </a:rPr>
                        <a:t>Decision Tree</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42.55</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179773"/>
                  </a:ext>
                </a:extLst>
              </a:tr>
              <a:tr h="445913">
                <a:tc>
                  <a:txBody>
                    <a:bodyPr/>
                    <a:lstStyle/>
                    <a:p>
                      <a:pPr marL="0" marR="0" algn="ctr">
                        <a:lnSpc>
                          <a:spcPct val="200000"/>
                        </a:lnSpc>
                        <a:spcBef>
                          <a:spcPts val="0"/>
                        </a:spcBef>
                        <a:spcAft>
                          <a:spcPts val="0"/>
                        </a:spcAft>
                      </a:pPr>
                      <a:r>
                        <a:rPr lang="en-US" sz="2600">
                          <a:effectLst/>
                        </a:rPr>
                        <a:t>Random Forest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1414.39</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8803788"/>
                  </a:ext>
                </a:extLst>
              </a:tr>
              <a:tr h="931036">
                <a:tc>
                  <a:txBody>
                    <a:bodyPr/>
                    <a:lstStyle/>
                    <a:p>
                      <a:pPr marL="0" marR="0" algn="ctr">
                        <a:lnSpc>
                          <a:spcPct val="200000"/>
                        </a:lnSpc>
                        <a:spcBef>
                          <a:spcPts val="0"/>
                        </a:spcBef>
                        <a:spcAft>
                          <a:spcPts val="0"/>
                        </a:spcAft>
                      </a:pPr>
                      <a:r>
                        <a:rPr lang="en-US" sz="2600" dirty="0">
                          <a:effectLst/>
                        </a:rPr>
                        <a:t>Support Vector Regression</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1414.4</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736451"/>
                  </a:ext>
                </a:extLst>
              </a:tr>
              <a:tr h="652976">
                <a:tc>
                  <a:txBody>
                    <a:bodyPr/>
                    <a:lstStyle/>
                    <a:p>
                      <a:pPr marL="0" marR="0" algn="ctr">
                        <a:lnSpc>
                          <a:spcPct val="200000"/>
                        </a:lnSpc>
                        <a:spcBef>
                          <a:spcPts val="0"/>
                        </a:spcBef>
                        <a:spcAft>
                          <a:spcPts val="0"/>
                        </a:spcAft>
                      </a:pPr>
                      <a:r>
                        <a:rPr lang="en-US" sz="2600" dirty="0">
                          <a:effectLst/>
                        </a:rPr>
                        <a:t>Gradient Boosting</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600" dirty="0">
                          <a:effectLst/>
                        </a:rPr>
                        <a:t>7952.32</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1905763"/>
                  </a:ext>
                </a:extLst>
              </a:tr>
            </a:tbl>
          </a:graphicData>
        </a:graphic>
      </p:graphicFrame>
    </p:spTree>
    <p:extLst>
      <p:ext uri="{BB962C8B-B14F-4D97-AF65-F5344CB8AC3E}">
        <p14:creationId xmlns:p14="http://schemas.microsoft.com/office/powerpoint/2010/main" val="358791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2.59259E-6 L -0.0112 -0.48333 " pathEditMode="relative" rAng="0" ptsTypes="AA">
                                      <p:cBhvr>
                                        <p:cTn id="6" dur="2000" fill="hold"/>
                                        <p:tgtEl>
                                          <p:spTgt spid="10"/>
                                        </p:tgtEl>
                                        <p:attrNameLst>
                                          <p:attrName>ppt_x</p:attrName>
                                          <p:attrName>ppt_y</p:attrName>
                                        </p:attrNameLst>
                                      </p:cBhvr>
                                      <p:rCtr x="-560" y="-24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590942" y="935753"/>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6. Conclusion</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algn="l"/>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7552" y="235359"/>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7" name="Subtitle 2">
            <a:extLst>
              <a:ext uri="{FF2B5EF4-FFF2-40B4-BE49-F238E27FC236}">
                <a16:creationId xmlns:a16="http://schemas.microsoft.com/office/drawing/2014/main" id="{ABDCDF04-3CAB-2DBB-960D-156470B5D850}"/>
              </a:ext>
            </a:extLst>
          </p:cNvPr>
          <p:cNvSpPr txBox="1">
            <a:spLocks/>
          </p:cNvSpPr>
          <p:nvPr/>
        </p:nvSpPr>
        <p:spPr>
          <a:xfrm>
            <a:off x="780664" y="1905000"/>
            <a:ext cx="11013230" cy="454969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marR="0" lvl="0" indent="-285750" algn="l">
              <a:lnSpc>
                <a:spcPct val="150000"/>
              </a:lnSpc>
              <a:spcBef>
                <a:spcPts val="0"/>
              </a:spcBef>
              <a:spcAft>
                <a:spcPts val="0"/>
              </a:spcAft>
              <a:buFont typeface="Wingdings" panose="05000000000000000000" pitchFamily="2" charset="2"/>
              <a:buChar char="ü"/>
            </a:pPr>
            <a:r>
              <a:rPr lang="en-CA" sz="34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Walmart should stock up to avoid understocking (week 51 had higher sales compared to the other weeks, and that is as a result of Christmas and new year celebration) </a:t>
            </a:r>
            <a:endParaRPr lang="en-US" sz="34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a:lnSpc>
                <a:spcPct val="150000"/>
              </a:lnSpc>
              <a:spcBef>
                <a:spcPts val="0"/>
              </a:spcBef>
              <a:spcAft>
                <a:spcPts val="0"/>
              </a:spcAft>
              <a:buFont typeface="Wingdings" panose="05000000000000000000" pitchFamily="2" charset="2"/>
              <a:buChar char="ü"/>
            </a:pPr>
            <a:r>
              <a:rPr lang="en-CA" sz="3400" b="1" dirty="0">
                <a:solidFill>
                  <a:schemeClr val="tx1">
                    <a:lumMod val="75000"/>
                    <a:lumOff val="25000"/>
                  </a:schemeClr>
                </a:solidFill>
                <a:effectLst/>
                <a:latin typeface="Times New Roman" panose="02020603050405020304" pitchFamily="18" charset="0"/>
                <a:ea typeface="Calibri" panose="020F0502020204030204" pitchFamily="34" charset="0"/>
              </a:rPr>
              <a:t>Decision Tree algorithm</a:t>
            </a:r>
            <a:r>
              <a:rPr lang="en-CA" sz="3400" dirty="0">
                <a:solidFill>
                  <a:schemeClr val="tx1">
                    <a:lumMod val="75000"/>
                    <a:lumOff val="25000"/>
                  </a:schemeClr>
                </a:solidFill>
                <a:effectLst/>
                <a:latin typeface="Times New Roman" panose="02020603050405020304" pitchFamily="18" charset="0"/>
                <a:ea typeface="Calibri" panose="020F0502020204030204" pitchFamily="34" charset="0"/>
              </a:rPr>
              <a:t> should be used in predicting Walmart weekly sales</a:t>
            </a:r>
            <a:endParaRPr lang="en-CA" sz="3400" dirty="0">
              <a:solidFill>
                <a:schemeClr val="tx1">
                  <a:lumMod val="75000"/>
                  <a:lumOff val="25000"/>
                </a:schemeClr>
              </a:solidFill>
            </a:endParaRPr>
          </a:p>
          <a:p>
            <a:pPr marL="342900" indent="-342900" algn="l">
              <a:buFont typeface="Arial" panose="020B0604020202020204" pitchFamily="34" charset="0"/>
              <a:buChar char="•"/>
            </a:pPr>
            <a:endParaRPr lang="en-CA" dirty="0"/>
          </a:p>
        </p:txBody>
      </p:sp>
    </p:spTree>
    <p:extLst>
      <p:ext uri="{BB962C8B-B14F-4D97-AF65-F5344CB8AC3E}">
        <p14:creationId xmlns:p14="http://schemas.microsoft.com/office/powerpoint/2010/main" val="238661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524000" y="1122363"/>
            <a:ext cx="9144000" cy="782637"/>
          </a:xfrm>
        </p:spPr>
        <p:txBody>
          <a:bodyPr>
            <a:normAutofit fontScale="90000"/>
          </a:bodyPr>
          <a:lstStyle/>
          <a:p>
            <a:pPr algn="ctr"/>
            <a:r>
              <a:rPr lang="en-CA" b="1" u="sng" dirty="0">
                <a:latin typeface="Times New Roman" panose="02020603050405020304" pitchFamily="18" charset="0"/>
                <a:cs typeface="Times New Roman" panose="02020603050405020304" pitchFamily="18" charset="0"/>
              </a:rPr>
              <a:t>OUTLINE</a:t>
            </a:r>
            <a:r>
              <a:rPr lang="en-CA"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marL="457200" indent="-457200" algn="l">
              <a:buFont typeface="Times New Roman" panose="02020603050405020304" pitchFamily="18" charset="0"/>
              <a:buChar char="֍"/>
            </a:pPr>
            <a:r>
              <a:rPr lang="en-CA" sz="3200" b="1" dirty="0">
                <a:solidFill>
                  <a:schemeClr val="tx1">
                    <a:lumMod val="75000"/>
                    <a:lumOff val="25000"/>
                  </a:schemeClr>
                </a:solidFill>
                <a:latin typeface="Times New Roman" panose="02020603050405020304" pitchFamily="18" charset="0"/>
                <a:cs typeface="Times New Roman" panose="02020603050405020304" pitchFamily="18" charset="0"/>
              </a:rPr>
              <a:t>1. Business understanding</a:t>
            </a:r>
          </a:p>
          <a:p>
            <a:pPr marL="457200" indent="-457200" algn="l">
              <a:buFont typeface="Times New Roman" panose="02020603050405020304" pitchFamily="18" charset="0"/>
              <a:buChar char="֍"/>
            </a:pPr>
            <a:r>
              <a:rPr lang="en-CA" sz="3200" b="1" dirty="0">
                <a:solidFill>
                  <a:schemeClr val="tx1">
                    <a:lumMod val="75000"/>
                    <a:lumOff val="25000"/>
                  </a:schemeClr>
                </a:solidFill>
                <a:latin typeface="Times New Roman" panose="02020603050405020304" pitchFamily="18" charset="0"/>
                <a:cs typeface="Times New Roman" panose="02020603050405020304" pitchFamily="18" charset="0"/>
              </a:rPr>
              <a:t>2. Data understanding</a:t>
            </a:r>
          </a:p>
          <a:p>
            <a:pPr marL="457200" indent="-457200" algn="l">
              <a:buFont typeface="Times New Roman" panose="02020603050405020304" pitchFamily="18" charset="0"/>
              <a:buChar char="֍"/>
            </a:pPr>
            <a:r>
              <a:rPr lang="en-CA" sz="3200" b="1" dirty="0">
                <a:solidFill>
                  <a:schemeClr val="tx1">
                    <a:lumMod val="75000"/>
                    <a:lumOff val="25000"/>
                  </a:schemeClr>
                </a:solidFill>
                <a:latin typeface="Times New Roman" panose="02020603050405020304" pitchFamily="18" charset="0"/>
                <a:cs typeface="Times New Roman" panose="02020603050405020304" pitchFamily="18" charset="0"/>
              </a:rPr>
              <a:t>3. Data preparation</a:t>
            </a:r>
          </a:p>
          <a:p>
            <a:pPr marL="457200" indent="-457200" algn="l">
              <a:buFont typeface="Times New Roman" panose="02020603050405020304" pitchFamily="18" charset="0"/>
              <a:buChar char="֍"/>
            </a:pPr>
            <a:r>
              <a:rPr lang="en-CA" sz="3200" b="1" dirty="0">
                <a:solidFill>
                  <a:schemeClr val="tx1">
                    <a:lumMod val="75000"/>
                    <a:lumOff val="25000"/>
                  </a:schemeClr>
                </a:solidFill>
                <a:latin typeface="Times New Roman" panose="02020603050405020304" pitchFamily="18" charset="0"/>
                <a:cs typeface="Times New Roman" panose="02020603050405020304" pitchFamily="18" charset="0"/>
              </a:rPr>
              <a:t>4. Modeling and pipeline creation</a:t>
            </a:r>
          </a:p>
          <a:p>
            <a:pPr marL="457200" indent="-457200" algn="l">
              <a:buFont typeface="Times New Roman" panose="02020603050405020304" pitchFamily="18" charset="0"/>
              <a:buChar char="֍"/>
            </a:pPr>
            <a:r>
              <a:rPr lang="en-CA" sz="3200" b="1" dirty="0">
                <a:solidFill>
                  <a:schemeClr val="tx1">
                    <a:lumMod val="75000"/>
                    <a:lumOff val="25000"/>
                  </a:schemeClr>
                </a:solidFill>
                <a:latin typeface="Times New Roman" panose="02020603050405020304" pitchFamily="18" charset="0"/>
                <a:cs typeface="Times New Roman" panose="02020603050405020304" pitchFamily="18" charset="0"/>
              </a:rPr>
              <a:t>5. Model evaluation and selection</a:t>
            </a:r>
          </a:p>
          <a:p>
            <a:pPr marL="457200" indent="-457200" algn="l">
              <a:buFont typeface="Times New Roman" panose="02020603050405020304" pitchFamily="18" charset="0"/>
              <a:buChar char="֍"/>
            </a:pPr>
            <a:r>
              <a:rPr lang="en-CA" sz="3200" b="1" dirty="0">
                <a:solidFill>
                  <a:schemeClr val="tx1">
                    <a:lumMod val="75000"/>
                    <a:lumOff val="25000"/>
                  </a:schemeClr>
                </a:solidFill>
                <a:latin typeface="Times New Roman" panose="02020603050405020304" pitchFamily="18" charset="0"/>
                <a:cs typeface="Times New Roman" panose="02020603050405020304" pitchFamily="18" charset="0"/>
              </a:rPr>
              <a:t>6. Conclusion</a:t>
            </a:r>
          </a:p>
          <a:p>
            <a:pPr algn="l"/>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8891" y="142053"/>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Tree>
    <p:extLst>
      <p:ext uri="{BB962C8B-B14F-4D97-AF65-F5344CB8AC3E}">
        <p14:creationId xmlns:p14="http://schemas.microsoft.com/office/powerpoint/2010/main" val="138113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393373" y="1085041"/>
            <a:ext cx="9144000" cy="652010"/>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1. Business understanding </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458263" y="1268450"/>
            <a:ext cx="10340364" cy="4796447"/>
          </a:xfrm>
        </p:spPr>
        <p:txBody>
          <a:bodyPr>
            <a:normAutofit/>
          </a:bodyPr>
          <a:lstStyle/>
          <a:p>
            <a:pPr algn="l"/>
            <a:endParaRPr lang="en-CA" sz="2800" dirty="0"/>
          </a:p>
          <a:p>
            <a:pPr algn="l">
              <a:lnSpc>
                <a:spcPct val="150000"/>
              </a:lnSpc>
            </a:pPr>
            <a:endParaRPr lang="en-CA" sz="35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CA" sz="35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Font typeface="Wingdings" panose="05000000000000000000" pitchFamily="2" charset="2"/>
              <a:buChar char="q"/>
            </a:pPr>
            <a:endParaRPr lang="en-CA" sz="35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Font typeface="Wingdings" panose="05000000000000000000" pitchFamily="2" charset="2"/>
              <a:buChar char="q"/>
            </a:pPr>
            <a:endParaRPr lang="en-CA" sz="4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Font typeface="Wingdings" panose="05000000000000000000" pitchFamily="2" charset="2"/>
              <a:buChar char="q"/>
            </a:pPr>
            <a:endParaRPr lang="en-CA" sz="41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6213" y="86070"/>
            <a:ext cx="2482806" cy="719055"/>
          </a:xfrm>
          <a:prstGeom prst="rect">
            <a:avLst/>
          </a:prstGeom>
          <a:noFill/>
          <a:ln>
            <a:noFill/>
          </a:ln>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17" name="Rectangle 16">
            <a:extLst>
              <a:ext uri="{FF2B5EF4-FFF2-40B4-BE49-F238E27FC236}">
                <a16:creationId xmlns:a16="http://schemas.microsoft.com/office/drawing/2014/main" id="{42929F9E-276B-58E8-9FA9-C1EB9EF26946}"/>
              </a:ext>
            </a:extLst>
          </p:cNvPr>
          <p:cNvSpPr/>
          <p:nvPr/>
        </p:nvSpPr>
        <p:spPr>
          <a:xfrm>
            <a:off x="570231" y="1920460"/>
            <a:ext cx="11316970" cy="4144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indent="-457200" algn="just">
              <a:lnSpc>
                <a:spcPct val="150000"/>
              </a:lnSpc>
              <a:spcBef>
                <a:spcPts val="0"/>
              </a:spcBef>
              <a:spcAft>
                <a:spcPts val="0"/>
              </a:spcAft>
              <a:buFont typeface="Wingdings" panose="05000000000000000000" pitchFamily="2" charset="2"/>
              <a:buChar char="q"/>
            </a:pPr>
            <a:r>
              <a:rPr lang="en-CA"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Walmart is an American multinational retail corporation and the word largest retailer, has been in existence since 1962. </a:t>
            </a:r>
          </a:p>
          <a:p>
            <a:pPr marL="457200" marR="0" indent="-457200" algn="just">
              <a:lnSpc>
                <a:spcPct val="150000"/>
              </a:lnSpc>
              <a:spcBef>
                <a:spcPts val="0"/>
              </a:spcBef>
              <a:spcAft>
                <a:spcPts val="0"/>
              </a:spcAft>
              <a:buFont typeface="Wingdings" panose="05000000000000000000" pitchFamily="2" charset="2"/>
              <a:buChar char="q"/>
            </a:pPr>
            <a:r>
              <a:rPr lang="en-CA"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Over the years, Walmart has built a strong and influencing brand known for its low prices, wide selection of product and their commitment to customers. </a:t>
            </a:r>
          </a:p>
          <a:p>
            <a:pPr marL="457200" marR="0" indent="-457200" algn="just">
              <a:lnSpc>
                <a:spcPct val="150000"/>
              </a:lnSpc>
              <a:spcBef>
                <a:spcPts val="0"/>
              </a:spcBef>
              <a:spcAft>
                <a:spcPts val="0"/>
              </a:spcAft>
              <a:buFont typeface="Wingdings" panose="05000000000000000000" pitchFamily="2" charset="2"/>
              <a:buChar char="q"/>
            </a:pPr>
            <a:r>
              <a:rPr lang="en-CA"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Walmart business model is based on providing values to its customer through cost savings and efficiency</a:t>
            </a:r>
            <a:r>
              <a:rPr lang="en-CA" sz="3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960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393373" y="954414"/>
            <a:ext cx="9144000" cy="652010"/>
          </a:xfrm>
        </p:spPr>
        <p:txBody>
          <a:bodyPr>
            <a:noAutofit/>
          </a:bodyPr>
          <a:lstStyle/>
          <a:p>
            <a:pPr algn="ctr"/>
            <a:r>
              <a:rPr lang="en-CA" sz="4000" b="1"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458263" y="1804096"/>
            <a:ext cx="10340364" cy="4260801"/>
          </a:xfrm>
        </p:spPr>
        <p:txBody>
          <a:bodyPr>
            <a:normAutofit/>
          </a:bodyPr>
          <a:lstStyle/>
          <a:p>
            <a:pPr algn="l"/>
            <a:endParaRPr lang="en-CA" sz="2800" dirty="0"/>
          </a:p>
          <a:p>
            <a:pPr algn="l">
              <a:lnSpc>
                <a:spcPct val="150000"/>
              </a:lnSpc>
            </a:pPr>
            <a:endParaRPr lang="en-CA" sz="35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CA" sz="35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Font typeface="Wingdings" panose="05000000000000000000" pitchFamily="2" charset="2"/>
              <a:buChar char="q"/>
            </a:pPr>
            <a:endParaRPr lang="en-CA" sz="35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Font typeface="Wingdings" panose="05000000000000000000" pitchFamily="2" charset="2"/>
              <a:buChar char="q"/>
            </a:pPr>
            <a:endParaRPr lang="en-CA" sz="4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Font typeface="Wingdings" panose="05000000000000000000" pitchFamily="2" charset="2"/>
              <a:buChar char="q"/>
            </a:pPr>
            <a:endParaRPr lang="en-CA" sz="41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0230" y="403308"/>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17" name="Rectangle 16">
            <a:extLst>
              <a:ext uri="{FF2B5EF4-FFF2-40B4-BE49-F238E27FC236}">
                <a16:creationId xmlns:a16="http://schemas.microsoft.com/office/drawing/2014/main" id="{42929F9E-276B-58E8-9FA9-C1EB9EF26946}"/>
              </a:ext>
            </a:extLst>
          </p:cNvPr>
          <p:cNvSpPr/>
          <p:nvPr/>
        </p:nvSpPr>
        <p:spPr>
          <a:xfrm>
            <a:off x="570231" y="1920460"/>
            <a:ext cx="11316970" cy="4144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50000"/>
              </a:lnSpc>
              <a:buFont typeface="Wingdings" panose="05000000000000000000" pitchFamily="2" charset="2"/>
              <a:buChar char="q"/>
            </a:pPr>
            <a:r>
              <a:rPr lang="en-CA"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Sales is a crucial part of every business and a major determinant of business growth. </a:t>
            </a:r>
          </a:p>
          <a:p>
            <a:pPr marL="457200" indent="-457200" algn="just">
              <a:lnSpc>
                <a:spcPct val="150000"/>
              </a:lnSpc>
              <a:buFont typeface="Wingdings" panose="05000000000000000000" pitchFamily="2" charset="2"/>
              <a:buChar char="q"/>
            </a:pPr>
            <a:r>
              <a:rPr lang="en-CA"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Inaccurate forecast of Walmart sales can lead to over stocking or stock out, inaccurate calculation of revenue and affect investment decision. </a:t>
            </a:r>
          </a:p>
          <a:p>
            <a:pPr marL="457200" indent="-457200" algn="just">
              <a:lnSpc>
                <a:spcPct val="150000"/>
              </a:lnSpc>
              <a:buFont typeface="Wingdings" panose="05000000000000000000" pitchFamily="2" charset="2"/>
              <a:buChar char="q"/>
            </a:pPr>
            <a:r>
              <a:rPr lang="en-CA"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Accurate sales prediction can give Walmart an idea of future sales expectation and how projected targets can be achieve as not reaching target could negatively affect stock prices and will be a problem for Walmart.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697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822580" y="749143"/>
            <a:ext cx="6798905" cy="652010"/>
          </a:xfrm>
        </p:spPr>
        <p:txBody>
          <a:bodyPr>
            <a:noAutofit/>
          </a:bodyPr>
          <a:lstStyle/>
          <a:p>
            <a:pPr algn="ctr"/>
            <a:r>
              <a:rPr lang="en-CA" sz="4000" b="1" dirty="0">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458263" y="1804096"/>
            <a:ext cx="10340364" cy="4260801"/>
          </a:xfrm>
        </p:spPr>
        <p:txBody>
          <a:bodyPr>
            <a:normAutofit/>
          </a:bodyPr>
          <a:lstStyle/>
          <a:p>
            <a:pPr algn="l"/>
            <a:endParaRPr lang="en-CA" sz="2800" dirty="0"/>
          </a:p>
          <a:p>
            <a:pPr algn="l">
              <a:lnSpc>
                <a:spcPct val="150000"/>
              </a:lnSpc>
            </a:pPr>
            <a:endParaRPr lang="en-CA" sz="35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CA" sz="35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Font typeface="Wingdings" panose="05000000000000000000" pitchFamily="2" charset="2"/>
              <a:buChar char="q"/>
            </a:pPr>
            <a:endParaRPr lang="en-CA" sz="35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Font typeface="Wingdings" panose="05000000000000000000" pitchFamily="2" charset="2"/>
              <a:buChar char="q"/>
            </a:pPr>
            <a:endParaRPr lang="en-CA" sz="4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buFont typeface="Wingdings" panose="05000000000000000000" pitchFamily="2" charset="2"/>
              <a:buChar char="q"/>
            </a:pPr>
            <a:endParaRPr lang="en-CA" sz="41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0230" y="123392"/>
            <a:ext cx="2482806" cy="719055"/>
          </a:xfrm>
          <a:prstGeom prst="rect">
            <a:avLst/>
          </a:prstGeom>
          <a:noFill/>
          <a:ln>
            <a:noFill/>
          </a:ln>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17" name="Rectangle 16">
            <a:extLst>
              <a:ext uri="{FF2B5EF4-FFF2-40B4-BE49-F238E27FC236}">
                <a16:creationId xmlns:a16="http://schemas.microsoft.com/office/drawing/2014/main" id="{42929F9E-276B-58E8-9FA9-C1EB9EF26946}"/>
              </a:ext>
            </a:extLst>
          </p:cNvPr>
          <p:cNvSpPr/>
          <p:nvPr/>
        </p:nvSpPr>
        <p:spPr>
          <a:xfrm>
            <a:off x="458263" y="2157530"/>
            <a:ext cx="11316970" cy="3267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CA" sz="3200"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CA" sz="3500" b="1" dirty="0">
                <a:solidFill>
                  <a:schemeClr val="tx1">
                    <a:lumMod val="95000"/>
                    <a:lumOff val="5000"/>
                  </a:schemeClr>
                </a:solidFill>
                <a:effectLst/>
                <a:latin typeface="Times New Roman" panose="02020603050405020304" pitchFamily="18" charset="0"/>
                <a:ea typeface="Calibri" panose="020F0502020204030204" pitchFamily="34" charset="0"/>
              </a:rPr>
              <a:t>Build a model to predict weekly sales</a:t>
            </a:r>
          </a:p>
          <a:p>
            <a:pPr marL="457200" indent="-457200" algn="just">
              <a:lnSpc>
                <a:spcPct val="200000"/>
              </a:lnSpc>
              <a:buFont typeface="Times New Roman" panose="02020603050405020304" pitchFamily="18" charset="0"/>
              <a:buChar char="֍"/>
            </a:pPr>
            <a:r>
              <a:rPr lang="en-CA" sz="3300" dirty="0">
                <a:solidFill>
                  <a:schemeClr val="tx1">
                    <a:lumMod val="95000"/>
                    <a:lumOff val="5000"/>
                  </a:schemeClr>
                </a:solidFill>
                <a:effectLst/>
                <a:latin typeface="Times New Roman" panose="02020603050405020304" pitchFamily="18" charset="0"/>
                <a:ea typeface="Calibri" panose="020F0502020204030204" pitchFamily="34" charset="0"/>
              </a:rPr>
              <a:t> Be able to make better future plans</a:t>
            </a:r>
          </a:p>
          <a:p>
            <a:pPr marL="457200" indent="-457200" algn="just">
              <a:lnSpc>
                <a:spcPct val="200000"/>
              </a:lnSpc>
              <a:buFont typeface="Times New Roman" panose="02020603050405020304" pitchFamily="18" charset="0"/>
              <a:buChar char="֍"/>
            </a:pPr>
            <a:r>
              <a:rPr lang="en-CA" sz="3300" dirty="0">
                <a:solidFill>
                  <a:schemeClr val="tx1">
                    <a:lumMod val="95000"/>
                    <a:lumOff val="5000"/>
                  </a:schemeClr>
                </a:solidFill>
                <a:effectLst/>
                <a:latin typeface="Times New Roman" panose="02020603050405020304" pitchFamily="18" charset="0"/>
                <a:ea typeface="Calibri" panose="020F0502020204030204" pitchFamily="34" charset="0"/>
              </a:rPr>
              <a:t> Limit the problem of overstocking and understocking</a:t>
            </a:r>
          </a:p>
          <a:p>
            <a:pPr marL="457200" indent="-457200" algn="just">
              <a:lnSpc>
                <a:spcPct val="200000"/>
              </a:lnSpc>
              <a:buFont typeface="Times New Roman" panose="02020603050405020304" pitchFamily="18" charset="0"/>
              <a:buChar char="֍"/>
            </a:pPr>
            <a:r>
              <a:rPr lang="en-CA" sz="3300" dirty="0">
                <a:solidFill>
                  <a:schemeClr val="tx1">
                    <a:lumMod val="95000"/>
                    <a:lumOff val="5000"/>
                  </a:schemeClr>
                </a:solidFill>
                <a:latin typeface="Times New Roman" panose="02020603050405020304" pitchFamily="18" charset="0"/>
                <a:ea typeface="Calibri" panose="020F0502020204030204" pitchFamily="34" charset="0"/>
              </a:rPr>
              <a:t> A</a:t>
            </a:r>
            <a:r>
              <a:rPr lang="en-CA" sz="3300" dirty="0">
                <a:solidFill>
                  <a:schemeClr val="tx1">
                    <a:lumMod val="95000"/>
                    <a:lumOff val="5000"/>
                  </a:schemeClr>
                </a:solidFill>
                <a:effectLst/>
                <a:latin typeface="Times New Roman" panose="02020603050405020304" pitchFamily="18" charset="0"/>
                <a:ea typeface="Calibri" panose="020F0502020204030204" pitchFamily="34" charset="0"/>
              </a:rPr>
              <a:t>chieve projected targets </a:t>
            </a:r>
          </a:p>
          <a:p>
            <a:pPr marL="457200" indent="-457200" algn="just">
              <a:lnSpc>
                <a:spcPct val="200000"/>
              </a:lnSpc>
              <a:buFont typeface="Times New Roman" panose="02020603050405020304" pitchFamily="18" charset="0"/>
              <a:buChar char="֍"/>
            </a:pPr>
            <a:r>
              <a:rPr lang="en-CA" sz="3300" dirty="0">
                <a:solidFill>
                  <a:schemeClr val="tx1">
                    <a:lumMod val="95000"/>
                    <a:lumOff val="5000"/>
                  </a:schemeClr>
                </a:solidFill>
                <a:latin typeface="Times New Roman" panose="02020603050405020304" pitchFamily="18" charset="0"/>
                <a:ea typeface="Calibri" panose="020F0502020204030204" pitchFamily="34" charset="0"/>
              </a:rPr>
              <a:t> D</a:t>
            </a:r>
            <a:r>
              <a:rPr lang="en-CA" sz="3300" dirty="0">
                <a:solidFill>
                  <a:schemeClr val="tx1">
                    <a:lumMod val="95000"/>
                    <a:lumOff val="5000"/>
                  </a:schemeClr>
                </a:solidFill>
                <a:effectLst/>
                <a:latin typeface="Times New Roman" panose="02020603050405020304" pitchFamily="18" charset="0"/>
                <a:ea typeface="Calibri" panose="020F0502020204030204" pitchFamily="34" charset="0"/>
              </a:rPr>
              <a:t>ecide on the best investment</a:t>
            </a:r>
            <a:endParaRPr lang="en-US" sz="33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lèche : chevron 4">
            <a:extLst>
              <a:ext uri="{FF2B5EF4-FFF2-40B4-BE49-F238E27FC236}">
                <a16:creationId xmlns:a16="http://schemas.microsoft.com/office/drawing/2014/main" id="{4F0926A7-6F1D-5C25-46E2-6186EED03178}"/>
              </a:ext>
            </a:extLst>
          </p:cNvPr>
          <p:cNvSpPr/>
          <p:nvPr/>
        </p:nvSpPr>
        <p:spPr>
          <a:xfrm>
            <a:off x="682194" y="1766774"/>
            <a:ext cx="1326995" cy="260130"/>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6350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486678" y="413242"/>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2. Data understanding</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marL="457200" indent="-457200" algn="l">
              <a:buFont typeface="Wingdings" panose="05000000000000000000" pitchFamily="2" charset="2"/>
              <a:buChar char="q"/>
            </a:pPr>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7552" y="142053"/>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6" name="Title 1">
            <a:extLst>
              <a:ext uri="{FF2B5EF4-FFF2-40B4-BE49-F238E27FC236}">
                <a16:creationId xmlns:a16="http://schemas.microsoft.com/office/drawing/2014/main" id="{A812B346-0D7A-6EA0-C2C5-7D0359C36ABA}"/>
              </a:ext>
            </a:extLst>
          </p:cNvPr>
          <p:cNvSpPr txBox="1">
            <a:spLocks/>
          </p:cNvSpPr>
          <p:nvPr/>
        </p:nvSpPr>
        <p:spPr>
          <a:xfrm>
            <a:off x="1191210" y="926461"/>
            <a:ext cx="9144000" cy="782637"/>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85800" indent="-685800" algn="ctr">
              <a:buFont typeface="Wingdings" panose="05000000000000000000" pitchFamily="2" charset="2"/>
              <a:buChar char="q"/>
            </a:pPr>
            <a:r>
              <a:rPr lang="en-CA" sz="3800" b="1" dirty="0">
                <a:solidFill>
                  <a:schemeClr val="accent1">
                    <a:lumMod val="50000"/>
                  </a:schemeClr>
                </a:solidFill>
                <a:latin typeface="Times New Roman" panose="02020603050405020304" pitchFamily="18" charset="0"/>
                <a:cs typeface="Times New Roman" panose="02020603050405020304" pitchFamily="18" charset="0"/>
              </a:rPr>
              <a:t>Data capture and explanations</a:t>
            </a:r>
          </a:p>
        </p:txBody>
      </p:sp>
      <p:sp>
        <p:nvSpPr>
          <p:cNvPr id="8" name="ZoneTexte 7">
            <a:extLst>
              <a:ext uri="{FF2B5EF4-FFF2-40B4-BE49-F238E27FC236}">
                <a16:creationId xmlns:a16="http://schemas.microsoft.com/office/drawing/2014/main" id="{946B214D-9FBE-23AC-F706-57FF92158BD6}"/>
              </a:ext>
            </a:extLst>
          </p:cNvPr>
          <p:cNvSpPr txBox="1"/>
          <p:nvPr/>
        </p:nvSpPr>
        <p:spPr>
          <a:xfrm>
            <a:off x="802433" y="1734835"/>
            <a:ext cx="11215396" cy="4401205"/>
          </a:xfrm>
          <a:prstGeom prst="rect">
            <a:avLst/>
          </a:prstGeom>
          <a:noFill/>
        </p:spPr>
        <p:txBody>
          <a:bodyPr wrap="square">
            <a:spAutoFit/>
          </a:bodyPr>
          <a:lstStyle/>
          <a:p>
            <a:pPr marL="342900" indent="-342900" algn="l">
              <a:buFont typeface="Wingdings" panose="05000000000000000000" pitchFamily="2" charset="2"/>
              <a:buChar char="§"/>
            </a:pPr>
            <a:r>
              <a:rPr lang="en-US" sz="2800" b="1" i="0" dirty="0">
                <a:effectLst/>
                <a:latin typeface="Times New Roman" panose="02020603050405020304" pitchFamily="18" charset="0"/>
                <a:cs typeface="Times New Roman" panose="02020603050405020304" pitchFamily="18" charset="0"/>
              </a:rPr>
              <a:t>Store</a:t>
            </a:r>
            <a:r>
              <a:rPr lang="en-US" sz="2800" b="0" i="0" dirty="0">
                <a:effectLst/>
                <a:latin typeface="Times New Roman" panose="02020603050405020304" pitchFamily="18" charset="0"/>
                <a:cs typeface="Times New Roman" panose="02020603050405020304" pitchFamily="18" charset="0"/>
              </a:rPr>
              <a:t>: The different store represented numerical values between 1 – 45</a:t>
            </a:r>
            <a:endParaRPr lang="en-US" sz="28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800" b="1" i="0" dirty="0">
                <a:effectLst/>
                <a:latin typeface="Times New Roman" panose="02020603050405020304" pitchFamily="18" charset="0"/>
                <a:cs typeface="Times New Roman" panose="02020603050405020304" pitchFamily="18" charset="0"/>
              </a:rPr>
              <a:t>Type</a:t>
            </a:r>
            <a:r>
              <a:rPr lang="en-US" sz="2800" b="0" i="0" dirty="0">
                <a:effectLst/>
                <a:latin typeface="Times New Roman" panose="02020603050405020304" pitchFamily="18" charset="0"/>
                <a:cs typeface="Times New Roman" panose="02020603050405020304" pitchFamily="18" charset="0"/>
              </a:rPr>
              <a:t>: Store type represented with A, B and C</a:t>
            </a:r>
          </a:p>
          <a:p>
            <a:pPr marL="342900" indent="-342900" algn="l">
              <a:buFont typeface="Wingdings" panose="05000000000000000000" pitchFamily="2" charset="2"/>
              <a:buChar char="§"/>
            </a:pPr>
            <a:r>
              <a:rPr lang="en-US" sz="2800" b="1" i="0" dirty="0">
                <a:effectLst/>
                <a:latin typeface="Times New Roman" panose="02020603050405020304" pitchFamily="18" charset="0"/>
                <a:cs typeface="Times New Roman" panose="02020603050405020304" pitchFamily="18" charset="0"/>
              </a:rPr>
              <a:t> Dept</a:t>
            </a:r>
            <a:r>
              <a:rPr lang="en-US" sz="2800" b="0" i="0" dirty="0">
                <a:effectLst/>
                <a:latin typeface="Times New Roman" panose="02020603050405020304" pitchFamily="18" charset="0"/>
                <a:cs typeface="Times New Roman" panose="02020603050405020304" pitchFamily="18" charset="0"/>
              </a:rPr>
              <a:t>: Department in the store represented in numerical values</a:t>
            </a:r>
          </a:p>
          <a:p>
            <a:pPr marL="342900" indent="-342900" algn="l">
              <a:buFont typeface="Wingdings" panose="05000000000000000000" pitchFamily="2" charset="2"/>
              <a:buChar char="§"/>
            </a:pPr>
            <a:r>
              <a:rPr lang="en-US" sz="2800" b="1" i="0" dirty="0" err="1">
                <a:effectLst/>
                <a:latin typeface="Times New Roman" panose="02020603050405020304" pitchFamily="18" charset="0"/>
                <a:cs typeface="Times New Roman" panose="02020603050405020304" pitchFamily="18" charset="0"/>
              </a:rPr>
              <a:t>MarkDown</a:t>
            </a:r>
            <a:r>
              <a:rPr lang="en-US" sz="2800" b="0" i="0" dirty="0">
                <a:effectLst/>
                <a:latin typeface="Times New Roman" panose="02020603050405020304" pitchFamily="18" charset="0"/>
                <a:cs typeface="Times New Roman" panose="02020603050405020304" pitchFamily="18" charset="0"/>
              </a:rPr>
              <a:t>: There are 5 markdown which represent the promotional sales</a:t>
            </a:r>
          </a:p>
          <a:p>
            <a:pPr marL="342900" indent="-342900" algn="l">
              <a:buFont typeface="Wingdings" panose="05000000000000000000" pitchFamily="2" charset="2"/>
              <a:buChar char="§"/>
            </a:pPr>
            <a:r>
              <a:rPr lang="en-US" sz="2800" b="1" i="0" dirty="0" err="1">
                <a:effectLst/>
                <a:latin typeface="Times New Roman" panose="02020603050405020304" pitchFamily="18" charset="0"/>
                <a:cs typeface="Times New Roman" panose="02020603050405020304" pitchFamily="18" charset="0"/>
              </a:rPr>
              <a:t>IsHoliday</a:t>
            </a:r>
            <a:r>
              <a:rPr lang="en-US" sz="2800" b="0" i="0" dirty="0">
                <a:effectLst/>
                <a:latin typeface="Times New Roman" panose="02020603050405020304" pitchFamily="18" charset="0"/>
                <a:cs typeface="Times New Roman" panose="02020603050405020304" pitchFamily="18" charset="0"/>
              </a:rPr>
              <a:t>: Stare when there is holidays it is represented with true meaning there is holiday and false no holiday</a:t>
            </a:r>
          </a:p>
          <a:p>
            <a:pPr marL="342900" indent="-342900" algn="l">
              <a:buFont typeface="Wingdings" panose="05000000000000000000" pitchFamily="2" charset="2"/>
              <a:buChar char="§"/>
            </a:pPr>
            <a:r>
              <a:rPr lang="en-US" sz="2800" b="1" i="0" dirty="0">
                <a:effectLst/>
                <a:latin typeface="Times New Roman" panose="02020603050405020304" pitchFamily="18" charset="0"/>
                <a:cs typeface="Times New Roman" panose="02020603050405020304" pitchFamily="18" charset="0"/>
              </a:rPr>
              <a:t>Unemployment</a:t>
            </a:r>
            <a:r>
              <a:rPr lang="en-US" sz="2800" b="0" i="0" dirty="0">
                <a:effectLst/>
                <a:latin typeface="Times New Roman" panose="02020603050405020304" pitchFamily="18" charset="0"/>
                <a:cs typeface="Times New Roman" panose="02020603050405020304" pitchFamily="18" charset="0"/>
              </a:rPr>
              <a:t>: represented in float</a:t>
            </a:r>
          </a:p>
          <a:p>
            <a:pPr marL="342900" indent="-342900" algn="l">
              <a:buFont typeface="Wingdings" panose="05000000000000000000" pitchFamily="2" charset="2"/>
              <a:buChar char="§"/>
            </a:pPr>
            <a:r>
              <a:rPr lang="en-US" sz="2800" b="1" i="0" dirty="0">
                <a:effectLst/>
                <a:latin typeface="Times New Roman" panose="02020603050405020304" pitchFamily="18" charset="0"/>
                <a:cs typeface="Times New Roman" panose="02020603050405020304" pitchFamily="18" charset="0"/>
              </a:rPr>
              <a:t>Temperature</a:t>
            </a:r>
            <a:r>
              <a:rPr lang="en-US" sz="2800" b="0" i="0" dirty="0">
                <a:effectLst/>
                <a:latin typeface="Times New Roman" panose="02020603050405020304" pitchFamily="18" charset="0"/>
                <a:cs typeface="Times New Roman" panose="02020603050405020304" pitchFamily="18" charset="0"/>
              </a:rPr>
              <a:t>: Measured in Celsius</a:t>
            </a:r>
          </a:p>
          <a:p>
            <a:pPr marL="342900" indent="-342900" algn="l">
              <a:buFont typeface="Wingdings" panose="05000000000000000000" pitchFamily="2" charset="2"/>
              <a:buChar char="§"/>
            </a:pPr>
            <a:r>
              <a:rPr lang="en-US" sz="2800" b="1" i="0" dirty="0">
                <a:effectLst/>
                <a:latin typeface="Times New Roman" panose="02020603050405020304" pitchFamily="18" charset="0"/>
                <a:cs typeface="Times New Roman" panose="02020603050405020304" pitchFamily="18" charset="0"/>
              </a:rPr>
              <a:t>CPI</a:t>
            </a:r>
            <a:r>
              <a:rPr lang="en-US" sz="2800" b="0" i="0" dirty="0">
                <a:effectLst/>
                <a:latin typeface="Times New Roman" panose="02020603050405020304" pitchFamily="18" charset="0"/>
                <a:cs typeface="Times New Roman" panose="02020603050405020304" pitchFamily="18" charset="0"/>
              </a:rPr>
              <a:t>: Consumers price index represented in float</a:t>
            </a:r>
          </a:p>
          <a:p>
            <a:pPr marL="342900" indent="-342900" algn="l">
              <a:buFont typeface="Wingdings" panose="05000000000000000000" pitchFamily="2" charset="2"/>
              <a:buChar char="§"/>
            </a:pPr>
            <a:r>
              <a:rPr lang="en-US" sz="2800" b="1" i="0" dirty="0" err="1">
                <a:effectLst/>
                <a:latin typeface="Times New Roman" panose="02020603050405020304" pitchFamily="18" charset="0"/>
                <a:cs typeface="Times New Roman" panose="02020603050405020304" pitchFamily="18" charset="0"/>
              </a:rPr>
              <a:t>Weekly_Sales</a:t>
            </a:r>
            <a:r>
              <a:rPr lang="en-US" sz="2800" b="0" i="0" dirty="0">
                <a:effectLst/>
                <a:latin typeface="Times New Roman" panose="02020603050405020304" pitchFamily="18" charset="0"/>
                <a:cs typeface="Times New Roman" panose="02020603050405020304" pitchFamily="18" charset="0"/>
              </a:rPr>
              <a:t>: department weekly sales represented in dollars</a:t>
            </a:r>
          </a:p>
        </p:txBody>
      </p:sp>
    </p:spTree>
    <p:extLst>
      <p:ext uri="{BB962C8B-B14F-4D97-AF65-F5344CB8AC3E}">
        <p14:creationId xmlns:p14="http://schemas.microsoft.com/office/powerpoint/2010/main" val="386785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486678" y="413242"/>
            <a:ext cx="9144000" cy="782637"/>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2. Data understanding</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marL="457200" indent="-457200" algn="l">
              <a:buFont typeface="Wingdings" panose="05000000000000000000" pitchFamily="2" charset="2"/>
              <a:buChar char="q"/>
            </a:pPr>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7552" y="142053"/>
            <a:ext cx="2482806" cy="719055"/>
          </a:xfrm>
          <a:prstGeom prst="rect">
            <a:avLst/>
          </a:prstGeom>
          <a:noFill/>
          <a:ln>
            <a:noFill/>
          </a:ln>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6" name="Title 1">
            <a:extLst>
              <a:ext uri="{FF2B5EF4-FFF2-40B4-BE49-F238E27FC236}">
                <a16:creationId xmlns:a16="http://schemas.microsoft.com/office/drawing/2014/main" id="{A812B346-0D7A-6EA0-C2C5-7D0359C36ABA}"/>
              </a:ext>
            </a:extLst>
          </p:cNvPr>
          <p:cNvSpPr txBox="1">
            <a:spLocks/>
          </p:cNvSpPr>
          <p:nvPr/>
        </p:nvSpPr>
        <p:spPr>
          <a:xfrm>
            <a:off x="1191210" y="926461"/>
            <a:ext cx="9144000" cy="782637"/>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85800" indent="-685800" algn="ctr">
              <a:buFont typeface="Wingdings" panose="05000000000000000000" pitchFamily="2" charset="2"/>
              <a:buChar char="q"/>
            </a:pPr>
            <a:r>
              <a:rPr lang="en-CA" sz="3800" b="1" dirty="0">
                <a:solidFill>
                  <a:schemeClr val="accent1">
                    <a:lumMod val="50000"/>
                  </a:schemeClr>
                </a:solidFill>
                <a:latin typeface="Times New Roman" panose="02020603050405020304" pitchFamily="18" charset="0"/>
                <a:cs typeface="Times New Roman" panose="02020603050405020304" pitchFamily="18" charset="0"/>
              </a:rPr>
              <a:t>Data explorations (train and features)</a:t>
            </a:r>
          </a:p>
        </p:txBody>
      </p:sp>
      <p:pic>
        <p:nvPicPr>
          <p:cNvPr id="7" name="Image 6">
            <a:extLst>
              <a:ext uri="{FF2B5EF4-FFF2-40B4-BE49-F238E27FC236}">
                <a16:creationId xmlns:a16="http://schemas.microsoft.com/office/drawing/2014/main" id="{3CE95689-3EC8-4B85-98A1-044A3E832B40}"/>
              </a:ext>
            </a:extLst>
          </p:cNvPr>
          <p:cNvPicPr>
            <a:picLocks noChangeAspect="1"/>
          </p:cNvPicPr>
          <p:nvPr/>
        </p:nvPicPr>
        <p:blipFill>
          <a:blip r:embed="rId4"/>
          <a:stretch>
            <a:fillRect/>
          </a:stretch>
        </p:blipFill>
        <p:spPr>
          <a:xfrm>
            <a:off x="608834" y="1681146"/>
            <a:ext cx="11334350" cy="5083549"/>
          </a:xfrm>
          <a:prstGeom prst="rect">
            <a:avLst/>
          </a:prstGeom>
        </p:spPr>
      </p:pic>
    </p:spTree>
    <p:extLst>
      <p:ext uri="{BB962C8B-B14F-4D97-AF65-F5344CB8AC3E}">
        <p14:creationId xmlns:p14="http://schemas.microsoft.com/office/powerpoint/2010/main" val="150050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486678" y="559837"/>
            <a:ext cx="9144000" cy="580059"/>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2. Data understanding</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marL="457200" indent="-457200" algn="l">
              <a:buFont typeface="Wingdings" panose="05000000000000000000" pitchFamily="2" charset="2"/>
              <a:buChar char="q"/>
            </a:pPr>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7552" y="142053"/>
            <a:ext cx="2482806" cy="719055"/>
          </a:xfrm>
          <a:prstGeom prst="rect">
            <a:avLst/>
          </a:prstGeom>
          <a:noFill/>
          <a:ln>
            <a:noFill/>
          </a:ln>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6" name="Title 1">
            <a:extLst>
              <a:ext uri="{FF2B5EF4-FFF2-40B4-BE49-F238E27FC236}">
                <a16:creationId xmlns:a16="http://schemas.microsoft.com/office/drawing/2014/main" id="{A812B346-0D7A-6EA0-C2C5-7D0359C36ABA}"/>
              </a:ext>
            </a:extLst>
          </p:cNvPr>
          <p:cNvSpPr txBox="1">
            <a:spLocks/>
          </p:cNvSpPr>
          <p:nvPr/>
        </p:nvSpPr>
        <p:spPr>
          <a:xfrm>
            <a:off x="1228532" y="982444"/>
            <a:ext cx="9144000" cy="580059"/>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85800" indent="-685800" algn="ctr">
              <a:buFont typeface="Wingdings" panose="05000000000000000000" pitchFamily="2" charset="2"/>
              <a:buChar char="q"/>
            </a:pPr>
            <a:r>
              <a:rPr lang="en-CA" sz="3800" b="1" dirty="0">
                <a:solidFill>
                  <a:schemeClr val="accent1">
                    <a:lumMod val="50000"/>
                  </a:schemeClr>
                </a:solidFill>
                <a:latin typeface="Times New Roman" panose="02020603050405020304" pitchFamily="18" charset="0"/>
                <a:cs typeface="Times New Roman" panose="02020603050405020304" pitchFamily="18" charset="0"/>
              </a:rPr>
              <a:t>Data explorations (df1 and store)</a:t>
            </a:r>
          </a:p>
        </p:txBody>
      </p:sp>
      <p:pic>
        <p:nvPicPr>
          <p:cNvPr id="8" name="Image 7">
            <a:extLst>
              <a:ext uri="{FF2B5EF4-FFF2-40B4-BE49-F238E27FC236}">
                <a16:creationId xmlns:a16="http://schemas.microsoft.com/office/drawing/2014/main" id="{A11C12D7-72A0-D64D-14CA-B5288D118C05}"/>
              </a:ext>
            </a:extLst>
          </p:cNvPr>
          <p:cNvPicPr>
            <a:picLocks noChangeAspect="1"/>
          </p:cNvPicPr>
          <p:nvPr/>
        </p:nvPicPr>
        <p:blipFill>
          <a:blip r:embed="rId4"/>
          <a:stretch>
            <a:fillRect/>
          </a:stretch>
        </p:blipFill>
        <p:spPr>
          <a:xfrm>
            <a:off x="361149" y="1615793"/>
            <a:ext cx="11469701" cy="5146202"/>
          </a:xfrm>
          <a:prstGeom prst="rect">
            <a:avLst/>
          </a:prstGeom>
        </p:spPr>
      </p:pic>
    </p:spTree>
    <p:extLst>
      <p:ext uri="{BB962C8B-B14F-4D97-AF65-F5344CB8AC3E}">
        <p14:creationId xmlns:p14="http://schemas.microsoft.com/office/powerpoint/2010/main" val="365550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542-2BEA-1435-D5CC-2F416222BE85}"/>
              </a:ext>
            </a:extLst>
          </p:cNvPr>
          <p:cNvSpPr>
            <a:spLocks noGrp="1"/>
          </p:cNvSpPr>
          <p:nvPr>
            <p:ph type="ctrTitle"/>
          </p:nvPr>
        </p:nvSpPr>
        <p:spPr>
          <a:xfrm>
            <a:off x="1486678" y="559837"/>
            <a:ext cx="9144000" cy="580059"/>
          </a:xfrm>
        </p:spPr>
        <p:txBody>
          <a:bodyPr>
            <a:normAutofit fontScale="90000"/>
          </a:bodyPr>
          <a:lstStyle/>
          <a:p>
            <a:pPr algn="ctr"/>
            <a:r>
              <a:rPr lang="en-CA" b="1" dirty="0">
                <a:latin typeface="Times New Roman" panose="02020603050405020304" pitchFamily="18" charset="0"/>
                <a:cs typeface="Times New Roman" panose="02020603050405020304" pitchFamily="18" charset="0"/>
              </a:rPr>
              <a:t>2. Data understanding</a:t>
            </a:r>
          </a:p>
        </p:txBody>
      </p:sp>
      <p:sp>
        <p:nvSpPr>
          <p:cNvPr id="3" name="Subtitle 2">
            <a:extLst>
              <a:ext uri="{FF2B5EF4-FFF2-40B4-BE49-F238E27FC236}">
                <a16:creationId xmlns:a16="http://schemas.microsoft.com/office/drawing/2014/main" id="{FE654727-0EE7-4FF1-D40C-82B74FE9A1A9}"/>
              </a:ext>
            </a:extLst>
          </p:cNvPr>
          <p:cNvSpPr>
            <a:spLocks noGrp="1"/>
          </p:cNvSpPr>
          <p:nvPr>
            <p:ph type="subTitle" idx="1"/>
          </p:nvPr>
        </p:nvSpPr>
        <p:spPr>
          <a:xfrm>
            <a:off x="1524000" y="2255520"/>
            <a:ext cx="9144000" cy="3794760"/>
          </a:xfrm>
        </p:spPr>
        <p:txBody>
          <a:bodyPr>
            <a:normAutofit/>
          </a:bodyPr>
          <a:lstStyle/>
          <a:p>
            <a:pPr marL="457200" indent="-457200" algn="l">
              <a:buFont typeface="Wingdings" panose="05000000000000000000" pitchFamily="2" charset="2"/>
              <a:buChar char="q"/>
            </a:pPr>
            <a:endParaRPr lang="en-CA" sz="2800" dirty="0"/>
          </a:p>
          <a:p>
            <a:pPr algn="l"/>
            <a:endParaRPr lang="en-CA" dirty="0"/>
          </a:p>
          <a:p>
            <a:pPr marL="342900" indent="-342900" algn="l">
              <a:buFont typeface="Arial" panose="020B0604020202020204" pitchFamily="34" charset="0"/>
              <a:buChar char="•"/>
            </a:pPr>
            <a:endParaRPr lang="en-CA" dirty="0"/>
          </a:p>
        </p:txBody>
      </p:sp>
      <p:pic>
        <p:nvPicPr>
          <p:cNvPr id="4" name="Picture 3" descr="Algonquin College Logo" title="AC Logo">
            <a:extLst>
              <a:ext uri="{FF2B5EF4-FFF2-40B4-BE49-F238E27FC236}">
                <a16:creationId xmlns:a16="http://schemas.microsoft.com/office/drawing/2014/main" id="{5AE2A431-A608-788E-BA18-EAAE02439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7552" y="142053"/>
            <a:ext cx="2482806" cy="719055"/>
          </a:xfrm>
          <a:prstGeom prst="rect">
            <a:avLst/>
          </a:prstGeom>
          <a:noFill/>
          <a:ln>
            <a:noFill/>
          </a:ln>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oel="http://schemas.microsoft.com/office/2019/extlst"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6" name="Title 1">
            <a:extLst>
              <a:ext uri="{FF2B5EF4-FFF2-40B4-BE49-F238E27FC236}">
                <a16:creationId xmlns:a16="http://schemas.microsoft.com/office/drawing/2014/main" id="{A812B346-0D7A-6EA0-C2C5-7D0359C36ABA}"/>
              </a:ext>
            </a:extLst>
          </p:cNvPr>
          <p:cNvSpPr txBox="1">
            <a:spLocks/>
          </p:cNvSpPr>
          <p:nvPr/>
        </p:nvSpPr>
        <p:spPr>
          <a:xfrm>
            <a:off x="1228532" y="982444"/>
            <a:ext cx="9144000" cy="580059"/>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85800" indent="-685800" algn="ctr">
              <a:buFont typeface="Wingdings" panose="05000000000000000000" pitchFamily="2" charset="2"/>
              <a:buChar char="q"/>
            </a:pPr>
            <a:r>
              <a:rPr lang="en-CA" sz="3800" b="1" dirty="0">
                <a:solidFill>
                  <a:schemeClr val="accent1">
                    <a:lumMod val="50000"/>
                  </a:schemeClr>
                </a:solidFill>
                <a:latin typeface="Times New Roman" panose="02020603050405020304" pitchFamily="18" charset="0"/>
                <a:cs typeface="Times New Roman" panose="02020603050405020304" pitchFamily="18" charset="0"/>
              </a:rPr>
              <a:t>Data explorations</a:t>
            </a:r>
          </a:p>
        </p:txBody>
      </p:sp>
      <p:pic>
        <p:nvPicPr>
          <p:cNvPr id="7" name="Image 6">
            <a:extLst>
              <a:ext uri="{FF2B5EF4-FFF2-40B4-BE49-F238E27FC236}">
                <a16:creationId xmlns:a16="http://schemas.microsoft.com/office/drawing/2014/main" id="{3A3304EF-9DDE-116A-3092-80F7B2606D33}"/>
              </a:ext>
            </a:extLst>
          </p:cNvPr>
          <p:cNvPicPr>
            <a:picLocks noChangeAspect="1"/>
          </p:cNvPicPr>
          <p:nvPr/>
        </p:nvPicPr>
        <p:blipFill>
          <a:blip r:embed="rId4"/>
          <a:stretch>
            <a:fillRect/>
          </a:stretch>
        </p:blipFill>
        <p:spPr>
          <a:xfrm>
            <a:off x="1023786" y="7165904"/>
            <a:ext cx="8199881" cy="5032108"/>
          </a:xfrm>
          <a:prstGeom prst="rect">
            <a:avLst/>
          </a:prstGeom>
        </p:spPr>
      </p:pic>
      <p:pic>
        <p:nvPicPr>
          <p:cNvPr id="10" name="Image 9">
            <a:extLst>
              <a:ext uri="{FF2B5EF4-FFF2-40B4-BE49-F238E27FC236}">
                <a16:creationId xmlns:a16="http://schemas.microsoft.com/office/drawing/2014/main" id="{1838B5DD-634A-06A4-05F3-862E850F8B0C}"/>
              </a:ext>
            </a:extLst>
          </p:cNvPr>
          <p:cNvPicPr>
            <a:picLocks noChangeAspect="1"/>
          </p:cNvPicPr>
          <p:nvPr/>
        </p:nvPicPr>
        <p:blipFill>
          <a:blip r:embed="rId5"/>
          <a:stretch>
            <a:fillRect/>
          </a:stretch>
        </p:blipFill>
        <p:spPr>
          <a:xfrm>
            <a:off x="-8164585" y="1562503"/>
            <a:ext cx="8164585" cy="2707214"/>
          </a:xfrm>
          <a:prstGeom prst="rect">
            <a:avLst/>
          </a:prstGeom>
        </p:spPr>
      </p:pic>
    </p:spTree>
    <p:extLst>
      <p:ext uri="{BB962C8B-B14F-4D97-AF65-F5344CB8AC3E}">
        <p14:creationId xmlns:p14="http://schemas.microsoft.com/office/powerpoint/2010/main" val="364159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1.48148E-6 L 0.80717 -0.00254 " pathEditMode="relative" rAng="0" ptsTypes="AA">
                                      <p:cBhvr>
                                        <p:cTn id="6" dur="2000" fill="hold"/>
                                        <p:tgtEl>
                                          <p:spTgt spid="10"/>
                                        </p:tgtEl>
                                        <p:attrNameLst>
                                          <p:attrName>ppt_x</p:attrName>
                                          <p:attrName>ppt_y</p:attrName>
                                        </p:attrNameLst>
                                      </p:cBhvr>
                                      <p:rCtr x="40352" y="-139"/>
                                    </p:animMotion>
                                  </p:childTnLst>
                                </p:cTn>
                              </p:par>
                            </p:childTnLst>
                          </p:cTn>
                        </p:par>
                      </p:childTnLst>
                    </p:cTn>
                  </p:par>
                  <p:par>
                    <p:cTn id="7" fill="hold">
                      <p:stCondLst>
                        <p:cond delay="indefinite"/>
                      </p:stCondLst>
                      <p:childTnLst>
                        <p:par>
                          <p:cTn id="8" fill="hold">
                            <p:stCondLst>
                              <p:cond delay="0"/>
                            </p:stCondLst>
                            <p:childTnLst>
                              <p:par>
                                <p:cTn id="9" presetID="42" presetClass="exit" presetSubtype="0" fill="hold" nodeType="clickEffect">
                                  <p:stCondLst>
                                    <p:cond delay="0"/>
                                  </p:stCondLst>
                                  <p:childTnLst>
                                    <p:animEffect transition="out" filter="fade">
                                      <p:cBhvr>
                                        <p:cTn id="10" dur="1000"/>
                                        <p:tgtEl>
                                          <p:spTgt spid="10"/>
                                        </p:tgtEl>
                                      </p:cBhvr>
                                    </p:animEffect>
                                    <p:anim calcmode="lin" valueType="num">
                                      <p:cBhvr>
                                        <p:cTn id="11" dur="1000"/>
                                        <p:tgtEl>
                                          <p:spTgt spid="10"/>
                                        </p:tgtEl>
                                        <p:attrNameLst>
                                          <p:attrName>ppt_x</p:attrName>
                                        </p:attrNameLst>
                                      </p:cBhvr>
                                      <p:tavLst>
                                        <p:tav tm="0">
                                          <p:val>
                                            <p:strVal val="ppt_x"/>
                                          </p:val>
                                        </p:tav>
                                        <p:tav tm="100000">
                                          <p:val>
                                            <p:strVal val="ppt_x"/>
                                          </p:val>
                                        </p:tav>
                                      </p:tavLst>
                                    </p:anim>
                                    <p:anim calcmode="lin" valueType="num">
                                      <p:cBhvr>
                                        <p:cTn id="12" dur="1000"/>
                                        <p:tgtEl>
                                          <p:spTgt spid="10"/>
                                        </p:tgtEl>
                                        <p:attrNameLst>
                                          <p:attrName>ppt_y</p:attrName>
                                        </p:attrNameLst>
                                      </p:cBhvr>
                                      <p:tavLst>
                                        <p:tav tm="0">
                                          <p:val>
                                            <p:strVal val="ppt_y"/>
                                          </p:val>
                                        </p:tav>
                                        <p:tav tm="100000">
                                          <p:val>
                                            <p:strVal val="ppt_y+.1"/>
                                          </p:val>
                                        </p:tav>
                                      </p:tavLst>
                                    </p:anim>
                                    <p:set>
                                      <p:cBhvr>
                                        <p:cTn id="13" dur="1" fill="hold">
                                          <p:stCondLst>
                                            <p:cond delay="999"/>
                                          </p:stCondLst>
                                        </p:cTn>
                                        <p:tgtEl>
                                          <p:spTgt spid="1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29167E-6 4.44444E-6 L -0.00208 -0.81598 " pathEditMode="relative" rAng="0" ptsTypes="AA">
                                      <p:cBhvr>
                                        <p:cTn id="17" dur="2000" fill="hold"/>
                                        <p:tgtEl>
                                          <p:spTgt spid="7"/>
                                        </p:tgtEl>
                                        <p:attrNameLst>
                                          <p:attrName>ppt_x</p:attrName>
                                          <p:attrName>ppt_y</p:attrName>
                                        </p:attrNameLst>
                                      </p:cBhvr>
                                      <p:rCtr x="-104" y="-408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3727</TotalTime>
  <Words>605</Words>
  <Application>Microsoft Office PowerPoint</Application>
  <PresentationFormat>Grand écran</PresentationFormat>
  <Paragraphs>148</Paragraphs>
  <Slides>18</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Calibri</vt:lpstr>
      <vt:lpstr>Times New Roman</vt:lpstr>
      <vt:lpstr>Trebuchet MS</vt:lpstr>
      <vt:lpstr>Wingdings</vt:lpstr>
      <vt:lpstr>Wingdings 3</vt:lpstr>
      <vt:lpstr>Facette</vt:lpstr>
      <vt:lpstr>23W_CST2105_300: Data Science Foundations for BISI    Final Project: Sales Prediction</vt:lpstr>
      <vt:lpstr>OUTLINE </vt:lpstr>
      <vt:lpstr>1. Business understanding </vt:lpstr>
      <vt:lpstr>Problem statement</vt:lpstr>
      <vt:lpstr>Objectives</vt:lpstr>
      <vt:lpstr>2. Data understanding</vt:lpstr>
      <vt:lpstr>2. Data understanding</vt:lpstr>
      <vt:lpstr>2. Data understanding</vt:lpstr>
      <vt:lpstr>2. Data understanding</vt:lpstr>
      <vt:lpstr>3. Data preparation</vt:lpstr>
      <vt:lpstr>3. Data preparation</vt:lpstr>
      <vt:lpstr>3. Data preparation</vt:lpstr>
      <vt:lpstr>3. Data preparation</vt:lpstr>
      <vt:lpstr>3. Data preparation</vt:lpstr>
      <vt:lpstr>4. Modeling and pipeline creation</vt:lpstr>
      <vt:lpstr>5. Model evaluation and selection</vt:lpstr>
      <vt:lpstr>5. Model evaluation and selection</vt:lpstr>
      <vt:lpstr>6.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2105 Data Science Foundations for BISI</dc:title>
  <dc:creator>Claudia Gomez Yurell</dc:creator>
  <cp:lastModifiedBy>Gabriel Ntoweng Monkam</cp:lastModifiedBy>
  <cp:revision>56</cp:revision>
  <dcterms:created xsi:type="dcterms:W3CDTF">2023-01-10T04:05:31Z</dcterms:created>
  <dcterms:modified xsi:type="dcterms:W3CDTF">2023-04-07T03:37:53Z</dcterms:modified>
</cp:coreProperties>
</file>