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4" r:id="rId18"/>
    <p:sldId id="270" r:id="rId19"/>
    <p:sldId id="271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gVDcUboXEZsS09vZTQzLUq0S0z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BC6E5A-0198-4936-84BD-D43152AFB60B}">
  <a:tblStyle styleId="{88BC6E5A-0198-4936-84BD-D43152AFB6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96c0e1ad2f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96c0e1ad2f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96c0e1ad2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g196c0e1ad2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96c0e1ad2f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196c0e1ad2f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6c0e1ad2f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Google Shape;155;g196c0e1ad2f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96c0e1ad2f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96c0e1ad2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970bf3e1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970bf3e1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970bf3e1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970bf3e1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26013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970bf3e1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970bf3e1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1835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6c0e1ad2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196c0e1ad2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6c0e1ad2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196c0e1ad2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197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96c0e1ad2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196c0e1ad2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96c0e1ad2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196c0e1ad2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96c0e1ad2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196c0e1ad2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Pin on FONDOS DE PAPE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8144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/>
              <a:t>Лабораторная работа №2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 sz="3200"/>
              <a:t>Анализ данных. Построение инфологической модели данных БД</a:t>
            </a:r>
            <a:endParaRPr sz="3200"/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8044961" y="5495192"/>
            <a:ext cx="3572608" cy="852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Выполнил: Тюмин Н.С. К32402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g196c0e1ad2f_0_76" descr="Pin on FONDOS DE PAPE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8144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0" name="Google Shape;140;g196c0e1ad2f_0_76"/>
          <p:cNvGraphicFramePr/>
          <p:nvPr>
            <p:extLst>
              <p:ext uri="{D42A27DB-BD31-4B8C-83A1-F6EECF244321}">
                <p14:modId xmlns:p14="http://schemas.microsoft.com/office/powerpoint/2010/main" val="2467160460"/>
              </p:ext>
            </p:extLst>
          </p:nvPr>
        </p:nvGraphicFramePr>
        <p:xfrm>
          <a:off x="511250" y="424600"/>
          <a:ext cx="11022650" cy="5083925"/>
        </p:xfrm>
        <a:graphic>
          <a:graphicData uri="http://schemas.openxmlformats.org/drawingml/2006/table">
            <a:tbl>
              <a:tblPr>
                <a:noFill/>
                <a:tableStyleId>{88BC6E5A-0198-4936-84BD-D43152AFB60B}</a:tableStyleId>
              </a:tblPr>
              <a:tblGrid>
                <a:gridCol w="19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807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Наименование атрибута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Тип</a:t>
                      </a:r>
                      <a:endParaRPr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Первичный ключ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Внешний ключ 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Обязательность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Ограничения целостности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3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Собственный атрибут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Внешний ключ</a:t>
                      </a:r>
                      <a:endParaRPr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075"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Сотрудник</a:t>
                      </a:r>
                      <a:endParaRPr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Код_сотрудника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>
                          <a:solidFill>
                            <a:schemeClr val="dk1"/>
                          </a:solidFill>
                        </a:rPr>
                        <a:t>INTEGER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900" dirty="0">
                          <a:solidFill>
                            <a:schemeClr val="dk1"/>
                          </a:solidFill>
                        </a:rPr>
                        <a:t>уникальный ключ, автогенерация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ФИО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VARCHAR(30)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2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Код_должности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>
                          <a:solidFill>
                            <a:schemeClr val="dk1"/>
                          </a:solidFill>
                        </a:rPr>
                        <a:t>INTEGER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900">
                          <a:solidFill>
                            <a:schemeClr val="dk1"/>
                          </a:solidFill>
                        </a:rPr>
                        <a:t>Значение соответствует первичному ключу сущности “Должность”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8075"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Должность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7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Код_должности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>
                          <a:solidFill>
                            <a:schemeClr val="dk1"/>
                          </a:solidFill>
                        </a:rPr>
                        <a:t>INTEGER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900">
                          <a:solidFill>
                            <a:schemeClr val="dk1"/>
                          </a:solidFill>
                        </a:rPr>
                        <a:t>уникальный ключ, автогенерация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8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Название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VARCHAR(20)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8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Оклад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INTEGER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+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14106047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g196c0e1ad2f_0_82" descr="Pin on FONDOS DE PAPE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8144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6" name="Google Shape;146;g196c0e1ad2f_0_82"/>
          <p:cNvGraphicFramePr/>
          <p:nvPr>
            <p:extLst>
              <p:ext uri="{D42A27DB-BD31-4B8C-83A1-F6EECF244321}">
                <p14:modId xmlns:p14="http://schemas.microsoft.com/office/powerpoint/2010/main" val="2102593747"/>
              </p:ext>
            </p:extLst>
          </p:nvPr>
        </p:nvGraphicFramePr>
        <p:xfrm>
          <a:off x="498775" y="474475"/>
          <a:ext cx="11022650" cy="6006122"/>
        </p:xfrm>
        <a:graphic>
          <a:graphicData uri="http://schemas.openxmlformats.org/drawingml/2006/table">
            <a:tbl>
              <a:tblPr>
                <a:noFill/>
                <a:tableStyleId>{88BC6E5A-0198-4936-84BD-D43152AFB60B}</a:tableStyleId>
              </a:tblPr>
              <a:tblGrid>
                <a:gridCol w="19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021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Наименование атрибута</a:t>
                      </a:r>
                      <a:endParaRPr dirty="0"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Тип</a:t>
                      </a:r>
                      <a:endParaRPr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Первичный ключ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Внешний ключ 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Обязательность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Ограничения целостности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11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Собственный атрибут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Внешний ключ</a:t>
                      </a:r>
                      <a:endParaRPr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215"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Удобство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34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Код_удобства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>
                          <a:solidFill>
                            <a:schemeClr val="dk1"/>
                          </a:solidFill>
                        </a:rPr>
                        <a:t>INTEGER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900">
                          <a:solidFill>
                            <a:schemeClr val="dk1"/>
                          </a:solidFill>
                        </a:rPr>
                        <a:t>уникальный ключ, автогенерация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2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Описание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VARCHAR(100)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2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Название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VARCHAR(20)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215"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Удобство-Тип_номера</a:t>
                      </a:r>
                      <a:endParaRPr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53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Код_номера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>
                          <a:solidFill>
                            <a:schemeClr val="dk1"/>
                          </a:solidFill>
                        </a:rPr>
                        <a:t>INTEGER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900" dirty="0">
                          <a:solidFill>
                            <a:schemeClr val="dk1"/>
                          </a:solidFill>
                        </a:rPr>
                        <a:t>Значение соответствует первичному ключу сущности “Тип_номера”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53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Код_удобства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>
                          <a:solidFill>
                            <a:schemeClr val="dk1"/>
                          </a:solidFill>
                        </a:rPr>
                        <a:t>INTEGER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900" dirty="0">
                          <a:solidFill>
                            <a:schemeClr val="dk1"/>
                          </a:solidFill>
                        </a:rPr>
                        <a:t>Значение соответствует первичному ключу сущности “Удобство”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0215"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Уборка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153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Код_уборки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>
                          <a:solidFill>
                            <a:schemeClr val="dk1"/>
                          </a:solidFill>
                        </a:rPr>
                        <a:t>INTEGER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900">
                          <a:solidFill>
                            <a:schemeClr val="dk1"/>
                          </a:solidFill>
                        </a:rPr>
                        <a:t>Значение соответствует первичному ключу сущности “Уборка”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848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Код_номера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>
                          <a:solidFill>
                            <a:schemeClr val="dk1"/>
                          </a:solidFill>
                        </a:rPr>
                        <a:t>INTEGER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900" dirty="0">
                          <a:solidFill>
                            <a:schemeClr val="dk1"/>
                          </a:solidFill>
                        </a:rPr>
                        <a:t>Значение соответствует первичному ключу сущности “Номер”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g196c0e1ad2f_0_88" descr="Pin on FONDOS DE PAPE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8144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2" name="Google Shape;152;g196c0e1ad2f_0_88"/>
          <p:cNvGraphicFramePr/>
          <p:nvPr>
            <p:extLst>
              <p:ext uri="{D42A27DB-BD31-4B8C-83A1-F6EECF244321}">
                <p14:modId xmlns:p14="http://schemas.microsoft.com/office/powerpoint/2010/main" val="809000994"/>
              </p:ext>
            </p:extLst>
          </p:nvPr>
        </p:nvGraphicFramePr>
        <p:xfrm>
          <a:off x="584675" y="424626"/>
          <a:ext cx="11022650" cy="6028515"/>
        </p:xfrm>
        <a:graphic>
          <a:graphicData uri="http://schemas.openxmlformats.org/drawingml/2006/table">
            <a:tbl>
              <a:tblPr>
                <a:noFill/>
                <a:tableStyleId>{88BC6E5A-0198-4936-84BD-D43152AFB60B}</a:tableStyleId>
              </a:tblPr>
              <a:tblGrid>
                <a:gridCol w="19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9454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Наименование атрибута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Тип</a:t>
                      </a:r>
                      <a:endParaRPr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Первичный ключ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Внешний ключ 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Обязательность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Ограничения целостности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09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Собственный атрибут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Внешний ключ</a:t>
                      </a:r>
                      <a:endParaRPr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54"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Уборка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91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Код_сотрудника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>
                          <a:solidFill>
                            <a:schemeClr val="dk1"/>
                          </a:solidFill>
                        </a:rPr>
                        <a:t>INTEGER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900">
                          <a:solidFill>
                            <a:schemeClr val="dk1"/>
                          </a:solidFill>
                        </a:rPr>
                        <a:t>Значение соответствует первичному ключу сущности “Сотрудник”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Дата_добавления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DATE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4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Дата_уборки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DATE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Статус_уборки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VARCHAR(5)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+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ru-RU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Значение выбирается из списка (True, False)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75037398"/>
                  </a:ext>
                </a:extLst>
              </a:tr>
              <a:tr h="439454"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Цена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06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Код_цены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>
                          <a:solidFill>
                            <a:schemeClr val="dk1"/>
                          </a:solidFill>
                        </a:rPr>
                        <a:t>INTEGER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900">
                          <a:solidFill>
                            <a:schemeClr val="dk1"/>
                          </a:solidFill>
                        </a:rPr>
                        <a:t>уникальный ключ, автогенерация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4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Дата_начала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DATE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94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Дата_конца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>
                          <a:solidFill>
                            <a:schemeClr val="dk1"/>
                          </a:solidFill>
                        </a:rPr>
                        <a:t>INTEGER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94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Сумма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>
                          <a:solidFill>
                            <a:schemeClr val="dk1"/>
                          </a:solidFill>
                        </a:rPr>
                        <a:t>INTEGER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g196c0e1ad2f_0_94" descr="Pin on FONDOS DE PAPE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8144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9" name="Google Shape;159;g196c0e1ad2f_0_94"/>
          <p:cNvGraphicFramePr/>
          <p:nvPr>
            <p:extLst>
              <p:ext uri="{D42A27DB-BD31-4B8C-83A1-F6EECF244321}">
                <p14:modId xmlns:p14="http://schemas.microsoft.com/office/powerpoint/2010/main" val="2204023788"/>
              </p:ext>
            </p:extLst>
          </p:nvPr>
        </p:nvGraphicFramePr>
        <p:xfrm>
          <a:off x="584675" y="435648"/>
          <a:ext cx="11022650" cy="5912403"/>
        </p:xfrm>
        <a:graphic>
          <a:graphicData uri="http://schemas.openxmlformats.org/drawingml/2006/table">
            <a:tbl>
              <a:tblPr>
                <a:noFill/>
                <a:tableStyleId>{88BC6E5A-0198-4936-84BD-D43152AFB60B}</a:tableStyleId>
              </a:tblPr>
              <a:tblGrid>
                <a:gridCol w="19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700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Наименование атрибута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Тип</a:t>
                      </a:r>
                      <a:endParaRPr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Первичный ключ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Внешний ключ </a:t>
                      </a:r>
                      <a:endParaRPr dirty="0"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Обязательность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Ограничения целостности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94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Собственный атрибут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Внешний ключ</a:t>
                      </a:r>
                      <a:endParaRPr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05"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Скидка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7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Код_скидки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>
                          <a:solidFill>
                            <a:schemeClr val="dk1"/>
                          </a:solidFill>
                        </a:rPr>
                        <a:t>INTEGER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900">
                          <a:solidFill>
                            <a:schemeClr val="dk1"/>
                          </a:solidFill>
                        </a:rPr>
                        <a:t>уникальный ключ, автогенерация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Описание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VARCHAR(50)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Скидка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FLOAT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Дата_начала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DATE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+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909073198"/>
                  </a:ext>
                </a:extLst>
              </a:tr>
              <a:tr h="4270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Дата_конца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DATE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+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466243902"/>
                  </a:ext>
                </a:extLst>
              </a:tr>
              <a:tr h="427005"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Заказ</a:t>
                      </a:r>
                      <a:endParaRPr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27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Код_заказа</a:t>
                      </a:r>
                      <a:endParaRPr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>
                          <a:solidFill>
                            <a:schemeClr val="dk1"/>
                          </a:solidFill>
                        </a:rPr>
                        <a:t>INTEGER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900">
                          <a:solidFill>
                            <a:schemeClr val="dk1"/>
                          </a:solidFill>
                        </a:rPr>
                        <a:t>уникальный ключ, автогенерация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0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Дата_заезда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DATE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70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Дата_выезда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DATE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70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Тип_оплаты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VARCHAR(8)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g196c0e1ad2f_0_100" descr="Pin on FONDOS DE PAPE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8144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5" name="Google Shape;165;g196c0e1ad2f_0_100"/>
          <p:cNvGraphicFramePr/>
          <p:nvPr>
            <p:extLst>
              <p:ext uri="{D42A27DB-BD31-4B8C-83A1-F6EECF244321}">
                <p14:modId xmlns:p14="http://schemas.microsoft.com/office/powerpoint/2010/main" val="3570737426"/>
              </p:ext>
            </p:extLst>
          </p:nvPr>
        </p:nvGraphicFramePr>
        <p:xfrm>
          <a:off x="498750" y="462025"/>
          <a:ext cx="11022650" cy="5099200"/>
        </p:xfrm>
        <a:graphic>
          <a:graphicData uri="http://schemas.openxmlformats.org/drawingml/2006/table">
            <a:tbl>
              <a:tblPr>
                <a:noFill/>
                <a:tableStyleId>{88BC6E5A-0198-4936-84BD-D43152AFB60B}</a:tableStyleId>
              </a:tblPr>
              <a:tblGrid>
                <a:gridCol w="19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457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Наименование атрибута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Тип</a:t>
                      </a:r>
                      <a:endParaRPr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Первичный ключ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Внешний ключ 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Обязательность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Ограничения целостности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4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Собственный атрибут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Внешний ключ</a:t>
                      </a:r>
                      <a:endParaRPr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575"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Заказ</a:t>
                      </a:r>
                      <a:endParaRPr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Код_номера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>
                          <a:solidFill>
                            <a:schemeClr val="dk1"/>
                          </a:solidFill>
                        </a:rPr>
                        <a:t>INTEGER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900">
                          <a:solidFill>
                            <a:schemeClr val="dk1"/>
                          </a:solidFill>
                        </a:rPr>
                        <a:t>Значение соответствует первичному ключу сущности “Отель”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Паспортные_данные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dk1"/>
                          </a:solidFill>
                        </a:rPr>
                        <a:t>INTEGER(10)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900" dirty="0">
                          <a:solidFill>
                            <a:schemeClr val="dk1"/>
                          </a:solidFill>
                        </a:rPr>
                        <a:t>Значение соответствует первичному ключу сущности “Клиент”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Дата_заказа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DATE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+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Код_сотрудника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chemeClr val="dk1"/>
                          </a:solidFill>
                        </a:rPr>
                        <a:t>INTEGER</a:t>
                      </a:r>
                      <a:endParaRPr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900" dirty="0">
                          <a:solidFill>
                            <a:schemeClr val="dk1"/>
                          </a:solidFill>
                        </a:rPr>
                        <a:t>Значение соответствует первичному ключу сущности “Сотрудник”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g1970bf3e1fc_0_0" descr="Pin on FONDOS DE PAPE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8144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g1970bf3e1fc_0_0"/>
          <p:cNvGraphicFramePr/>
          <p:nvPr/>
        </p:nvGraphicFramePr>
        <p:xfrm>
          <a:off x="498750" y="462025"/>
          <a:ext cx="11022650" cy="4297300"/>
        </p:xfrm>
        <a:graphic>
          <a:graphicData uri="http://schemas.openxmlformats.org/drawingml/2006/table">
            <a:tbl>
              <a:tblPr>
                <a:noFill/>
                <a:tableStyleId>{88BC6E5A-0198-4936-84BD-D43152AFB60B}</a:tableStyleId>
              </a:tblPr>
              <a:tblGrid>
                <a:gridCol w="19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457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Наименование атрибута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Тип</a:t>
                      </a:r>
                      <a:endParaRPr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Первичный ключ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Внешний ключ 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Обязательность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Ограничения целостности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4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Собственный атрибут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Внешний ключ</a:t>
                      </a:r>
                      <a:endParaRPr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575"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Клиент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Паспортные_данные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chemeClr val="dk1"/>
                          </a:solidFill>
                        </a:rPr>
                        <a:t>INTEGER(10)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ФИО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chemeClr val="dk1"/>
                          </a:solidFill>
                        </a:rPr>
                        <a:t>VARCHAR(30)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Адрес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chemeClr val="dk1"/>
                          </a:solidFill>
                        </a:rPr>
                        <a:t>VARCHAR(255)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g1970bf3e1fc_0_0" descr="Pin on FONDOS DE PAPE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8144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g1970bf3e1fc_0_0"/>
          <p:cNvGraphicFramePr/>
          <p:nvPr>
            <p:extLst>
              <p:ext uri="{D42A27DB-BD31-4B8C-83A1-F6EECF244321}">
                <p14:modId xmlns:p14="http://schemas.microsoft.com/office/powerpoint/2010/main" val="1878208756"/>
              </p:ext>
            </p:extLst>
          </p:nvPr>
        </p:nvGraphicFramePr>
        <p:xfrm>
          <a:off x="498750" y="462025"/>
          <a:ext cx="11022650" cy="6086389"/>
        </p:xfrm>
        <a:graphic>
          <a:graphicData uri="http://schemas.openxmlformats.org/drawingml/2006/table">
            <a:tbl>
              <a:tblPr>
                <a:noFill/>
                <a:tableStyleId>{88BC6E5A-0198-4936-84BD-D43152AFB60B}</a:tableStyleId>
              </a:tblPr>
              <a:tblGrid>
                <a:gridCol w="19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8718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Наименование атрибута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Тип</a:t>
                      </a:r>
                      <a:endParaRPr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Первичный ключ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Внешний ключ 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Обязательность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Ограничения целостности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12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Собственный атрибут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Внешний ключ</a:t>
                      </a:r>
                      <a:endParaRPr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718"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Акция</a:t>
                      </a:r>
                      <a:endParaRPr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31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Код_акции</a:t>
                      </a:r>
                      <a:endParaRPr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chemeClr val="dk1"/>
                          </a:solidFill>
                        </a:rPr>
                        <a:t>INTEGER(10)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31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Код_отеля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INTEGER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+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ru-RU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Значение соответствует первичному ключу сущности “Отель”</a:t>
                      </a:r>
                      <a:endParaRPr kumimoji="0" lang="ru-RU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31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Код_типа_номера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INTEGER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+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ru-RU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Значение соответствует первичному ключу сущности “Тип_номера”</a:t>
                      </a:r>
                      <a:endParaRPr kumimoji="0" lang="ru-RU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31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Дата_начала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DATE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+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656897"/>
                  </a:ext>
                </a:extLst>
              </a:tr>
              <a:tr h="7031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Дата_конца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DATE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+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394628"/>
                  </a:ext>
                </a:extLst>
              </a:tr>
              <a:tr h="7031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Скидка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FLOAT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+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142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805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g1970bf3e1fc_0_0" descr="Pin on FONDOS DE PAPE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8144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g1970bf3e1fc_0_0"/>
          <p:cNvGraphicFramePr/>
          <p:nvPr>
            <p:extLst>
              <p:ext uri="{D42A27DB-BD31-4B8C-83A1-F6EECF244321}">
                <p14:modId xmlns:p14="http://schemas.microsoft.com/office/powerpoint/2010/main" val="3190530880"/>
              </p:ext>
            </p:extLst>
          </p:nvPr>
        </p:nvGraphicFramePr>
        <p:xfrm>
          <a:off x="498750" y="462025"/>
          <a:ext cx="11022650" cy="4575588"/>
        </p:xfrm>
        <a:graphic>
          <a:graphicData uri="http://schemas.openxmlformats.org/drawingml/2006/table">
            <a:tbl>
              <a:tblPr>
                <a:noFill/>
                <a:tableStyleId>{88BC6E5A-0198-4936-84BD-D43152AFB60B}</a:tableStyleId>
              </a:tblPr>
              <a:tblGrid>
                <a:gridCol w="19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8718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Наименование атрибута</a:t>
                      </a:r>
                      <a:endParaRPr dirty="0"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Тип</a:t>
                      </a:r>
                      <a:endParaRPr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Первичный ключ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Внешний ключ 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Обязательность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Ограничения целостности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12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Собственный атрибут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Внешний ключ</a:t>
                      </a:r>
                      <a:endParaRPr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718"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Тип_номера</a:t>
                      </a:r>
                      <a:endParaRPr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31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Код_Типа_номера</a:t>
                      </a:r>
                      <a:endParaRPr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chemeClr val="dk1"/>
                          </a:solidFill>
                        </a:rPr>
                        <a:t>INTEGER(10)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31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Код_цены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INTEGER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+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ru-RU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Значение соответствует первичному ключу сущности “Цена”</a:t>
                      </a:r>
                      <a:endParaRPr kumimoji="0" lang="ru-RU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31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Тип_номера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VARCHAR(20)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31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Количество_мест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INTEGER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+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656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590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6" descr="Pin on FONDOS DE PAPE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8144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6"/>
          <p:cNvSpPr txBox="1">
            <a:spLocks noGrp="1"/>
          </p:cNvSpPr>
          <p:nvPr>
            <p:ph type="ctrTitle"/>
          </p:nvPr>
        </p:nvSpPr>
        <p:spPr>
          <a:xfrm>
            <a:off x="1524000" y="1251377"/>
            <a:ext cx="9144000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Выводы</a:t>
            </a:r>
            <a:br>
              <a:rPr lang="ru-RU"/>
            </a:br>
            <a:endParaRPr/>
          </a:p>
        </p:txBody>
      </p:sp>
      <p:sp>
        <p:nvSpPr>
          <p:cNvPr id="178" name="Google Shape;178;p6"/>
          <p:cNvSpPr txBox="1"/>
          <p:nvPr/>
        </p:nvSpPr>
        <p:spPr>
          <a:xfrm>
            <a:off x="553925" y="2470660"/>
            <a:ext cx="113013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412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AutoNum type="arabicPeriod"/>
            </a:pPr>
            <a:r>
              <a:rPr lang="ru-RU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Была проанализирована предметная область сети отелей.</a:t>
            </a:r>
            <a:endParaRPr sz="2900"/>
          </a:p>
          <a:p>
            <a:pPr marL="342900" marR="0" lvl="0" indent="-412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AutoNum type="arabicPeriod"/>
            </a:pPr>
            <a:r>
              <a:rPr lang="ru-RU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Была составлена инфологическая модель с помощью метода “сущность-связь” в нотации Питера Чена-Кириллова и реализована в нотации IDEF1X</a:t>
            </a:r>
            <a:endParaRPr sz="2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7" descr="Pin on FONDOS DE PAPE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8144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7"/>
          <p:cNvSpPr txBox="1">
            <a:spLocks noGrp="1"/>
          </p:cNvSpPr>
          <p:nvPr>
            <p:ph type="ctrTitle"/>
          </p:nvPr>
        </p:nvSpPr>
        <p:spPr>
          <a:xfrm>
            <a:off x="1524000" y="3429000"/>
            <a:ext cx="9144000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Спасибо за внимание!</a:t>
            </a:r>
            <a:br>
              <a:rPr lang="ru-RU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 descr="Pin on FONDOS DE PAPE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1725"/>
            <a:ext cx="12192000" cy="688144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1585546" y="638786"/>
            <a:ext cx="9144000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Цель работы</a:t>
            </a:r>
            <a:endParaRPr/>
          </a:p>
        </p:txBody>
      </p:sp>
      <p:sp>
        <p:nvSpPr>
          <p:cNvPr id="93" name="Google Shape;93;p2"/>
          <p:cNvSpPr txBox="1"/>
          <p:nvPr/>
        </p:nvSpPr>
        <p:spPr>
          <a:xfrm>
            <a:off x="1508750" y="2406525"/>
            <a:ext cx="9027600" cy="15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●"/>
            </a:pPr>
            <a:r>
              <a:rPr lang="ru-RU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Провести анализ данных системы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●"/>
            </a:pPr>
            <a:r>
              <a:rPr lang="ru-RU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Построить инфологическую модель данных БД методом “сущность-связь”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3" descr="Pin on FONDOS DE PAPE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8144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"/>
          <p:cNvSpPr txBox="1">
            <a:spLocks noGrp="1"/>
          </p:cNvSpPr>
          <p:nvPr>
            <p:ph type="ctrTitle"/>
          </p:nvPr>
        </p:nvSpPr>
        <p:spPr>
          <a:xfrm>
            <a:off x="1585546" y="638786"/>
            <a:ext cx="9144000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Практическое задание</a:t>
            </a:r>
            <a:endParaRPr/>
          </a:p>
        </p:txBody>
      </p:sp>
      <p:sp>
        <p:nvSpPr>
          <p:cNvPr id="100" name="Google Shape;100;p3"/>
          <p:cNvSpPr txBox="1"/>
          <p:nvPr/>
        </p:nvSpPr>
        <p:spPr>
          <a:xfrm>
            <a:off x="1147150" y="1745675"/>
            <a:ext cx="9675900" cy="3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Font typeface="Calibri"/>
              <a:buAutoNum type="arabicPeriod"/>
            </a:pPr>
            <a:r>
              <a:rPr lang="ru-RU" sz="2900">
                <a:latin typeface="Calibri"/>
                <a:ea typeface="Calibri"/>
                <a:cs typeface="Calibri"/>
                <a:sym typeface="Calibri"/>
              </a:rPr>
              <a:t>Проанализировать предметную область согласно варианту задания.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Font typeface="Calibri"/>
              <a:buAutoNum type="arabicPeriod"/>
            </a:pPr>
            <a:r>
              <a:rPr lang="ru-RU" sz="2900">
                <a:latin typeface="Calibri"/>
                <a:ea typeface="Calibri"/>
                <a:cs typeface="Calibri"/>
                <a:sym typeface="Calibri"/>
              </a:rPr>
              <a:t>Выполнить инфологическое моделирование базы данных по заданной предметной области с использованием метода ER-диаграмм («сущность-связь») в комбинированной нотации Питера Чена - Кириллова.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Font typeface="Calibri"/>
              <a:buAutoNum type="arabicPeriod"/>
            </a:pPr>
            <a:r>
              <a:rPr lang="ru-RU" sz="2900">
                <a:latin typeface="Calibri"/>
                <a:ea typeface="Calibri"/>
                <a:cs typeface="Calibri"/>
                <a:sym typeface="Calibri"/>
              </a:rPr>
              <a:t> Реализовать разработанную ИЛМ в нотации IDEF1X.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4" descr="Pin on FONDOS DE PAPE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625" y="0"/>
            <a:ext cx="12192000" cy="688144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"/>
          <p:cNvSpPr txBox="1">
            <a:spLocks noGrp="1"/>
          </p:cNvSpPr>
          <p:nvPr>
            <p:ph type="ctrTitle"/>
          </p:nvPr>
        </p:nvSpPr>
        <p:spPr>
          <a:xfrm>
            <a:off x="1585546" y="638786"/>
            <a:ext cx="9144000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Индивидуальное задание</a:t>
            </a:r>
            <a:endParaRPr/>
          </a:p>
        </p:txBody>
      </p:sp>
      <p:sp>
        <p:nvSpPr>
          <p:cNvPr id="107" name="Google Shape;107;p4"/>
          <p:cNvSpPr txBox="1"/>
          <p:nvPr/>
        </p:nvSpPr>
        <p:spPr>
          <a:xfrm>
            <a:off x="586050" y="2231975"/>
            <a:ext cx="112596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900">
                <a:latin typeface="Calibri"/>
                <a:ea typeface="Calibri"/>
                <a:cs typeface="Calibri"/>
                <a:sym typeface="Calibri"/>
              </a:rPr>
              <a:t>Вариант 1 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900">
                <a:latin typeface="Calibri"/>
                <a:ea typeface="Calibri"/>
                <a:cs typeface="Calibri"/>
                <a:sym typeface="Calibri"/>
              </a:rPr>
              <a:t>БД “Отель”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g196c0e1ad2f_0_51" descr="Pin on FONDOS DE PAPE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8144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196c0e1ad2f_0_51"/>
          <p:cNvSpPr txBox="1">
            <a:spLocks noGrp="1"/>
          </p:cNvSpPr>
          <p:nvPr>
            <p:ph type="ctrTitle"/>
          </p:nvPr>
        </p:nvSpPr>
        <p:spPr>
          <a:xfrm>
            <a:off x="1502416" y="688669"/>
            <a:ext cx="9144000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Состав реквизитов</a:t>
            </a:r>
            <a:endParaRPr/>
          </a:p>
        </p:txBody>
      </p:sp>
      <p:sp>
        <p:nvSpPr>
          <p:cNvPr id="114" name="Google Shape;114;g196c0e1ad2f_0_51"/>
          <p:cNvSpPr txBox="1"/>
          <p:nvPr/>
        </p:nvSpPr>
        <p:spPr>
          <a:xfrm>
            <a:off x="748150" y="1820475"/>
            <a:ext cx="10810800" cy="441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Calibri"/>
              <a:buAutoNum type="arabicPeriod"/>
            </a:pPr>
            <a:r>
              <a:rPr lang="ru-RU" sz="2500" dirty="0">
                <a:latin typeface="Calibri"/>
                <a:ea typeface="Calibri"/>
                <a:cs typeface="Calibri"/>
                <a:sym typeface="Calibri"/>
              </a:rPr>
              <a:t>Отель (</a:t>
            </a:r>
            <a:r>
              <a:rPr lang="ru-RU" sz="2500" u="sng" dirty="0">
                <a:latin typeface="Calibri"/>
                <a:ea typeface="Calibri"/>
                <a:cs typeface="Calibri"/>
                <a:sym typeface="Calibri"/>
              </a:rPr>
              <a:t>Код</a:t>
            </a:r>
            <a:r>
              <a:rPr lang="ru-RU" sz="2500" dirty="0">
                <a:latin typeface="Calibri"/>
                <a:ea typeface="Calibri"/>
                <a:cs typeface="Calibri"/>
                <a:sym typeface="Calibri"/>
              </a:rPr>
              <a:t>, Адрес, Название)</a:t>
            </a:r>
            <a:endParaRPr sz="25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Calibri"/>
              <a:buAutoNum type="arabicPeriod"/>
            </a:pPr>
            <a:r>
              <a:rPr lang="ru-RU" sz="2500" dirty="0">
                <a:latin typeface="Calibri"/>
                <a:ea typeface="Calibri"/>
                <a:cs typeface="Calibri"/>
                <a:sym typeface="Calibri"/>
              </a:rPr>
              <a:t>Номер (</a:t>
            </a:r>
            <a:r>
              <a:rPr lang="ru-RU" sz="2500" u="sng" dirty="0">
                <a:latin typeface="Calibri"/>
                <a:ea typeface="Calibri"/>
                <a:cs typeface="Calibri"/>
                <a:sym typeface="Calibri"/>
              </a:rPr>
              <a:t>Код</a:t>
            </a:r>
            <a:r>
              <a:rPr lang="ru-RU" sz="2500" dirty="0">
                <a:latin typeface="Calibri"/>
                <a:ea typeface="Calibri"/>
                <a:cs typeface="Calibri"/>
                <a:sym typeface="Calibri"/>
              </a:rPr>
              <a:t>, Номер комнаты, Код_отеля, Код_типа_номера</a:t>
            </a:r>
            <a:r>
              <a:rPr lang="pl-PL" sz="25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2500" dirty="0">
                <a:latin typeface="Calibri"/>
                <a:ea typeface="Calibri"/>
                <a:cs typeface="Calibri"/>
                <a:sym typeface="Calibri"/>
              </a:rPr>
              <a:t>Статус уборки, Статус занятости)</a:t>
            </a:r>
            <a:endParaRPr sz="25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Calibri"/>
              <a:buAutoNum type="arabicPeriod"/>
            </a:pPr>
            <a:r>
              <a:rPr lang="ru-RU" sz="2500" dirty="0">
                <a:latin typeface="Calibri"/>
                <a:ea typeface="Calibri"/>
                <a:cs typeface="Calibri"/>
                <a:sym typeface="Calibri"/>
              </a:rPr>
              <a:t>Сотрудник (</a:t>
            </a:r>
            <a:r>
              <a:rPr lang="ru-RU" sz="2500" u="sng" dirty="0">
                <a:latin typeface="Calibri"/>
                <a:ea typeface="Calibri"/>
                <a:cs typeface="Calibri"/>
                <a:sym typeface="Calibri"/>
              </a:rPr>
              <a:t>Код</a:t>
            </a:r>
            <a:r>
              <a:rPr lang="ru-RU" sz="2500" dirty="0">
                <a:latin typeface="Calibri"/>
                <a:ea typeface="Calibri"/>
                <a:cs typeface="Calibri"/>
                <a:sym typeface="Calibri"/>
              </a:rPr>
              <a:t>, Код_должности, ФИО)</a:t>
            </a:r>
            <a:endParaRPr sz="25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Calibri"/>
              <a:buAutoNum type="arabicPeriod"/>
            </a:pPr>
            <a:r>
              <a:rPr lang="ru-RU" sz="2500" dirty="0">
                <a:latin typeface="Calibri"/>
                <a:ea typeface="Calibri"/>
                <a:cs typeface="Calibri"/>
                <a:sym typeface="Calibri"/>
              </a:rPr>
              <a:t>Должность (</a:t>
            </a:r>
            <a:r>
              <a:rPr lang="ru-RU" sz="2500" u="sng" dirty="0">
                <a:latin typeface="Calibri"/>
                <a:ea typeface="Calibri"/>
                <a:cs typeface="Calibri"/>
                <a:sym typeface="Calibri"/>
              </a:rPr>
              <a:t>Код</a:t>
            </a:r>
            <a:r>
              <a:rPr lang="ru-RU" sz="2500" dirty="0">
                <a:latin typeface="Calibri"/>
                <a:ea typeface="Calibri"/>
                <a:cs typeface="Calibri"/>
                <a:sym typeface="Calibri"/>
              </a:rPr>
              <a:t>, Должность, Оклад)</a:t>
            </a:r>
            <a:endParaRPr sz="25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Calibri"/>
              <a:buAutoNum type="arabicPeriod"/>
            </a:pPr>
            <a:r>
              <a:rPr lang="ru-RU" sz="2500" dirty="0">
                <a:latin typeface="Calibri"/>
                <a:ea typeface="Calibri"/>
                <a:cs typeface="Calibri"/>
                <a:sym typeface="Calibri"/>
              </a:rPr>
              <a:t>Удобство (</a:t>
            </a:r>
            <a:r>
              <a:rPr lang="ru-RU" sz="2500" u="sng" dirty="0">
                <a:latin typeface="Calibri"/>
                <a:ea typeface="Calibri"/>
                <a:cs typeface="Calibri"/>
                <a:sym typeface="Calibri"/>
              </a:rPr>
              <a:t>Код</a:t>
            </a:r>
            <a:r>
              <a:rPr lang="ru-RU" sz="2500" dirty="0">
                <a:latin typeface="Calibri"/>
                <a:ea typeface="Calibri"/>
                <a:cs typeface="Calibri"/>
                <a:sym typeface="Calibri"/>
              </a:rPr>
              <a:t>, Название, Описание)</a:t>
            </a:r>
            <a:endParaRPr sz="25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Calibri"/>
              <a:buAutoNum type="arabicPeriod"/>
            </a:pPr>
            <a:r>
              <a:rPr lang="ru-RU" sz="2500" dirty="0">
                <a:latin typeface="Calibri"/>
                <a:ea typeface="Calibri"/>
                <a:cs typeface="Calibri"/>
                <a:sym typeface="Calibri"/>
              </a:rPr>
              <a:t>Состав_удобств (Код_удобства, Код_типа_номера)</a:t>
            </a:r>
            <a:endParaRPr sz="25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Calibri"/>
              <a:buAutoNum type="arabicPeriod"/>
            </a:pPr>
            <a:r>
              <a:rPr lang="ru-RU" sz="2500" dirty="0">
                <a:latin typeface="Calibri"/>
                <a:ea typeface="Calibri"/>
                <a:cs typeface="Calibri"/>
                <a:sym typeface="Calibri"/>
              </a:rPr>
              <a:t>Уборка (</a:t>
            </a:r>
            <a:r>
              <a:rPr lang="ru-RU" sz="2500" u="sng" dirty="0">
                <a:latin typeface="Calibri"/>
                <a:ea typeface="Calibri"/>
                <a:cs typeface="Calibri"/>
                <a:sym typeface="Calibri"/>
              </a:rPr>
              <a:t>Код</a:t>
            </a:r>
            <a:r>
              <a:rPr lang="ru-RU" sz="2500" dirty="0">
                <a:latin typeface="Calibri"/>
                <a:ea typeface="Calibri"/>
                <a:cs typeface="Calibri"/>
                <a:sym typeface="Calibri"/>
              </a:rPr>
              <a:t>, Код_номера, Код_сотрудника, Дата_добавления, Дата_уборки, Статус_уборки)</a:t>
            </a:r>
            <a:endParaRPr sz="25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Calibri"/>
              <a:buAutoNum type="arabicPeriod"/>
            </a:pPr>
            <a:r>
              <a:rPr lang="ru-RU" sz="2500" dirty="0">
                <a:latin typeface="Calibri"/>
                <a:ea typeface="Calibri"/>
                <a:cs typeface="Calibri"/>
                <a:sym typeface="Calibri"/>
              </a:rPr>
              <a:t>Цена (</a:t>
            </a:r>
            <a:r>
              <a:rPr lang="ru-RU" sz="2500" u="sng" dirty="0">
                <a:latin typeface="Calibri"/>
                <a:ea typeface="Calibri"/>
                <a:cs typeface="Calibri"/>
                <a:sym typeface="Calibri"/>
              </a:rPr>
              <a:t>Код</a:t>
            </a:r>
            <a:r>
              <a:rPr lang="ru-RU" sz="2500" dirty="0">
                <a:latin typeface="Calibri"/>
                <a:ea typeface="Calibri"/>
                <a:cs typeface="Calibri"/>
                <a:sym typeface="Calibri"/>
              </a:rPr>
              <a:t>, Сумма, Дата_начала, Дата_конца)</a:t>
            </a:r>
            <a:endParaRPr sz="25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Calibri"/>
              <a:buAutoNum type="arabicPeriod"/>
            </a:pPr>
            <a:r>
              <a:rPr lang="ru-RU" sz="2500" dirty="0">
                <a:latin typeface="Calibri"/>
                <a:ea typeface="Calibri"/>
                <a:cs typeface="Calibri"/>
                <a:sym typeface="Calibri"/>
              </a:rPr>
              <a:t>Скидка (</a:t>
            </a:r>
            <a:r>
              <a:rPr lang="ru-RU" sz="2500" u="sng" dirty="0">
                <a:latin typeface="Calibri"/>
                <a:ea typeface="Calibri"/>
                <a:cs typeface="Calibri"/>
                <a:sym typeface="Calibri"/>
              </a:rPr>
              <a:t>Код</a:t>
            </a:r>
            <a:r>
              <a:rPr lang="ru-RU" sz="2500" dirty="0">
                <a:latin typeface="Calibri"/>
                <a:ea typeface="Calibri"/>
                <a:cs typeface="Calibri"/>
                <a:sym typeface="Calibri"/>
              </a:rPr>
              <a:t>, Код_отеля, Описание, Скидка, Дата_начала, Дата_конца)</a:t>
            </a:r>
            <a:endParaRPr sz="25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g196c0e1ad2f_0_51" descr="Pin on FONDOS DE PAPE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8144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196c0e1ad2f_0_51"/>
          <p:cNvSpPr txBox="1">
            <a:spLocks noGrp="1"/>
          </p:cNvSpPr>
          <p:nvPr>
            <p:ph type="ctrTitle"/>
          </p:nvPr>
        </p:nvSpPr>
        <p:spPr>
          <a:xfrm>
            <a:off x="1502416" y="688669"/>
            <a:ext cx="9144000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Состав реквизитов</a:t>
            </a:r>
            <a:endParaRPr/>
          </a:p>
        </p:txBody>
      </p:sp>
      <p:sp>
        <p:nvSpPr>
          <p:cNvPr id="114" name="Google Shape;114;g196c0e1ad2f_0_51"/>
          <p:cNvSpPr txBox="1"/>
          <p:nvPr/>
        </p:nvSpPr>
        <p:spPr>
          <a:xfrm>
            <a:off x="748150" y="1820475"/>
            <a:ext cx="10810800" cy="287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27050" lvl="0" indent="-457200">
              <a:buSzPts val="2500"/>
              <a:buFont typeface="+mj-lt"/>
              <a:buAutoNum type="arabicPeriod" startAt="10"/>
            </a:pPr>
            <a:r>
              <a:rPr lang="ru-RU" sz="2500" dirty="0">
                <a:latin typeface="Calibri"/>
                <a:ea typeface="Calibri"/>
                <a:cs typeface="Calibri"/>
                <a:sym typeface="Calibri"/>
              </a:rPr>
              <a:t>Акция (</a:t>
            </a:r>
            <a:r>
              <a:rPr lang="ru-RU" sz="2500" u="sng" dirty="0">
                <a:latin typeface="Calibri"/>
                <a:ea typeface="Calibri"/>
                <a:cs typeface="Calibri"/>
                <a:sym typeface="Calibri"/>
              </a:rPr>
              <a:t>Код</a:t>
            </a:r>
            <a:r>
              <a:rPr lang="ru-RU" sz="2500" dirty="0">
                <a:latin typeface="Calibri"/>
                <a:ea typeface="Calibri"/>
                <a:cs typeface="Calibri"/>
                <a:sym typeface="Calibri"/>
              </a:rPr>
              <a:t>, Код_отеля, Код_типа_номера, Дата_начала, Дата_конца, Скидка)</a:t>
            </a:r>
          </a:p>
          <a:p>
            <a:pPr marL="527050" lvl="0" indent="-457200" algn="l" rtl="0">
              <a:spcBef>
                <a:spcPts val="0"/>
              </a:spcBef>
              <a:spcAft>
                <a:spcPts val="0"/>
              </a:spcAft>
              <a:buSzPts val="2500"/>
              <a:buFont typeface="+mj-lt"/>
              <a:buAutoNum type="arabicPeriod" startAt="10"/>
            </a:pPr>
            <a:r>
              <a:rPr lang="ru-RU" sz="2500" dirty="0">
                <a:latin typeface="Calibri"/>
                <a:ea typeface="Calibri"/>
                <a:cs typeface="Calibri"/>
                <a:sym typeface="Calibri"/>
              </a:rPr>
              <a:t>Заказ (</a:t>
            </a:r>
            <a:r>
              <a:rPr lang="ru-RU" sz="2500" u="sng" dirty="0">
                <a:latin typeface="Calibri"/>
                <a:ea typeface="Calibri"/>
                <a:cs typeface="Calibri"/>
                <a:sym typeface="Calibri"/>
              </a:rPr>
              <a:t>Код</a:t>
            </a:r>
            <a:r>
              <a:rPr lang="ru-RU" sz="2500" dirty="0">
                <a:latin typeface="Calibri"/>
                <a:ea typeface="Calibri"/>
                <a:cs typeface="Calibri"/>
                <a:sym typeface="Calibri"/>
              </a:rPr>
              <a:t>, Код_номера, Код_клиента, Код_сотрудника, Тип_оплаты, Дата_заезда, Дата_выезда, Дата Заказа)</a:t>
            </a:r>
          </a:p>
          <a:p>
            <a:pPr marL="527050" lvl="0" indent="-457200">
              <a:buSzPts val="2500"/>
              <a:buFont typeface="+mj-lt"/>
              <a:buAutoNum type="arabicPeriod" startAt="10"/>
            </a:pPr>
            <a:r>
              <a:rPr lang="ru-RU" sz="2500" dirty="0">
                <a:latin typeface="Calibri"/>
                <a:ea typeface="Calibri"/>
                <a:cs typeface="Calibri"/>
                <a:sym typeface="Calibri"/>
              </a:rPr>
              <a:t>Тип_номера(</a:t>
            </a:r>
            <a:r>
              <a:rPr lang="ru-RU" sz="2500" u="sng" dirty="0">
                <a:latin typeface="Calibri"/>
                <a:ea typeface="Calibri"/>
                <a:cs typeface="Calibri"/>
                <a:sym typeface="Calibri"/>
              </a:rPr>
              <a:t>Код</a:t>
            </a:r>
            <a:r>
              <a:rPr lang="ru-RU" sz="2500" dirty="0">
                <a:latin typeface="Calibri"/>
                <a:ea typeface="Calibri"/>
                <a:cs typeface="Calibri"/>
                <a:sym typeface="Calibri"/>
              </a:rPr>
              <a:t>, Код_цены, Тип_комнаты, Кол-во мест)</a:t>
            </a:r>
          </a:p>
          <a:p>
            <a:pPr marL="527050" lvl="0" indent="-457200">
              <a:buSzPts val="2500"/>
              <a:buFont typeface="+mj-lt"/>
              <a:buAutoNum type="arabicPeriod" startAt="10"/>
            </a:pPr>
            <a:r>
              <a:rPr lang="ru-RU" sz="2500" dirty="0">
                <a:latin typeface="Calibri"/>
                <a:ea typeface="Calibri"/>
                <a:cs typeface="Calibri"/>
                <a:sym typeface="Calibri"/>
              </a:rPr>
              <a:t>Клиент</a:t>
            </a:r>
            <a:r>
              <a:rPr lang="ru-RU" sz="2500" u="sng" dirty="0">
                <a:latin typeface="Calibri"/>
                <a:ea typeface="Calibri"/>
                <a:cs typeface="Calibri"/>
                <a:sym typeface="Calibri"/>
              </a:rPr>
              <a:t>(Паспортные_данные</a:t>
            </a:r>
            <a:r>
              <a:rPr lang="ru-RU" sz="2500" dirty="0">
                <a:latin typeface="Calibri"/>
                <a:ea typeface="Calibri"/>
                <a:cs typeface="Calibri"/>
                <a:sym typeface="Calibri"/>
              </a:rPr>
              <a:t>, ФИО, Адрес)</a:t>
            </a:r>
          </a:p>
          <a:p>
            <a:pPr marL="527050" lvl="0" indent="-457200" algn="l" rtl="0">
              <a:spcBef>
                <a:spcPts val="0"/>
              </a:spcBef>
              <a:spcAft>
                <a:spcPts val="0"/>
              </a:spcAft>
              <a:buSzPts val="2500"/>
              <a:buFont typeface="+mj-lt"/>
              <a:buAutoNum type="arabicPeriod" startAt="10"/>
            </a:pPr>
            <a:endParaRPr lang="pl-PL" sz="25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1761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196c0e1ad2f_0_46" descr="Pin on FONDOS DE PAPE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8144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196c0e1ad2f_0_46"/>
          <p:cNvSpPr txBox="1">
            <a:spLocks noGrp="1"/>
          </p:cNvSpPr>
          <p:nvPr>
            <p:ph type="ctrTitle"/>
          </p:nvPr>
        </p:nvSpPr>
        <p:spPr>
          <a:xfrm>
            <a:off x="548650" y="651275"/>
            <a:ext cx="11022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6896"/>
              <a:buFont typeface="Calibri"/>
              <a:buNone/>
            </a:pPr>
            <a:r>
              <a:rPr lang="ru-RU" sz="2900"/>
              <a:t>Схема инфологической модели данных БД в нотации Питера Чена.</a:t>
            </a:r>
            <a:endParaRPr sz="29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F0D221-B820-4D67-81DF-882D01716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16" y="1044876"/>
            <a:ext cx="10621108" cy="53910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196c0e1ad2f_0_57" descr="Pin on FONDOS DE PAPE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8144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196c0e1ad2f_0_57"/>
          <p:cNvSpPr txBox="1">
            <a:spLocks noGrp="1"/>
          </p:cNvSpPr>
          <p:nvPr>
            <p:ph type="ctrTitle"/>
          </p:nvPr>
        </p:nvSpPr>
        <p:spPr>
          <a:xfrm>
            <a:off x="548650" y="651275"/>
            <a:ext cx="11022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6896"/>
              <a:buFont typeface="Calibri"/>
              <a:buNone/>
            </a:pPr>
            <a:r>
              <a:rPr lang="ru-RU" sz="2900"/>
              <a:t>Схема инфологической модели данных БД в нотации IDEF1X.</a:t>
            </a:r>
            <a:endParaRPr sz="29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C87950-625E-49FE-938A-AC019D6CB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9" y="1044875"/>
            <a:ext cx="10966705" cy="49866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g196c0e1ad2f_0_63" descr="Pin on FONDOS DE PAPE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8144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4" name="Google Shape;134;g196c0e1ad2f_0_63"/>
          <p:cNvGraphicFramePr/>
          <p:nvPr>
            <p:extLst>
              <p:ext uri="{D42A27DB-BD31-4B8C-83A1-F6EECF244321}">
                <p14:modId xmlns:p14="http://schemas.microsoft.com/office/powerpoint/2010/main" val="2261304543"/>
              </p:ext>
            </p:extLst>
          </p:nvPr>
        </p:nvGraphicFramePr>
        <p:xfrm>
          <a:off x="461350" y="399675"/>
          <a:ext cx="11022650" cy="6080615"/>
        </p:xfrm>
        <a:graphic>
          <a:graphicData uri="http://schemas.openxmlformats.org/drawingml/2006/table">
            <a:tbl>
              <a:tblPr>
                <a:noFill/>
                <a:tableStyleId>{88BC6E5A-0198-4936-84BD-D43152AFB60B}</a:tableStyleId>
              </a:tblPr>
              <a:tblGrid>
                <a:gridCol w="19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6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801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Наименование атрибута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Тип</a:t>
                      </a:r>
                      <a:endParaRPr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Первичный ключ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Внешний ключ 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Обязательность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Ограничения целостности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8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Собственный атрибут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Внешний ключ</a:t>
                      </a:r>
                      <a:endParaRPr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801"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Отель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3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Код_отеля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INTEGER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уникальный ключ, автогенерация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8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Адрес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VARCHAR(255)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8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Название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VARCHAR(255)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801"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Номер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93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Код_номера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INTEGER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900">
                          <a:solidFill>
                            <a:schemeClr val="dk1"/>
                          </a:solidFill>
                        </a:rPr>
                        <a:t>уникальный ключ, автогенерация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922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Код_отеля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>
                          <a:solidFill>
                            <a:schemeClr val="dk1"/>
                          </a:solidFill>
                        </a:rPr>
                        <a:t>INTEGER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Значение соответствует первичному ключу сущности “Отель”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525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Статус_занятости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VARCHAR(5)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+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ru-RU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Значение выбирается из списка (True, False)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28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Номер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>
                          <a:solidFill>
                            <a:schemeClr val="dk1"/>
                          </a:solidFill>
                        </a:rPr>
                        <a:t>INTEGER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93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Статус_уборки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VARCHAR(</a:t>
                      </a:r>
                      <a:r>
                        <a:rPr lang="en-US" dirty="0"/>
                        <a:t>5</a:t>
                      </a:r>
                      <a:r>
                        <a:rPr lang="ru-RU" dirty="0"/>
                        <a:t>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dirty="0"/>
                        <a:t>Значение выбирается из списка (</a:t>
                      </a:r>
                      <a:r>
                        <a:rPr lang="en-US" sz="900" dirty="0"/>
                        <a:t>True, False</a:t>
                      </a:r>
                      <a:r>
                        <a:rPr lang="ru-RU" sz="900" dirty="0"/>
                        <a:t>)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992</Words>
  <Application>Microsoft Office PowerPoint</Application>
  <PresentationFormat>Widescreen</PresentationFormat>
  <Paragraphs>334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Лабораторная работа №2 Анализ данных. Построение инфологической модели данных БД</vt:lpstr>
      <vt:lpstr>Цель работы</vt:lpstr>
      <vt:lpstr>Практическое задание</vt:lpstr>
      <vt:lpstr>Индивидуальное задание</vt:lpstr>
      <vt:lpstr>Состав реквизитов</vt:lpstr>
      <vt:lpstr>Состав реквизитов</vt:lpstr>
      <vt:lpstr>Схема инфологической модели данных БД в нотации Питера Чена.</vt:lpstr>
      <vt:lpstr>Схема инфологической модели данных БД в нотации IDEF1X.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Выводы 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№2 Анализ данных. Построение инфологической модели данных БД</dc:title>
  <dc:creator>tyumi</dc:creator>
  <cp:lastModifiedBy>tyumi</cp:lastModifiedBy>
  <cp:revision>5</cp:revision>
  <dcterms:created xsi:type="dcterms:W3CDTF">2022-11-11T23:11:50Z</dcterms:created>
  <dcterms:modified xsi:type="dcterms:W3CDTF">2022-12-04T12:55:24Z</dcterms:modified>
</cp:coreProperties>
</file>