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8" roundtripDataSignature="AMtx7mjOMweg0czMjInof7j42SxPpX6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670E89-C9B9-4A3B-A336-B16254310B27}">
  <a:tblStyle styleId="{5F670E89-C9B9-4A3B-A336-B16254310B2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8"/>
          </a:solidFill>
        </a:fill>
      </a:tcStyle>
    </a:wholeTbl>
    <a:band1H>
      <a:tcTxStyle/>
      <a:tcStyle>
        <a:fill>
          <a:solidFill>
            <a:srgbClr val="CACCCE"/>
          </a:solidFill>
        </a:fill>
      </a:tcStyle>
    </a:band1H>
    <a:band2H>
      <a:tcTxStyle/>
    </a:band2H>
    <a:band1V>
      <a:tcTxStyle/>
      <a:tcStyle>
        <a:fill>
          <a:solidFill>
            <a:srgbClr val="CACCCE"/>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Merriweather-bold.fntdata"/><Relationship Id="rId12" Type="http://schemas.openxmlformats.org/officeDocument/2006/relationships/slide" Target="slides/slide6.xml"/><Relationship Id="rId34" Type="http://schemas.openxmlformats.org/officeDocument/2006/relationships/font" Target="fonts/Merriweather-regular.fntdata"/><Relationship Id="rId15" Type="http://schemas.openxmlformats.org/officeDocument/2006/relationships/slide" Target="slides/slide9.xml"/><Relationship Id="rId37" Type="http://schemas.openxmlformats.org/officeDocument/2006/relationships/font" Target="fonts/Merriweather-boldItalic.fntdata"/><Relationship Id="rId14" Type="http://schemas.openxmlformats.org/officeDocument/2006/relationships/slide" Target="slides/slide8.xml"/><Relationship Id="rId36" Type="http://schemas.openxmlformats.org/officeDocument/2006/relationships/font" Target="fonts/Merriweather-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b55343ea4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cb55343ea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b55343ea4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cb55343ea4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b55343ea4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cb55343ea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6a795561b_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116a795561b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7028cac0d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c7028cac0d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7028cac0d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c7028cac0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5"/>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24"/>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4"/>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1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16"/>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16"/>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1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1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1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9"/>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9"/>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19"/>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1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0"/>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0"/>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0"/>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2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2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2"/>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22"/>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22"/>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2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3"/>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ijariie.com/AdminUploadPdf/EVENT_MANAGEMENT_SYSTEM_ijariie13806.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ijrpr.com/uploads/V3ISSUE7/IJRPR5912.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14.jpg"/><Relationship Id="rId6" Type="http://schemas.openxmlformats.org/officeDocument/2006/relationships/image" Target="../media/image4.jpg"/><Relationship Id="rId7"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jpg"/><Relationship Id="rId4"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ijisrt.com/wp-content/uploads/2017/04/Study-on-Event-Management-Applications.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ijcsmc.com/docs/papers/July2017/V6I7201711.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turcomat.org/index.php/turkbilmat/article/download/9344/7199/1666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FusionXperience</a:t>
            </a:r>
            <a:endParaRPr/>
          </a:p>
          <a:p>
            <a:pPr indent="0" lvl="0" marL="0" rtl="0" algn="ctr">
              <a:lnSpc>
                <a:spcPct val="100000"/>
              </a:lnSpc>
              <a:spcBef>
                <a:spcPts val="0"/>
              </a:spcBef>
              <a:spcAft>
                <a:spcPts val="0"/>
              </a:spcAft>
              <a:buSzPts val="3600"/>
              <a:buNone/>
            </a:pPr>
            <a:r>
              <a:rPr lang="en" sz="2000">
                <a:solidFill>
                  <a:srgbClr val="002F4A"/>
                </a:solidFill>
              </a:rPr>
              <a:t>Sustainable Goal : </a:t>
            </a:r>
            <a:r>
              <a:rPr b="1" lang="en" sz="1400">
                <a:solidFill>
                  <a:srgbClr val="000000"/>
                </a:solidFill>
                <a:latin typeface="Times New Roman"/>
                <a:ea typeface="Times New Roman"/>
                <a:cs typeface="Times New Roman"/>
                <a:sym typeface="Times New Roman"/>
              </a:rPr>
              <a:t> </a:t>
            </a:r>
            <a:r>
              <a:rPr lang="en" sz="1400">
                <a:solidFill>
                  <a:srgbClr val="000000"/>
                </a:solidFill>
              </a:rPr>
              <a:t>Decent work and Economic Growth</a:t>
            </a:r>
            <a:endParaRPr>
              <a:solidFill>
                <a:srgbClr val="002F4A"/>
              </a:solidFill>
            </a:endParaRPr>
          </a:p>
          <a:p>
            <a:pPr indent="0" lvl="0" marL="0" rtl="0" algn="ctr">
              <a:lnSpc>
                <a:spcPct val="100000"/>
              </a:lnSpc>
              <a:spcBef>
                <a:spcPts val="0"/>
              </a:spcBef>
              <a:spcAft>
                <a:spcPts val="0"/>
              </a:spcAft>
              <a:buSzPts val="3600"/>
              <a:buNone/>
            </a:pPr>
            <a:br>
              <a:rPr lang="en"/>
            </a:br>
            <a:endParaRPr/>
          </a:p>
        </p:txBody>
      </p:sp>
      <p:sp>
        <p:nvSpPr>
          <p:cNvPr id="65" name="Google Shape;65;p1"/>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a:t>Project Mentor</a:t>
            </a:r>
            <a:r>
              <a:rPr lang="en"/>
              <a:t> : Mrs. Veena Trivedi </a:t>
            </a:r>
            <a:endParaRPr/>
          </a:p>
        </p:txBody>
      </p:sp>
      <p:pic>
        <p:nvPicPr>
          <p:cNvPr id="66" name="Google Shape;66;p1"/>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
          <p:cNvSpPr txBox="1"/>
          <p:nvPr/>
        </p:nvSpPr>
        <p:spPr>
          <a:xfrm>
            <a:off x="6380875" y="3673925"/>
            <a:ext cx="2665800" cy="150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Number</a:t>
            </a:r>
            <a:r>
              <a:rPr b="0" i="0" lang="en" sz="1400" u="none" cap="none" strike="noStrike">
                <a:solidFill>
                  <a:srgbClr val="F3F3F3"/>
                </a:solidFill>
                <a:latin typeface="Arial"/>
                <a:ea typeface="Arial"/>
                <a:cs typeface="Arial"/>
                <a:sym typeface="Arial"/>
              </a:rPr>
              <a:t> : 36</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Members</a:t>
            </a:r>
            <a:r>
              <a:rPr b="0" i="0" lang="en" sz="1400" u="none" cap="none" strike="noStrike">
                <a:solidFill>
                  <a:srgbClr val="F3F3F3"/>
                </a:solidFill>
                <a:latin typeface="Arial"/>
                <a:ea typeface="Arial"/>
                <a:cs typeface="Arial"/>
                <a:sym typeface="Arial"/>
              </a:rPr>
              <a:t> :</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F3F3F3"/>
                </a:solidFill>
                <a:latin typeface="Arial"/>
                <a:ea typeface="Arial"/>
                <a:cs typeface="Arial"/>
                <a:sym typeface="Arial"/>
              </a:rPr>
              <a:t>Gopal R. Vanjarani</a:t>
            </a:r>
            <a:endParaRPr/>
          </a:p>
          <a:p>
            <a:pPr indent="0" lvl="0" marL="0" marR="0" rtl="0" algn="l">
              <a:lnSpc>
                <a:spcPct val="100000"/>
              </a:lnSpc>
              <a:spcBef>
                <a:spcPts val="0"/>
              </a:spcBef>
              <a:spcAft>
                <a:spcPts val="0"/>
              </a:spcAft>
              <a:buNone/>
            </a:pPr>
            <a:r>
              <a:rPr b="0" i="0" lang="en" sz="1400" u="none" cap="none" strike="noStrike">
                <a:solidFill>
                  <a:srgbClr val="F3F3F3"/>
                </a:solidFill>
                <a:latin typeface="Arial"/>
                <a:ea typeface="Arial"/>
                <a:cs typeface="Arial"/>
                <a:sym typeface="Arial"/>
              </a:rPr>
              <a:t>Ved V. Shirur</a:t>
            </a:r>
            <a:endParaRPr/>
          </a:p>
          <a:p>
            <a:pPr indent="0" lvl="0" marL="0" marR="0" rtl="0" algn="l">
              <a:lnSpc>
                <a:spcPct val="100000"/>
              </a:lnSpc>
              <a:spcBef>
                <a:spcPts val="0"/>
              </a:spcBef>
              <a:spcAft>
                <a:spcPts val="0"/>
              </a:spcAft>
              <a:buNone/>
            </a:pPr>
            <a:r>
              <a:rPr b="0" i="0" lang="en" sz="1400" u="none" cap="none" strike="noStrike">
                <a:solidFill>
                  <a:srgbClr val="F3F3F3"/>
                </a:solidFill>
                <a:latin typeface="Arial"/>
                <a:ea typeface="Arial"/>
                <a:cs typeface="Arial"/>
                <a:sym typeface="Arial"/>
              </a:rPr>
              <a:t>Aditya S. Joshi</a:t>
            </a:r>
            <a:endParaRPr/>
          </a:p>
          <a:p>
            <a:pPr indent="0" lvl="0" marL="0" marR="0" rtl="0" algn="l">
              <a:lnSpc>
                <a:spcPct val="100000"/>
              </a:lnSpc>
              <a:spcBef>
                <a:spcPts val="0"/>
              </a:spcBef>
              <a:spcAft>
                <a:spcPts val="0"/>
              </a:spcAft>
              <a:buNone/>
            </a:pPr>
            <a:r>
              <a:rPr b="0" i="0" lang="en" sz="1400" u="none" cap="none" strike="noStrike">
                <a:solidFill>
                  <a:srgbClr val="F3F3F3"/>
                </a:solidFill>
                <a:latin typeface="Arial"/>
                <a:ea typeface="Arial"/>
                <a:cs typeface="Arial"/>
                <a:sym typeface="Arial"/>
              </a:rPr>
              <a:t>Gaurav R. Mahadeshwar</a:t>
            </a:r>
            <a:endParaRPr/>
          </a:p>
          <a:p>
            <a:pPr indent="0" lvl="0" marL="0" marR="0" rtl="0" algn="l">
              <a:lnSpc>
                <a:spcPct val="100000"/>
              </a:lnSpc>
              <a:spcBef>
                <a:spcPts val="0"/>
              </a:spcBef>
              <a:spcAft>
                <a:spcPts val="0"/>
              </a:spcAft>
              <a:buNone/>
            </a:pPr>
            <a:r>
              <a:t/>
            </a:r>
            <a:endParaRPr b="0" i="0" sz="1400" u="none" cap="none" strike="noStrike">
              <a:solidFill>
                <a:srgbClr val="F3F3F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28" name="Google Shape;128;p27"/>
          <p:cNvSpPr txBox="1"/>
          <p:nvPr>
            <p:ph idx="1" type="body"/>
          </p:nvPr>
        </p:nvSpPr>
        <p:spPr>
          <a:xfrm>
            <a:off x="90152" y="1345843"/>
            <a:ext cx="8918620" cy="3721994"/>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p:txBody>
      </p:sp>
      <p:sp>
        <p:nvSpPr>
          <p:cNvPr id="129" name="Google Shape;129;p27"/>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30" name="Google Shape;130;p27"/>
          <p:cNvGraphicFramePr/>
          <p:nvPr/>
        </p:nvGraphicFramePr>
        <p:xfrm>
          <a:off x="0" y="1287683"/>
          <a:ext cx="3000000" cy="3000000"/>
        </p:xfrm>
        <a:graphic>
          <a:graphicData uri="http://schemas.openxmlformats.org/drawingml/2006/table">
            <a:tbl>
              <a:tblPr bandRow="1" firstRow="1">
                <a:noFill/>
                <a:tableStyleId>{5F670E89-C9B9-4A3B-A336-B16254310B27}</a:tableStyleId>
              </a:tblPr>
              <a:tblGrid>
                <a:gridCol w="2073075"/>
                <a:gridCol w="2498925"/>
                <a:gridCol w="2286000"/>
                <a:gridCol w="2286000"/>
              </a:tblGrid>
              <a:tr h="457500">
                <a:tc>
                  <a:txBody>
                    <a:bodyPr/>
                    <a:lstStyle/>
                    <a:p>
                      <a:pPr indent="0" lvl="0" marL="0" marR="0" rtl="0" algn="l">
                        <a:lnSpc>
                          <a:spcPct val="100000"/>
                        </a:lnSpc>
                        <a:spcBef>
                          <a:spcPts val="0"/>
                        </a:spcBef>
                        <a:spcAft>
                          <a:spcPts val="0"/>
                        </a:spcAft>
                        <a:buNone/>
                      </a:pPr>
                      <a:r>
                        <a:rPr lang="en" sz="1400" u="none" cap="none" strike="noStrike"/>
                        <a:t>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Abstract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Year / Journal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Reference Link</a:t>
                      </a:r>
                      <a:endParaRPr sz="1400" u="none" cap="none" strike="noStrike"/>
                    </a:p>
                  </a:txBody>
                  <a:tcPr marT="45725" marB="45725" marR="91450" marL="91450"/>
                </a:tc>
              </a:tr>
              <a:tr h="3394700">
                <a:tc>
                  <a:txBody>
                    <a:bodyPr/>
                    <a:lstStyle/>
                    <a:p>
                      <a:pPr indent="0" lvl="0" marL="0" marR="0" rtl="0" algn="l">
                        <a:lnSpc>
                          <a:spcPct val="100000"/>
                        </a:lnSpc>
                        <a:spcBef>
                          <a:spcPts val="0"/>
                        </a:spcBef>
                        <a:spcAft>
                          <a:spcPts val="0"/>
                        </a:spcAft>
                        <a:buNone/>
                      </a:pPr>
                      <a:r>
                        <a:rPr lang="en" sz="1600" u="none" cap="none" strike="noStrike">
                          <a:latin typeface="Roboto"/>
                          <a:ea typeface="Roboto"/>
                          <a:cs typeface="Roboto"/>
                          <a:sym typeface="Roboto"/>
                        </a:rPr>
                        <a:t>Event Management System</a:t>
                      </a:r>
                      <a:endParaRPr sz="1600" u="none" cap="none" strike="noStrike">
                        <a:latin typeface="Roboto"/>
                        <a:ea typeface="Roboto"/>
                        <a:cs typeface="Roboto"/>
                        <a:sym typeface="Roboto"/>
                      </a:endParaRPr>
                    </a:p>
                  </a:txBody>
                  <a:tcPr marT="45725" marB="45725" marR="91450" marL="91450"/>
                </a:tc>
                <a:tc>
                  <a:txBody>
                    <a:bodyPr/>
                    <a:lstStyle/>
                    <a:p>
                      <a:pPr indent="0" lvl="0" marL="0" marR="0" rtl="0" algn="just">
                        <a:lnSpc>
                          <a:spcPct val="100000"/>
                        </a:lnSpc>
                        <a:spcBef>
                          <a:spcPts val="0"/>
                        </a:spcBef>
                        <a:spcAft>
                          <a:spcPts val="0"/>
                        </a:spcAft>
                        <a:buNone/>
                      </a:pPr>
                      <a:r>
                        <a:rPr lang="en" sz="1300" u="none" cap="none" strike="noStrike">
                          <a:latin typeface="Roboto"/>
                          <a:ea typeface="Roboto"/>
                          <a:cs typeface="Roboto"/>
                          <a:sym typeface="Roboto"/>
                        </a:rPr>
                        <a:t>This system is an online software that serves the functionality of an event manager. The system allow registered user login and new user are allowed to register on the application. The system helps in the management of events, users and the aspects related to them. This proposed to be a web application. User needs to Login at the initial phase, set his/her profile details including location, choices, email-id, etc. </a:t>
                      </a:r>
                      <a:endParaRPr sz="13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None/>
                      </a:pPr>
                      <a:r>
                        <a:rPr lang="en" sz="1300" u="none" cap="none" strike="noStrike">
                          <a:latin typeface="Roboto"/>
                          <a:ea typeface="Roboto"/>
                          <a:cs typeface="Roboto"/>
                          <a:sym typeface="Roboto"/>
                        </a:rPr>
                        <a:t>2021, International Journal of Advance research and Innovative Ideas in Education</a:t>
                      </a:r>
                      <a:endParaRPr sz="13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None/>
                      </a:pPr>
                      <a:r>
                        <a:rPr lang="en" sz="1300" u="sng" cap="none" strike="noStrike">
                          <a:solidFill>
                            <a:schemeClr val="hlink"/>
                          </a:solidFill>
                          <a:latin typeface="Roboto"/>
                          <a:ea typeface="Roboto"/>
                          <a:cs typeface="Roboto"/>
                          <a:sym typeface="Roboto"/>
                          <a:hlinkClick r:id="rId3"/>
                        </a:rPr>
                        <a:t>http://ijariie.com/AdminUploadPdf/EVENT_MANAGEMENT_SYSTEM_ijariie13806.pdf</a:t>
                      </a:r>
                      <a:endParaRPr sz="1300" u="none" cap="none" strike="noStrike">
                        <a:latin typeface="Roboto"/>
                        <a:ea typeface="Roboto"/>
                        <a:cs typeface="Roboto"/>
                        <a:sym typeface="Roboto"/>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36" name="Google Shape;136;p28"/>
          <p:cNvSpPr txBox="1"/>
          <p:nvPr>
            <p:ph idx="1" type="body"/>
          </p:nvPr>
        </p:nvSpPr>
        <p:spPr>
          <a:xfrm>
            <a:off x="90152" y="1345843"/>
            <a:ext cx="8918620" cy="3721994"/>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p:txBody>
      </p:sp>
      <p:sp>
        <p:nvSpPr>
          <p:cNvPr id="137" name="Google Shape;137;p28"/>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38" name="Google Shape;138;p28"/>
          <p:cNvGraphicFramePr/>
          <p:nvPr/>
        </p:nvGraphicFramePr>
        <p:xfrm>
          <a:off x="0" y="1260110"/>
          <a:ext cx="3000000" cy="3000000"/>
        </p:xfrm>
        <a:graphic>
          <a:graphicData uri="http://schemas.openxmlformats.org/drawingml/2006/table">
            <a:tbl>
              <a:tblPr bandRow="1" firstRow="1">
                <a:noFill/>
                <a:tableStyleId>{5F670E89-C9B9-4A3B-A336-B16254310B27}</a:tableStyleId>
              </a:tblPr>
              <a:tblGrid>
                <a:gridCol w="2073075"/>
                <a:gridCol w="2498925"/>
                <a:gridCol w="2286000"/>
                <a:gridCol w="2286000"/>
              </a:tblGrid>
              <a:tr h="450400">
                <a:tc>
                  <a:txBody>
                    <a:bodyPr/>
                    <a:lstStyle/>
                    <a:p>
                      <a:pPr indent="0" lvl="0" marL="0" marR="0" rtl="0" algn="l">
                        <a:lnSpc>
                          <a:spcPct val="100000"/>
                        </a:lnSpc>
                        <a:spcBef>
                          <a:spcPts val="0"/>
                        </a:spcBef>
                        <a:spcAft>
                          <a:spcPts val="0"/>
                        </a:spcAft>
                        <a:buNone/>
                      </a:pPr>
                      <a:r>
                        <a:rPr lang="en" sz="1400" u="none" cap="none" strike="noStrike"/>
                        <a:t>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Abstract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Year / Journal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Reference Link</a:t>
                      </a:r>
                      <a:endParaRPr sz="1400" u="none" cap="none" strike="noStrike"/>
                    </a:p>
                  </a:txBody>
                  <a:tcPr marT="45725" marB="45725" marR="91450" marL="91450"/>
                </a:tc>
              </a:tr>
              <a:tr h="3456075">
                <a:tc>
                  <a:txBody>
                    <a:bodyPr/>
                    <a:lstStyle/>
                    <a:p>
                      <a:pPr indent="0" lvl="0" marL="0" marR="0" rtl="0" algn="l">
                        <a:lnSpc>
                          <a:spcPct val="100000"/>
                        </a:lnSpc>
                        <a:spcBef>
                          <a:spcPts val="0"/>
                        </a:spcBef>
                        <a:spcAft>
                          <a:spcPts val="0"/>
                        </a:spcAft>
                        <a:buNone/>
                      </a:pPr>
                      <a:r>
                        <a:rPr lang="en" sz="1600" u="none" cap="none" strike="noStrike">
                          <a:latin typeface="Roboto"/>
                          <a:ea typeface="Roboto"/>
                          <a:cs typeface="Roboto"/>
                          <a:sym typeface="Roboto"/>
                        </a:rPr>
                        <a:t>Online Event Management System</a:t>
                      </a:r>
                      <a:endParaRPr sz="1600" u="none" cap="none" strike="noStrike">
                        <a:latin typeface="Roboto"/>
                        <a:ea typeface="Roboto"/>
                        <a:cs typeface="Roboto"/>
                        <a:sym typeface="Roboto"/>
                      </a:endParaRPr>
                    </a:p>
                  </a:txBody>
                  <a:tcPr marT="45725" marB="45725" marR="91450" marL="91450"/>
                </a:tc>
                <a:tc>
                  <a:txBody>
                    <a:bodyPr/>
                    <a:lstStyle/>
                    <a:p>
                      <a:pPr indent="0" lvl="0" marL="0" marR="0" rtl="0" algn="just">
                        <a:lnSpc>
                          <a:spcPct val="100000"/>
                        </a:lnSpc>
                        <a:spcBef>
                          <a:spcPts val="0"/>
                        </a:spcBef>
                        <a:spcAft>
                          <a:spcPts val="0"/>
                        </a:spcAft>
                        <a:buNone/>
                      </a:pPr>
                      <a:r>
                        <a:rPr lang="en" sz="1300" u="none" cap="none" strike="noStrike">
                          <a:latin typeface="Roboto"/>
                          <a:ea typeface="Roboto"/>
                          <a:cs typeface="Roboto"/>
                          <a:sym typeface="Roboto"/>
                        </a:rPr>
                        <a:t>As technology is growing rapidly we are also moving to a technical world where everything we want is to be online. The main aim of this proposal is to develop an online event management system. To analyze the current management system used by Event Planners in order to identify the system requirements. To gather requirements for designing Event Management System.</a:t>
                      </a:r>
                      <a:endParaRPr sz="13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None/>
                      </a:pPr>
                      <a:r>
                        <a:rPr lang="en" sz="1300" u="none" cap="none" strike="noStrike">
                          <a:latin typeface="Roboto"/>
                          <a:ea typeface="Roboto"/>
                          <a:cs typeface="Roboto"/>
                          <a:sym typeface="Roboto"/>
                        </a:rPr>
                        <a:t>2021, International Journal of Research publication and reviews</a:t>
                      </a:r>
                      <a:endParaRPr sz="13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None/>
                      </a:pPr>
                      <a:r>
                        <a:rPr lang="en" sz="1300" u="sng" cap="none" strike="noStrike">
                          <a:solidFill>
                            <a:schemeClr val="hlink"/>
                          </a:solidFill>
                          <a:latin typeface="Roboto"/>
                          <a:ea typeface="Roboto"/>
                          <a:cs typeface="Roboto"/>
                          <a:sym typeface="Roboto"/>
                          <a:hlinkClick r:id="rId3"/>
                        </a:rPr>
                        <a:t>https://ijrpr.com/uploads/V3ISSUE7/IJRPR5912.pdf</a:t>
                      </a:r>
                      <a:endParaRPr sz="1300" u="none" cap="none" strike="noStrike">
                        <a:latin typeface="Roboto"/>
                        <a:ea typeface="Roboto"/>
                        <a:cs typeface="Roboto"/>
                        <a:sym typeface="Roboto"/>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cb55343ea4_0_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lang="en"/>
              <a:t>Limitation of Existing system</a:t>
            </a:r>
            <a:endParaRPr/>
          </a:p>
          <a:p>
            <a:pPr indent="0" lvl="0" marL="0" rtl="0" algn="l">
              <a:lnSpc>
                <a:spcPct val="100000"/>
              </a:lnSpc>
              <a:spcBef>
                <a:spcPts val="0"/>
              </a:spcBef>
              <a:spcAft>
                <a:spcPts val="0"/>
              </a:spcAft>
              <a:buSzPts val="2800"/>
              <a:buNone/>
            </a:pPr>
            <a:r>
              <a:t/>
            </a:r>
            <a:endParaRPr/>
          </a:p>
        </p:txBody>
      </p:sp>
      <p:sp>
        <p:nvSpPr>
          <p:cNvPr id="144" name="Google Shape;144;gcb55343ea4_0_8"/>
          <p:cNvSpPr txBox="1"/>
          <p:nvPr>
            <p:ph idx="1" type="body"/>
          </p:nvPr>
        </p:nvSpPr>
        <p:spPr>
          <a:xfrm>
            <a:off x="311700" y="1505700"/>
            <a:ext cx="8526781" cy="3519864"/>
          </a:xfrm>
          <a:prstGeom prst="rect">
            <a:avLst/>
          </a:prstGeom>
          <a:noFill/>
          <a:ln>
            <a:noFill/>
          </a:ln>
        </p:spPr>
        <p:txBody>
          <a:bodyPr anchorCtr="0" anchor="t" bIns="91425" lIns="91425" spcFirstLastPara="1" rIns="91425" wrap="square" tIns="91425">
            <a:noAutofit/>
          </a:bodyPr>
          <a:lstStyle/>
          <a:p>
            <a:pPr indent="-285750" lvl="0" marL="285750" rtl="0" algn="l">
              <a:lnSpc>
                <a:spcPct val="114999"/>
              </a:lnSpc>
              <a:spcBef>
                <a:spcPts val="0"/>
              </a:spcBef>
              <a:spcAft>
                <a:spcPts val="0"/>
              </a:spcAft>
              <a:buSzPts val="1300"/>
              <a:buChar char="●"/>
            </a:pPr>
            <a:r>
              <a:rPr b="1" lang="en" sz="1600">
                <a:solidFill>
                  <a:schemeClr val="dk1"/>
                </a:solidFill>
              </a:rPr>
              <a:t>Limited Customization : </a:t>
            </a:r>
            <a:endParaRPr>
              <a:solidFill>
                <a:schemeClr val="dk1"/>
              </a:solidFill>
            </a:endParaRPr>
          </a:p>
          <a:p>
            <a:pPr indent="0" lvl="0" marL="0" rtl="0" algn="l">
              <a:lnSpc>
                <a:spcPct val="114999"/>
              </a:lnSpc>
              <a:spcBef>
                <a:spcPts val="0"/>
              </a:spcBef>
              <a:spcAft>
                <a:spcPts val="0"/>
              </a:spcAft>
              <a:buSzPts val="1300"/>
              <a:buNone/>
            </a:pPr>
            <a:r>
              <a:rPr lang="en" sz="1400">
                <a:solidFill>
                  <a:schemeClr val="dk1"/>
                </a:solidFill>
              </a:rPr>
              <a:t>Many off-the-shelf event management systems may have limited customization options. This can restrict your ability to tailor the system to meet the specific needs.</a:t>
            </a:r>
            <a:endParaRPr>
              <a:solidFill>
                <a:schemeClr val="dk1"/>
              </a:solidFill>
            </a:endParaRPr>
          </a:p>
          <a:p>
            <a:pPr indent="-285750" lvl="0" marL="285750" rtl="0" algn="l">
              <a:lnSpc>
                <a:spcPct val="114999"/>
              </a:lnSpc>
              <a:spcBef>
                <a:spcPts val="0"/>
              </a:spcBef>
              <a:spcAft>
                <a:spcPts val="0"/>
              </a:spcAft>
              <a:buSzPts val="1300"/>
              <a:buChar char="●"/>
            </a:pPr>
            <a:r>
              <a:rPr b="1" lang="en" sz="1600">
                <a:solidFill>
                  <a:schemeClr val="dk1"/>
                </a:solidFill>
              </a:rPr>
              <a:t>User Interface (UI) Complexity : </a:t>
            </a:r>
            <a:endParaRPr/>
          </a:p>
          <a:p>
            <a:pPr indent="0" lvl="0" marL="0" rtl="0" algn="l">
              <a:lnSpc>
                <a:spcPct val="114999"/>
              </a:lnSpc>
              <a:spcBef>
                <a:spcPts val="0"/>
              </a:spcBef>
              <a:spcAft>
                <a:spcPts val="0"/>
              </a:spcAft>
              <a:buSzPts val="1300"/>
              <a:buNone/>
            </a:pPr>
            <a:r>
              <a:rPr lang="en" sz="1400">
                <a:solidFill>
                  <a:schemeClr val="dk1"/>
                </a:solidFill>
              </a:rPr>
              <a:t>A complex or unintuitive user interface can lead to user frustration and decreased productivity. It's essential to identify any shortcomings in the user experience and suggest improvements.</a:t>
            </a:r>
            <a:endParaRPr>
              <a:solidFill>
                <a:schemeClr val="dk1"/>
              </a:solidFill>
            </a:endParaRPr>
          </a:p>
          <a:p>
            <a:pPr indent="-285750" lvl="0" marL="285750" rtl="0" algn="l">
              <a:lnSpc>
                <a:spcPct val="114999"/>
              </a:lnSpc>
              <a:spcBef>
                <a:spcPts val="0"/>
              </a:spcBef>
              <a:spcAft>
                <a:spcPts val="0"/>
              </a:spcAft>
              <a:buSzPts val="1300"/>
              <a:buChar char="●"/>
            </a:pPr>
            <a:r>
              <a:rPr b="1" lang="en" sz="1600">
                <a:solidFill>
                  <a:schemeClr val="dk1"/>
                </a:solidFill>
              </a:rPr>
              <a:t>Lack of Mobile Responsiveness :</a:t>
            </a:r>
            <a:r>
              <a:rPr b="1" lang="en" sz="1200">
                <a:solidFill>
                  <a:schemeClr val="dk1"/>
                </a:solidFill>
              </a:rPr>
              <a:t> </a:t>
            </a:r>
            <a:endParaRPr>
              <a:solidFill>
                <a:schemeClr val="dk1"/>
              </a:solidFill>
            </a:endParaRPr>
          </a:p>
          <a:p>
            <a:pPr indent="0" lvl="0" marL="0" rtl="0" algn="l">
              <a:lnSpc>
                <a:spcPct val="114999"/>
              </a:lnSpc>
              <a:spcBef>
                <a:spcPts val="0"/>
              </a:spcBef>
              <a:spcAft>
                <a:spcPts val="0"/>
              </a:spcAft>
              <a:buSzPts val="1300"/>
              <a:buNone/>
            </a:pPr>
            <a:r>
              <a:rPr lang="en" sz="1400">
                <a:solidFill>
                  <a:schemeClr val="dk1"/>
                </a:solidFill>
              </a:rPr>
              <a:t>In today's mobile-centric world, having a system that is not mobile-responsive can be a significant drawback. Users should be able to access and manage events on various devices seamlessly.</a:t>
            </a:r>
            <a:endParaRPr>
              <a:solidFill>
                <a:schemeClr val="dk1"/>
              </a:solidFill>
            </a:endParaRPr>
          </a:p>
          <a:p>
            <a:pPr indent="-285750" lvl="0" marL="285750" rtl="0" algn="l">
              <a:lnSpc>
                <a:spcPct val="114999"/>
              </a:lnSpc>
              <a:spcBef>
                <a:spcPts val="0"/>
              </a:spcBef>
              <a:spcAft>
                <a:spcPts val="0"/>
              </a:spcAft>
              <a:buSzPts val="1300"/>
              <a:buChar char="●"/>
            </a:pPr>
            <a:r>
              <a:rPr b="1" lang="en" sz="1600">
                <a:solidFill>
                  <a:schemeClr val="dk1"/>
                </a:solidFill>
              </a:rPr>
              <a:t>Cost and Licensing : </a:t>
            </a:r>
            <a:endParaRPr sz="1400">
              <a:solidFill>
                <a:schemeClr val="dk1"/>
              </a:solidFill>
            </a:endParaRPr>
          </a:p>
          <a:p>
            <a:pPr indent="0" lvl="0" marL="0" rtl="0" algn="l">
              <a:lnSpc>
                <a:spcPct val="114999"/>
              </a:lnSpc>
              <a:spcBef>
                <a:spcPts val="0"/>
              </a:spcBef>
              <a:spcAft>
                <a:spcPts val="0"/>
              </a:spcAft>
              <a:buSzPts val="1300"/>
              <a:buNone/>
            </a:pPr>
            <a:r>
              <a:rPr lang="en" sz="1400">
                <a:solidFill>
                  <a:schemeClr val="dk1"/>
                </a:solidFill>
              </a:rPr>
              <a:t>Some event management systems come with high upfront costs or ongoing licensing fees. This can be a limitation, especially for small businesses or organizations with budget constraints.</a:t>
            </a:r>
            <a:endParaRPr/>
          </a:p>
          <a:p>
            <a:pPr indent="0" lvl="0" marL="0" rtl="0" algn="l">
              <a:lnSpc>
                <a:spcPct val="114999"/>
              </a:lnSpc>
              <a:spcBef>
                <a:spcPts val="0"/>
              </a:spcBef>
              <a:spcAft>
                <a:spcPts val="0"/>
              </a:spcAft>
              <a:buSzPts val="1300"/>
              <a:buNone/>
            </a:pPr>
            <a:r>
              <a:t/>
            </a:r>
            <a:endParaRPr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 Software and Tools used </a:t>
            </a:r>
            <a:endParaRPr/>
          </a:p>
        </p:txBody>
      </p:sp>
      <p:sp>
        <p:nvSpPr>
          <p:cNvPr id="150" name="Google Shape;150;p8"/>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p>
            <a:pPr indent="-311150" lvl="0" marL="457200" rtl="0" algn="just">
              <a:lnSpc>
                <a:spcPct val="114999"/>
              </a:lnSpc>
              <a:spcBef>
                <a:spcPts val="0"/>
              </a:spcBef>
              <a:spcAft>
                <a:spcPts val="0"/>
              </a:spcAft>
              <a:buClr>
                <a:schemeClr val="dk1"/>
              </a:buClr>
              <a:buSzPts val="1300"/>
              <a:buAutoNum type="arabicPeriod"/>
            </a:pPr>
            <a:r>
              <a:rPr b="1" lang="en" sz="1400">
                <a:solidFill>
                  <a:schemeClr val="dk1"/>
                </a:solidFill>
              </a:rPr>
              <a:t>Python</a:t>
            </a:r>
            <a:endParaRPr b="1" sz="1400">
              <a:solidFill>
                <a:schemeClr val="dk1"/>
              </a:solidFill>
            </a:endParaRPr>
          </a:p>
          <a:p>
            <a:pPr indent="-317500" lvl="0" marL="457200" rtl="0" algn="just">
              <a:lnSpc>
                <a:spcPct val="114999"/>
              </a:lnSpc>
              <a:spcBef>
                <a:spcPts val="0"/>
              </a:spcBef>
              <a:spcAft>
                <a:spcPts val="0"/>
              </a:spcAft>
              <a:buClr>
                <a:schemeClr val="dk1"/>
              </a:buClr>
              <a:buSzPts val="1400"/>
              <a:buAutoNum type="arabicPeriod"/>
            </a:pPr>
            <a:r>
              <a:rPr b="1" lang="en" sz="1400">
                <a:solidFill>
                  <a:schemeClr val="dk1"/>
                </a:solidFill>
              </a:rPr>
              <a:t>Flask</a:t>
            </a:r>
            <a:endParaRPr b="1" sz="1400">
              <a:solidFill>
                <a:schemeClr val="dk1"/>
              </a:solidFill>
            </a:endParaRPr>
          </a:p>
          <a:p>
            <a:pPr indent="-317500" lvl="0" marL="457200" rtl="0" algn="just">
              <a:lnSpc>
                <a:spcPct val="114999"/>
              </a:lnSpc>
              <a:spcBef>
                <a:spcPts val="0"/>
              </a:spcBef>
              <a:spcAft>
                <a:spcPts val="0"/>
              </a:spcAft>
              <a:buClr>
                <a:schemeClr val="dk1"/>
              </a:buClr>
              <a:buSzPts val="1400"/>
              <a:buAutoNum type="arabicPeriod"/>
            </a:pPr>
            <a:r>
              <a:rPr b="1" lang="en" sz="1400">
                <a:solidFill>
                  <a:schemeClr val="dk1"/>
                </a:solidFill>
              </a:rPr>
              <a:t>MySQL</a:t>
            </a:r>
            <a:endParaRPr b="1" sz="1400">
              <a:solidFill>
                <a:schemeClr val="dk1"/>
              </a:solidFill>
            </a:endParaRPr>
          </a:p>
          <a:p>
            <a:pPr indent="-317500" lvl="0" marL="457200" rtl="0" algn="just">
              <a:lnSpc>
                <a:spcPct val="114999"/>
              </a:lnSpc>
              <a:spcBef>
                <a:spcPts val="0"/>
              </a:spcBef>
              <a:spcAft>
                <a:spcPts val="0"/>
              </a:spcAft>
              <a:buClr>
                <a:schemeClr val="dk1"/>
              </a:buClr>
              <a:buSzPts val="1400"/>
              <a:buAutoNum type="arabicPeriod"/>
            </a:pPr>
            <a:r>
              <a:rPr b="1" lang="en" sz="1400">
                <a:solidFill>
                  <a:schemeClr val="dk1"/>
                </a:solidFill>
              </a:rPr>
              <a:t>PHP</a:t>
            </a:r>
            <a:endParaRPr b="1" sz="1400">
              <a:solidFill>
                <a:schemeClr val="dk1"/>
              </a:solidFill>
            </a:endParaRPr>
          </a:p>
          <a:p>
            <a:pPr indent="-317500" lvl="0" marL="457200" rtl="0" algn="just">
              <a:lnSpc>
                <a:spcPct val="114999"/>
              </a:lnSpc>
              <a:spcBef>
                <a:spcPts val="0"/>
              </a:spcBef>
              <a:spcAft>
                <a:spcPts val="0"/>
              </a:spcAft>
              <a:buClr>
                <a:schemeClr val="dk1"/>
              </a:buClr>
              <a:buSzPts val="1400"/>
              <a:buAutoNum type="arabicPeriod"/>
            </a:pPr>
            <a:r>
              <a:rPr b="1" lang="en" sz="1400">
                <a:solidFill>
                  <a:schemeClr val="dk1"/>
                </a:solidFill>
              </a:rPr>
              <a:t>Streamlit-learn</a:t>
            </a:r>
            <a:endParaRPr b="1" sz="1400">
              <a:solidFill>
                <a:schemeClr val="dk1"/>
              </a:solidFill>
            </a:endParaRPr>
          </a:p>
          <a:p>
            <a:pPr indent="0" lvl="0" marL="0" rtl="0" algn="just">
              <a:lnSpc>
                <a:spcPct val="114999"/>
              </a:lnSpc>
              <a:spcBef>
                <a:spcPts val="0"/>
              </a:spcBef>
              <a:spcAft>
                <a:spcPts val="0"/>
              </a:spcAft>
              <a:buNone/>
            </a:pPr>
            <a:r>
              <a:t/>
            </a:r>
            <a:endParaRPr b="1" sz="1400">
              <a:solidFill>
                <a:schemeClr val="dk1"/>
              </a:solidFill>
            </a:endParaRPr>
          </a:p>
          <a:p>
            <a:pPr indent="-228600" lvl="0" marL="457200" rtl="0" algn="l">
              <a:lnSpc>
                <a:spcPct val="115000"/>
              </a:lnSpc>
              <a:spcBef>
                <a:spcPts val="0"/>
              </a:spcBef>
              <a:spcAft>
                <a:spcPts val="0"/>
              </a:spcAft>
              <a:buSzPts val="1400"/>
              <a:buNone/>
            </a:pPr>
            <a:r>
              <a:t/>
            </a:r>
            <a:endParaRPr sz="1400">
              <a:solidFill>
                <a:schemeClr val="dk1"/>
              </a:solidFill>
            </a:endParaRPr>
          </a:p>
        </p:txBody>
      </p:sp>
      <p:pic>
        <p:nvPicPr>
          <p:cNvPr id="151" name="Google Shape;151;p8"/>
          <p:cNvPicPr preferRelativeResize="0"/>
          <p:nvPr/>
        </p:nvPicPr>
        <p:blipFill rotWithShape="1">
          <a:blip r:embed="rId3">
            <a:alphaModFix/>
          </a:blip>
          <a:srcRect b="0" l="25967" r="18804" t="0"/>
          <a:stretch/>
        </p:blipFill>
        <p:spPr>
          <a:xfrm>
            <a:off x="2544375" y="1387000"/>
            <a:ext cx="1538425" cy="1392850"/>
          </a:xfrm>
          <a:prstGeom prst="rect">
            <a:avLst/>
          </a:prstGeom>
          <a:noFill/>
          <a:ln>
            <a:noFill/>
          </a:ln>
        </p:spPr>
      </p:pic>
      <p:pic>
        <p:nvPicPr>
          <p:cNvPr id="152" name="Google Shape;152;p8"/>
          <p:cNvPicPr preferRelativeResize="0"/>
          <p:nvPr/>
        </p:nvPicPr>
        <p:blipFill>
          <a:blip r:embed="rId4">
            <a:alphaModFix/>
          </a:blip>
          <a:stretch>
            <a:fillRect/>
          </a:stretch>
        </p:blipFill>
        <p:spPr>
          <a:xfrm>
            <a:off x="4140275" y="1386998"/>
            <a:ext cx="3694199" cy="1444800"/>
          </a:xfrm>
          <a:prstGeom prst="rect">
            <a:avLst/>
          </a:prstGeom>
          <a:noFill/>
          <a:ln>
            <a:noFill/>
          </a:ln>
        </p:spPr>
      </p:pic>
      <p:pic>
        <p:nvPicPr>
          <p:cNvPr id="153" name="Google Shape;153;p8"/>
          <p:cNvPicPr preferRelativeResize="0"/>
          <p:nvPr/>
        </p:nvPicPr>
        <p:blipFill>
          <a:blip r:embed="rId5">
            <a:alphaModFix/>
          </a:blip>
          <a:stretch>
            <a:fillRect/>
          </a:stretch>
        </p:blipFill>
        <p:spPr>
          <a:xfrm>
            <a:off x="2619200" y="3216324"/>
            <a:ext cx="1212850" cy="1212850"/>
          </a:xfrm>
          <a:prstGeom prst="rect">
            <a:avLst/>
          </a:prstGeom>
          <a:noFill/>
          <a:ln>
            <a:noFill/>
          </a:ln>
        </p:spPr>
      </p:pic>
      <p:pic>
        <p:nvPicPr>
          <p:cNvPr id="154" name="Google Shape;154;p8"/>
          <p:cNvPicPr preferRelativeResize="0"/>
          <p:nvPr/>
        </p:nvPicPr>
        <p:blipFill>
          <a:blip r:embed="rId6">
            <a:alphaModFix/>
          </a:blip>
          <a:stretch>
            <a:fillRect/>
          </a:stretch>
        </p:blipFill>
        <p:spPr>
          <a:xfrm>
            <a:off x="4390700" y="3216325"/>
            <a:ext cx="1538426" cy="1538426"/>
          </a:xfrm>
          <a:prstGeom prst="rect">
            <a:avLst/>
          </a:prstGeom>
          <a:noFill/>
          <a:ln>
            <a:noFill/>
          </a:ln>
        </p:spPr>
      </p:pic>
      <p:pic>
        <p:nvPicPr>
          <p:cNvPr id="155" name="Google Shape;155;p8"/>
          <p:cNvPicPr preferRelativeResize="0"/>
          <p:nvPr/>
        </p:nvPicPr>
        <p:blipFill>
          <a:blip r:embed="rId7">
            <a:alphaModFix/>
          </a:blip>
          <a:stretch>
            <a:fillRect/>
          </a:stretch>
        </p:blipFill>
        <p:spPr>
          <a:xfrm>
            <a:off x="6081525" y="2984200"/>
            <a:ext cx="1597700" cy="159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cb55343ea4_0_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Proposed System</a:t>
            </a:r>
            <a:endParaRPr/>
          </a:p>
        </p:txBody>
      </p:sp>
      <p:sp>
        <p:nvSpPr>
          <p:cNvPr id="161" name="Google Shape;161;gcb55343ea4_0_20"/>
          <p:cNvSpPr txBox="1"/>
          <p:nvPr/>
        </p:nvSpPr>
        <p:spPr>
          <a:xfrm>
            <a:off x="580519" y="1337683"/>
            <a:ext cx="7987840" cy="440120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None/>
            </a:pPr>
            <a:r>
              <a:rPr b="0" i="0" lang="en" sz="1400" u="none" cap="none" strike="noStrike">
                <a:solidFill>
                  <a:srgbClr val="000000"/>
                </a:solidFill>
                <a:latin typeface="Roboto"/>
                <a:ea typeface="Roboto"/>
                <a:cs typeface="Roboto"/>
                <a:sym typeface="Roboto"/>
              </a:rPr>
              <a:t>We design an exclusive Event Management System. This is designed to assist in strategic planning and it will help to ensure that your organization is equipped with the right level of information and details of your future goals. Also for those busy executives who are always on the go, Our system comes with remote access features, which will allow you to manage your workforce anytime. These systems will ultimately allow you to better manage resources and events. </a:t>
            </a:r>
            <a:endParaRPr b="0" i="0" sz="14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User Registration and Authentication :</a:t>
            </a:r>
            <a:r>
              <a:rPr b="0" i="0" lang="en" sz="1400" u="none" cap="none" strike="noStrike">
                <a:solidFill>
                  <a:srgbClr val="000000"/>
                </a:solidFill>
                <a:latin typeface="Arial"/>
                <a:ea typeface="Arial"/>
                <a:cs typeface="Arial"/>
                <a:sym typeface="Arial"/>
              </a:rPr>
              <a:t> Users should be able to register and log in securely. Authentication mechanisms like email verification and password reset should be in place.</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Event Creation :</a:t>
            </a:r>
            <a:r>
              <a:rPr b="0" i="0" lang="en" sz="1400" u="none" cap="none" strike="noStrike">
                <a:solidFill>
                  <a:srgbClr val="000000"/>
                </a:solidFill>
                <a:latin typeface="Arial"/>
                <a:ea typeface="Arial"/>
                <a:cs typeface="Arial"/>
                <a:sym typeface="Arial"/>
              </a:rPr>
              <a:t> User should be able to create new events. This includes providing event details such as name, date, time, location, and event description.</a:t>
            </a:r>
            <a:endParaRPr b="1"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User Profiles :</a:t>
            </a:r>
            <a:r>
              <a:rPr b="0" i="0" lang="en" sz="1400" u="none" cap="none" strike="noStrike">
                <a:solidFill>
                  <a:srgbClr val="000000"/>
                </a:solidFill>
                <a:latin typeface="Arial"/>
                <a:ea typeface="Arial"/>
                <a:cs typeface="Arial"/>
                <a:sym typeface="Arial"/>
              </a:rPr>
              <a:t> Users and organizers should have profiles where they can manage their personal information, past event attendance, and event creation.</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Feedback Loop :</a:t>
            </a:r>
            <a:r>
              <a:rPr b="0" i="0" lang="en" sz="1400" u="none" cap="none" strike="noStrike">
                <a:solidFill>
                  <a:srgbClr val="000000"/>
                </a:solidFill>
                <a:latin typeface="Arial"/>
                <a:ea typeface="Arial"/>
                <a:cs typeface="Arial"/>
                <a:sym typeface="Arial"/>
              </a:rPr>
              <a:t> Continuously gather user feedback to make improvements and add new features to enhance the event management experience.</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cb55343ea4_0_24"/>
          <p:cNvSpPr txBox="1"/>
          <p:nvPr>
            <p:ph type="title"/>
          </p:nvPr>
        </p:nvSpPr>
        <p:spPr>
          <a:xfrm>
            <a:off x="622770" y="521528"/>
            <a:ext cx="8520600" cy="983613"/>
          </a:xfrm>
          <a:prstGeom prst="rect">
            <a:avLst/>
          </a:prstGeom>
          <a:noFill/>
          <a:ln>
            <a:noFill/>
          </a:ln>
        </p:spPr>
        <p:txBody>
          <a:bodyPr anchorCtr="0" anchor="t" bIns="91425" lIns="91425" spcFirstLastPara="1" rIns="91425" wrap="square" tIns="91425">
            <a:noAutofit/>
          </a:bodyPr>
          <a:lstStyle/>
          <a:p>
            <a:pPr indent="0" lvl="0" marL="0" rtl="0" algn="l">
              <a:lnSpc>
                <a:spcPct val="60000"/>
              </a:lnSpc>
              <a:spcBef>
                <a:spcPts val="1800"/>
              </a:spcBef>
              <a:spcAft>
                <a:spcPts val="0"/>
              </a:spcAft>
              <a:buSzPts val="2800"/>
              <a:buNone/>
            </a:pPr>
            <a:r>
              <a:rPr lang="en"/>
              <a:t>Architecture/ Framework   (Block Diagram)</a:t>
            </a:r>
            <a:endParaRPr/>
          </a:p>
        </p:txBody>
      </p:sp>
      <p:pic>
        <p:nvPicPr>
          <p:cNvPr id="167" name="Google Shape;167;gcb55343ea4_0_24"/>
          <p:cNvPicPr preferRelativeResize="0"/>
          <p:nvPr/>
        </p:nvPicPr>
        <p:blipFill rotWithShape="1">
          <a:blip r:embed="rId3">
            <a:alphaModFix/>
          </a:blip>
          <a:srcRect b="0" l="0" r="0" t="0"/>
          <a:stretch/>
        </p:blipFill>
        <p:spPr>
          <a:xfrm>
            <a:off x="-1599" y="1285224"/>
            <a:ext cx="9144325" cy="38557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Methodology : Process Design</a:t>
            </a:r>
            <a:endParaRPr/>
          </a:p>
        </p:txBody>
      </p:sp>
      <p:sp>
        <p:nvSpPr>
          <p:cNvPr id="173" name="Google Shape;173;p7"/>
          <p:cNvSpPr txBox="1"/>
          <p:nvPr/>
        </p:nvSpPr>
        <p:spPr>
          <a:xfrm>
            <a:off x="502920" y="1524000"/>
            <a:ext cx="8138160" cy="32932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000000"/>
                </a:solidFill>
                <a:latin typeface="Roboto"/>
                <a:ea typeface="Roboto"/>
                <a:cs typeface="Roboto"/>
                <a:sym typeface="Roboto"/>
              </a:rPr>
              <a:t>User Interaction :</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User Input Gathering - The user interacts with the website by providing inputs such as event type, date, budget, location, and preferences.</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Preference Analysis - The system analyzes the user's inputs, preferences, and constraints to understand the user's event requirements and expectations.</a:t>
            </a:r>
            <a:endParaRPr b="0" i="0" sz="16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Recommendation Generation - Based on the analysis, the system presents the user with options and recommendations for venues, catering, decorations, entertainment, and other event elements.</a:t>
            </a:r>
            <a:endParaRPr b="0" i="0" sz="16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User Feedback Loop - The user reviews the recommendations and provides feedback, allowing the system to refine its suggestions iteratively.</a:t>
            </a:r>
            <a:endParaRPr b="0" i="0" sz="1600" u="none" cap="none" strike="noStrike">
              <a:solidFill>
                <a:srgbClr val="000000"/>
              </a:solidFill>
              <a:latin typeface="Roboto"/>
              <a:ea typeface="Roboto"/>
              <a:cs typeface="Roboto"/>
              <a:sym typeface="Roboto"/>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Final Plan Presentation - After multiple iterations, the system generates a detailed event plan, including vendor selections, timelines, and cost estimates, which it presents to the user.</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Methodology : Process Design</a:t>
            </a:r>
            <a:endParaRPr/>
          </a:p>
        </p:txBody>
      </p:sp>
      <p:sp>
        <p:nvSpPr>
          <p:cNvPr id="179" name="Google Shape;179;p29"/>
          <p:cNvSpPr txBox="1"/>
          <p:nvPr/>
        </p:nvSpPr>
        <p:spPr>
          <a:xfrm>
            <a:off x="411866" y="1584960"/>
            <a:ext cx="8330204"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000000"/>
                </a:solidFill>
                <a:latin typeface="Roboto"/>
                <a:ea typeface="Roboto"/>
                <a:cs typeface="Roboto"/>
                <a:sym typeface="Roboto"/>
              </a:rPr>
              <a:t>Backend Operations :</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Data Management - The system manages a database of event-related information, including venues, vendors, pricing, and user profiles.</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Vendor Selection - The system uses a vendor selection algorithm to match user requirements with suitable vendors based on their availability, ratings, and pricing.</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Cost Estimation - The system calculates the estimated cost for the event, taking into account vendor quotes, service fees, and other expenses.</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Scheduling - A scheduling algorithm generates a timeline for the event, ensuring that tasks like booking, setup, and teardown occur at the right times.</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Feedback Analysis - User feedback is collected and analyzed to continuously improve the recommendation engine and vendor selection process.</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305093"/>
            <a:ext cx="8520600" cy="66129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Implementation of the project :  </a:t>
            </a:r>
            <a:endParaRPr b="1" sz="1100">
              <a:solidFill>
                <a:srgbClr val="000000"/>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2800"/>
              <a:buNone/>
            </a:pPr>
            <a:r>
              <a:t/>
            </a:r>
            <a:endParaRPr b="1" sz="1100">
              <a:solidFill>
                <a:srgbClr val="000000"/>
              </a:solidFill>
              <a:latin typeface="Georgia"/>
              <a:ea typeface="Georgia"/>
              <a:cs typeface="Georgia"/>
              <a:sym typeface="Georgia"/>
            </a:endParaRPr>
          </a:p>
          <a:p>
            <a:pPr indent="0" lvl="0" marL="0" rtl="0" algn="l">
              <a:lnSpc>
                <a:spcPct val="100000"/>
              </a:lnSpc>
              <a:spcBef>
                <a:spcPts val="0"/>
              </a:spcBef>
              <a:spcAft>
                <a:spcPts val="0"/>
              </a:spcAft>
              <a:buSzPts val="2800"/>
              <a:buNone/>
            </a:pPr>
            <a:r>
              <a:t/>
            </a:r>
            <a:endParaRPr/>
          </a:p>
        </p:txBody>
      </p:sp>
      <p:pic>
        <p:nvPicPr>
          <p:cNvPr id="185" name="Google Shape;185;p30"/>
          <p:cNvPicPr preferRelativeResize="0"/>
          <p:nvPr/>
        </p:nvPicPr>
        <p:blipFill>
          <a:blip r:embed="rId3">
            <a:alphaModFix/>
          </a:blip>
          <a:stretch>
            <a:fillRect/>
          </a:stretch>
        </p:blipFill>
        <p:spPr>
          <a:xfrm>
            <a:off x="311700" y="1781723"/>
            <a:ext cx="4304950" cy="2690576"/>
          </a:xfrm>
          <a:prstGeom prst="rect">
            <a:avLst/>
          </a:prstGeom>
          <a:noFill/>
          <a:ln>
            <a:noFill/>
          </a:ln>
        </p:spPr>
      </p:pic>
      <p:pic>
        <p:nvPicPr>
          <p:cNvPr id="186" name="Google Shape;186;p30"/>
          <p:cNvPicPr preferRelativeResize="0"/>
          <p:nvPr/>
        </p:nvPicPr>
        <p:blipFill>
          <a:blip r:embed="rId4">
            <a:alphaModFix/>
          </a:blip>
          <a:stretch>
            <a:fillRect/>
          </a:stretch>
        </p:blipFill>
        <p:spPr>
          <a:xfrm>
            <a:off x="4732400" y="1807466"/>
            <a:ext cx="4222550" cy="26390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16a795561b_1_2"/>
          <p:cNvSpPr txBox="1"/>
          <p:nvPr>
            <p:ph type="title"/>
          </p:nvPr>
        </p:nvSpPr>
        <p:spPr>
          <a:xfrm>
            <a:off x="311700" y="271476"/>
            <a:ext cx="8520600" cy="661298"/>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Implementation of the project :  </a:t>
            </a:r>
            <a:endParaRPr b="1" sz="1100">
              <a:solidFill>
                <a:srgbClr val="000000"/>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2800"/>
              <a:buNone/>
            </a:pPr>
            <a:r>
              <a:t/>
            </a:r>
            <a:endParaRPr b="1" sz="1100">
              <a:solidFill>
                <a:srgbClr val="000000"/>
              </a:solidFill>
              <a:latin typeface="Georgia"/>
              <a:ea typeface="Georgia"/>
              <a:cs typeface="Georgia"/>
              <a:sym typeface="Georgia"/>
            </a:endParaRPr>
          </a:p>
          <a:p>
            <a:pPr indent="0" lvl="0" marL="0" rtl="0" algn="l">
              <a:lnSpc>
                <a:spcPct val="100000"/>
              </a:lnSpc>
              <a:spcBef>
                <a:spcPts val="0"/>
              </a:spcBef>
              <a:spcAft>
                <a:spcPts val="0"/>
              </a:spcAft>
              <a:buSzPts val="2800"/>
              <a:buNone/>
            </a:pPr>
            <a:r>
              <a:t/>
            </a:r>
            <a:endParaRPr/>
          </a:p>
        </p:txBody>
      </p:sp>
      <p:pic>
        <p:nvPicPr>
          <p:cNvPr id="192" name="Google Shape;192;g116a795561b_1_2"/>
          <p:cNvPicPr preferRelativeResize="0"/>
          <p:nvPr/>
        </p:nvPicPr>
        <p:blipFill>
          <a:blip r:embed="rId3">
            <a:alphaModFix/>
          </a:blip>
          <a:stretch>
            <a:fillRect/>
          </a:stretch>
        </p:blipFill>
        <p:spPr>
          <a:xfrm>
            <a:off x="0" y="1518212"/>
            <a:ext cx="4455459" cy="2784662"/>
          </a:xfrm>
          <a:prstGeom prst="rect">
            <a:avLst/>
          </a:prstGeom>
          <a:noFill/>
          <a:ln>
            <a:noFill/>
          </a:ln>
        </p:spPr>
      </p:pic>
      <p:pic>
        <p:nvPicPr>
          <p:cNvPr id="193" name="Google Shape;193;g116a795561b_1_2"/>
          <p:cNvPicPr preferRelativeResize="0"/>
          <p:nvPr/>
        </p:nvPicPr>
        <p:blipFill>
          <a:blip r:embed="rId4">
            <a:alphaModFix/>
          </a:blip>
          <a:stretch>
            <a:fillRect/>
          </a:stretch>
        </p:blipFill>
        <p:spPr>
          <a:xfrm>
            <a:off x="4814909" y="1557699"/>
            <a:ext cx="4329091" cy="27056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73" name="Google Shape;73;p2"/>
          <p:cNvSpPr txBox="1"/>
          <p:nvPr>
            <p:ph idx="1" type="body"/>
          </p:nvPr>
        </p:nvSpPr>
        <p:spPr>
          <a:xfrm>
            <a:off x="311700" y="1439255"/>
            <a:ext cx="4260300" cy="3099210"/>
          </a:xfrm>
          <a:prstGeom prst="rect">
            <a:avLst/>
          </a:prstGeom>
          <a:noFill/>
          <a:ln>
            <a:noFill/>
          </a:ln>
        </p:spPr>
        <p:txBody>
          <a:bodyPr anchorCtr="0" anchor="t" bIns="91425" lIns="91425" spcFirstLastPara="1" rIns="91425" wrap="square" tIns="91425">
            <a:noAutofit/>
          </a:bodyPr>
          <a:lstStyle/>
          <a:p>
            <a:pPr indent="-342900" lvl="0" marL="488950" rtl="0" algn="l">
              <a:lnSpc>
                <a:spcPct val="100000"/>
              </a:lnSpc>
              <a:spcBef>
                <a:spcPts val="1800"/>
              </a:spcBef>
              <a:spcAft>
                <a:spcPts val="0"/>
              </a:spcAft>
              <a:buClr>
                <a:srgbClr val="000000"/>
              </a:buClr>
              <a:buSzPts val="1300"/>
              <a:buFont typeface="Arial"/>
              <a:buAutoNum type="arabicPeriod"/>
            </a:pPr>
            <a:r>
              <a:rPr lang="en">
                <a:solidFill>
                  <a:srgbClr val="000000"/>
                </a:solidFill>
              </a:rPr>
              <a:t>Introduction</a:t>
            </a:r>
            <a:endParaRPr>
              <a:solidFill>
                <a:srgbClr val="000000"/>
              </a:solidFill>
            </a:endParaRPr>
          </a:p>
          <a:p>
            <a:pPr indent="-342900" lvl="0" marL="488950" rtl="0" algn="l">
              <a:lnSpc>
                <a:spcPct val="100000"/>
              </a:lnSpc>
              <a:spcBef>
                <a:spcPts val="1800"/>
              </a:spcBef>
              <a:spcAft>
                <a:spcPts val="0"/>
              </a:spcAft>
              <a:buClr>
                <a:srgbClr val="000000"/>
              </a:buClr>
              <a:buSzPts val="1300"/>
              <a:buAutoNum type="arabicPeriod"/>
            </a:pPr>
            <a:r>
              <a:rPr lang="en">
                <a:solidFill>
                  <a:srgbClr val="000000"/>
                </a:solidFill>
              </a:rPr>
              <a:t>Problem Definition</a:t>
            </a:r>
            <a:endParaRPr>
              <a:solidFill>
                <a:srgbClr val="000000"/>
              </a:solidFill>
            </a:endParaRPr>
          </a:p>
          <a:p>
            <a:pPr indent="-260350" lvl="0" marL="488950" rtl="0" algn="l">
              <a:lnSpc>
                <a:spcPct val="100000"/>
              </a:lnSpc>
              <a:spcBef>
                <a:spcPts val="0"/>
              </a:spcBef>
              <a:spcAft>
                <a:spcPts val="0"/>
              </a:spcAft>
              <a:buClr>
                <a:srgbClr val="000000"/>
              </a:buClr>
              <a:buSzPts val="1300"/>
              <a:buFont typeface="Arial"/>
              <a:buNone/>
            </a:pPr>
            <a:r>
              <a:t/>
            </a:r>
            <a:endParaRPr>
              <a:solidFill>
                <a:srgbClr val="000000"/>
              </a:solidFill>
            </a:endParaRPr>
          </a:p>
          <a:p>
            <a:pPr indent="-342900" lvl="0" marL="488950" rtl="0" algn="l">
              <a:lnSpc>
                <a:spcPct val="100000"/>
              </a:lnSpc>
              <a:spcBef>
                <a:spcPts val="0"/>
              </a:spcBef>
              <a:spcAft>
                <a:spcPts val="0"/>
              </a:spcAft>
              <a:buClr>
                <a:srgbClr val="000000"/>
              </a:buClr>
              <a:buSzPts val="1300"/>
              <a:buFont typeface="Arial"/>
              <a:buAutoNum type="arabicPeriod"/>
            </a:pPr>
            <a:r>
              <a:rPr lang="en">
                <a:solidFill>
                  <a:srgbClr val="000000"/>
                </a:solidFill>
              </a:rPr>
              <a:t>Goals/Objectives</a:t>
            </a:r>
            <a:endParaRPr>
              <a:solidFill>
                <a:srgbClr val="000000"/>
              </a:solidFill>
            </a:endParaRPr>
          </a:p>
          <a:p>
            <a:pPr indent="-260350" lvl="0" marL="488950" rtl="0" algn="l">
              <a:lnSpc>
                <a:spcPct val="100000"/>
              </a:lnSpc>
              <a:spcBef>
                <a:spcPts val="0"/>
              </a:spcBef>
              <a:spcAft>
                <a:spcPts val="0"/>
              </a:spcAft>
              <a:buClr>
                <a:srgbClr val="000000"/>
              </a:buClr>
              <a:buSzPts val="1300"/>
              <a:buFont typeface="Arial"/>
              <a:buNone/>
            </a:pPr>
            <a:r>
              <a:t/>
            </a:r>
            <a:endParaRPr>
              <a:solidFill>
                <a:srgbClr val="000000"/>
              </a:solidFill>
            </a:endParaRPr>
          </a:p>
          <a:p>
            <a:pPr indent="-342900" lvl="0" marL="488950" rtl="0" algn="l">
              <a:lnSpc>
                <a:spcPct val="100000"/>
              </a:lnSpc>
              <a:spcBef>
                <a:spcPts val="0"/>
              </a:spcBef>
              <a:spcAft>
                <a:spcPts val="0"/>
              </a:spcAft>
              <a:buClr>
                <a:srgbClr val="000000"/>
              </a:buClr>
              <a:buSzPts val="1300"/>
              <a:buFont typeface="Arial"/>
              <a:buAutoNum type="arabicPeriod"/>
            </a:pPr>
            <a:r>
              <a:rPr lang="en">
                <a:solidFill>
                  <a:srgbClr val="000000"/>
                </a:solidFill>
              </a:rPr>
              <a:t>Survey of Existing system</a:t>
            </a:r>
            <a:endParaRPr>
              <a:solidFill>
                <a:srgbClr val="000000"/>
              </a:solidFill>
            </a:endParaRPr>
          </a:p>
          <a:p>
            <a:pPr indent="-260350" lvl="0" marL="488950" rtl="0" algn="l">
              <a:lnSpc>
                <a:spcPct val="100000"/>
              </a:lnSpc>
              <a:spcBef>
                <a:spcPts val="0"/>
              </a:spcBef>
              <a:spcAft>
                <a:spcPts val="0"/>
              </a:spcAft>
              <a:buClr>
                <a:srgbClr val="000000"/>
              </a:buClr>
              <a:buSzPts val="1300"/>
              <a:buFont typeface="Arial"/>
              <a:buNone/>
            </a:pPr>
            <a:r>
              <a:t/>
            </a:r>
            <a:endParaRPr>
              <a:solidFill>
                <a:srgbClr val="000000"/>
              </a:solidFill>
            </a:endParaRPr>
          </a:p>
          <a:p>
            <a:pPr indent="-342900" lvl="0" marL="488950" rtl="0" algn="l">
              <a:lnSpc>
                <a:spcPct val="100000"/>
              </a:lnSpc>
              <a:spcBef>
                <a:spcPts val="0"/>
              </a:spcBef>
              <a:spcAft>
                <a:spcPts val="0"/>
              </a:spcAft>
              <a:buClr>
                <a:srgbClr val="000000"/>
              </a:buClr>
              <a:buSzPts val="1300"/>
              <a:buFont typeface="Arial"/>
              <a:buAutoNum type="arabicPeriod"/>
            </a:pPr>
            <a:r>
              <a:rPr lang="en">
                <a:solidFill>
                  <a:srgbClr val="000000"/>
                </a:solidFill>
              </a:rPr>
              <a:t>Limitation of Existing system</a:t>
            </a:r>
            <a:endParaRPr>
              <a:solidFill>
                <a:srgbClr val="000000"/>
              </a:solidFill>
            </a:endParaRPr>
          </a:p>
          <a:p>
            <a:pPr indent="-260350" lvl="0" marL="488950" rtl="0" algn="l">
              <a:lnSpc>
                <a:spcPct val="100000"/>
              </a:lnSpc>
              <a:spcBef>
                <a:spcPts val="0"/>
              </a:spcBef>
              <a:spcAft>
                <a:spcPts val="0"/>
              </a:spcAft>
              <a:buClr>
                <a:srgbClr val="000000"/>
              </a:buClr>
              <a:buSzPts val="1300"/>
              <a:buFont typeface="Arial"/>
              <a:buNone/>
            </a:pPr>
            <a:r>
              <a:t/>
            </a:r>
            <a:endParaRPr>
              <a:solidFill>
                <a:srgbClr val="000000"/>
              </a:solidFill>
            </a:endParaRPr>
          </a:p>
          <a:p>
            <a:pPr indent="-342900" lvl="0" marL="488950" rtl="0" algn="l">
              <a:lnSpc>
                <a:spcPct val="100000"/>
              </a:lnSpc>
              <a:spcBef>
                <a:spcPts val="0"/>
              </a:spcBef>
              <a:spcAft>
                <a:spcPts val="0"/>
              </a:spcAft>
              <a:buClr>
                <a:srgbClr val="000000"/>
              </a:buClr>
              <a:buSzPts val="1300"/>
              <a:buFont typeface="Arial"/>
              <a:buAutoNum type="arabicPeriod"/>
            </a:pPr>
            <a:r>
              <a:rPr lang="en">
                <a:solidFill>
                  <a:srgbClr val="000000"/>
                </a:solidFill>
              </a:rPr>
              <a:t>Details of Hardware &amp; Software</a:t>
            </a:r>
            <a:endParaRPr>
              <a:solidFill>
                <a:srgbClr val="000000"/>
              </a:solidFill>
            </a:endParaRPr>
          </a:p>
          <a:p>
            <a:pPr indent="-260350" lvl="0" marL="488950" rtl="0" algn="l">
              <a:lnSpc>
                <a:spcPct val="100000"/>
              </a:lnSpc>
              <a:spcBef>
                <a:spcPts val="0"/>
              </a:spcBef>
              <a:spcAft>
                <a:spcPts val="0"/>
              </a:spcAft>
              <a:buClr>
                <a:srgbClr val="000000"/>
              </a:buClr>
              <a:buSzPts val="1300"/>
              <a:buFont typeface="Arial"/>
              <a:buNone/>
            </a:pPr>
            <a:r>
              <a:t/>
            </a:r>
            <a:endParaRPr>
              <a:solidFill>
                <a:srgbClr val="000000"/>
              </a:solidFill>
            </a:endParaRPr>
          </a:p>
          <a:p>
            <a:pPr indent="-260350" lvl="0" marL="488950" rtl="0" algn="l">
              <a:lnSpc>
                <a:spcPct val="100000"/>
              </a:lnSpc>
              <a:spcBef>
                <a:spcPts val="0"/>
              </a:spcBef>
              <a:spcAft>
                <a:spcPts val="0"/>
              </a:spcAft>
              <a:buClr>
                <a:srgbClr val="000000"/>
              </a:buClr>
              <a:buSzPts val="1300"/>
              <a:buFont typeface="Arial"/>
              <a:buNone/>
            </a:pPr>
            <a:r>
              <a:t/>
            </a:r>
            <a:endParaRPr>
              <a:solidFill>
                <a:srgbClr val="000000"/>
              </a:solidFill>
            </a:endParaRPr>
          </a:p>
          <a:p>
            <a:pPr indent="0" lvl="0" marL="146050" rtl="0" algn="l">
              <a:lnSpc>
                <a:spcPct val="100000"/>
              </a:lnSpc>
              <a:spcBef>
                <a:spcPts val="0"/>
              </a:spcBef>
              <a:spcAft>
                <a:spcPts val="0"/>
              </a:spcAft>
              <a:buClr>
                <a:srgbClr val="000000"/>
              </a:buClr>
              <a:buSzPts val="1300"/>
              <a:buNone/>
            </a:pPr>
            <a:r>
              <a:t/>
            </a:r>
            <a:endParaRPr>
              <a:solidFill>
                <a:srgbClr val="000000"/>
              </a:solidFill>
            </a:endParaRPr>
          </a:p>
        </p:txBody>
      </p:sp>
      <p:sp>
        <p:nvSpPr>
          <p:cNvPr id="74" name="Google Shape;74;p2"/>
          <p:cNvSpPr txBox="1"/>
          <p:nvPr/>
        </p:nvSpPr>
        <p:spPr>
          <a:xfrm>
            <a:off x="4572000" y="1739484"/>
            <a:ext cx="4470567" cy="2292935"/>
          </a:xfrm>
          <a:prstGeom prst="rect">
            <a:avLst/>
          </a:prstGeom>
          <a:noFill/>
          <a:ln>
            <a:noFill/>
          </a:ln>
        </p:spPr>
        <p:txBody>
          <a:bodyPr anchorCtr="0" anchor="t" bIns="45700" lIns="91425" spcFirstLastPara="1" rIns="91425" wrap="square" tIns="45700">
            <a:spAutoFit/>
          </a:bodyPr>
          <a:lstStyle/>
          <a:p>
            <a:pPr indent="-342900" lvl="0" marL="488950" marR="0" rtl="0" algn="l">
              <a:lnSpc>
                <a:spcPct val="100000"/>
              </a:lnSpc>
              <a:spcBef>
                <a:spcPts val="0"/>
              </a:spcBef>
              <a:spcAft>
                <a:spcPts val="0"/>
              </a:spcAft>
              <a:buClr>
                <a:srgbClr val="000000"/>
              </a:buClr>
              <a:buSzPts val="1300"/>
              <a:buFont typeface="Arial"/>
              <a:buAutoNum type="arabicPeriod" startAt="7"/>
            </a:pPr>
            <a:r>
              <a:rPr b="0" i="0" lang="en" sz="1300" u="none" cap="none" strike="noStrike">
                <a:solidFill>
                  <a:srgbClr val="000000"/>
                </a:solidFill>
                <a:latin typeface="Arial"/>
                <a:ea typeface="Arial"/>
                <a:cs typeface="Arial"/>
                <a:sym typeface="Arial"/>
              </a:rPr>
              <a:t>Proposed System :  Introduction</a:t>
            </a:r>
            <a:endParaRPr b="0" i="0" sz="1300" u="none" cap="none" strike="noStrike">
              <a:solidFill>
                <a:srgbClr val="000000"/>
              </a:solidFill>
              <a:latin typeface="Arial"/>
              <a:ea typeface="Arial"/>
              <a:cs typeface="Arial"/>
              <a:sym typeface="Arial"/>
            </a:endParaRPr>
          </a:p>
          <a:p>
            <a:pPr indent="-260350" lvl="0" marL="48895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342900" lvl="0" marL="488950" marR="0" rtl="0" algn="l">
              <a:lnSpc>
                <a:spcPct val="100000"/>
              </a:lnSpc>
              <a:spcBef>
                <a:spcPts val="0"/>
              </a:spcBef>
              <a:spcAft>
                <a:spcPts val="0"/>
              </a:spcAft>
              <a:buClr>
                <a:srgbClr val="000000"/>
              </a:buClr>
              <a:buSzPts val="1300"/>
              <a:buFont typeface="Arial"/>
              <a:buAutoNum type="arabicPeriod" startAt="7"/>
            </a:pPr>
            <a:r>
              <a:rPr b="0" i="0" lang="en" sz="1300" u="none" cap="none" strike="noStrike">
                <a:solidFill>
                  <a:srgbClr val="000000"/>
                </a:solidFill>
                <a:latin typeface="Roboto"/>
                <a:ea typeface="Roboto"/>
                <a:cs typeface="Roboto"/>
                <a:sym typeface="Roboto"/>
              </a:rPr>
              <a:t>Architecture/Framework (Block Diagram)</a:t>
            </a:r>
            <a:endParaRPr b="0" i="0" sz="1300" u="none" cap="none" strike="noStrike">
              <a:solidFill>
                <a:srgbClr val="000000"/>
              </a:solidFill>
              <a:latin typeface="Roboto"/>
              <a:ea typeface="Roboto"/>
              <a:cs typeface="Roboto"/>
              <a:sym typeface="Roboto"/>
            </a:endParaRPr>
          </a:p>
          <a:p>
            <a:pPr indent="-260350" lvl="0" marL="48895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Roboto"/>
              <a:ea typeface="Roboto"/>
              <a:cs typeface="Roboto"/>
              <a:sym typeface="Roboto"/>
            </a:endParaRPr>
          </a:p>
          <a:p>
            <a:pPr indent="-342900" lvl="0" marL="488950" marR="0" rtl="0" algn="l">
              <a:lnSpc>
                <a:spcPct val="100000"/>
              </a:lnSpc>
              <a:spcBef>
                <a:spcPts val="0"/>
              </a:spcBef>
              <a:spcAft>
                <a:spcPts val="0"/>
              </a:spcAft>
              <a:buClr>
                <a:srgbClr val="000000"/>
              </a:buClr>
              <a:buSzPts val="1300"/>
              <a:buFont typeface="Arial"/>
              <a:buAutoNum type="arabicPeriod" startAt="7"/>
            </a:pPr>
            <a:r>
              <a:rPr b="0" i="0" lang="en" sz="1300" u="none" cap="none" strike="noStrike">
                <a:solidFill>
                  <a:srgbClr val="000000"/>
                </a:solidFill>
                <a:latin typeface="Roboto"/>
                <a:ea typeface="Roboto"/>
                <a:cs typeface="Roboto"/>
                <a:sym typeface="Roboto"/>
              </a:rPr>
              <a:t>Methodology : Process Design</a:t>
            </a:r>
            <a:endParaRPr b="0" i="0" sz="1300" u="none" cap="none" strike="noStrike">
              <a:solidFill>
                <a:srgbClr val="000000"/>
              </a:solidFill>
              <a:latin typeface="Roboto"/>
              <a:ea typeface="Roboto"/>
              <a:cs typeface="Roboto"/>
              <a:sym typeface="Roboto"/>
            </a:endParaRPr>
          </a:p>
          <a:p>
            <a:pPr indent="-260350" lvl="0" marL="48895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Roboto"/>
              <a:ea typeface="Roboto"/>
              <a:cs typeface="Roboto"/>
              <a:sym typeface="Roboto"/>
            </a:endParaRPr>
          </a:p>
          <a:p>
            <a:pPr indent="-342900" lvl="0" marL="488950" marR="0" rtl="0" algn="l">
              <a:lnSpc>
                <a:spcPct val="100000"/>
              </a:lnSpc>
              <a:spcBef>
                <a:spcPts val="0"/>
              </a:spcBef>
              <a:spcAft>
                <a:spcPts val="0"/>
              </a:spcAft>
              <a:buClr>
                <a:srgbClr val="000000"/>
              </a:buClr>
              <a:buSzPts val="1300"/>
              <a:buFont typeface="Arial"/>
              <a:buAutoNum type="arabicPeriod" startAt="7"/>
            </a:pPr>
            <a:r>
              <a:rPr b="0" i="0" lang="en" sz="1300" u="none" cap="none" strike="noStrike">
                <a:solidFill>
                  <a:srgbClr val="000000"/>
                </a:solidFill>
                <a:latin typeface="Roboto"/>
                <a:ea typeface="Roboto"/>
                <a:cs typeface="Roboto"/>
                <a:sym typeface="Roboto"/>
              </a:rPr>
              <a:t>Implementation details(GUI Screenshot)</a:t>
            </a:r>
            <a:endParaRPr b="0" i="0" sz="1300" u="none" cap="none" strike="noStrike">
              <a:solidFill>
                <a:srgbClr val="000000"/>
              </a:solidFill>
              <a:latin typeface="Roboto"/>
              <a:ea typeface="Roboto"/>
              <a:cs typeface="Roboto"/>
              <a:sym typeface="Roboto"/>
            </a:endParaRPr>
          </a:p>
          <a:p>
            <a:pPr indent="-260350" lvl="0" marL="48895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Roboto"/>
              <a:ea typeface="Roboto"/>
              <a:cs typeface="Roboto"/>
              <a:sym typeface="Roboto"/>
            </a:endParaRPr>
          </a:p>
          <a:p>
            <a:pPr indent="-342900" lvl="0" marL="488950" marR="0" rtl="0" algn="l">
              <a:lnSpc>
                <a:spcPct val="100000"/>
              </a:lnSpc>
              <a:spcBef>
                <a:spcPts val="0"/>
              </a:spcBef>
              <a:spcAft>
                <a:spcPts val="0"/>
              </a:spcAft>
              <a:buClr>
                <a:srgbClr val="000000"/>
              </a:buClr>
              <a:buSzPts val="1300"/>
              <a:buFont typeface="Arial"/>
              <a:buAutoNum type="arabicPeriod" startAt="7"/>
            </a:pPr>
            <a:r>
              <a:rPr b="0" i="0" lang="en" sz="1300" u="none" cap="none" strike="noStrike">
                <a:solidFill>
                  <a:srgbClr val="000000"/>
                </a:solidFill>
                <a:latin typeface="Roboto"/>
                <a:ea typeface="Roboto"/>
                <a:cs typeface="Roboto"/>
                <a:sym typeface="Roboto"/>
              </a:rPr>
              <a:t>Future Scope</a:t>
            </a:r>
            <a:endParaRPr b="0" i="0" sz="1300" u="none" cap="none" strike="noStrike">
              <a:solidFill>
                <a:srgbClr val="000000"/>
              </a:solidFill>
              <a:latin typeface="Roboto"/>
              <a:ea typeface="Roboto"/>
              <a:cs typeface="Roboto"/>
              <a:sym typeface="Roboto"/>
            </a:endParaRPr>
          </a:p>
          <a:p>
            <a:pPr indent="-260350" lvl="0" marL="48895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Roboto"/>
              <a:ea typeface="Roboto"/>
              <a:cs typeface="Roboto"/>
              <a:sym typeface="Roboto"/>
            </a:endParaRPr>
          </a:p>
          <a:p>
            <a:pPr indent="-342900" lvl="0" marL="488950" marR="0" rtl="0" algn="l">
              <a:lnSpc>
                <a:spcPct val="100000"/>
              </a:lnSpc>
              <a:spcBef>
                <a:spcPts val="0"/>
              </a:spcBef>
              <a:spcAft>
                <a:spcPts val="0"/>
              </a:spcAft>
              <a:buClr>
                <a:srgbClr val="000000"/>
              </a:buClr>
              <a:buSzPts val="1300"/>
              <a:buFont typeface="Arial"/>
              <a:buAutoNum type="arabicPeriod" startAt="7"/>
            </a:pPr>
            <a:r>
              <a:rPr b="0" i="0" lang="en" sz="1300" u="none" cap="none" strike="noStrike">
                <a:solidFill>
                  <a:srgbClr val="000000"/>
                </a:solidFill>
                <a:latin typeface="Roboto"/>
                <a:ea typeface="Roboto"/>
                <a:cs typeface="Roboto"/>
                <a:sym typeface="Roboto"/>
              </a:rPr>
              <a:t>References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c7028cac0d_0_7"/>
          <p:cNvSpPr txBox="1"/>
          <p:nvPr>
            <p:ph type="title"/>
          </p:nvPr>
        </p:nvSpPr>
        <p:spPr>
          <a:xfrm>
            <a:off x="311700" y="271476"/>
            <a:ext cx="8520600" cy="66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Implementation of the project :  </a:t>
            </a:r>
            <a:endParaRPr b="1" sz="1100">
              <a:solidFill>
                <a:srgbClr val="000000"/>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2800"/>
              <a:buNone/>
            </a:pPr>
            <a:r>
              <a:t/>
            </a:r>
            <a:endParaRPr b="1" sz="1100">
              <a:solidFill>
                <a:srgbClr val="000000"/>
              </a:solidFill>
              <a:latin typeface="Georgia"/>
              <a:ea typeface="Georgia"/>
              <a:cs typeface="Georgia"/>
              <a:sym typeface="Georgia"/>
            </a:endParaRPr>
          </a:p>
          <a:p>
            <a:pPr indent="0" lvl="0" marL="0" rtl="0" algn="l">
              <a:lnSpc>
                <a:spcPct val="100000"/>
              </a:lnSpc>
              <a:spcBef>
                <a:spcPts val="0"/>
              </a:spcBef>
              <a:spcAft>
                <a:spcPts val="0"/>
              </a:spcAft>
              <a:buSzPts val="2800"/>
              <a:buNone/>
            </a:pPr>
            <a:r>
              <a:t/>
            </a:r>
            <a:endParaRPr/>
          </a:p>
        </p:txBody>
      </p:sp>
      <p:pic>
        <p:nvPicPr>
          <p:cNvPr id="199" name="Google Shape;199;g2c7028cac0d_0_7"/>
          <p:cNvPicPr preferRelativeResize="0"/>
          <p:nvPr/>
        </p:nvPicPr>
        <p:blipFill>
          <a:blip r:embed="rId3">
            <a:alphaModFix/>
          </a:blip>
          <a:stretch>
            <a:fillRect/>
          </a:stretch>
        </p:blipFill>
        <p:spPr>
          <a:xfrm>
            <a:off x="0" y="1622651"/>
            <a:ext cx="4510109" cy="2818818"/>
          </a:xfrm>
          <a:prstGeom prst="rect">
            <a:avLst/>
          </a:prstGeom>
          <a:noFill/>
          <a:ln>
            <a:noFill/>
          </a:ln>
        </p:spPr>
      </p:pic>
      <p:pic>
        <p:nvPicPr>
          <p:cNvPr id="200" name="Google Shape;200;g2c7028cac0d_0_7"/>
          <p:cNvPicPr preferRelativeResize="0"/>
          <p:nvPr/>
        </p:nvPicPr>
        <p:blipFill>
          <a:blip r:embed="rId4">
            <a:alphaModFix/>
          </a:blip>
          <a:stretch>
            <a:fillRect/>
          </a:stretch>
        </p:blipFill>
        <p:spPr>
          <a:xfrm>
            <a:off x="4572009" y="1622651"/>
            <a:ext cx="4329091" cy="27056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c7028cac0d_0_23"/>
          <p:cNvSpPr txBox="1"/>
          <p:nvPr>
            <p:ph type="title"/>
          </p:nvPr>
        </p:nvSpPr>
        <p:spPr>
          <a:xfrm>
            <a:off x="311700" y="271476"/>
            <a:ext cx="8520600" cy="66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Implementation of the project :  </a:t>
            </a:r>
            <a:endParaRPr b="1" sz="1100">
              <a:solidFill>
                <a:srgbClr val="000000"/>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SzPts val="2800"/>
              <a:buNone/>
            </a:pPr>
            <a:r>
              <a:t/>
            </a:r>
            <a:endParaRPr b="1" sz="1100">
              <a:solidFill>
                <a:srgbClr val="000000"/>
              </a:solidFill>
              <a:latin typeface="Georgia"/>
              <a:ea typeface="Georgia"/>
              <a:cs typeface="Georgia"/>
              <a:sym typeface="Georgia"/>
            </a:endParaRPr>
          </a:p>
          <a:p>
            <a:pPr indent="0" lvl="0" marL="0" rtl="0" algn="l">
              <a:lnSpc>
                <a:spcPct val="100000"/>
              </a:lnSpc>
              <a:spcBef>
                <a:spcPts val="0"/>
              </a:spcBef>
              <a:spcAft>
                <a:spcPts val="0"/>
              </a:spcAft>
              <a:buSzPts val="2800"/>
              <a:buNone/>
            </a:pPr>
            <a:r>
              <a:t/>
            </a:r>
            <a:endParaRPr/>
          </a:p>
        </p:txBody>
      </p:sp>
      <p:pic>
        <p:nvPicPr>
          <p:cNvPr id="206" name="Google Shape;206;g2c7028cac0d_0_23"/>
          <p:cNvPicPr preferRelativeResize="0"/>
          <p:nvPr/>
        </p:nvPicPr>
        <p:blipFill>
          <a:blip r:embed="rId3">
            <a:alphaModFix/>
          </a:blip>
          <a:stretch>
            <a:fillRect/>
          </a:stretch>
        </p:blipFill>
        <p:spPr>
          <a:xfrm>
            <a:off x="1239750" y="1598200"/>
            <a:ext cx="5165299" cy="32283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Future Scope</a:t>
            </a:r>
            <a:endParaRPr/>
          </a:p>
        </p:txBody>
      </p:sp>
      <p:sp>
        <p:nvSpPr>
          <p:cNvPr id="212" name="Google Shape;212;p12"/>
          <p:cNvSpPr txBox="1"/>
          <p:nvPr/>
        </p:nvSpPr>
        <p:spPr>
          <a:xfrm>
            <a:off x="311725" y="1562100"/>
            <a:ext cx="838269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3" name="Google Shape;213;p12"/>
          <p:cNvSpPr txBox="1"/>
          <p:nvPr/>
        </p:nvSpPr>
        <p:spPr>
          <a:xfrm>
            <a:off x="312070" y="1524628"/>
            <a:ext cx="8531100" cy="504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In future, We are looking forward to make the following changes :</a:t>
            </a:r>
            <a:endParaRPr/>
          </a:p>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Roboto"/>
                <a:ea typeface="Roboto"/>
                <a:cs typeface="Roboto"/>
                <a:sym typeface="Roboto"/>
              </a:rPr>
              <a:t>Enhanced User Experience - </a:t>
            </a:r>
            <a:endParaRPr/>
          </a:p>
          <a:p>
            <a:pPr indent="0" lvl="0" marL="0" marR="0" rtl="0" algn="l">
              <a:lnSpc>
                <a:spcPct val="100000"/>
              </a:lnSpc>
              <a:spcBef>
                <a:spcPts val="0"/>
              </a:spcBef>
              <a:spcAft>
                <a:spcPts val="0"/>
              </a:spcAft>
              <a:buNone/>
            </a:pPr>
            <a:r>
              <a:rPr b="0" i="0" lang="en" sz="1400" u="none" cap="none" strike="noStrike">
                <a:solidFill>
                  <a:srgbClr val="181C26"/>
                </a:solidFill>
                <a:latin typeface="Roboto"/>
                <a:ea typeface="Roboto"/>
                <a:cs typeface="Roboto"/>
                <a:sym typeface="Roboto"/>
              </a:rPr>
              <a:t>Improve user interface (UI) and user experience (UX) design to make the system intuitive and user-friendly. Implement responsive design to ensure seamless access across various devices and screen sizes. W</a:t>
            </a:r>
            <a:r>
              <a:rPr lang="en">
                <a:solidFill>
                  <a:srgbClr val="181C26"/>
                </a:solidFill>
                <a:latin typeface="Roboto"/>
                <a:ea typeface="Roboto"/>
                <a:cs typeface="Roboto"/>
                <a:sym typeface="Roboto"/>
              </a:rPr>
              <a:t>e plan to enhance the user interface.</a:t>
            </a:r>
            <a:endParaRPr b="0" i="0" sz="1400" u="none" cap="none" strike="noStrike">
              <a:solidFill>
                <a:srgbClr val="181C26"/>
              </a:solidFill>
              <a:latin typeface="Arial"/>
              <a:ea typeface="Arial"/>
              <a:cs typeface="Arial"/>
              <a:sym typeface="Arial"/>
            </a:endParaRPr>
          </a:p>
          <a:p>
            <a:pPr indent="-139700" lvl="0" marL="228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81C26"/>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rgbClr val="181C26"/>
                </a:solidFill>
                <a:latin typeface="Roboto"/>
                <a:ea typeface="Roboto"/>
                <a:cs typeface="Roboto"/>
                <a:sym typeface="Roboto"/>
              </a:rPr>
              <a:t>Database Management  -</a:t>
            </a:r>
            <a:endParaRPr b="0" i="0" sz="1400" u="none" cap="none" strike="noStrike">
              <a:solidFill>
                <a:srgbClr val="181C26"/>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181C26"/>
                </a:solidFill>
                <a:latin typeface="Roboto"/>
                <a:ea typeface="Roboto"/>
                <a:cs typeface="Roboto"/>
                <a:sym typeface="Roboto"/>
              </a:rPr>
              <a:t>Implement proper database management system. The </a:t>
            </a:r>
            <a:r>
              <a:rPr lang="en">
                <a:solidFill>
                  <a:srgbClr val="181C26"/>
                </a:solidFill>
                <a:latin typeface="Roboto"/>
                <a:ea typeface="Roboto"/>
                <a:cs typeface="Roboto"/>
                <a:sym typeface="Roboto"/>
              </a:rPr>
              <a:t>database should should include the users information as well as the Event related information such as the decorators, caterers etc.</a:t>
            </a:r>
            <a:endParaRPr b="0" i="0" sz="1400" u="none" cap="none" strike="noStrike">
              <a:solidFill>
                <a:srgbClr val="181C26"/>
              </a:solidFill>
              <a:latin typeface="Arial"/>
              <a:ea typeface="Arial"/>
              <a:cs typeface="Arial"/>
              <a:sym typeface="Arial"/>
            </a:endParaRPr>
          </a:p>
          <a:p>
            <a:pPr indent="-139700" lvl="0" marL="228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81C26"/>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rgbClr val="181C26"/>
                </a:solidFill>
                <a:latin typeface="Roboto"/>
                <a:ea typeface="Roboto"/>
                <a:cs typeface="Roboto"/>
                <a:sym typeface="Roboto"/>
              </a:rPr>
              <a:t>Scalability and Performance - </a:t>
            </a:r>
            <a:endParaRPr b="0" i="0" sz="1400" u="none" cap="none" strike="noStrike">
              <a:solidFill>
                <a:srgbClr val="181C26"/>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181C26"/>
                </a:solidFill>
                <a:latin typeface="Roboto"/>
                <a:ea typeface="Roboto"/>
                <a:cs typeface="Roboto"/>
                <a:sym typeface="Roboto"/>
              </a:rPr>
              <a:t>Ensure the system can scale effectively to accommodate events of various sizes, from small gatherings to large conferences and festivals.</a:t>
            </a:r>
            <a:endParaRPr b="0" i="0" sz="1400" u="none" cap="none" strike="noStrike">
              <a:solidFill>
                <a:srgbClr val="181C26"/>
              </a:solidFill>
              <a:latin typeface="Arial"/>
              <a:ea typeface="Arial"/>
              <a:cs typeface="Arial"/>
              <a:sym typeface="Arial"/>
            </a:endParaRPr>
          </a:p>
          <a:p>
            <a:pPr indent="-139700" lvl="0" marL="228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81C26"/>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rgbClr val="181C26"/>
                </a:solidFill>
                <a:latin typeface="Roboto"/>
                <a:ea typeface="Roboto"/>
                <a:cs typeface="Roboto"/>
                <a:sym typeface="Roboto"/>
              </a:rPr>
              <a:t>Automation - </a:t>
            </a:r>
            <a:endParaRPr/>
          </a:p>
          <a:p>
            <a:pPr indent="0" lvl="0" marL="0" marR="0" rtl="0" algn="l">
              <a:lnSpc>
                <a:spcPct val="100000"/>
              </a:lnSpc>
              <a:spcBef>
                <a:spcPts val="0"/>
              </a:spcBef>
              <a:spcAft>
                <a:spcPts val="0"/>
              </a:spcAft>
              <a:buNone/>
            </a:pPr>
            <a:r>
              <a:rPr b="0" i="0" lang="en" sz="1400" u="none" cap="none" strike="noStrike">
                <a:solidFill>
                  <a:srgbClr val="181C26"/>
                </a:solidFill>
                <a:latin typeface="Roboto"/>
                <a:ea typeface="Roboto"/>
                <a:cs typeface="Roboto"/>
                <a:sym typeface="Roboto"/>
              </a:rPr>
              <a:t>Adapt the system to give automated event recommendations. </a:t>
            </a:r>
            <a:endParaRPr b="0" i="0" sz="1400" u="none" cap="none" strike="noStrike">
              <a:solidFill>
                <a:srgbClr val="181C26"/>
              </a:solidFill>
              <a:latin typeface="Arial"/>
              <a:ea typeface="Arial"/>
              <a:cs typeface="Arial"/>
              <a:sym typeface="Arial"/>
            </a:endParaRPr>
          </a:p>
          <a:p>
            <a:pPr indent="-139700" lvl="0" marL="228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81C26"/>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400" u="none" cap="none" strike="noStrike">
              <a:solidFill>
                <a:srgbClr val="181D26"/>
              </a:solidFill>
              <a:latin typeface="Roboto"/>
              <a:ea typeface="Roboto"/>
              <a:cs typeface="Roboto"/>
              <a:sym typeface="Roboto"/>
            </a:endParaRPr>
          </a:p>
          <a:p>
            <a:pPr indent="-139700" lvl="0" marL="228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1394D"/>
              </a:solidFill>
              <a:latin typeface="Roboto"/>
              <a:ea typeface="Roboto"/>
              <a:cs typeface="Roboto"/>
              <a:sym typeface="Roboto"/>
            </a:endParaRPr>
          </a:p>
          <a:p>
            <a:pPr indent="-139700" lvl="0" marL="228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1394D"/>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400" u="none" cap="none" strike="noStrike">
              <a:solidFill>
                <a:srgbClr val="31394D"/>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400" u="none" cap="none" strike="noStrike">
              <a:solidFill>
                <a:srgbClr val="31394D"/>
              </a:solidFill>
              <a:latin typeface="Roboto"/>
              <a:ea typeface="Roboto"/>
              <a:cs typeface="Roboto"/>
              <a:sym typeface="Roboto"/>
            </a:endParaRPr>
          </a:p>
          <a:p>
            <a:pPr indent="-2540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219" name="Google Shape;219;p13"/>
          <p:cNvSpPr txBox="1"/>
          <p:nvPr>
            <p:ph idx="1" type="body"/>
          </p:nvPr>
        </p:nvSpPr>
        <p:spPr>
          <a:xfrm>
            <a:off x="311700" y="1377865"/>
            <a:ext cx="8390100" cy="3355535"/>
          </a:xfrm>
          <a:prstGeom prst="rect">
            <a:avLst/>
          </a:prstGeom>
          <a:noFill/>
          <a:ln>
            <a:noFill/>
          </a:ln>
        </p:spPr>
        <p:txBody>
          <a:bodyPr anchorCtr="0" anchor="t" bIns="91425" lIns="91425" spcFirstLastPara="1" rIns="91425" wrap="square" tIns="91425">
            <a:noAutofit/>
          </a:bodyPr>
          <a:lstStyle/>
          <a:p>
            <a:pPr indent="-228600" lvl="0" marL="457200" rtl="0" algn="l">
              <a:lnSpc>
                <a:spcPct val="114999"/>
              </a:lnSpc>
              <a:spcBef>
                <a:spcPts val="0"/>
              </a:spcBef>
              <a:spcAft>
                <a:spcPts val="0"/>
              </a:spcAft>
              <a:buSzPts val="1000"/>
              <a:buAutoNum type="arabicPeriod"/>
            </a:pPr>
            <a:r>
              <a:rPr lang="en" sz="1400">
                <a:solidFill>
                  <a:srgbClr val="000000"/>
                </a:solidFill>
                <a:highlight>
                  <a:srgbClr val="FFFBFA"/>
                </a:highlight>
              </a:rPr>
              <a:t>M.Mahalakshmi, S.Gomathi and, S.Krithika, “Event Management System”, 2016</a:t>
            </a:r>
            <a:endParaRPr sz="1400">
              <a:solidFill>
                <a:srgbClr val="666666"/>
              </a:solidFill>
            </a:endParaRPr>
          </a:p>
          <a:p>
            <a:pPr indent="-228600" lvl="0" marL="457200" rtl="0" algn="l">
              <a:lnSpc>
                <a:spcPct val="114999"/>
              </a:lnSpc>
              <a:spcBef>
                <a:spcPts val="0"/>
              </a:spcBef>
              <a:spcAft>
                <a:spcPts val="0"/>
              </a:spcAft>
              <a:buSzPts val="1000"/>
              <a:buAutoNum type="arabicPeriod"/>
            </a:pPr>
            <a:r>
              <a:rPr lang="en" sz="1400">
                <a:solidFill>
                  <a:srgbClr val="000000"/>
                </a:solidFill>
                <a:highlight>
                  <a:srgbClr val="FFFBFA"/>
                </a:highlight>
              </a:rPr>
              <a:t>Thomas, O. Reference Model Management, In Kelley, G. (Ed.), Selected Readings on Information Technology Management: Contemporary Issues, Hershey, New York, 2008.</a:t>
            </a:r>
            <a:endParaRPr sz="1400"/>
          </a:p>
          <a:p>
            <a:pPr indent="-228600" lvl="0" marL="457200" rtl="0" algn="l">
              <a:lnSpc>
                <a:spcPct val="114999"/>
              </a:lnSpc>
              <a:spcBef>
                <a:spcPts val="0"/>
              </a:spcBef>
              <a:spcAft>
                <a:spcPts val="0"/>
              </a:spcAft>
              <a:buSzPts val="1000"/>
              <a:buAutoNum type="arabicPeriod"/>
            </a:pPr>
            <a:r>
              <a:rPr lang="en" sz="1400">
                <a:solidFill>
                  <a:srgbClr val="000000"/>
                </a:solidFill>
                <a:highlight>
                  <a:srgbClr val="FFFBFA"/>
                </a:highlight>
              </a:rPr>
              <a:t>Filman, R.E. et al. (Eds.) . Aspect-Oriented Software Development, Addison – Wesley Professional, 2004.</a:t>
            </a:r>
            <a:endParaRPr/>
          </a:p>
          <a:p>
            <a:pPr indent="-228600" lvl="0" marL="457200" rtl="0" algn="l">
              <a:lnSpc>
                <a:spcPct val="114999"/>
              </a:lnSpc>
              <a:spcBef>
                <a:spcPts val="0"/>
              </a:spcBef>
              <a:spcAft>
                <a:spcPts val="0"/>
              </a:spcAft>
              <a:buSzPts val="1000"/>
              <a:buAutoNum type="arabicPeriod"/>
            </a:pPr>
            <a:r>
              <a:rPr lang="en" sz="1400">
                <a:solidFill>
                  <a:srgbClr val="000000"/>
                </a:solidFill>
                <a:highlight>
                  <a:srgbClr val="FFFBFA"/>
                </a:highlight>
              </a:rPr>
              <a:t>Parnas, D. L. On the Criteria To Be Used in Decomposing Systems into Modules, Communications of the ACM, 1972.</a:t>
            </a:r>
            <a:endParaRPr/>
          </a:p>
          <a:p>
            <a:pPr indent="-228600" lvl="0" marL="457200" rtl="0" algn="l">
              <a:lnSpc>
                <a:spcPct val="114999"/>
              </a:lnSpc>
              <a:spcBef>
                <a:spcPts val="0"/>
              </a:spcBef>
              <a:spcAft>
                <a:spcPts val="0"/>
              </a:spcAft>
              <a:buSzPts val="1000"/>
              <a:buAutoNum type="arabicPeriod"/>
            </a:pPr>
            <a:r>
              <a:rPr lang="en" sz="1400">
                <a:solidFill>
                  <a:srgbClr val="000000"/>
                </a:solidFill>
                <a:highlight>
                  <a:srgbClr val="FFFBFA"/>
                </a:highlight>
              </a:rPr>
              <a:t>Sandeep Misal, Segar Jadhav, Tushar Jore , Archana Ugale ,”Event Management System.</a:t>
            </a:r>
            <a:endParaRPr/>
          </a:p>
          <a:p>
            <a:pPr indent="-228600" lvl="0" marL="457200" rtl="0" algn="l">
              <a:lnSpc>
                <a:spcPct val="114999"/>
              </a:lnSpc>
              <a:spcBef>
                <a:spcPts val="0"/>
              </a:spcBef>
              <a:spcAft>
                <a:spcPts val="0"/>
              </a:spcAft>
              <a:buSzPts val="1000"/>
              <a:buAutoNum type="arabicPeriod"/>
            </a:pPr>
            <a:r>
              <a:rPr lang="en" sz="1400">
                <a:solidFill>
                  <a:srgbClr val="181C26"/>
                </a:solidFill>
              </a:rPr>
              <a:t>Roozbeh Derakhshan, Maria E. Orlowska and Xue Li, “RFID Data Management: Challenges and Opportunities”, IEEE International Conference on RFID, 2007.</a:t>
            </a:r>
            <a:endParaRPr/>
          </a:p>
          <a:p>
            <a:pPr indent="-228600" lvl="0" marL="457200" rtl="0" algn="l">
              <a:lnSpc>
                <a:spcPct val="114999"/>
              </a:lnSpc>
              <a:spcBef>
                <a:spcPts val="0"/>
              </a:spcBef>
              <a:spcAft>
                <a:spcPts val="0"/>
              </a:spcAft>
              <a:buSzPts val="1000"/>
              <a:buAutoNum type="arabicPeriod"/>
            </a:pPr>
            <a:r>
              <a:rPr lang="en" sz="1400">
                <a:solidFill>
                  <a:srgbClr val="181C26"/>
                </a:solidFill>
              </a:rPr>
              <a:t>Theocharis, 2008, Special event management and event marketing: A case study of TKBL All Star 2011 in Turkey. </a:t>
            </a:r>
            <a:endParaRPr/>
          </a:p>
          <a:p>
            <a:pPr indent="-228600" lvl="0" marL="457200" rtl="0" algn="l">
              <a:lnSpc>
                <a:spcPct val="114999"/>
              </a:lnSpc>
              <a:spcBef>
                <a:spcPts val="0"/>
              </a:spcBef>
              <a:spcAft>
                <a:spcPts val="0"/>
              </a:spcAft>
              <a:buSzPts val="1000"/>
              <a:buAutoNum type="arabicPeriod"/>
            </a:pPr>
            <a:r>
              <a:rPr lang="en" sz="1400">
                <a:solidFill>
                  <a:srgbClr val="181C26"/>
                </a:solidFill>
              </a:rPr>
              <a:t>H. Sharma[2007-17] Event Education [Online]. Available:http://www.eventeducation.com.</a:t>
            </a:r>
            <a:endParaRPr/>
          </a:p>
          <a:p>
            <a:pPr indent="-165100" lvl="0" marL="457200" rtl="0" algn="l">
              <a:lnSpc>
                <a:spcPct val="114999"/>
              </a:lnSpc>
              <a:spcBef>
                <a:spcPts val="0"/>
              </a:spcBef>
              <a:spcAft>
                <a:spcPts val="0"/>
              </a:spcAft>
              <a:buSzPts val="1000"/>
              <a:buNone/>
            </a:pPr>
            <a:r>
              <a:t/>
            </a:r>
            <a:endParaRPr sz="1400">
              <a:solidFill>
                <a:srgbClr val="000000"/>
              </a:solidFill>
              <a:highlight>
                <a:srgbClr val="FFFBFA"/>
              </a:highlight>
            </a:endParaRPr>
          </a:p>
          <a:p>
            <a:pPr indent="-165100" lvl="0" marL="457200" rtl="0" algn="l">
              <a:lnSpc>
                <a:spcPct val="114999"/>
              </a:lnSpc>
              <a:spcBef>
                <a:spcPts val="0"/>
              </a:spcBef>
              <a:spcAft>
                <a:spcPts val="0"/>
              </a:spcAft>
              <a:buSzPts val="1000"/>
              <a:buNone/>
            </a:pPr>
            <a:r>
              <a:t/>
            </a:r>
            <a:endParaRPr sz="1400">
              <a:solidFill>
                <a:srgbClr val="000000"/>
              </a:solidFill>
              <a:highlight>
                <a:srgbClr val="FFFBFA"/>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80" name="Google Shape;80;p3"/>
          <p:cNvSpPr txBox="1"/>
          <p:nvPr>
            <p:ph idx="4294967295" type="body"/>
          </p:nvPr>
        </p:nvSpPr>
        <p:spPr>
          <a:xfrm>
            <a:off x="311700" y="1408910"/>
            <a:ext cx="8520600" cy="3196515"/>
          </a:xfrm>
          <a:prstGeom prst="rect">
            <a:avLst/>
          </a:prstGeom>
          <a:noFill/>
          <a:ln>
            <a:noFill/>
          </a:ln>
        </p:spPr>
        <p:txBody>
          <a:bodyPr anchorCtr="0" anchor="t" bIns="91425" lIns="91425" spcFirstLastPara="1" rIns="91425" wrap="square" tIns="91425">
            <a:noAutofit/>
          </a:bodyPr>
          <a:lstStyle/>
          <a:p>
            <a:pPr indent="-285750" lvl="0" marL="431800" rtl="0" algn="just">
              <a:lnSpc>
                <a:spcPct val="114999"/>
              </a:lnSpc>
              <a:spcBef>
                <a:spcPts val="0"/>
              </a:spcBef>
              <a:spcAft>
                <a:spcPts val="0"/>
              </a:spcAft>
              <a:buSzPts val="1300"/>
              <a:buChar char="●"/>
            </a:pPr>
            <a:r>
              <a:rPr lang="en" sz="1400">
                <a:solidFill>
                  <a:srgbClr val="000000"/>
                </a:solidFill>
              </a:rPr>
              <a:t>Event management is the strategic planning, organization, and execution of various types of events, ranging from small-scale gatherings to large-scale conferences. It involves a comprehensive approach to ensure that every aspect of an event, from conceptualization to post-event analysis, is meticulously planned and executed to create memorable and successful experiences for attendees.</a:t>
            </a:r>
            <a:endParaRPr sz="1400">
              <a:solidFill>
                <a:srgbClr val="666666"/>
              </a:solidFill>
            </a:endParaRPr>
          </a:p>
          <a:p>
            <a:pPr indent="-228600" lvl="0" marL="457200" rtl="0" algn="just">
              <a:lnSpc>
                <a:spcPct val="114999"/>
              </a:lnSpc>
              <a:spcBef>
                <a:spcPts val="0"/>
              </a:spcBef>
              <a:spcAft>
                <a:spcPts val="0"/>
              </a:spcAft>
              <a:buSzPts val="1300"/>
              <a:buNone/>
            </a:pPr>
            <a:r>
              <a:t/>
            </a:r>
            <a:endParaRPr sz="1400">
              <a:solidFill>
                <a:srgbClr val="000000"/>
              </a:solidFill>
            </a:endParaRPr>
          </a:p>
          <a:p>
            <a:pPr indent="-311150" lvl="0" marL="457200" rtl="0" algn="just">
              <a:lnSpc>
                <a:spcPct val="114999"/>
              </a:lnSpc>
              <a:spcBef>
                <a:spcPts val="0"/>
              </a:spcBef>
              <a:spcAft>
                <a:spcPts val="0"/>
              </a:spcAft>
              <a:buSzPts val="1300"/>
              <a:buChar char="●"/>
            </a:pPr>
            <a:r>
              <a:rPr lang="en" sz="1400">
                <a:solidFill>
                  <a:srgbClr val="000000"/>
                </a:solidFill>
              </a:rPr>
              <a:t>Lots of factors need to be considered while making each decision. Also once the party is planned, A lot of on the day issues such as maintaining low noise levels after a particular time, or neighbors complaining about the noise levels etc. take the fun out of the party/event. </a:t>
            </a:r>
            <a:endParaRPr sz="1400">
              <a:solidFill>
                <a:srgbClr val="666666"/>
              </a:solidFill>
            </a:endParaRPr>
          </a:p>
          <a:p>
            <a:pPr indent="-228600" lvl="0" marL="457200" rtl="0" algn="just">
              <a:lnSpc>
                <a:spcPct val="114999"/>
              </a:lnSpc>
              <a:spcBef>
                <a:spcPts val="0"/>
              </a:spcBef>
              <a:spcAft>
                <a:spcPts val="0"/>
              </a:spcAft>
              <a:buSzPts val="1300"/>
              <a:buNone/>
            </a:pPr>
            <a:r>
              <a:t/>
            </a:r>
            <a:endParaRPr sz="1400">
              <a:solidFill>
                <a:srgbClr val="000000"/>
              </a:solidFill>
            </a:endParaRPr>
          </a:p>
          <a:p>
            <a:pPr indent="-311150" lvl="0" marL="457200" rtl="0" algn="just">
              <a:lnSpc>
                <a:spcPct val="114999"/>
              </a:lnSpc>
              <a:spcBef>
                <a:spcPts val="0"/>
              </a:spcBef>
              <a:spcAft>
                <a:spcPts val="0"/>
              </a:spcAft>
              <a:buSzPts val="1300"/>
              <a:buChar char="●"/>
            </a:pPr>
            <a:r>
              <a:rPr lang="en" sz="1400">
                <a:solidFill>
                  <a:srgbClr val="000000"/>
                </a:solidFill>
              </a:rPr>
              <a:t>In order to manage such issues we require an easy to use website that will help in effectively tracking such problems. In this research work, We are going to make use of a website through which the event management is made feasible with the help of a fully automatic system.</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Definition</a:t>
            </a:r>
            <a:endParaRPr/>
          </a:p>
        </p:txBody>
      </p:sp>
      <p:sp>
        <p:nvSpPr>
          <p:cNvPr id="86" name="Google Shape;86;p5"/>
          <p:cNvSpPr txBox="1"/>
          <p:nvPr>
            <p:ph idx="1" type="body"/>
          </p:nvPr>
        </p:nvSpPr>
        <p:spPr>
          <a:xfrm>
            <a:off x="252850" y="1553850"/>
            <a:ext cx="8520600" cy="3028200"/>
          </a:xfrm>
          <a:prstGeom prst="rect">
            <a:avLst/>
          </a:prstGeom>
          <a:noFill/>
          <a:ln>
            <a:noFill/>
          </a:ln>
        </p:spPr>
        <p:txBody>
          <a:bodyPr anchorCtr="0" anchor="t" bIns="91425" lIns="91425" spcFirstLastPara="1" rIns="91425" wrap="square" tIns="91425">
            <a:noAutofit/>
          </a:bodyPr>
          <a:lstStyle/>
          <a:p>
            <a:pPr indent="-342900" lvl="0" marL="457200" rtl="0" algn="just">
              <a:lnSpc>
                <a:spcPct val="114999"/>
              </a:lnSpc>
              <a:spcBef>
                <a:spcPts val="0"/>
              </a:spcBef>
              <a:spcAft>
                <a:spcPts val="0"/>
              </a:spcAft>
              <a:buSzPts val="1300"/>
              <a:buChar char="●"/>
            </a:pPr>
            <a:r>
              <a:rPr lang="en" sz="1400">
                <a:solidFill>
                  <a:srgbClr val="181C26"/>
                </a:solidFill>
              </a:rPr>
              <a:t>Event management has become increasingly complex and demanding, with a growing need for efficient, customizable, and user-friendly solutions. Existing event management systems often fall short in meeting the diverse requirements of event organizers, leading to several critical challenges.</a:t>
            </a:r>
            <a:endParaRPr/>
          </a:p>
          <a:p>
            <a:pPr indent="-260350" lvl="0" marL="457200" rtl="0" algn="just">
              <a:lnSpc>
                <a:spcPct val="114999"/>
              </a:lnSpc>
              <a:spcBef>
                <a:spcPts val="0"/>
              </a:spcBef>
              <a:spcAft>
                <a:spcPts val="0"/>
              </a:spcAft>
              <a:buSzPts val="1300"/>
              <a:buNone/>
            </a:pPr>
            <a:r>
              <a:t/>
            </a:r>
            <a:endParaRPr sz="1400">
              <a:solidFill>
                <a:srgbClr val="181C26"/>
              </a:solidFill>
            </a:endParaRPr>
          </a:p>
          <a:p>
            <a:pPr indent="-311150" lvl="0" marL="457200" rtl="0" algn="just">
              <a:lnSpc>
                <a:spcPct val="114999"/>
              </a:lnSpc>
              <a:spcBef>
                <a:spcPts val="0"/>
              </a:spcBef>
              <a:spcAft>
                <a:spcPts val="0"/>
              </a:spcAft>
              <a:buSzPts val="1300"/>
              <a:buChar char="●"/>
            </a:pPr>
            <a:r>
              <a:rPr lang="en" sz="1400">
                <a:solidFill>
                  <a:srgbClr val="000000"/>
                </a:solidFill>
              </a:rPr>
              <a:t>Every Organization, whether big or small, has challenges to overcome and manage every event. Despite the growing demand for well-organized and memorable events, the event management industry faces challenges in ensuring consistent quality, efficient coordination, and seamless execution. </a:t>
            </a:r>
            <a:endParaRPr/>
          </a:p>
          <a:p>
            <a:pPr indent="-228600" lvl="0" marL="457200" rtl="0" algn="just">
              <a:lnSpc>
                <a:spcPct val="114999"/>
              </a:lnSpc>
              <a:spcBef>
                <a:spcPts val="0"/>
              </a:spcBef>
              <a:spcAft>
                <a:spcPts val="0"/>
              </a:spcAft>
              <a:buSzPts val="1300"/>
              <a:buNone/>
            </a:pPr>
            <a:r>
              <a:t/>
            </a:r>
            <a:endParaRPr sz="1400">
              <a:solidFill>
                <a:srgbClr val="000000"/>
              </a:solidFill>
            </a:endParaRPr>
          </a:p>
          <a:p>
            <a:pPr indent="-311150" lvl="0" marL="457200" rtl="0" algn="just">
              <a:lnSpc>
                <a:spcPct val="114999"/>
              </a:lnSpc>
              <a:spcBef>
                <a:spcPts val="0"/>
              </a:spcBef>
              <a:spcAft>
                <a:spcPts val="0"/>
              </a:spcAft>
              <a:buSzPts val="1300"/>
              <a:buChar char="●"/>
            </a:pPr>
            <a:r>
              <a:rPr lang="en" sz="1400">
                <a:solidFill>
                  <a:srgbClr val="000000"/>
                </a:solidFill>
              </a:rPr>
              <a:t>T</a:t>
            </a:r>
            <a:r>
              <a:rPr lang="en" sz="1400">
                <a:solidFill>
                  <a:srgbClr val="181C26"/>
                </a:solidFill>
              </a:rPr>
              <a:t>here is a pressing need for the development of a modern, comprehensive event management system that addresses these limitations and empowers event organizers to create successful, engaging, and memorable events. </a:t>
            </a:r>
            <a:endParaRPr/>
          </a:p>
          <a:p>
            <a:pPr indent="0" lvl="0" marL="457200" rtl="0" algn="just">
              <a:lnSpc>
                <a:spcPct val="114999"/>
              </a:lnSpc>
              <a:spcBef>
                <a:spcPts val="0"/>
              </a:spcBef>
              <a:spcAft>
                <a:spcPts val="0"/>
              </a:spcAft>
              <a:buSzPts val="1300"/>
              <a:buNone/>
            </a:pPr>
            <a:br>
              <a:rPr lang="en"/>
            </a:b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Goals</a:t>
            </a:r>
            <a:endParaRPr/>
          </a:p>
        </p:txBody>
      </p:sp>
      <p:sp>
        <p:nvSpPr>
          <p:cNvPr id="92" name="Google Shape;92;p4"/>
          <p:cNvSpPr txBox="1"/>
          <p:nvPr>
            <p:ph idx="1" type="body"/>
          </p:nvPr>
        </p:nvSpPr>
        <p:spPr>
          <a:xfrm>
            <a:off x="252850" y="1553850"/>
            <a:ext cx="8520600" cy="30282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300"/>
              <a:buNone/>
            </a:pPr>
            <a:r>
              <a:rPr b="1" lang="en" sz="1800">
                <a:solidFill>
                  <a:srgbClr val="000000"/>
                </a:solidFill>
              </a:rPr>
              <a:t>Decent Work and Economic Growth  :</a:t>
            </a:r>
            <a:endParaRPr/>
          </a:p>
          <a:p>
            <a:pPr indent="-285750" lvl="0" marL="457200" rtl="0" algn="just">
              <a:lnSpc>
                <a:spcPct val="114999"/>
              </a:lnSpc>
              <a:spcBef>
                <a:spcPts val="0"/>
              </a:spcBef>
              <a:spcAft>
                <a:spcPts val="0"/>
              </a:spcAft>
              <a:buSzPts val="1300"/>
              <a:buChar char="●"/>
            </a:pPr>
            <a:r>
              <a:rPr lang="en" sz="1600">
                <a:solidFill>
                  <a:srgbClr val="000000"/>
                </a:solidFill>
              </a:rPr>
              <a:t>Innovation and Technology</a:t>
            </a:r>
            <a:r>
              <a:rPr lang="en" sz="1400">
                <a:solidFill>
                  <a:srgbClr val="000000"/>
                </a:solidFill>
              </a:rPr>
              <a:t> - </a:t>
            </a:r>
            <a:endParaRPr/>
          </a:p>
          <a:p>
            <a:pPr indent="0" lvl="0" marL="457200" rtl="0" algn="just">
              <a:lnSpc>
                <a:spcPct val="114999"/>
              </a:lnSpc>
              <a:spcBef>
                <a:spcPts val="0"/>
              </a:spcBef>
              <a:spcAft>
                <a:spcPts val="0"/>
              </a:spcAft>
              <a:buSzPts val="1300"/>
              <a:buNone/>
            </a:pPr>
            <a:r>
              <a:rPr lang="en" sz="1600">
                <a:solidFill>
                  <a:srgbClr val="000000"/>
                </a:solidFill>
              </a:rPr>
              <a:t>Event management systems increasingly rely on innovative technology solutions. This can stimulate growth in the technology sector, leading to the creation of high-tech jobs and the development of new technologies that can be applied in various industries.</a:t>
            </a:r>
            <a:endParaRPr sz="1600"/>
          </a:p>
          <a:p>
            <a:pPr indent="-203200" lvl="0" marL="742950" rtl="0" algn="just">
              <a:lnSpc>
                <a:spcPct val="114999"/>
              </a:lnSpc>
              <a:spcBef>
                <a:spcPts val="0"/>
              </a:spcBef>
              <a:spcAft>
                <a:spcPts val="0"/>
              </a:spcAft>
              <a:buSzPts val="1300"/>
              <a:buNone/>
            </a:pPr>
            <a:r>
              <a:t/>
            </a:r>
            <a:endParaRPr sz="1600">
              <a:solidFill>
                <a:srgbClr val="000000"/>
              </a:solidFill>
            </a:endParaRPr>
          </a:p>
          <a:p>
            <a:pPr indent="-171450" lvl="0" marL="342900" rtl="0" algn="just">
              <a:lnSpc>
                <a:spcPct val="114999"/>
              </a:lnSpc>
              <a:spcBef>
                <a:spcPts val="0"/>
              </a:spcBef>
              <a:spcAft>
                <a:spcPts val="0"/>
              </a:spcAft>
              <a:buSzPts val="1300"/>
              <a:buChar char="●"/>
            </a:pPr>
            <a:r>
              <a:rPr lang="en" sz="1600">
                <a:solidFill>
                  <a:srgbClr val="000000"/>
                </a:solidFill>
              </a:rPr>
              <a:t>Entrepreneurship Opportunities - </a:t>
            </a:r>
            <a:endParaRPr sz="1400">
              <a:solidFill>
                <a:srgbClr val="666666"/>
              </a:solidFill>
            </a:endParaRPr>
          </a:p>
          <a:p>
            <a:pPr indent="0" lvl="0" marL="457200" rtl="0" algn="just">
              <a:lnSpc>
                <a:spcPct val="114999"/>
              </a:lnSpc>
              <a:spcBef>
                <a:spcPts val="0"/>
              </a:spcBef>
              <a:spcAft>
                <a:spcPts val="0"/>
              </a:spcAft>
              <a:buSzPts val="1300"/>
              <a:buNone/>
            </a:pPr>
            <a:r>
              <a:rPr lang="en" sz="1600">
                <a:solidFill>
                  <a:srgbClr val="000000"/>
                </a:solidFill>
              </a:rPr>
              <a:t>Event management systems can support entrepreneurs who want to start their own event planning businesses. This can lead to economic growth through the creation of small and medium-sized enterprises (SMEs).</a:t>
            </a:r>
            <a:endParaRPr sz="1600"/>
          </a:p>
          <a:p>
            <a:pPr indent="0" lvl="0" marL="457200" rtl="0" algn="just">
              <a:lnSpc>
                <a:spcPct val="114999"/>
              </a:lnSpc>
              <a:spcBef>
                <a:spcPts val="0"/>
              </a:spcBef>
              <a:spcAft>
                <a:spcPts val="0"/>
              </a:spcAft>
              <a:buSzPts val="1300"/>
              <a:buNone/>
            </a:pPr>
            <a:r>
              <a:rPr lang="en" sz="1600">
                <a:solidFill>
                  <a:srgbClr val="000000"/>
                </a:solidFill>
              </a:rPr>
              <a:t>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Goals</a:t>
            </a:r>
            <a:endParaRPr/>
          </a:p>
        </p:txBody>
      </p:sp>
      <p:sp>
        <p:nvSpPr>
          <p:cNvPr id="98" name="Google Shape;98;p9"/>
          <p:cNvSpPr txBox="1"/>
          <p:nvPr>
            <p:ph idx="1" type="body"/>
          </p:nvPr>
        </p:nvSpPr>
        <p:spPr>
          <a:xfrm>
            <a:off x="252850" y="1553850"/>
            <a:ext cx="8520600" cy="30282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300"/>
              <a:buNone/>
            </a:pPr>
            <a:r>
              <a:rPr b="1" lang="en" sz="1800">
                <a:solidFill>
                  <a:srgbClr val="000000"/>
                </a:solidFill>
              </a:rPr>
              <a:t>Reduction of Human efforts :</a:t>
            </a:r>
            <a:endParaRPr/>
          </a:p>
          <a:p>
            <a:pPr indent="-228600" lvl="0" marL="457200" rtl="0" algn="just">
              <a:lnSpc>
                <a:spcPct val="114999"/>
              </a:lnSpc>
              <a:spcBef>
                <a:spcPts val="0"/>
              </a:spcBef>
              <a:spcAft>
                <a:spcPts val="0"/>
              </a:spcAft>
              <a:buSzPts val="1300"/>
              <a:buChar char="●"/>
            </a:pPr>
            <a:r>
              <a:rPr lang="en" sz="1600">
                <a:solidFill>
                  <a:srgbClr val="000000"/>
                </a:solidFill>
              </a:rPr>
              <a:t>Automated Registration and Ticketing -</a:t>
            </a:r>
            <a:endParaRPr/>
          </a:p>
          <a:p>
            <a:pPr indent="0" lvl="0" marL="457200" rtl="0" algn="just">
              <a:lnSpc>
                <a:spcPct val="114999"/>
              </a:lnSpc>
              <a:spcBef>
                <a:spcPts val="0"/>
              </a:spcBef>
              <a:spcAft>
                <a:spcPts val="0"/>
              </a:spcAft>
              <a:buSzPts val="1300"/>
              <a:buNone/>
            </a:pPr>
            <a:r>
              <a:rPr lang="en" sz="1600">
                <a:solidFill>
                  <a:srgbClr val="000000"/>
                </a:solidFill>
              </a:rPr>
              <a:t>Event management systems can automate the registration process, allowing attendees to register online and receive e-tickets automatically. This eliminates the need for manual data entry and ticket distribution.</a:t>
            </a:r>
            <a:endParaRPr sz="1600"/>
          </a:p>
          <a:p>
            <a:pPr indent="-203200" lvl="0" marL="742950" rtl="0" algn="just">
              <a:lnSpc>
                <a:spcPct val="114999"/>
              </a:lnSpc>
              <a:spcBef>
                <a:spcPts val="0"/>
              </a:spcBef>
              <a:spcAft>
                <a:spcPts val="0"/>
              </a:spcAft>
              <a:buSzPts val="1300"/>
              <a:buNone/>
            </a:pPr>
            <a:r>
              <a:t/>
            </a:r>
            <a:endParaRPr sz="1400">
              <a:solidFill>
                <a:srgbClr val="000000"/>
              </a:solidFill>
            </a:endParaRPr>
          </a:p>
          <a:p>
            <a:pPr indent="-228600" lvl="0" marL="457200" rtl="0" algn="just">
              <a:lnSpc>
                <a:spcPct val="114999"/>
              </a:lnSpc>
              <a:spcBef>
                <a:spcPts val="0"/>
              </a:spcBef>
              <a:spcAft>
                <a:spcPts val="0"/>
              </a:spcAft>
              <a:buSzPts val="1300"/>
              <a:buChar char="●"/>
            </a:pPr>
            <a:r>
              <a:rPr lang="en" sz="1700">
                <a:solidFill>
                  <a:srgbClr val="000000"/>
                </a:solidFill>
              </a:rPr>
              <a:t>Data Management - </a:t>
            </a:r>
            <a:endParaRPr/>
          </a:p>
          <a:p>
            <a:pPr indent="0" lvl="0" marL="457200" rtl="0" algn="just">
              <a:lnSpc>
                <a:spcPct val="114999"/>
              </a:lnSpc>
              <a:spcBef>
                <a:spcPts val="0"/>
              </a:spcBef>
              <a:spcAft>
                <a:spcPts val="0"/>
              </a:spcAft>
              <a:buSzPts val="1300"/>
              <a:buNone/>
            </a:pPr>
            <a:r>
              <a:rPr lang="en" sz="1600">
                <a:solidFill>
                  <a:srgbClr val="000000"/>
                </a:solidFill>
              </a:rPr>
              <a:t>Event management systems collect and store attendee data, which can be used for analytics and reporting. This eliminates the need for manual data entry and analysis.</a:t>
            </a:r>
            <a:endParaRPr sz="1600"/>
          </a:p>
          <a:p>
            <a:pPr indent="-203200" lvl="0" marL="742950" rtl="0" algn="just">
              <a:lnSpc>
                <a:spcPct val="114999"/>
              </a:lnSpc>
              <a:spcBef>
                <a:spcPts val="0"/>
              </a:spcBef>
              <a:spcAft>
                <a:spcPts val="0"/>
              </a:spcAft>
              <a:buSzPts val="1300"/>
              <a:buNone/>
            </a:pPr>
            <a:r>
              <a:t/>
            </a:r>
            <a:endParaRPr sz="1700">
              <a:solidFill>
                <a:srgbClr val="000000"/>
              </a:solidFill>
            </a:endParaRPr>
          </a:p>
          <a:p>
            <a:pPr indent="0" lvl="0" marL="457200" rtl="0" algn="just">
              <a:lnSpc>
                <a:spcPct val="114999"/>
              </a:lnSpc>
              <a:spcBef>
                <a:spcPts val="0"/>
              </a:spcBef>
              <a:spcAft>
                <a:spcPts val="0"/>
              </a:spcAft>
              <a:buSzPts val="1300"/>
              <a:buNone/>
            </a:pPr>
            <a:r>
              <a:rPr lang="en" sz="1700">
                <a:solidFill>
                  <a:srgbClr val="000000"/>
                </a:solidFil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04" name="Google Shape;104;p6"/>
          <p:cNvSpPr txBox="1"/>
          <p:nvPr>
            <p:ph idx="1" type="body"/>
          </p:nvPr>
        </p:nvSpPr>
        <p:spPr>
          <a:xfrm>
            <a:off x="90152" y="1345843"/>
            <a:ext cx="8918620" cy="3721994"/>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p:txBody>
      </p:sp>
      <p:sp>
        <p:nvSpPr>
          <p:cNvPr id="105" name="Google Shape;105;p6"/>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06" name="Google Shape;106;p6"/>
          <p:cNvGraphicFramePr/>
          <p:nvPr/>
        </p:nvGraphicFramePr>
        <p:xfrm>
          <a:off x="0" y="1280449"/>
          <a:ext cx="3000000" cy="3000000"/>
        </p:xfrm>
        <a:graphic>
          <a:graphicData uri="http://schemas.openxmlformats.org/drawingml/2006/table">
            <a:tbl>
              <a:tblPr bandRow="1" firstRow="1">
                <a:noFill/>
                <a:tableStyleId>{5F670E89-C9B9-4A3B-A336-B16254310B27}</a:tableStyleId>
              </a:tblPr>
              <a:tblGrid>
                <a:gridCol w="2073075"/>
                <a:gridCol w="2498925"/>
                <a:gridCol w="2286000"/>
                <a:gridCol w="2286000"/>
              </a:tblGrid>
              <a:tr h="451475">
                <a:tc>
                  <a:txBody>
                    <a:bodyPr/>
                    <a:lstStyle/>
                    <a:p>
                      <a:pPr indent="0" lvl="0" marL="0" marR="0" rtl="0" algn="l">
                        <a:lnSpc>
                          <a:spcPct val="100000"/>
                        </a:lnSpc>
                        <a:spcBef>
                          <a:spcPts val="0"/>
                        </a:spcBef>
                        <a:spcAft>
                          <a:spcPts val="0"/>
                        </a:spcAft>
                        <a:buNone/>
                      </a:pPr>
                      <a:r>
                        <a:rPr lang="en" sz="1400" u="none" cap="none" strike="noStrike"/>
                        <a:t>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Abstract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Year / Journal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Reference Link</a:t>
                      </a:r>
                      <a:endParaRPr/>
                    </a:p>
                  </a:txBody>
                  <a:tcPr marT="45725" marB="45725" marR="91450" marL="91450"/>
                </a:tc>
              </a:tr>
              <a:tr h="3445925">
                <a:tc>
                  <a:txBody>
                    <a:bodyPr/>
                    <a:lstStyle/>
                    <a:p>
                      <a:pPr indent="0" lvl="0" marL="0" marR="0" rtl="0" algn="l">
                        <a:lnSpc>
                          <a:spcPct val="100000"/>
                        </a:lnSpc>
                        <a:spcBef>
                          <a:spcPts val="0"/>
                        </a:spcBef>
                        <a:spcAft>
                          <a:spcPts val="0"/>
                        </a:spcAft>
                        <a:buNone/>
                      </a:pPr>
                      <a:r>
                        <a:rPr lang="en" sz="1600" u="none" cap="none" strike="noStrike">
                          <a:latin typeface="Roboto"/>
                          <a:ea typeface="Roboto"/>
                          <a:cs typeface="Roboto"/>
                          <a:sym typeface="Roboto"/>
                        </a:rPr>
                        <a:t>Study of Event Management Application</a:t>
                      </a:r>
                      <a:endParaRPr sz="1600" u="none" cap="none" strike="noStrike">
                        <a:latin typeface="Roboto"/>
                        <a:ea typeface="Roboto"/>
                        <a:cs typeface="Roboto"/>
                        <a:sym typeface="Roboto"/>
                      </a:endParaRPr>
                    </a:p>
                  </a:txBody>
                  <a:tcPr marT="45725" marB="45725" marR="91450" marL="91450"/>
                </a:tc>
                <a:tc>
                  <a:txBody>
                    <a:bodyPr/>
                    <a:lstStyle/>
                    <a:p>
                      <a:pPr indent="0" lvl="0" marL="0" marR="0" rtl="0" algn="just">
                        <a:lnSpc>
                          <a:spcPct val="100000"/>
                        </a:lnSpc>
                        <a:spcBef>
                          <a:spcPts val="0"/>
                        </a:spcBef>
                        <a:spcAft>
                          <a:spcPts val="0"/>
                        </a:spcAft>
                        <a:buNone/>
                      </a:pPr>
                      <a:r>
                        <a:rPr b="0" lang="en" sz="1300" u="none" cap="none" strike="noStrike">
                          <a:latin typeface="Roboto"/>
                          <a:ea typeface="Roboto"/>
                          <a:cs typeface="Roboto"/>
                          <a:sym typeface="Roboto"/>
                        </a:rPr>
                        <a:t>The aim of this paper is to discuss the services that will provide quality in processes of event management. The proposed system aims to use android application to effectively manage all the phases of event management process and provide user the ability to customize quality of event according to his/her taste or needs.</a:t>
                      </a:r>
                      <a:endParaRPr b="0" sz="13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None/>
                      </a:pPr>
                      <a:r>
                        <a:rPr lang="en" sz="1300" u="none" cap="none" strike="noStrike">
                          <a:latin typeface="Roboto"/>
                          <a:ea typeface="Roboto"/>
                          <a:cs typeface="Roboto"/>
                          <a:sym typeface="Roboto"/>
                        </a:rPr>
                        <a:t>2017, International Journal of Innovative Science and Research Technology</a:t>
                      </a:r>
                      <a:endParaRPr sz="13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b="0" i="0" lang="en" sz="1300" u="sng" cap="none" strike="noStrike">
                          <a:solidFill>
                            <a:srgbClr val="000000"/>
                          </a:solidFill>
                          <a:hlinkClick r:id="rId3">
                            <a:extLst>
                              <a:ext uri="{A12FA001-AC4F-418D-AE19-62706E023703}">
                                <ahyp:hlinkClr val="tx"/>
                              </a:ext>
                            </a:extLst>
                          </a:hlinkClick>
                        </a:rPr>
                        <a:t>https://ijisrt.com/wp-content/uploads/2017/04/Study-on-Event-Management-Applications.pdf</a:t>
                      </a:r>
                      <a:endParaRPr b="0" i="0" sz="1300" u="none" cap="none" strike="noStrike">
                        <a:solidFill>
                          <a:srgbClr val="000000"/>
                        </a:solidFill>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12" name="Google Shape;112;p10"/>
          <p:cNvSpPr txBox="1"/>
          <p:nvPr>
            <p:ph idx="1" type="body"/>
          </p:nvPr>
        </p:nvSpPr>
        <p:spPr>
          <a:xfrm>
            <a:off x="90152" y="1345843"/>
            <a:ext cx="8918620" cy="3721994"/>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p:txBody>
      </p:sp>
      <p:sp>
        <p:nvSpPr>
          <p:cNvPr id="113" name="Google Shape;113;p10"/>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14" name="Google Shape;114;p10"/>
          <p:cNvGraphicFramePr/>
          <p:nvPr/>
        </p:nvGraphicFramePr>
        <p:xfrm>
          <a:off x="0" y="1287683"/>
          <a:ext cx="3000000" cy="3000000"/>
        </p:xfrm>
        <a:graphic>
          <a:graphicData uri="http://schemas.openxmlformats.org/drawingml/2006/table">
            <a:tbl>
              <a:tblPr bandRow="1" firstRow="1">
                <a:noFill/>
                <a:tableStyleId>{5F670E89-C9B9-4A3B-A336-B16254310B27}</a:tableStyleId>
              </a:tblPr>
              <a:tblGrid>
                <a:gridCol w="2073075"/>
                <a:gridCol w="2498925"/>
                <a:gridCol w="2286000"/>
                <a:gridCol w="2286000"/>
              </a:tblGrid>
              <a:tr h="454250">
                <a:tc>
                  <a:txBody>
                    <a:bodyPr/>
                    <a:lstStyle/>
                    <a:p>
                      <a:pPr indent="0" lvl="0" marL="0" marR="0" rtl="0" algn="l">
                        <a:lnSpc>
                          <a:spcPct val="100000"/>
                        </a:lnSpc>
                        <a:spcBef>
                          <a:spcPts val="0"/>
                        </a:spcBef>
                        <a:spcAft>
                          <a:spcPts val="0"/>
                        </a:spcAft>
                        <a:buNone/>
                      </a:pPr>
                      <a:r>
                        <a:rPr lang="en" sz="1400" u="none" cap="none" strike="noStrike"/>
                        <a:t>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Abstract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Year / Journal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Reference Link</a:t>
                      </a:r>
                      <a:endParaRPr sz="1400" u="none" cap="none" strike="noStrike"/>
                    </a:p>
                  </a:txBody>
                  <a:tcPr marT="45725" marB="45725" marR="91450" marL="91450"/>
                </a:tc>
              </a:tr>
              <a:tr h="3416025">
                <a:tc>
                  <a:txBody>
                    <a:bodyPr/>
                    <a:lstStyle/>
                    <a:p>
                      <a:pPr indent="0" lvl="0" marL="0" marR="0" rtl="0" algn="l">
                        <a:lnSpc>
                          <a:spcPct val="100000"/>
                        </a:lnSpc>
                        <a:spcBef>
                          <a:spcPts val="0"/>
                        </a:spcBef>
                        <a:spcAft>
                          <a:spcPts val="0"/>
                        </a:spcAft>
                        <a:buNone/>
                      </a:pPr>
                      <a:r>
                        <a:rPr lang="en" sz="1600" u="none" cap="none" strike="noStrike">
                          <a:latin typeface="Roboto"/>
                          <a:ea typeface="Roboto"/>
                          <a:cs typeface="Roboto"/>
                          <a:sym typeface="Roboto"/>
                        </a:rPr>
                        <a:t>Review paper on an Event Management System</a:t>
                      </a:r>
                      <a:endParaRPr sz="1600" u="none" cap="none" strike="noStrike">
                        <a:latin typeface="Roboto"/>
                        <a:ea typeface="Roboto"/>
                        <a:cs typeface="Roboto"/>
                        <a:sym typeface="Roboto"/>
                      </a:endParaRPr>
                    </a:p>
                  </a:txBody>
                  <a:tcPr marT="45725" marB="45725" marR="91450" marL="91450"/>
                </a:tc>
                <a:tc>
                  <a:txBody>
                    <a:bodyPr/>
                    <a:lstStyle/>
                    <a:p>
                      <a:pPr indent="0" lvl="0" marL="0" marR="0" rtl="0" algn="just">
                        <a:lnSpc>
                          <a:spcPct val="100000"/>
                        </a:lnSpc>
                        <a:spcBef>
                          <a:spcPts val="0"/>
                        </a:spcBef>
                        <a:spcAft>
                          <a:spcPts val="0"/>
                        </a:spcAft>
                        <a:buNone/>
                      </a:pPr>
                      <a:r>
                        <a:rPr lang="en" sz="1300" u="none" cap="none" strike="noStrike">
                          <a:latin typeface="Roboto"/>
                          <a:ea typeface="Roboto"/>
                          <a:cs typeface="Roboto"/>
                          <a:sym typeface="Roboto"/>
                        </a:rPr>
                        <a:t>Online event management system is a web application project that serves the functionality of an event manager. The system allow registered user login and new user are allowed to register on the application. The system helps in the management of events, users and the aspects related to them. The project provides most of the basic functionality as well as recommendations regarding various aspects of event.</a:t>
                      </a:r>
                      <a:endParaRPr sz="13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None/>
                      </a:pPr>
                      <a:r>
                        <a:rPr lang="en" sz="1300" u="none" cap="none" strike="noStrike">
                          <a:latin typeface="Roboto"/>
                          <a:ea typeface="Roboto"/>
                          <a:cs typeface="Roboto"/>
                          <a:sym typeface="Roboto"/>
                        </a:rPr>
                        <a:t>2017, International journal of Computer Science and Mobile Computing</a:t>
                      </a:r>
                      <a:endParaRPr sz="13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None/>
                      </a:pPr>
                      <a:r>
                        <a:rPr lang="en" sz="1300" u="sng" cap="none" strike="noStrike">
                          <a:solidFill>
                            <a:schemeClr val="hlink"/>
                          </a:solidFill>
                          <a:latin typeface="Roboto"/>
                          <a:ea typeface="Roboto"/>
                          <a:cs typeface="Roboto"/>
                          <a:sym typeface="Roboto"/>
                          <a:hlinkClick r:id="rId3"/>
                        </a:rPr>
                        <a:t>https://ijcsmc.com/docs/papers/July2017/V6I7201711.pdf</a:t>
                      </a:r>
                      <a:endParaRPr sz="1300" u="none" cap="none" strike="noStrike">
                        <a:latin typeface="Roboto"/>
                        <a:ea typeface="Roboto"/>
                        <a:cs typeface="Roboto"/>
                        <a:sym typeface="Roboto"/>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6"/>
          <p:cNvSpPr txBox="1"/>
          <p:nvPr>
            <p:ph type="title"/>
          </p:nvPr>
        </p:nvSpPr>
        <p:spPr>
          <a:xfrm>
            <a:off x="311700" y="500925"/>
            <a:ext cx="8520600" cy="62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sp>
        <p:nvSpPr>
          <p:cNvPr id="120" name="Google Shape;120;p26"/>
          <p:cNvSpPr txBox="1"/>
          <p:nvPr>
            <p:ph idx="1" type="body"/>
          </p:nvPr>
        </p:nvSpPr>
        <p:spPr>
          <a:xfrm>
            <a:off x="90152" y="1345843"/>
            <a:ext cx="8918620" cy="3721994"/>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p:txBody>
      </p:sp>
      <p:sp>
        <p:nvSpPr>
          <p:cNvPr id="121" name="Google Shape;121;p26"/>
          <p:cNvSpPr txBox="1"/>
          <p:nvPr>
            <p:ph idx="2" type="body"/>
          </p:nvPr>
        </p:nvSpPr>
        <p:spPr>
          <a:xfrm>
            <a:off x="4832425" y="1182325"/>
            <a:ext cx="3999900" cy="307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t/>
            </a:r>
            <a:endParaRPr/>
          </a:p>
          <a:p>
            <a:pPr indent="0" lvl="0" marL="0" rtl="0" algn="just">
              <a:lnSpc>
                <a:spcPct val="115000"/>
              </a:lnSpc>
              <a:spcBef>
                <a:spcPts val="1600"/>
              </a:spcBef>
              <a:spcAft>
                <a:spcPts val="0"/>
              </a:spcAft>
              <a:buSzPts val="1300"/>
              <a:buNone/>
            </a:pPr>
            <a:r>
              <a:t/>
            </a:r>
            <a:endParaRPr>
              <a:highlight>
                <a:srgbClr val="FFFFFF"/>
              </a:highlight>
            </a:endParaRPr>
          </a:p>
          <a:p>
            <a:pPr indent="0" lvl="0" marL="0" rtl="0" algn="just">
              <a:lnSpc>
                <a:spcPct val="115000"/>
              </a:lnSpc>
              <a:spcBef>
                <a:spcPts val="1600"/>
              </a:spcBef>
              <a:spcAft>
                <a:spcPts val="0"/>
              </a:spcAft>
              <a:buSzPts val="1300"/>
              <a:buNone/>
            </a:pPr>
            <a:r>
              <a:t/>
            </a:r>
            <a:endParaRPr/>
          </a:p>
          <a:p>
            <a:pPr indent="0" lvl="0" marL="0" rtl="0" algn="just">
              <a:lnSpc>
                <a:spcPct val="115000"/>
              </a:lnSpc>
              <a:spcBef>
                <a:spcPts val="1600"/>
              </a:spcBef>
              <a:spcAft>
                <a:spcPts val="1600"/>
              </a:spcAft>
              <a:buSzPts val="1300"/>
              <a:buNone/>
            </a:pPr>
            <a:r>
              <a:t/>
            </a:r>
            <a:endParaRPr>
              <a:highlight>
                <a:srgbClr val="FFFFFF"/>
              </a:highlight>
            </a:endParaRPr>
          </a:p>
        </p:txBody>
      </p:sp>
      <p:graphicFrame>
        <p:nvGraphicFramePr>
          <p:cNvPr id="122" name="Google Shape;122;p26"/>
          <p:cNvGraphicFramePr/>
          <p:nvPr/>
        </p:nvGraphicFramePr>
        <p:xfrm>
          <a:off x="0" y="1287683"/>
          <a:ext cx="3000000" cy="3000000"/>
        </p:xfrm>
        <a:graphic>
          <a:graphicData uri="http://schemas.openxmlformats.org/drawingml/2006/table">
            <a:tbl>
              <a:tblPr bandRow="1" firstRow="1">
                <a:noFill/>
                <a:tableStyleId>{5F670E89-C9B9-4A3B-A336-B16254310B27}</a:tableStyleId>
              </a:tblPr>
              <a:tblGrid>
                <a:gridCol w="2073075"/>
                <a:gridCol w="2498925"/>
                <a:gridCol w="2286000"/>
                <a:gridCol w="2286000"/>
              </a:tblGrid>
              <a:tr h="460750">
                <a:tc>
                  <a:txBody>
                    <a:bodyPr/>
                    <a:lstStyle/>
                    <a:p>
                      <a:pPr indent="0" lvl="0" marL="0" marR="0" rtl="0" algn="l">
                        <a:lnSpc>
                          <a:spcPct val="100000"/>
                        </a:lnSpc>
                        <a:spcBef>
                          <a:spcPts val="0"/>
                        </a:spcBef>
                        <a:spcAft>
                          <a:spcPts val="0"/>
                        </a:spcAft>
                        <a:buNone/>
                      </a:pPr>
                      <a:r>
                        <a:rPr lang="en" sz="1400" u="none" cap="none" strike="noStrike"/>
                        <a:t>Title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Abstract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Year / Journal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 sz="1400" u="none" cap="none" strike="noStrike"/>
                        <a:t>Reference Link</a:t>
                      </a:r>
                      <a:endParaRPr/>
                    </a:p>
                  </a:txBody>
                  <a:tcPr marT="45725" marB="45725" marR="91450" marL="91450"/>
                </a:tc>
              </a:tr>
              <a:tr h="3409550">
                <a:tc>
                  <a:txBody>
                    <a:bodyPr/>
                    <a:lstStyle/>
                    <a:p>
                      <a:pPr indent="0" lvl="0" marL="0" marR="0" rtl="0" algn="l">
                        <a:lnSpc>
                          <a:spcPct val="100000"/>
                        </a:lnSpc>
                        <a:spcBef>
                          <a:spcPts val="0"/>
                        </a:spcBef>
                        <a:spcAft>
                          <a:spcPts val="0"/>
                        </a:spcAft>
                        <a:buNone/>
                      </a:pPr>
                      <a:r>
                        <a:rPr lang="en" sz="1600" u="none" cap="none" strike="noStrike">
                          <a:latin typeface="Roboto"/>
                          <a:ea typeface="Roboto"/>
                          <a:cs typeface="Roboto"/>
                          <a:sym typeface="Roboto"/>
                        </a:rPr>
                        <a:t>Project report and research on online event management system</a:t>
                      </a:r>
                      <a:endParaRPr sz="1600" u="none" cap="none" strike="noStrike">
                        <a:latin typeface="Roboto"/>
                        <a:ea typeface="Roboto"/>
                        <a:cs typeface="Roboto"/>
                        <a:sym typeface="Roboto"/>
                      </a:endParaRPr>
                    </a:p>
                  </a:txBody>
                  <a:tcPr marT="45725" marB="45725" marR="91450" marL="91450"/>
                </a:tc>
                <a:tc>
                  <a:txBody>
                    <a:bodyPr/>
                    <a:lstStyle/>
                    <a:p>
                      <a:pPr indent="0" lvl="0" marL="0" marR="0" rtl="0" algn="just">
                        <a:lnSpc>
                          <a:spcPct val="100000"/>
                        </a:lnSpc>
                        <a:spcBef>
                          <a:spcPts val="0"/>
                        </a:spcBef>
                        <a:spcAft>
                          <a:spcPts val="0"/>
                        </a:spcAft>
                        <a:buNone/>
                      </a:pPr>
                      <a:r>
                        <a:rPr lang="en" sz="1300" u="none" cap="none" strike="noStrike">
                          <a:latin typeface="Roboto"/>
                          <a:ea typeface="Roboto"/>
                          <a:cs typeface="Roboto"/>
                          <a:sym typeface="Roboto"/>
                        </a:rPr>
                        <a:t>This project is an Event management portal that is implemented on a website. This project gives feature of remotely creating, removing, information retrieval, allotting task to different participants, etc. in an event. This project is capable of providing all the important access to the admin and all the people related to a particular event. It gives Event Manager access to see participants and guest list. </a:t>
                      </a:r>
                      <a:endParaRPr sz="13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None/>
                      </a:pPr>
                      <a:r>
                        <a:rPr lang="en" sz="1300" u="none" cap="none" strike="noStrike">
                          <a:latin typeface="Roboto"/>
                          <a:ea typeface="Roboto"/>
                          <a:cs typeface="Roboto"/>
                          <a:sym typeface="Roboto"/>
                        </a:rPr>
                        <a:t>2021, Turkish journal of Computer and Mathematics Education</a:t>
                      </a:r>
                      <a:endParaRPr sz="1300" u="none" cap="none" strike="noStrike">
                        <a:latin typeface="Roboto"/>
                        <a:ea typeface="Roboto"/>
                        <a:cs typeface="Roboto"/>
                        <a:sym typeface="Roboto"/>
                      </a:endParaRPr>
                    </a:p>
                  </a:txBody>
                  <a:tcPr marT="45725" marB="45725" marR="91450" marL="91450"/>
                </a:tc>
                <a:tc>
                  <a:txBody>
                    <a:bodyPr/>
                    <a:lstStyle/>
                    <a:p>
                      <a:pPr indent="0" lvl="0" marL="0" marR="0" rtl="0" algn="l">
                        <a:lnSpc>
                          <a:spcPct val="100000"/>
                        </a:lnSpc>
                        <a:spcBef>
                          <a:spcPts val="0"/>
                        </a:spcBef>
                        <a:spcAft>
                          <a:spcPts val="0"/>
                        </a:spcAft>
                        <a:buNone/>
                      </a:pPr>
                      <a:r>
                        <a:rPr lang="en" sz="1300" u="sng" cap="none" strike="noStrike">
                          <a:solidFill>
                            <a:schemeClr val="hlink"/>
                          </a:solidFill>
                          <a:latin typeface="Roboto"/>
                          <a:ea typeface="Roboto"/>
                          <a:cs typeface="Roboto"/>
                          <a:sym typeface="Roboto"/>
                          <a:hlinkClick r:id="rId3"/>
                        </a:rPr>
                        <a:t>https://turcomat.org/index.php/turkbilmat/article/download/9344/7199/16666 </a:t>
                      </a:r>
                      <a:endParaRPr sz="1300" u="none" cap="none" strike="noStrike">
                        <a:latin typeface="Roboto"/>
                        <a:ea typeface="Roboto"/>
                        <a:cs typeface="Roboto"/>
                        <a:sym typeface="Roboto"/>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Priya123</dc:creator>
</cp:coreProperties>
</file>