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262" r:id="rId6"/>
    <p:sldId id="296" r:id="rId7"/>
    <p:sldId id="308" r:id="rId8"/>
    <p:sldId id="263" r:id="rId9"/>
    <p:sldId id="269" r:id="rId10"/>
    <p:sldId id="299" r:id="rId11"/>
    <p:sldId id="284" r:id="rId12"/>
    <p:sldId id="285" r:id="rId13"/>
    <p:sldId id="286" r:id="rId14"/>
    <p:sldId id="265" r:id="rId15"/>
    <p:sldId id="277" r:id="rId16"/>
    <p:sldId id="281" r:id="rId17"/>
    <p:sldId id="268" r:id="rId18"/>
    <p:sldId id="29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A029-4C5A-4BF1-BB1E-E015BCFF31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B7373-32BC-4032-B24D-C596CE7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B82D-D691-4486-B715-DC377D622D37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A850-B952-40F2-9481-143BDD8A0094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1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5433-CFBC-4509-A4E6-613732A246CF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53D-9A8D-4CFF-B068-32D7AABC1A70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3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1A3-D64D-4D33-A2D0-977D163280CB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0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1175-EDD3-4556-9C12-697E12CD2BF1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0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D189-B647-421C-A56E-E5567F0D4891}" type="datetime1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7BB1-FBB3-4431-A67C-2D51EBC41C13}" type="datetime1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14EE-D377-429F-9B83-D21774906D4D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8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8129-3CCA-402C-A9B0-23AABC2E65AF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8A1C-E8FF-470E-97B6-C86D2269066F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2334-20E2-453B-BE44-B1DA06646F2C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4C6D-DBDB-4781-BF9E-1960C6EFB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43" y="1967134"/>
            <a:ext cx="9498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STUDENT MANAGEMENT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6616" y="4332298"/>
            <a:ext cx="398928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Presented to :</a:t>
            </a:r>
          </a:p>
          <a:p>
            <a:pPr>
              <a:lnSpc>
                <a:spcPct val="150000"/>
              </a:lnSpc>
            </a:pPr>
            <a:r>
              <a:rPr lang="en-US" dirty="0"/>
              <a:t>Department of Computer Engineering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CC80-99B2-4B99-B489-2DC66A1D9731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D32D5-31E1-C099-A51E-1EFAC150F8CC}"/>
              </a:ext>
            </a:extLst>
          </p:cNvPr>
          <p:cNvSpPr txBox="1"/>
          <p:nvPr/>
        </p:nvSpPr>
        <p:spPr>
          <a:xfrm>
            <a:off x="367936" y="287625"/>
            <a:ext cx="86435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COUNCIL FOR TECHNICAL EDUCATION AND VOCATIONAL TRAINING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(CTEVT)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Acme College Of Engineering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Bagdol-04, Lalitpur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2D889-81F4-4045-BE8D-CB5E56154069}"/>
              </a:ext>
            </a:extLst>
          </p:cNvPr>
          <p:cNvSpPr txBox="1"/>
          <p:nvPr/>
        </p:nvSpPr>
        <p:spPr>
          <a:xfrm>
            <a:off x="838200" y="3354912"/>
            <a:ext cx="3487783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Presented by:</a:t>
            </a:r>
          </a:p>
          <a:p>
            <a:pPr>
              <a:lnSpc>
                <a:spcPct val="150000"/>
              </a:lnSpc>
            </a:pPr>
            <a:r>
              <a:rPr lang="en-US" dirty="0"/>
              <a:t>Amit Neupane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Avinish</a:t>
            </a:r>
            <a:r>
              <a:rPr lang="en-US" dirty="0"/>
              <a:t> Kumar Singh</a:t>
            </a:r>
          </a:p>
          <a:p>
            <a:pPr>
              <a:lnSpc>
                <a:spcPct val="150000"/>
              </a:lnSpc>
            </a:pPr>
            <a:r>
              <a:rPr lang="en-US" dirty="0"/>
              <a:t>Gopal Khadka</a:t>
            </a:r>
          </a:p>
          <a:p>
            <a:pPr>
              <a:lnSpc>
                <a:spcPct val="150000"/>
              </a:lnSpc>
            </a:pPr>
            <a:r>
              <a:rPr lang="en-US" dirty="0"/>
              <a:t>Sagar Kushwaha</a:t>
            </a:r>
          </a:p>
          <a:p>
            <a:pPr>
              <a:lnSpc>
                <a:spcPct val="150000"/>
              </a:lnSpc>
            </a:pPr>
            <a:r>
              <a:rPr lang="en-US" dirty="0"/>
              <a:t>Sumit Pratap Sah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40706-06FD-4B9E-9DE6-8504A507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213" y="136525"/>
            <a:ext cx="1847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8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E005-CA12-4A86-CF94-D8EB2E5B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14EE-D377-429F-9B83-D21774906D4D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C32BFA-A7F4-F53D-58F2-731ECE39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D9ABA-CFA8-CE9B-F4F9-890033CADB6C}"/>
              </a:ext>
            </a:extLst>
          </p:cNvPr>
          <p:cNvSpPr txBox="1"/>
          <p:nvPr/>
        </p:nvSpPr>
        <p:spPr>
          <a:xfrm>
            <a:off x="265741" y="872933"/>
            <a:ext cx="5571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9.1. 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86685-D701-64FE-6EF1-BC2C4151F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3898" y="1796470"/>
            <a:ext cx="5537811" cy="3880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E198C-D2D3-D3F7-CC55-1D04FC420B32}"/>
              </a:ext>
            </a:extLst>
          </p:cNvPr>
          <p:cNvSpPr txBox="1"/>
          <p:nvPr/>
        </p:nvSpPr>
        <p:spPr>
          <a:xfrm>
            <a:off x="3719704" y="623486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Fig.9.1 Use Case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90B0D-B60B-D8C9-1477-313F8849925E}"/>
              </a:ext>
            </a:extLst>
          </p:cNvPr>
          <p:cNvSpPr txBox="1"/>
          <p:nvPr/>
        </p:nvSpPr>
        <p:spPr>
          <a:xfrm>
            <a:off x="-1036250" y="34971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9. UML DIAGRAMS</a:t>
            </a:r>
          </a:p>
        </p:txBody>
      </p:sp>
    </p:spTree>
    <p:extLst>
      <p:ext uri="{BB962C8B-B14F-4D97-AF65-F5344CB8AC3E}">
        <p14:creationId xmlns:p14="http://schemas.microsoft.com/office/powerpoint/2010/main" val="59174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79C00-2DF7-D71B-E463-4EAF37CE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1C5-A4B9-49CE-8552-3CE7CF14F290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A98BE-C96A-C92F-0827-8B3DA6CB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0C63B-825D-C679-14C4-1DCB404C8E96}"/>
              </a:ext>
            </a:extLst>
          </p:cNvPr>
          <p:cNvSpPr txBox="1"/>
          <p:nvPr/>
        </p:nvSpPr>
        <p:spPr>
          <a:xfrm>
            <a:off x="691903" y="1132394"/>
            <a:ext cx="3790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9.2. DFD Diagrams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2C45F-C3C8-76C8-6DF2-1625C88E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073" y="2176047"/>
            <a:ext cx="6967854" cy="2536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D4D8D-CB1E-76F5-B4E1-D13EB2748588}"/>
              </a:ext>
            </a:extLst>
          </p:cNvPr>
          <p:cNvSpPr txBox="1"/>
          <p:nvPr/>
        </p:nvSpPr>
        <p:spPr>
          <a:xfrm>
            <a:off x="3110947" y="4855597"/>
            <a:ext cx="549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 9.2.1: Level-0 DFD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B8A59-00E8-7A73-ED4E-8FE8F4E30DD7}"/>
              </a:ext>
            </a:extLst>
          </p:cNvPr>
          <p:cNvSpPr txBox="1"/>
          <p:nvPr/>
        </p:nvSpPr>
        <p:spPr>
          <a:xfrm>
            <a:off x="838199" y="1633071"/>
            <a:ext cx="264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9.2.1 Level-0 DFD</a:t>
            </a:r>
          </a:p>
        </p:txBody>
      </p:sp>
    </p:spTree>
    <p:extLst>
      <p:ext uri="{BB962C8B-B14F-4D97-AF65-F5344CB8AC3E}">
        <p14:creationId xmlns:p14="http://schemas.microsoft.com/office/powerpoint/2010/main" val="109122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1C59E-A156-0242-82F3-0B213920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7905-C4F7-4257-86E6-6437BFCFB177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86708-50E2-C41B-F18F-60249E55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51BD0-17F1-EB5E-8565-63991AD78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4484" y="1248108"/>
            <a:ext cx="5836891" cy="3717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4F359-20A1-ACD9-D693-7AB201D72610}"/>
              </a:ext>
            </a:extLst>
          </p:cNvPr>
          <p:cNvSpPr txBox="1"/>
          <p:nvPr/>
        </p:nvSpPr>
        <p:spPr>
          <a:xfrm>
            <a:off x="3495260" y="5240560"/>
            <a:ext cx="5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Fig.9.2.2: Level-1 DFD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BB0D8-B2C5-CAEA-C014-752AC8A9C32F}"/>
              </a:ext>
            </a:extLst>
          </p:cNvPr>
          <p:cNvSpPr txBox="1"/>
          <p:nvPr/>
        </p:nvSpPr>
        <p:spPr>
          <a:xfrm>
            <a:off x="838200" y="648294"/>
            <a:ext cx="2729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9.2.2 Level-1 DFD</a:t>
            </a:r>
          </a:p>
        </p:txBody>
      </p:sp>
    </p:spTree>
    <p:extLst>
      <p:ext uri="{BB962C8B-B14F-4D97-AF65-F5344CB8AC3E}">
        <p14:creationId xmlns:p14="http://schemas.microsoft.com/office/powerpoint/2010/main" val="262775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4B887-1EF0-9C16-5A8C-1F74F6A3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BC3E-7746-4EE5-BE01-3BE4C30814CB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0B10C0-79E5-0373-8BA4-24741CB5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68632-F33A-BEAF-2666-0A3D5C9E6CE4}"/>
              </a:ext>
            </a:extLst>
          </p:cNvPr>
          <p:cNvSpPr txBox="1"/>
          <p:nvPr/>
        </p:nvSpPr>
        <p:spPr>
          <a:xfrm>
            <a:off x="719802" y="543038"/>
            <a:ext cx="216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9.2.3 Level-2 DFD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B555B-049D-2EB5-B8AA-42AA8A1D82D1}"/>
              </a:ext>
            </a:extLst>
          </p:cNvPr>
          <p:cNvSpPr txBox="1"/>
          <p:nvPr/>
        </p:nvSpPr>
        <p:spPr>
          <a:xfrm>
            <a:off x="4496971" y="5987018"/>
            <a:ext cx="319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 9.2.3:  Level-2 DFD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967EE-546A-9D37-372C-6393A861D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4182" y="1153400"/>
            <a:ext cx="6123632" cy="45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2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494-ACED-4980-AEF0-43213DC212D9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52" y="492252"/>
            <a:ext cx="487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10. TOOLS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B8C6C-A43D-0AFC-11F9-923FAFA1F35E}"/>
              </a:ext>
            </a:extLst>
          </p:cNvPr>
          <p:cNvSpPr txBox="1"/>
          <p:nvPr/>
        </p:nvSpPr>
        <p:spPr>
          <a:xfrm>
            <a:off x="1583787" y="1232027"/>
            <a:ext cx="50623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PYTHON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DJANGO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HTML/CSS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VSCODE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BOOTSTRAP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SQLITE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88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D3548-3CCA-B569-009F-ACB31AF4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5866-15AC-4DDA-99DF-5F7ECFACCF8A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E180E-98CC-8822-B36B-7285B020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5AC7F-45F8-F75E-E7BE-573F187559F7}"/>
              </a:ext>
            </a:extLst>
          </p:cNvPr>
          <p:cNvSpPr txBox="1"/>
          <p:nvPr/>
        </p:nvSpPr>
        <p:spPr>
          <a:xfrm>
            <a:off x="489643" y="588451"/>
            <a:ext cx="6878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11. RESULTS AND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85DEB-D542-3853-C112-EDF58D1EBA3E}"/>
              </a:ext>
            </a:extLst>
          </p:cNvPr>
          <p:cNvSpPr txBox="1"/>
          <p:nvPr/>
        </p:nvSpPr>
        <p:spPr>
          <a:xfrm>
            <a:off x="725864" y="1490008"/>
            <a:ext cx="10627936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system will streamline administrative tasks, reducing time and effort needed for managing attendance, student data, and academic records.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will eliminate paperwork, improve accuracy, and ensure real-time data management for both students and staff.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automation will enhance efficiency, reduce errors, and provide a user-friendly experience for all users involved.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189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01D61-C1AD-7F3B-735C-CC1DE272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0239-D3D7-433A-9100-849A0584FDF1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05E0A-F816-26DA-FE7A-2BFF1AF6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D7D1A-3D89-8212-B906-8414B433F496}"/>
              </a:ext>
            </a:extLst>
          </p:cNvPr>
          <p:cNvSpPr txBox="1"/>
          <p:nvPr/>
        </p:nvSpPr>
        <p:spPr>
          <a:xfrm>
            <a:off x="706224" y="409954"/>
            <a:ext cx="10647576" cy="308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12. FUTURE ENHANCEMENT</a:t>
            </a:r>
            <a:endParaRPr lang="en-US" sz="3200" dirty="0"/>
          </a:p>
          <a:p>
            <a:pPr algn="ctr">
              <a:lnSpc>
                <a:spcPct val="150000"/>
              </a:lnSpc>
            </a:pPr>
            <a:endParaRPr lang="en-US" sz="3200" dirty="0"/>
          </a:p>
          <a:p>
            <a:pPr marL="342900" marR="807720" lvl="0" indent="-34290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The future enhancement of the system can be done by introducing online examination module to conduct online examination. </a:t>
            </a:r>
          </a:p>
          <a:p>
            <a:pPr marL="342900" marR="807720" lvl="0" indent="-34290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Further, the faculty can upload subject notes and videos of their class lectures on this site and students who has missed those classes can view those videos.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595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91BB-A8AB-43B5-8199-BA557EDF012F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00856" y="271664"/>
            <a:ext cx="3603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13. SCREENSHOTS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B4E0B-CA55-4BDB-AA1F-7D324875E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1133475"/>
            <a:ext cx="5229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9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E515C-452E-ABE1-5E22-B8E2AE3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65CC-FDFB-41D3-9C66-14B302DE6C6D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BF416-37BD-7D82-2BFB-BE61F202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C68D0-A985-4610-95F4-1D01BF3F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179"/>
            <a:ext cx="12192000" cy="583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5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55F14-F96F-11F0-48FD-55840D5B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D3BE-31DC-45FB-A487-CC9D24D3F330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1D7D2C-4801-FE3B-411A-B88792C6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4DE2A-E1A0-BABA-4386-89AEF26EE0BE}"/>
              </a:ext>
            </a:extLst>
          </p:cNvPr>
          <p:cNvSpPr txBox="1"/>
          <p:nvPr/>
        </p:nvSpPr>
        <p:spPr>
          <a:xfrm>
            <a:off x="3253389" y="2767280"/>
            <a:ext cx="5035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187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032F-59B5-45C6-A691-9D78885CC6FA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789" y="509525"/>
            <a:ext cx="3573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1.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5A1DF-EDB5-9FA8-226F-24930980C303}"/>
              </a:ext>
            </a:extLst>
          </p:cNvPr>
          <p:cNvSpPr txBox="1"/>
          <p:nvPr/>
        </p:nvSpPr>
        <p:spPr>
          <a:xfrm>
            <a:off x="977968" y="1563841"/>
            <a:ext cx="10750205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traditional student management process can be complex and time-consuming; a Django-based Student Management System is proposed to streamline and automate these tasks.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system includes features for managing students, staff, courses, attendance, results, and feedback.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This system improves efficiency, reduces errors, and provides a user-friendly interface for admins, staff, and students to manage academic activities.</a:t>
            </a:r>
          </a:p>
        </p:txBody>
      </p:sp>
    </p:spTree>
    <p:extLst>
      <p:ext uri="{BB962C8B-B14F-4D97-AF65-F5344CB8AC3E}">
        <p14:creationId xmlns:p14="http://schemas.microsoft.com/office/powerpoint/2010/main" val="187245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02F0-E4F7-4677-8F22-25F5C986182C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1684" y="440094"/>
            <a:ext cx="5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2. PROBLEM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FFA03-CFF8-A3F1-F83E-451D5A6E42E1}"/>
              </a:ext>
            </a:extLst>
          </p:cNvPr>
          <p:cNvSpPr txBox="1"/>
          <p:nvPr/>
        </p:nvSpPr>
        <p:spPr>
          <a:xfrm>
            <a:off x="1045540" y="1347667"/>
            <a:ext cx="10868163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Manually managing student and staff data, attendance, results, and feedback is time-consuming and prone to errors.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This process often leads to inefficiencies, delays, and difficulties in tracking individual performance and progress.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Maintaining accurate records and handling requests like leave applications can be cumbersome.</a:t>
            </a:r>
          </a:p>
        </p:txBody>
      </p:sp>
    </p:spTree>
    <p:extLst>
      <p:ext uri="{BB962C8B-B14F-4D97-AF65-F5344CB8AC3E}">
        <p14:creationId xmlns:p14="http://schemas.microsoft.com/office/powerpoint/2010/main" val="301895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7511-87D4-4E65-9ED9-AFC40D35D50B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7305" y="488870"/>
            <a:ext cx="280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3. 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904" y="1248511"/>
            <a:ext cx="10627896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Develop a Django-based Student Management System to streamline the management of students, staff, attendance, and academic records.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Automate attendance tracking and management of student and staff data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Create user-friendly interface for admins, staff, and students to easily interact with the system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1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F5B-162D-47EB-974D-A70362ED0291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5431" y="541845"/>
            <a:ext cx="847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SCOPE AND 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5434" y="1349673"/>
            <a:ext cx="10608366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system can be used by schools, colleges, and universities to manage student information, attendance, and academic performance.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can be adapted for administrative functions, such as leave management, feedback collection, and staff performance tracking.</a:t>
            </a:r>
            <a:endParaRPr 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365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00699-AC90-3567-E809-8AE5D692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7172-F461-478C-97FA-2974A366ABE9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3CA44-F5FC-FD85-18AF-945C2071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9D721-12A2-FB7F-F74F-E63FDD1DCDF4}"/>
              </a:ext>
            </a:extLst>
          </p:cNvPr>
          <p:cNvSpPr txBox="1"/>
          <p:nvPr/>
        </p:nvSpPr>
        <p:spPr>
          <a:xfrm>
            <a:off x="541692" y="555028"/>
            <a:ext cx="788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EXISTING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86C9F-5395-F843-7890-3368CD7A2275}"/>
              </a:ext>
            </a:extLst>
          </p:cNvPr>
          <p:cNvSpPr txBox="1"/>
          <p:nvPr/>
        </p:nvSpPr>
        <p:spPr>
          <a:xfrm>
            <a:off x="838199" y="1581562"/>
            <a:ext cx="10515601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 a traditional student management system, student information, attendance, and grades are often tracked manually through paper records.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Attendance is recorded by hand or through ID cards, and academic records are maintained in databases that require frequent updates.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This process is time-consuming, prone to errors, and requires substantial administrative effort to keep records accurate and up-to-date.</a:t>
            </a:r>
          </a:p>
        </p:txBody>
      </p:sp>
    </p:spTree>
    <p:extLst>
      <p:ext uri="{BB962C8B-B14F-4D97-AF65-F5344CB8AC3E}">
        <p14:creationId xmlns:p14="http://schemas.microsoft.com/office/powerpoint/2010/main" val="350307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00699-AC90-3567-E809-8AE5D692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7172-F461-478C-97FA-2974A366ABE9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3CA44-F5FC-FD85-18AF-945C2071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9D721-12A2-FB7F-F74F-E63FDD1DCDF4}"/>
              </a:ext>
            </a:extLst>
          </p:cNvPr>
          <p:cNvSpPr txBox="1"/>
          <p:nvPr/>
        </p:nvSpPr>
        <p:spPr>
          <a:xfrm>
            <a:off x="541692" y="555028"/>
            <a:ext cx="788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PROPOSED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86C9F-5395-F843-7890-3368CD7A2275}"/>
              </a:ext>
            </a:extLst>
          </p:cNvPr>
          <p:cNvSpPr txBox="1"/>
          <p:nvPr/>
        </p:nvSpPr>
        <p:spPr>
          <a:xfrm>
            <a:off x="838199" y="1581562"/>
            <a:ext cx="10515601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proposed system is a Django-based Student Management System that automates the management of student data, attendance, and academic records.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Instead of manual data entry, attendance and performance will be tracked through an integrated platform, allowing staff to easily update and monitor student records.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This automated approach reduces administrative workload, minimizes errors, and ensures more accurate, real-time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421115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467B-CCB3-4459-9501-FFC395D95131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354" y="543088"/>
            <a:ext cx="6857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7. METHODOLOGY: Process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0752" y="5856696"/>
            <a:ext cx="56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Figure 5.1: Prototype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F37142-02DC-2438-3BE4-E11AA00445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2832" y="1308954"/>
            <a:ext cx="8046335" cy="42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8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5875-0773-41C0-9ECD-20C1B5991BA5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4C6D-DBDB-4781-BF9E-1960C6EFB2E4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64744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8. FLOWCHART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9326" y="6352143"/>
            <a:ext cx="367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Figure 8.1:  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B3862-3B85-CF7E-0DB7-07D3A8475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4" r="8694"/>
          <a:stretch/>
        </p:blipFill>
        <p:spPr bwMode="auto">
          <a:xfrm>
            <a:off x="3882186" y="594360"/>
            <a:ext cx="3211093" cy="5669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637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</TotalTime>
  <Words>652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Kritisha Puri</dc:creator>
  <cp:lastModifiedBy>Sagar Kumar Kushwaha</cp:lastModifiedBy>
  <cp:revision>122</cp:revision>
  <dcterms:created xsi:type="dcterms:W3CDTF">2022-05-02T03:34:41Z</dcterms:created>
  <dcterms:modified xsi:type="dcterms:W3CDTF">2024-11-19T10:52:47Z</dcterms:modified>
</cp:coreProperties>
</file>