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2"/>
  </p:notesMasterIdLst>
  <p:sldIdLst>
    <p:sldId id="278" r:id="rId5"/>
    <p:sldId id="280" r:id="rId6"/>
    <p:sldId id="294" r:id="rId7"/>
    <p:sldId id="295" r:id="rId8"/>
    <p:sldId id="292" r:id="rId9"/>
    <p:sldId id="296" r:id="rId10"/>
    <p:sldId id="297" r:id="rId11"/>
    <p:sldId id="298" r:id="rId12"/>
    <p:sldId id="303" r:id="rId13"/>
    <p:sldId id="304" r:id="rId14"/>
    <p:sldId id="305" r:id="rId15"/>
    <p:sldId id="310" r:id="rId16"/>
    <p:sldId id="302" r:id="rId17"/>
    <p:sldId id="306" r:id="rId18"/>
    <p:sldId id="307" r:id="rId19"/>
    <p:sldId id="308" r:id="rId20"/>
    <p:sldId id="293"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09" autoAdjust="0"/>
  </p:normalViewPr>
  <p:slideViewPr>
    <p:cSldViewPr snapToGrid="0" snapToObjects="1">
      <p:cViewPr varScale="1">
        <p:scale>
          <a:sx n="82" d="100"/>
          <a:sy n="82" d="100"/>
        </p:scale>
        <p:origin x="71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b">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chor="t"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b" anchorCtr="0">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b" anchorCtr="0">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chor="t" anchorCtr="0">
            <a:norm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rm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a:xfrm>
            <a:off x="10972800" y="457200"/>
            <a:ext cx="987552" cy="274320"/>
          </a:xfrm>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800808"/>
            <a:ext cx="5385816" cy="1408736"/>
          </a:xfrm>
        </p:spPr>
        <p:txBody>
          <a:bodyPr/>
          <a:lstStyle/>
          <a:p>
            <a:r>
              <a:rPr lang="en-US" dirty="0"/>
              <a:t>Diabetes Prediction</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Gopal Kumar</a:t>
            </a:r>
          </a:p>
        </p:txBody>
      </p:sp>
    </p:spTree>
    <p:extLst>
      <p:ext uri="{BB962C8B-B14F-4D97-AF65-F5344CB8AC3E}">
        <p14:creationId xmlns:p14="http://schemas.microsoft.com/office/powerpoint/2010/main" val="2131568492"/>
      </p:ext>
    </p:extLst>
  </p:cSld>
  <p:clrMapOvr>
    <a:masterClrMapping/>
  </p:clrMapOvr>
  <mc:AlternateContent xmlns:mc="http://schemas.openxmlformats.org/markup-compatibility/2006" xmlns:p14="http://schemas.microsoft.com/office/powerpoint/2010/main">
    <mc:Choice Requires="p14">
      <p:transition spd="slow" p14:dur="1400" advTm="1342">
        <p14:ripple/>
      </p:transition>
    </mc:Choice>
    <mc:Fallback xmlns="">
      <p:transition spd="slow" advTm="1342">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884903" y="585706"/>
            <a:ext cx="10106185" cy="889134"/>
          </a:xfrm>
        </p:spPr>
        <p:txBody>
          <a:bodyPr/>
          <a:lstStyle/>
          <a:p>
            <a:r>
              <a:rPr lang="en-US" dirty="0"/>
              <a:t>Exploratory data </a:t>
            </a:r>
            <a:r>
              <a:rPr lang="en-US" dirty="0" err="1"/>
              <a:t>ANalysis</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9" name="Rectangle 8">
            <a:extLst>
              <a:ext uri="{FF2B5EF4-FFF2-40B4-BE49-F238E27FC236}">
                <a16:creationId xmlns:a16="http://schemas.microsoft.com/office/drawing/2014/main" id="{11D7582E-9173-60C5-E3AB-04BD44221922}"/>
              </a:ext>
            </a:extLst>
          </p:cNvPr>
          <p:cNvSpPr/>
          <p:nvPr/>
        </p:nvSpPr>
        <p:spPr>
          <a:xfrm flipH="1">
            <a:off x="6994962" y="5704774"/>
            <a:ext cx="4633157" cy="392603"/>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Number of Male and Female in dataset</a:t>
            </a:r>
          </a:p>
        </p:txBody>
      </p:sp>
      <p:sp>
        <p:nvSpPr>
          <p:cNvPr id="4" name="TextBox 3">
            <a:extLst>
              <a:ext uri="{FF2B5EF4-FFF2-40B4-BE49-F238E27FC236}">
                <a16:creationId xmlns:a16="http://schemas.microsoft.com/office/drawing/2014/main" id="{4B8A811D-4D52-BBE3-21A3-B0A306DA599E}"/>
              </a:ext>
            </a:extLst>
          </p:cNvPr>
          <p:cNvSpPr txBox="1"/>
          <p:nvPr/>
        </p:nvSpPr>
        <p:spPr>
          <a:xfrm>
            <a:off x="1283801" y="5520108"/>
            <a:ext cx="4202599" cy="646331"/>
          </a:xfrm>
          <a:prstGeom prst="rect">
            <a:avLst/>
          </a:prstGeom>
          <a:noFill/>
        </p:spPr>
        <p:txBody>
          <a:bodyPr wrap="square" rtlCol="0">
            <a:spAutoFit/>
          </a:bodyPr>
          <a:lstStyle/>
          <a:p>
            <a:pPr algn="ctr"/>
            <a:r>
              <a:rPr lang="en-IN" dirty="0"/>
              <a:t>Scatter plot showing the relation with outcome and gender with age</a:t>
            </a:r>
          </a:p>
        </p:txBody>
      </p:sp>
      <p:pic>
        <p:nvPicPr>
          <p:cNvPr id="10" name="Content Placeholder 9">
            <a:extLst>
              <a:ext uri="{FF2B5EF4-FFF2-40B4-BE49-F238E27FC236}">
                <a16:creationId xmlns:a16="http://schemas.microsoft.com/office/drawing/2014/main" id="{25D3D705-49E5-D20E-EDE0-9DD4C5B81E27}"/>
              </a:ext>
            </a:extLst>
          </p:cNvPr>
          <p:cNvPicPr>
            <a:picLocks noGrp="1" noChangeAspect="1"/>
          </p:cNvPicPr>
          <p:nvPr>
            <p:ph idx="1"/>
          </p:nvPr>
        </p:nvPicPr>
        <p:blipFill>
          <a:blip r:embed="rId2"/>
          <a:stretch>
            <a:fillRect/>
          </a:stretch>
        </p:blipFill>
        <p:spPr>
          <a:xfrm>
            <a:off x="6218358" y="1711065"/>
            <a:ext cx="5744058" cy="3541913"/>
          </a:xfrm>
        </p:spPr>
      </p:pic>
      <p:pic>
        <p:nvPicPr>
          <p:cNvPr id="3" name="Picture 2">
            <a:extLst>
              <a:ext uri="{FF2B5EF4-FFF2-40B4-BE49-F238E27FC236}">
                <a16:creationId xmlns:a16="http://schemas.microsoft.com/office/drawing/2014/main" id="{0352D9DD-9E42-3C91-898E-C61681B4226C}"/>
              </a:ext>
            </a:extLst>
          </p:cNvPr>
          <p:cNvPicPr>
            <a:picLocks noChangeAspect="1"/>
          </p:cNvPicPr>
          <p:nvPr/>
        </p:nvPicPr>
        <p:blipFill>
          <a:blip r:embed="rId3"/>
          <a:stretch>
            <a:fillRect/>
          </a:stretch>
        </p:blipFill>
        <p:spPr>
          <a:xfrm>
            <a:off x="884903" y="1667374"/>
            <a:ext cx="5056746" cy="3541913"/>
          </a:xfrm>
          <a:prstGeom prst="rect">
            <a:avLst/>
          </a:prstGeom>
        </p:spPr>
      </p:pic>
    </p:spTree>
    <p:extLst>
      <p:ext uri="{BB962C8B-B14F-4D97-AF65-F5344CB8AC3E}">
        <p14:creationId xmlns:p14="http://schemas.microsoft.com/office/powerpoint/2010/main" val="2972980728"/>
      </p:ext>
    </p:extLst>
  </p:cSld>
  <p:clrMapOvr>
    <a:masterClrMapping/>
  </p:clrMapOvr>
  <mc:AlternateContent xmlns:mc="http://schemas.openxmlformats.org/markup-compatibility/2006" xmlns:p14="http://schemas.microsoft.com/office/powerpoint/2010/main">
    <mc:Choice Requires="p14">
      <p:transition spd="slow" p14:dur="2000" advTm="882"/>
    </mc:Choice>
    <mc:Fallback xmlns="">
      <p:transition spd="slow" advTm="88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884903" y="231136"/>
            <a:ext cx="10106185" cy="889134"/>
          </a:xfrm>
        </p:spPr>
        <p:txBody>
          <a:bodyPr/>
          <a:lstStyle/>
          <a:p>
            <a:r>
              <a:rPr lang="en-US" dirty="0"/>
              <a:t>Exploratory data </a:t>
            </a:r>
            <a:r>
              <a:rPr lang="en-US" dirty="0" err="1"/>
              <a:t>ANalysis</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9" name="Rectangle 8">
            <a:extLst>
              <a:ext uri="{FF2B5EF4-FFF2-40B4-BE49-F238E27FC236}">
                <a16:creationId xmlns:a16="http://schemas.microsoft.com/office/drawing/2014/main" id="{11D7582E-9173-60C5-E3AB-04BD44221922}"/>
              </a:ext>
            </a:extLst>
          </p:cNvPr>
          <p:cNvSpPr/>
          <p:nvPr/>
        </p:nvSpPr>
        <p:spPr>
          <a:xfrm flipH="1">
            <a:off x="6805987" y="6235136"/>
            <a:ext cx="4633157" cy="392603"/>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Pair plot of all feature</a:t>
            </a:r>
          </a:p>
        </p:txBody>
      </p:sp>
      <p:sp>
        <p:nvSpPr>
          <p:cNvPr id="4" name="TextBox 3">
            <a:extLst>
              <a:ext uri="{FF2B5EF4-FFF2-40B4-BE49-F238E27FC236}">
                <a16:creationId xmlns:a16="http://schemas.microsoft.com/office/drawing/2014/main" id="{4B8A811D-4D52-BBE3-21A3-B0A306DA599E}"/>
              </a:ext>
            </a:extLst>
          </p:cNvPr>
          <p:cNvSpPr txBox="1"/>
          <p:nvPr/>
        </p:nvSpPr>
        <p:spPr>
          <a:xfrm>
            <a:off x="1557409" y="6225513"/>
            <a:ext cx="3657599" cy="369332"/>
          </a:xfrm>
          <a:prstGeom prst="rect">
            <a:avLst/>
          </a:prstGeom>
          <a:noFill/>
        </p:spPr>
        <p:txBody>
          <a:bodyPr wrap="square" rtlCol="0">
            <a:spAutoFit/>
          </a:bodyPr>
          <a:lstStyle/>
          <a:p>
            <a:pPr algn="ctr"/>
            <a:r>
              <a:rPr lang="en-IN" dirty="0"/>
              <a:t>Correlation between the features</a:t>
            </a:r>
          </a:p>
        </p:txBody>
      </p:sp>
      <p:pic>
        <p:nvPicPr>
          <p:cNvPr id="10" name="Content Placeholder 9">
            <a:extLst>
              <a:ext uri="{FF2B5EF4-FFF2-40B4-BE49-F238E27FC236}">
                <a16:creationId xmlns:a16="http://schemas.microsoft.com/office/drawing/2014/main" id="{0BDAAD5F-CC3C-41CC-5662-0717429F996B}"/>
              </a:ext>
            </a:extLst>
          </p:cNvPr>
          <p:cNvPicPr>
            <a:picLocks noGrp="1" noChangeAspect="1"/>
          </p:cNvPicPr>
          <p:nvPr>
            <p:ph idx="1"/>
          </p:nvPr>
        </p:nvPicPr>
        <p:blipFill>
          <a:blip r:embed="rId2"/>
          <a:stretch>
            <a:fillRect/>
          </a:stretch>
        </p:blipFill>
        <p:spPr>
          <a:xfrm>
            <a:off x="326357" y="1006186"/>
            <a:ext cx="5869169" cy="4929242"/>
          </a:xfrm>
        </p:spPr>
      </p:pic>
      <p:pic>
        <p:nvPicPr>
          <p:cNvPr id="12" name="Picture 11">
            <a:extLst>
              <a:ext uri="{FF2B5EF4-FFF2-40B4-BE49-F238E27FC236}">
                <a16:creationId xmlns:a16="http://schemas.microsoft.com/office/drawing/2014/main" id="{CDEA1BA7-03C3-B982-FD43-038D1862CBFF}"/>
              </a:ext>
            </a:extLst>
          </p:cNvPr>
          <p:cNvPicPr>
            <a:picLocks noChangeAspect="1"/>
          </p:cNvPicPr>
          <p:nvPr/>
        </p:nvPicPr>
        <p:blipFill>
          <a:blip r:embed="rId3"/>
          <a:stretch>
            <a:fillRect/>
          </a:stretch>
        </p:blipFill>
        <p:spPr>
          <a:xfrm>
            <a:off x="6279502" y="1061742"/>
            <a:ext cx="5285197" cy="5039474"/>
          </a:xfrm>
          <a:prstGeom prst="rect">
            <a:avLst/>
          </a:prstGeom>
        </p:spPr>
      </p:pic>
    </p:spTree>
    <p:extLst>
      <p:ext uri="{BB962C8B-B14F-4D97-AF65-F5344CB8AC3E}">
        <p14:creationId xmlns:p14="http://schemas.microsoft.com/office/powerpoint/2010/main" val="1504087342"/>
      </p:ext>
    </p:extLst>
  </p:cSld>
  <p:clrMapOvr>
    <a:masterClrMapping/>
  </p:clrMapOvr>
  <mc:AlternateContent xmlns:mc="http://schemas.openxmlformats.org/markup-compatibility/2006" xmlns:p14="http://schemas.microsoft.com/office/powerpoint/2010/main">
    <mc:Choice Requires="p14">
      <p:transition spd="slow" p14:dur="2000" advTm="1194"/>
    </mc:Choice>
    <mc:Fallback xmlns="">
      <p:transition spd="slow" advTm="119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inVertical)">
                                      <p:cBhvr>
                                        <p:cTn id="15" dur="500"/>
                                        <p:tgtEl>
                                          <p:spTgt spid="12"/>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694922" y="455058"/>
            <a:ext cx="7884368" cy="768096"/>
          </a:xfrm>
        </p:spPr>
        <p:txBody>
          <a:bodyPr/>
          <a:lstStyle/>
          <a:p>
            <a:r>
              <a:rPr lang="en-US" dirty="0"/>
              <a:t>Data preprocessing</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665366" y="1363113"/>
            <a:ext cx="7773778" cy="5121663"/>
          </a:xfrm>
        </p:spPr>
        <p:txBody>
          <a:bodyPr>
            <a:noAutofit/>
          </a:bodyPr>
          <a:lstStyle/>
          <a:p>
            <a:pPr marL="342900" indent="-342900" algn="just" rtl="0" fontAlgn="base">
              <a:spcBef>
                <a:spcPts val="600"/>
              </a:spcBef>
              <a:spcAft>
                <a:spcPts val="5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Splitting</a:t>
            </a:r>
            <a:r>
              <a:rPr lang="en-US" sz="2000" dirty="0">
                <a:solidFill>
                  <a:srgbClr val="212121"/>
                </a:solidFill>
                <a:latin typeface="Times New Roman" panose="02020603050405020304" pitchFamily="18" charset="0"/>
                <a:cs typeface="Times New Roman" panose="02020603050405020304" pitchFamily="18" charset="0"/>
              </a:rPr>
              <a:t>:</a:t>
            </a:r>
            <a:r>
              <a:rPr lang="en-US" sz="2000" b="0" i="0" u="none" strike="noStrike" dirty="0">
                <a:solidFill>
                  <a:srgbClr val="212121"/>
                </a:solidFill>
                <a:effectLst/>
                <a:latin typeface="Times New Roman" panose="02020603050405020304" pitchFamily="18" charset="0"/>
                <a:cs typeface="Times New Roman" panose="02020603050405020304" pitchFamily="18" charset="0"/>
              </a:rPr>
              <a:t> The dataset was divided into training and testing sets using the train-test split method. This separation ensures the evaluation of models on unseen data </a:t>
            </a:r>
            <a:r>
              <a:rPr lang="en-US" sz="2000" dirty="0">
                <a:solidFill>
                  <a:schemeClr val="tx1"/>
                </a:solidFill>
                <a:latin typeface="Times New Roman" panose="02020603050405020304" pitchFamily="18" charset="0"/>
                <a:cs typeface="Times New Roman" panose="02020603050405020304" pitchFamily="18" charset="0"/>
              </a:rPr>
              <a:t>helping to identify potential issues.</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a:p>
            <a:pPr marL="342900" indent="-342900" algn="just" rtl="0" fontAlgn="base">
              <a:spcBef>
                <a:spcPts val="600"/>
              </a:spcBef>
              <a:spcAft>
                <a:spcPts val="5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Label Encoding: </a:t>
            </a:r>
            <a:r>
              <a:rPr lang="en-US" sz="2000" b="0" i="0" u="none" strike="noStrike" dirty="0">
                <a:solidFill>
                  <a:srgbClr val="212121"/>
                </a:solidFill>
                <a:effectLst/>
                <a:latin typeface="Times New Roman" panose="02020603050405020304" pitchFamily="18" charset="0"/>
                <a:cs typeface="Times New Roman" panose="02020603050405020304" pitchFamily="18" charset="0"/>
              </a:rPr>
              <a:t> Label encoding was applied to the categorical “</a:t>
            </a:r>
            <a:r>
              <a:rPr lang="en-US" sz="2000" dirty="0">
                <a:solidFill>
                  <a:srgbClr val="212121"/>
                </a:solidFill>
                <a:latin typeface="Times New Roman" panose="02020603050405020304" pitchFamily="18" charset="0"/>
                <a:cs typeface="Times New Roman" panose="02020603050405020304" pitchFamily="18" charset="0"/>
              </a:rPr>
              <a:t>Gender” </a:t>
            </a:r>
            <a:r>
              <a:rPr lang="en-US" sz="2000" b="0" i="0" u="none" strike="noStrike" dirty="0">
                <a:solidFill>
                  <a:srgbClr val="212121"/>
                </a:solidFill>
                <a:effectLst/>
                <a:latin typeface="Times New Roman" panose="02020603050405020304" pitchFamily="18" charset="0"/>
                <a:cs typeface="Times New Roman" panose="02020603050405020304" pitchFamily="18" charset="0"/>
              </a:rPr>
              <a:t>column, converting them into numerical representations</a:t>
            </a:r>
          </a:p>
          <a:p>
            <a:pPr marL="342900" indent="-342900" algn="just" rtl="0" fontAlgn="base">
              <a:spcBef>
                <a:spcPts val="600"/>
              </a:spcBef>
              <a:spcAft>
                <a:spcPts val="5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Handling Outcome Imbalance: </a:t>
            </a:r>
            <a:r>
              <a:rPr lang="en-US" sz="2000" b="0" i="0" u="none" strike="noStrike" dirty="0">
                <a:solidFill>
                  <a:srgbClr val="212121"/>
                </a:solidFill>
                <a:effectLst/>
                <a:latin typeface="Times New Roman" panose="02020603050405020304" pitchFamily="18" charset="0"/>
                <a:cs typeface="Times New Roman" panose="02020603050405020304" pitchFamily="18" charset="0"/>
              </a:rPr>
              <a:t>SMOTE (Synthetic Minority Over-sampling Technique) used to rectify Outcome imbalance, enhancing model performance.</a:t>
            </a:r>
          </a:p>
          <a:p>
            <a:pPr marL="342900" indent="-342900" algn="just" fontAlgn="base">
              <a:spcBef>
                <a:spcPts val="600"/>
              </a:spcBef>
              <a:spcAft>
                <a:spcPts val="5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Feature Scaling</a:t>
            </a:r>
            <a:r>
              <a:rPr lang="en-US" sz="2000" b="1" dirty="0">
                <a:solidFill>
                  <a:srgbClr val="212121"/>
                </a:solidFill>
                <a:latin typeface="Times New Roman" panose="02020603050405020304" pitchFamily="18" charset="0"/>
                <a:cs typeface="Times New Roman" panose="02020603050405020304" pitchFamily="18" charset="0"/>
              </a:rPr>
              <a:t>:</a:t>
            </a:r>
            <a:r>
              <a:rPr lang="en-US" sz="2000" dirty="0">
                <a:solidFill>
                  <a:srgbClr val="212121"/>
                </a:solidFill>
                <a:latin typeface="Times New Roman" panose="02020603050405020304" pitchFamily="18" charset="0"/>
                <a:cs typeface="Times New Roman" panose="02020603050405020304" pitchFamily="18" charset="0"/>
              </a:rPr>
              <a:t> </a:t>
            </a:r>
            <a:r>
              <a:rPr lang="en-US" sz="2000" b="0" i="0" u="none" strike="noStrike" dirty="0" err="1">
                <a:solidFill>
                  <a:srgbClr val="212121"/>
                </a:solidFill>
                <a:effectLst/>
                <a:latin typeface="Times New Roman" panose="02020603050405020304" pitchFamily="18" charset="0"/>
                <a:cs typeface="Times New Roman" panose="02020603050405020304" pitchFamily="18" charset="0"/>
              </a:rPr>
              <a:t>MinMaxScaler</a:t>
            </a:r>
            <a:r>
              <a:rPr lang="en-US" sz="2000" b="0" i="0" u="none" strike="noStrike" dirty="0">
                <a:solidFill>
                  <a:srgbClr val="212121"/>
                </a:solidFill>
                <a:effectLst/>
                <a:latin typeface="Times New Roman" panose="02020603050405020304" pitchFamily="18" charset="0"/>
                <a:cs typeface="Times New Roman" panose="02020603050405020304" pitchFamily="18" charset="0"/>
              </a:rPr>
              <a:t> is used so data to be transformed  into the minimum value becomes 0, and the maximum value becomes 1. This scaling method is referred to as 'min-max scaling' or 'feature scaling to a specific range</a:t>
            </a:r>
            <a:endParaRPr lang="en-US" sz="2000" dirty="0">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3804557189"/>
      </p:ext>
    </p:extLst>
  </p:cSld>
  <p:clrMapOvr>
    <a:masterClrMapping/>
  </p:clrMapOvr>
  <mc:AlternateContent xmlns:mc="http://schemas.openxmlformats.org/markup-compatibility/2006" xmlns:p14="http://schemas.microsoft.com/office/powerpoint/2010/main">
    <mc:Choice Requires="p14">
      <p:transition spd="slow" p14:dur="2000" advTm="817"/>
    </mc:Choice>
    <mc:Fallback xmlns="">
      <p:transition spd="slow" advTm="8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641013" y="371401"/>
            <a:ext cx="7694234" cy="768096"/>
          </a:xfrm>
        </p:spPr>
        <p:txBody>
          <a:bodyPr/>
          <a:lstStyle/>
          <a:p>
            <a:r>
              <a:rPr lang="en-US" dirty="0"/>
              <a:t>Model development</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734324" y="1372761"/>
            <a:ext cx="8596288" cy="5029200"/>
          </a:xfrm>
        </p:spPr>
        <p:txBody>
          <a:bodyPr>
            <a:norm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Algorithm Used: </a:t>
            </a:r>
            <a:r>
              <a:rPr lang="en-US" sz="2200" b="0" i="0" u="none" strike="noStrike" dirty="0">
                <a:solidFill>
                  <a:srgbClr val="212121"/>
                </a:solidFill>
                <a:effectLst/>
                <a:latin typeface="Times New Roman" panose="02020603050405020304" pitchFamily="18" charset="0"/>
                <a:cs typeface="Times New Roman" panose="02020603050405020304" pitchFamily="18" charset="0"/>
              </a:rPr>
              <a:t>Multiple classification algorithms were evaluated to get the performance.</a:t>
            </a:r>
            <a:r>
              <a:rPr lang="en-US" sz="2200" dirty="0">
                <a:solidFill>
                  <a:srgbClr val="212121"/>
                </a:solidFill>
                <a:latin typeface="Times New Roman" panose="02020603050405020304" pitchFamily="18" charset="0"/>
                <a:cs typeface="Times New Roman" panose="02020603050405020304" pitchFamily="18" charset="0"/>
              </a:rPr>
              <a:t> </a:t>
            </a:r>
            <a:r>
              <a:rPr lang="en-US" sz="2200" b="0" i="0" u="none" strike="noStrike" dirty="0">
                <a:solidFill>
                  <a:srgbClr val="212121"/>
                </a:solidFill>
                <a:effectLst/>
                <a:latin typeface="Times New Roman" panose="02020603050405020304" pitchFamily="18" charset="0"/>
                <a:cs typeface="Times New Roman" panose="02020603050405020304" pitchFamily="18" charset="0"/>
              </a:rPr>
              <a:t>This is most important phase which includes model building for prediction of diabetes.</a:t>
            </a:r>
            <a:r>
              <a:rPr lang="en-US" sz="2200" dirty="0">
                <a:solidFill>
                  <a:srgbClr val="212121"/>
                </a:solidFill>
                <a:latin typeface="Times New Roman" panose="02020603050405020304" pitchFamily="18" charset="0"/>
                <a:cs typeface="Times New Roman" panose="02020603050405020304" pitchFamily="18" charset="0"/>
              </a:rPr>
              <a:t> We have implemented many algorithms , some of them are </a:t>
            </a:r>
            <a:r>
              <a:rPr lang="en-US" sz="2200" b="0" i="0" u="none" strike="noStrike" dirty="0">
                <a:solidFill>
                  <a:srgbClr val="212121"/>
                </a:solidFill>
                <a:effectLst/>
                <a:latin typeface="Times New Roman" panose="02020603050405020304" pitchFamily="18" charset="0"/>
                <a:cs typeface="Times New Roman" panose="02020603050405020304" pitchFamily="18" charset="0"/>
              </a:rPr>
              <a:t>Support Vector Classifier, Random Forest Classifier, Decision Tree Classifier,, Logistic Regression, K-Nearest Neighbor, Gaussian Naïve Bayes.</a:t>
            </a:r>
          </a:p>
          <a:p>
            <a:pPr marL="342900" indent="-342900" algn="just" rtl="0" fontAlgn="base">
              <a:spcBef>
                <a:spcPts val="600"/>
              </a:spcBef>
              <a:spcAft>
                <a:spcPts val="5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Random Forest Classifier:</a:t>
            </a:r>
            <a:r>
              <a:rPr lang="en-US" sz="2200" b="1" dirty="0">
                <a:solidFill>
                  <a:srgbClr val="212121"/>
                </a:solidFill>
                <a:latin typeface="Times New Roman" panose="02020603050405020304" pitchFamily="18" charset="0"/>
                <a:cs typeface="Times New Roman" panose="02020603050405020304" pitchFamily="18" charset="0"/>
              </a:rPr>
              <a:t>  </a:t>
            </a:r>
            <a:r>
              <a:rPr lang="en-US" sz="2200" dirty="0">
                <a:solidFill>
                  <a:srgbClr val="212121"/>
                </a:solidFill>
                <a:latin typeface="Times New Roman" panose="02020603050405020304" pitchFamily="18" charset="0"/>
                <a:cs typeface="Times New Roman" panose="02020603050405020304" pitchFamily="18" charset="0"/>
              </a:rPr>
              <a:t>Random Forest Classifier gets the best performance. The model was fitted to scaled training data </a:t>
            </a:r>
            <a:r>
              <a:rPr lang="en-US" sz="2200" b="0" i="0" u="none" strike="noStrike" dirty="0">
                <a:solidFill>
                  <a:srgbClr val="212121"/>
                </a:solidFill>
                <a:effectLst/>
                <a:latin typeface="Times New Roman" panose="02020603050405020304" pitchFamily="18" charset="0"/>
                <a:cs typeface="Times New Roman" panose="02020603050405020304" pitchFamily="18" charset="0"/>
              </a:rPr>
              <a:t>was chosen for detailed evaluation. The model was fitted to the scaled training data, and its performance was assessed on both training and test sets.</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Model Evaluation: </a:t>
            </a:r>
            <a:r>
              <a:rPr lang="en-US" sz="2200" b="0" i="0" u="none" strike="noStrike" dirty="0">
                <a:solidFill>
                  <a:srgbClr val="212121"/>
                </a:solidFill>
                <a:effectLst/>
                <a:latin typeface="Times New Roman" panose="02020603050405020304" pitchFamily="18" charset="0"/>
                <a:cs typeface="Times New Roman" panose="02020603050405020304" pitchFamily="18" charset="0"/>
              </a:rPr>
              <a:t>The trained </a:t>
            </a:r>
            <a:r>
              <a:rPr lang="en-US" sz="2200" dirty="0">
                <a:solidFill>
                  <a:srgbClr val="212121"/>
                </a:solidFill>
                <a:latin typeface="Times New Roman" panose="02020603050405020304" pitchFamily="18" charset="0"/>
                <a:cs typeface="Times New Roman" panose="02020603050405020304" pitchFamily="18" charset="0"/>
              </a:rPr>
              <a:t>Random Forest Classifier </a:t>
            </a:r>
            <a:r>
              <a:rPr lang="en-US" sz="2200" b="0" i="0" u="none" strike="noStrike" dirty="0">
                <a:solidFill>
                  <a:srgbClr val="212121"/>
                </a:solidFill>
                <a:effectLst/>
                <a:latin typeface="Times New Roman" panose="02020603050405020304" pitchFamily="18" charset="0"/>
                <a:cs typeface="Times New Roman" panose="02020603050405020304" pitchFamily="18" charset="0"/>
              </a:rPr>
              <a:t>model's accuracy was evaluated on both the training and test datasets. The training accuracy is 99.38%, indicative of a well-fitted model. The test accuracy is 81.87%.</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7181478"/>
      </p:ext>
    </p:extLst>
  </p:cSld>
  <p:clrMapOvr>
    <a:masterClrMapping/>
  </p:clrMapOvr>
  <mc:AlternateContent xmlns:mc="http://schemas.openxmlformats.org/markup-compatibility/2006" xmlns:p14="http://schemas.microsoft.com/office/powerpoint/2010/main">
    <mc:Choice Requires="p14">
      <p:transition spd="slow" p14:dur="2000" advTm="999"/>
    </mc:Choice>
    <mc:Fallback xmlns="">
      <p:transition spd="slow" advTm="9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407013"/>
            <a:ext cx="7694234" cy="768096"/>
          </a:xfrm>
        </p:spPr>
        <p:txBody>
          <a:bodyPr/>
          <a:lstStyle/>
          <a:p>
            <a:r>
              <a:rPr lang="en-US" dirty="0"/>
              <a:t>Model development</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14</a:t>
            </a:fld>
            <a:endParaRPr lang="en-US" dirty="0"/>
          </a:p>
        </p:txBody>
      </p:sp>
      <p:pic>
        <p:nvPicPr>
          <p:cNvPr id="6" name="Content Placeholder 5">
            <a:extLst>
              <a:ext uri="{FF2B5EF4-FFF2-40B4-BE49-F238E27FC236}">
                <a16:creationId xmlns:a16="http://schemas.microsoft.com/office/drawing/2014/main" id="{B9E55486-FA10-7C7B-1CD0-5A05B04CFCF8}"/>
              </a:ext>
            </a:extLst>
          </p:cNvPr>
          <p:cNvPicPr>
            <a:picLocks noGrp="1" noChangeAspect="1"/>
          </p:cNvPicPr>
          <p:nvPr>
            <p:ph idx="1"/>
          </p:nvPr>
        </p:nvPicPr>
        <p:blipFill>
          <a:blip r:embed="rId2"/>
          <a:stretch>
            <a:fillRect/>
          </a:stretch>
        </p:blipFill>
        <p:spPr>
          <a:xfrm>
            <a:off x="5733102" y="1758474"/>
            <a:ext cx="6257507" cy="2253689"/>
          </a:xfrm>
        </p:spPr>
      </p:pic>
      <p:pic>
        <p:nvPicPr>
          <p:cNvPr id="8" name="Picture 7">
            <a:extLst>
              <a:ext uri="{FF2B5EF4-FFF2-40B4-BE49-F238E27FC236}">
                <a16:creationId xmlns:a16="http://schemas.microsoft.com/office/drawing/2014/main" id="{41A9FAEB-187D-6690-0684-6FFBAFA7AB1A}"/>
              </a:ext>
            </a:extLst>
          </p:cNvPr>
          <p:cNvPicPr>
            <a:picLocks noChangeAspect="1"/>
          </p:cNvPicPr>
          <p:nvPr/>
        </p:nvPicPr>
        <p:blipFill>
          <a:blip r:embed="rId3"/>
          <a:stretch>
            <a:fillRect/>
          </a:stretch>
        </p:blipFill>
        <p:spPr>
          <a:xfrm>
            <a:off x="230942" y="1135780"/>
            <a:ext cx="4804449" cy="3796108"/>
          </a:xfrm>
          <a:prstGeom prst="rect">
            <a:avLst/>
          </a:prstGeom>
        </p:spPr>
      </p:pic>
      <p:sp>
        <p:nvSpPr>
          <p:cNvPr id="3" name="TextBox 2">
            <a:extLst>
              <a:ext uri="{FF2B5EF4-FFF2-40B4-BE49-F238E27FC236}">
                <a16:creationId xmlns:a16="http://schemas.microsoft.com/office/drawing/2014/main" id="{74C42AAA-CDD7-7B01-1A25-8E712B5A3AAC}"/>
              </a:ext>
            </a:extLst>
          </p:cNvPr>
          <p:cNvSpPr txBox="1"/>
          <p:nvPr/>
        </p:nvSpPr>
        <p:spPr>
          <a:xfrm>
            <a:off x="1195401" y="5248278"/>
            <a:ext cx="2581459" cy="369332"/>
          </a:xfrm>
          <a:prstGeom prst="rect">
            <a:avLst/>
          </a:prstGeom>
          <a:noFill/>
        </p:spPr>
        <p:txBody>
          <a:bodyPr wrap="square" rtlCol="0">
            <a:spAutoFit/>
          </a:bodyPr>
          <a:lstStyle/>
          <a:p>
            <a:r>
              <a:rPr lang="en-IN" dirty="0"/>
              <a:t>Confusion Matrix</a:t>
            </a:r>
          </a:p>
        </p:txBody>
      </p:sp>
      <p:sp>
        <p:nvSpPr>
          <p:cNvPr id="4" name="TextBox 3">
            <a:extLst>
              <a:ext uri="{FF2B5EF4-FFF2-40B4-BE49-F238E27FC236}">
                <a16:creationId xmlns:a16="http://schemas.microsoft.com/office/drawing/2014/main" id="{D598D563-19E3-202A-54F4-A4E6D0C40702}"/>
              </a:ext>
            </a:extLst>
          </p:cNvPr>
          <p:cNvSpPr txBox="1"/>
          <p:nvPr/>
        </p:nvSpPr>
        <p:spPr>
          <a:xfrm>
            <a:off x="7408506" y="4441371"/>
            <a:ext cx="3303037" cy="369332"/>
          </a:xfrm>
          <a:prstGeom prst="rect">
            <a:avLst/>
          </a:prstGeom>
          <a:noFill/>
        </p:spPr>
        <p:txBody>
          <a:bodyPr wrap="square" rtlCol="0">
            <a:spAutoFit/>
          </a:bodyPr>
          <a:lstStyle/>
          <a:p>
            <a:r>
              <a:rPr lang="en-IN" dirty="0"/>
              <a:t>Classification Report</a:t>
            </a:r>
          </a:p>
        </p:txBody>
      </p:sp>
    </p:spTree>
    <p:extLst>
      <p:ext uri="{BB962C8B-B14F-4D97-AF65-F5344CB8AC3E}">
        <p14:creationId xmlns:p14="http://schemas.microsoft.com/office/powerpoint/2010/main" val="2166112095"/>
      </p:ext>
    </p:extLst>
  </p:cSld>
  <p:clrMapOvr>
    <a:masterClrMapping/>
  </p:clrMapOvr>
  <mc:AlternateContent xmlns:mc="http://schemas.openxmlformats.org/markup-compatibility/2006" xmlns:p14="http://schemas.microsoft.com/office/powerpoint/2010/main">
    <mc:Choice Requires="p14">
      <p:transition spd="slow" p14:dur="2000" advTm="874"/>
    </mc:Choice>
    <mc:Fallback xmlns="">
      <p:transition spd="slow" advTm="8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55415" y="483372"/>
            <a:ext cx="7694234" cy="768096"/>
          </a:xfrm>
        </p:spPr>
        <p:txBody>
          <a:bodyPr/>
          <a:lstStyle/>
          <a:p>
            <a:r>
              <a:rPr lang="en-US" dirty="0"/>
              <a:t>Model development</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15</a:t>
            </a:fld>
            <a:endParaRPr lang="en-US" dirty="0"/>
          </a:p>
        </p:txBody>
      </p:sp>
      <p:pic>
        <p:nvPicPr>
          <p:cNvPr id="6" name="Picture 5">
            <a:extLst>
              <a:ext uri="{FF2B5EF4-FFF2-40B4-BE49-F238E27FC236}">
                <a16:creationId xmlns:a16="http://schemas.microsoft.com/office/drawing/2014/main" id="{64E3D3BC-CA7B-31E9-6CD9-20C9BA9C3DD0}"/>
              </a:ext>
            </a:extLst>
          </p:cNvPr>
          <p:cNvPicPr>
            <a:picLocks noChangeAspect="1"/>
          </p:cNvPicPr>
          <p:nvPr/>
        </p:nvPicPr>
        <p:blipFill>
          <a:blip r:embed="rId2"/>
          <a:stretch>
            <a:fillRect/>
          </a:stretch>
        </p:blipFill>
        <p:spPr>
          <a:xfrm>
            <a:off x="2098696" y="1469208"/>
            <a:ext cx="7597918" cy="4330394"/>
          </a:xfrm>
          <a:prstGeom prst="rect">
            <a:avLst/>
          </a:prstGeom>
        </p:spPr>
      </p:pic>
      <p:sp>
        <p:nvSpPr>
          <p:cNvPr id="3" name="TextBox 2">
            <a:extLst>
              <a:ext uri="{FF2B5EF4-FFF2-40B4-BE49-F238E27FC236}">
                <a16:creationId xmlns:a16="http://schemas.microsoft.com/office/drawing/2014/main" id="{75178979-81B3-FB52-7B75-D5C46EE9DE88}"/>
              </a:ext>
            </a:extLst>
          </p:cNvPr>
          <p:cNvSpPr txBox="1"/>
          <p:nvPr/>
        </p:nvSpPr>
        <p:spPr>
          <a:xfrm>
            <a:off x="2871019" y="6017342"/>
            <a:ext cx="5889523" cy="369332"/>
          </a:xfrm>
          <a:prstGeom prst="rect">
            <a:avLst/>
          </a:prstGeom>
          <a:noFill/>
        </p:spPr>
        <p:txBody>
          <a:bodyPr wrap="square" rtlCol="0">
            <a:spAutoFit/>
          </a:bodyPr>
          <a:lstStyle/>
          <a:p>
            <a:pPr algn="ctr"/>
            <a:r>
              <a:rPr lang="en-IN" dirty="0"/>
              <a:t>Importance of features in dataset</a:t>
            </a:r>
          </a:p>
        </p:txBody>
      </p:sp>
    </p:spTree>
    <p:extLst>
      <p:ext uri="{BB962C8B-B14F-4D97-AF65-F5344CB8AC3E}">
        <p14:creationId xmlns:p14="http://schemas.microsoft.com/office/powerpoint/2010/main" val="458943483"/>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420272" y="664465"/>
            <a:ext cx="7694234" cy="768096"/>
          </a:xfrm>
        </p:spPr>
        <p:txBody>
          <a:bodyPr/>
          <a:lstStyle/>
          <a:p>
            <a:r>
              <a:rPr lang="en-US" dirty="0"/>
              <a:t>Conclusion</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16</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934065" y="1834796"/>
            <a:ext cx="7354529" cy="3346804"/>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This paper based on the diabetes prediction by various machine learning classification algorithm.  Based on the gathered information from model, we conclude that </a:t>
            </a:r>
            <a:r>
              <a:rPr lang="en-US" sz="2400" b="1" dirty="0">
                <a:solidFill>
                  <a:schemeClr val="tx1"/>
                </a:solidFill>
                <a:latin typeface="Times New Roman" panose="02020603050405020304" pitchFamily="18" charset="0"/>
                <a:cs typeface="Times New Roman" panose="02020603050405020304" pitchFamily="18" charset="0"/>
              </a:rPr>
              <a:t>Random Forest Classifier </a:t>
            </a:r>
            <a:r>
              <a:rPr lang="en-US" sz="2400" dirty="0">
                <a:solidFill>
                  <a:schemeClr val="tx1"/>
                </a:solidFill>
                <a:latin typeface="Times New Roman" panose="02020603050405020304" pitchFamily="18" charset="0"/>
                <a:cs typeface="Times New Roman" panose="02020603050405020304" pitchFamily="18" charset="0"/>
              </a:rPr>
              <a:t>predict the best training and testing the model with 99 % accurate training dataset and 82% accuracy in the testing dataset</a:t>
            </a:r>
          </a:p>
        </p:txBody>
      </p:sp>
    </p:spTree>
    <p:extLst>
      <p:ext uri="{BB962C8B-B14F-4D97-AF65-F5344CB8AC3E}">
        <p14:creationId xmlns:p14="http://schemas.microsoft.com/office/powerpoint/2010/main" val="1670661737"/>
      </p:ext>
    </p:extLst>
  </p:cSld>
  <p:clrMapOvr>
    <a:masterClrMapping/>
  </p:clrMapOvr>
  <mc:AlternateContent xmlns:mc="http://schemas.openxmlformats.org/markup-compatibility/2006" xmlns:p14="http://schemas.microsoft.com/office/powerpoint/2010/main">
    <mc:Choice Requires="p14">
      <p:transition spd="slow" p14:dur="2000" advTm="917"/>
    </mc:Choice>
    <mc:Fallback xmlns="">
      <p:transition spd="slow" advTm="9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Gopal Kumar</a:t>
            </a:r>
          </a:p>
          <a:p>
            <a:r>
              <a:rPr lang="en-US" dirty="0"/>
              <a:t>gk3910598@gmail.com</a:t>
            </a:r>
          </a:p>
        </p:txBody>
      </p:sp>
    </p:spTree>
    <p:extLst>
      <p:ext uri="{BB962C8B-B14F-4D97-AF65-F5344CB8AC3E}">
        <p14:creationId xmlns:p14="http://schemas.microsoft.com/office/powerpoint/2010/main" val="1003962426"/>
      </p:ext>
    </p:extLst>
  </p:cSld>
  <p:clrMapOvr>
    <a:masterClrMapping/>
  </p:clrMapOvr>
  <mc:AlternateContent xmlns:mc="http://schemas.openxmlformats.org/markup-compatibility/2006" xmlns:p14="http://schemas.microsoft.com/office/powerpoint/2010/main">
    <mc:Choice Requires="p14">
      <p:transition spd="slow" p14:dur="2000" advTm="2386"/>
    </mc:Choice>
    <mc:Fallback xmlns="">
      <p:transition spd="slow" advTm="238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95322" y="491769"/>
            <a:ext cx="7708392" cy="768096"/>
          </a:xfrm>
        </p:spPr>
        <p:txBody>
          <a:bodyPr/>
          <a:lstStyle/>
          <a:p>
            <a:r>
              <a:rPr lang="en-US" dirty="0"/>
              <a:t>Problem statement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824749" y="1584240"/>
            <a:ext cx="8108172" cy="4516017"/>
          </a:xfrm>
        </p:spPr>
        <p:txBody>
          <a:bodyPr>
            <a:no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Diabetes is a type of chronic disease which is more common among the people of all age groups. The project's primary goal is to construct a robust and accurate machine learning model that can predict the likelihood of diabetes onset in individuals based on relevant clinical and demographic features. Detecting this illness in its early stages can empower individuals to proactively adopt necessary measures and adjust their lifestyles. This can serve a dual purpose: preventing the onset of the condition for those who are at risk and managing the ailment more effectively for those who have already been diagnosed.</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mc:AlternateContent xmlns:mc="http://schemas.openxmlformats.org/markup-compatibility/2006" xmlns:p14="http://schemas.microsoft.com/office/powerpoint/2010/main">
    <mc:Choice Requires="p14">
      <p:transition spd="slow" p14:dur="2000" advTm="1832"/>
    </mc:Choice>
    <mc:Fallback xmlns="">
      <p:transition spd="slow" advTm="183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625035"/>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775587" y="1718278"/>
            <a:ext cx="8078675" cy="3858506"/>
          </a:xfrm>
        </p:spPr>
        <p:txBody>
          <a:bodyPr>
            <a:normAutofit/>
          </a:bodyPr>
          <a:lstStyle/>
          <a:p>
            <a:pPr algn="just">
              <a:lnSpc>
                <a:spcPct val="107000"/>
              </a:lnSpc>
              <a:spcAft>
                <a:spcPts val="800"/>
              </a:spcAft>
            </a:pP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Diabetes refers to a chronic (long-lasting) health condition that affects how your body turns food into energy. Early detection allows individuals to take vital precautions and adapt their lifestyles to either prevent the disease or manage it effectively. This proactive approach can significantly enhance one's quality of life, reduce healthcare costs, and mitigate the risk of debilitating complications associated with diabetes.</a:t>
            </a:r>
          </a:p>
          <a:p>
            <a:pPr algn="just"/>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custDataLst>
      <p:tags r:id="rId1"/>
    </p:custDataLst>
    <p:extLst>
      <p:ext uri="{BB962C8B-B14F-4D97-AF65-F5344CB8AC3E}">
        <p14:creationId xmlns:p14="http://schemas.microsoft.com/office/powerpoint/2010/main" val="2251500079"/>
      </p:ext>
    </p:extLst>
  </p:cSld>
  <p:clrMapOvr>
    <a:masterClrMapping/>
  </p:clrMapOvr>
  <mc:AlternateContent xmlns:mc="http://schemas.openxmlformats.org/markup-compatibility/2006" xmlns:p14="http://schemas.microsoft.com/office/powerpoint/2010/main">
    <mc:Choice Requires="p14">
      <p:transition spd="slow" p14:dur="2000" advTm="2328"/>
    </mc:Choice>
    <mc:Fallback xmlns="">
      <p:transition spd="slow" advTm="23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7" y="674195"/>
            <a:ext cx="7377537" cy="768096"/>
          </a:xfrm>
        </p:spPr>
        <p:txBody>
          <a:bodyPr/>
          <a:lstStyle/>
          <a:p>
            <a:r>
              <a:rPr lang="en-US" dirty="0"/>
              <a:t>Previous research</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671483"/>
            <a:ext cx="7259549" cy="4611329"/>
          </a:xfrm>
        </p:spPr>
        <p:txBody>
          <a:bodyPr>
            <a:noAutofit/>
          </a:bodyPr>
          <a:lstStyle/>
          <a:p>
            <a:pPr marL="342900" indent="-342900" algn="just">
              <a:lnSpc>
                <a:spcPct val="107000"/>
              </a:lnSpc>
              <a:spcAft>
                <a:spcPts val="800"/>
              </a:spcAft>
              <a:buFont typeface="Arial" panose="020B0604020202020204" pitchFamily="34" charset="0"/>
              <a:buChar char="•"/>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Dataset has 200 instances, collected from hospital warehouse. Using WEKA, they used machine learning algorithms, Naïve Bayes, J48, REP Tree, and Random Tree. In this he used 10-fold cross validation approach found J48 best performs and gets highest accuracy 60.2%.</a:t>
            </a:r>
          </a:p>
          <a:p>
            <a:pPr marL="342900" indent="-342900" algn="just">
              <a:lnSpc>
                <a:spcPct val="107000"/>
              </a:lnSpc>
              <a:spcAft>
                <a:spcPts val="800"/>
              </a:spcAft>
              <a:buFont typeface="Arial" panose="020B0604020202020204" pitchFamily="34" charset="0"/>
              <a:buChar char="•"/>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method detection of diabetes by </a:t>
            </a:r>
            <a:r>
              <a:rPr lang="en-IN" sz="20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data patterns through classification with Decision Tree and Naïve Bayes algorithms. Author used PIMA dataset and used cross validation approach and study found that J48 achieved 74.8% accuracy and Naïve Bayes achieved 79.5% accuracy.</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custDataLst>
      <p:tags r:id="rId1"/>
    </p:custDataLst>
    <p:extLst>
      <p:ext uri="{BB962C8B-B14F-4D97-AF65-F5344CB8AC3E}">
        <p14:creationId xmlns:p14="http://schemas.microsoft.com/office/powerpoint/2010/main" val="1935666617"/>
      </p:ext>
    </p:extLst>
  </p:cSld>
  <p:clrMapOvr>
    <a:masterClrMapping/>
  </p:clrMapOvr>
  <mc:AlternateContent xmlns:mc="http://schemas.openxmlformats.org/markup-compatibility/2006" xmlns:p14="http://schemas.microsoft.com/office/powerpoint/2010/main">
    <mc:Choice Requires="p14">
      <p:transition spd="slow" p14:dur="2000" advTm="4967"/>
    </mc:Choice>
    <mc:Fallback xmlns="">
      <p:transition spd="slow" advTm="49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870940"/>
            <a:ext cx="6766560" cy="768096"/>
          </a:xfrm>
        </p:spPr>
        <p:txBody>
          <a:bodyPr/>
          <a:lstStyle/>
          <a:p>
            <a:r>
              <a:rPr lang="en-US" dirty="0"/>
              <a:t>Flow process</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6" name="Rectangle 5">
            <a:extLst>
              <a:ext uri="{FF2B5EF4-FFF2-40B4-BE49-F238E27FC236}">
                <a16:creationId xmlns:a16="http://schemas.microsoft.com/office/drawing/2014/main" id="{1C58C247-0D71-3DBC-40DB-DE01FDE7F909}"/>
              </a:ext>
            </a:extLst>
          </p:cNvPr>
          <p:cNvSpPr/>
          <p:nvPr/>
        </p:nvSpPr>
        <p:spPr>
          <a:xfrm>
            <a:off x="953729" y="1946787"/>
            <a:ext cx="1514168" cy="768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Problem Statement</a:t>
            </a:r>
          </a:p>
        </p:txBody>
      </p:sp>
      <p:cxnSp>
        <p:nvCxnSpPr>
          <p:cNvPr id="8" name="Straight Arrow Connector 7">
            <a:extLst>
              <a:ext uri="{FF2B5EF4-FFF2-40B4-BE49-F238E27FC236}">
                <a16:creationId xmlns:a16="http://schemas.microsoft.com/office/drawing/2014/main" id="{22E28E28-3E4F-5163-E2A7-FC739AFB3549}"/>
              </a:ext>
            </a:extLst>
          </p:cNvPr>
          <p:cNvCxnSpPr>
            <a:cxnSpLocks/>
            <a:stCxn id="6" idx="3"/>
          </p:cNvCxnSpPr>
          <p:nvPr/>
        </p:nvCxnSpPr>
        <p:spPr>
          <a:xfrm>
            <a:off x="2467897" y="2330835"/>
            <a:ext cx="50144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596D462E-20A8-208D-2D40-10E17D66FB8B}"/>
              </a:ext>
            </a:extLst>
          </p:cNvPr>
          <p:cNvSpPr/>
          <p:nvPr/>
        </p:nvSpPr>
        <p:spPr>
          <a:xfrm>
            <a:off x="2969341" y="1946787"/>
            <a:ext cx="1936955" cy="7680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Data Collection and Cleaning</a:t>
            </a:r>
          </a:p>
        </p:txBody>
      </p:sp>
      <p:cxnSp>
        <p:nvCxnSpPr>
          <p:cNvPr id="15" name="Straight Arrow Connector 14">
            <a:extLst>
              <a:ext uri="{FF2B5EF4-FFF2-40B4-BE49-F238E27FC236}">
                <a16:creationId xmlns:a16="http://schemas.microsoft.com/office/drawing/2014/main" id="{8862F418-4EFB-54FD-FBCA-C2CC74A829E4}"/>
              </a:ext>
            </a:extLst>
          </p:cNvPr>
          <p:cNvCxnSpPr>
            <a:cxnSpLocks/>
          </p:cNvCxnSpPr>
          <p:nvPr/>
        </p:nvCxnSpPr>
        <p:spPr>
          <a:xfrm flipH="1">
            <a:off x="4906296" y="4893564"/>
            <a:ext cx="57026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6C889BE4-079B-C791-F585-EEF3B27D9517}"/>
              </a:ext>
            </a:extLst>
          </p:cNvPr>
          <p:cNvCxnSpPr>
            <a:cxnSpLocks/>
          </p:cNvCxnSpPr>
          <p:nvPr/>
        </p:nvCxnSpPr>
        <p:spPr>
          <a:xfrm>
            <a:off x="4906296" y="2330835"/>
            <a:ext cx="50144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5D59C0E9-DAE0-5170-D0B7-396780CEA85B}"/>
              </a:ext>
            </a:extLst>
          </p:cNvPr>
          <p:cNvCxnSpPr>
            <a:cxnSpLocks/>
          </p:cNvCxnSpPr>
          <p:nvPr/>
        </p:nvCxnSpPr>
        <p:spPr>
          <a:xfrm>
            <a:off x="6440127" y="3990717"/>
            <a:ext cx="0" cy="5222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0E51727B-3691-9469-AF07-97ED75AE557B}"/>
              </a:ext>
            </a:extLst>
          </p:cNvPr>
          <p:cNvCxnSpPr>
            <a:cxnSpLocks/>
          </p:cNvCxnSpPr>
          <p:nvPr/>
        </p:nvCxnSpPr>
        <p:spPr>
          <a:xfrm>
            <a:off x="6430296" y="2714883"/>
            <a:ext cx="0" cy="5395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Rectangle 18">
            <a:extLst>
              <a:ext uri="{FF2B5EF4-FFF2-40B4-BE49-F238E27FC236}">
                <a16:creationId xmlns:a16="http://schemas.microsoft.com/office/drawing/2014/main" id="{211F9A59-1D17-D524-3446-CFCB4707FB47}"/>
              </a:ext>
            </a:extLst>
          </p:cNvPr>
          <p:cNvSpPr/>
          <p:nvPr/>
        </p:nvSpPr>
        <p:spPr>
          <a:xfrm>
            <a:off x="5407741" y="1946787"/>
            <a:ext cx="2045111" cy="768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Exploratory Data Analysis</a:t>
            </a:r>
          </a:p>
        </p:txBody>
      </p:sp>
      <p:sp>
        <p:nvSpPr>
          <p:cNvPr id="21" name="Rectangle 20">
            <a:extLst>
              <a:ext uri="{FF2B5EF4-FFF2-40B4-BE49-F238E27FC236}">
                <a16:creationId xmlns:a16="http://schemas.microsoft.com/office/drawing/2014/main" id="{AABB5004-E839-EABF-31AE-5130AA1B16FE}"/>
              </a:ext>
            </a:extLst>
          </p:cNvPr>
          <p:cNvSpPr/>
          <p:nvPr/>
        </p:nvSpPr>
        <p:spPr>
          <a:xfrm>
            <a:off x="5407741" y="3244744"/>
            <a:ext cx="2045109" cy="745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Data Preprocessing</a:t>
            </a:r>
          </a:p>
        </p:txBody>
      </p:sp>
      <p:sp>
        <p:nvSpPr>
          <p:cNvPr id="25" name="Rectangle 24">
            <a:extLst>
              <a:ext uri="{FF2B5EF4-FFF2-40B4-BE49-F238E27FC236}">
                <a16:creationId xmlns:a16="http://schemas.microsoft.com/office/drawing/2014/main" id="{D00623BC-4D98-C04C-3C16-FBF5FFA56C90}"/>
              </a:ext>
            </a:extLst>
          </p:cNvPr>
          <p:cNvSpPr/>
          <p:nvPr/>
        </p:nvSpPr>
        <p:spPr>
          <a:xfrm>
            <a:off x="5476565" y="4520578"/>
            <a:ext cx="1976287" cy="745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Model Development</a:t>
            </a:r>
          </a:p>
        </p:txBody>
      </p:sp>
      <p:sp>
        <p:nvSpPr>
          <p:cNvPr id="28" name="Rectangle 27">
            <a:extLst>
              <a:ext uri="{FF2B5EF4-FFF2-40B4-BE49-F238E27FC236}">
                <a16:creationId xmlns:a16="http://schemas.microsoft.com/office/drawing/2014/main" id="{0474C52D-429D-24FA-5513-A324EDC81C7C}"/>
              </a:ext>
            </a:extLst>
          </p:cNvPr>
          <p:cNvSpPr/>
          <p:nvPr/>
        </p:nvSpPr>
        <p:spPr>
          <a:xfrm>
            <a:off x="3254477" y="4520578"/>
            <a:ext cx="1651819" cy="745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Model Evaluation</a:t>
            </a:r>
          </a:p>
        </p:txBody>
      </p:sp>
    </p:spTree>
    <p:custDataLst>
      <p:tags r:id="rId1"/>
    </p:custDataLst>
    <p:extLst>
      <p:ext uri="{BB962C8B-B14F-4D97-AF65-F5344CB8AC3E}">
        <p14:creationId xmlns:p14="http://schemas.microsoft.com/office/powerpoint/2010/main" val="94818171"/>
      </p:ext>
    </p:extLst>
  </p:cSld>
  <p:clrMapOvr>
    <a:masterClrMapping/>
  </p:clrMapOvr>
  <mc:AlternateContent xmlns:mc="http://schemas.openxmlformats.org/markup-compatibility/2006" xmlns:p14="http://schemas.microsoft.com/office/powerpoint/2010/main">
    <mc:Choice Requires="p14">
      <p:transition spd="slow" p14:dur="2000" advTm="6827"/>
    </mc:Choice>
    <mc:Fallback xmlns="">
      <p:transition spd="slow" advTm="68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arn(inVertical)">
                                      <p:cBhvr>
                                        <p:cTn id="21" dur="500"/>
                                        <p:tgtEl>
                                          <p:spTgt spid="19"/>
                                        </p:tgtEl>
                                      </p:cBhvr>
                                    </p:animEffect>
                                  </p:childTnLst>
                                </p:cTn>
                              </p:par>
                              <p:par>
                                <p:cTn id="22" presetID="16" presetClass="entr" presetSubtype="21"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arn(inVertical)">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arn(inVertical)">
                                      <p:cBhvr>
                                        <p:cTn id="29" dur="500"/>
                                        <p:tgtEl>
                                          <p:spTgt spid="18"/>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arn(inVertical)">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inVertical)">
                                      <p:cBhvr>
                                        <p:cTn id="37" dur="500"/>
                                        <p:tgtEl>
                                          <p:spTgt spid="17"/>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barn(inVertical)">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barn(inVertical)">
                                      <p:cBhvr>
                                        <p:cTn id="45" dur="500"/>
                                        <p:tgtEl>
                                          <p:spTgt spid="15"/>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barn(inVertical)">
                                      <p:cBhvr>
                                        <p:cTn id="4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9" grpId="0" animBg="1"/>
      <p:bldP spid="21" grpId="0" animBg="1"/>
      <p:bldP spid="25"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664363"/>
            <a:ext cx="6766560" cy="768096"/>
          </a:xfrm>
        </p:spPr>
        <p:txBody>
          <a:bodyPr/>
          <a:lstStyle/>
          <a:p>
            <a:r>
              <a:rPr lang="en-US" dirty="0"/>
              <a:t>The Dataset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913239" y="1639623"/>
            <a:ext cx="7077849" cy="4283658"/>
          </a:xfrm>
        </p:spPr>
        <p:txBody>
          <a:bodyPr>
            <a:normAutofit/>
          </a:bodyPr>
          <a:lstStyle/>
          <a:p>
            <a:r>
              <a:rPr lang="en-US" sz="2000" b="1" dirty="0">
                <a:latin typeface="Times New Roman" panose="02020603050405020304" pitchFamily="18" charset="0"/>
                <a:cs typeface="Times New Roman" panose="02020603050405020304" pitchFamily="18" charset="0"/>
              </a:rPr>
              <a:t>Pima Indians Diabetes Database - </a:t>
            </a:r>
            <a:r>
              <a:rPr lang="en-US" sz="2000" dirty="0">
                <a:solidFill>
                  <a:schemeClr val="tx1"/>
                </a:solidFill>
                <a:latin typeface="Times New Roman" panose="02020603050405020304" pitchFamily="18" charset="0"/>
                <a:cs typeface="Times New Roman" panose="02020603050405020304" pitchFamily="18" charset="0"/>
              </a:rPr>
              <a:t>This dataset is originally from the National Institute of Diabetes and Digestive and Kidney Diseases. The objective of the dataset is to diagnostically predict whether or not a patient has diabetes, based on certain diagnostic measurements included in the dataset. In particular, all patients here are females at least 21 years old of Pima Indian heritage.</a:t>
            </a:r>
          </a:p>
          <a:p>
            <a:endParaRPr lang="en-US" sz="2000" dirty="0">
              <a:solidFill>
                <a:schemeClr val="tx1"/>
              </a:solidFill>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Diabetes prediction dataset - </a:t>
            </a:r>
            <a:r>
              <a:rPr lang="en-US" sz="2000" dirty="0">
                <a:solidFill>
                  <a:schemeClr val="tx1"/>
                </a:solidFill>
                <a:latin typeface="Times New Roman" panose="02020603050405020304" pitchFamily="18" charset="0"/>
                <a:cs typeface="Times New Roman" panose="02020603050405020304" pitchFamily="18" charset="0"/>
              </a:rPr>
              <a:t>The Diabetes prediction dataset is a collection of medical and demographic data from patients, along with their diabetes status (positive or negative). The data includes features such as age, gender, body mass index (BMI), hypertension, heart disease, smoking history, HbA1c level, and blood glucose level. </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custDataLst>
      <p:tags r:id="rId1"/>
    </p:custDataLst>
    <p:extLst>
      <p:ext uri="{BB962C8B-B14F-4D97-AF65-F5344CB8AC3E}">
        <p14:creationId xmlns:p14="http://schemas.microsoft.com/office/powerpoint/2010/main" val="1117695086"/>
      </p:ext>
    </p:extLst>
  </p:cSld>
  <p:clrMapOvr>
    <a:masterClrMapping/>
  </p:clrMapOvr>
  <mc:AlternateContent xmlns:mc="http://schemas.openxmlformats.org/markup-compatibility/2006" xmlns:p14="http://schemas.microsoft.com/office/powerpoint/2010/main">
    <mc:Choice Requires="p14">
      <p:transition spd="slow" p14:dur="2000" advTm="2609"/>
    </mc:Choice>
    <mc:Fallback xmlns="">
      <p:transition spd="slow" advTm="26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595017"/>
            <a:ext cx="6766560" cy="768096"/>
          </a:xfrm>
        </p:spPr>
        <p:txBody>
          <a:bodyPr/>
          <a:lstStyle/>
          <a:p>
            <a:r>
              <a:rPr lang="en-US" dirty="0"/>
              <a:t>Data preparation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59143" y="1983887"/>
            <a:ext cx="6766560" cy="2700528"/>
          </a:xfrm>
        </p:spPr>
        <p:txBody>
          <a:bodyPr>
            <a:normAutofit/>
          </a:bodyPr>
          <a:lstStyle/>
          <a:p>
            <a:pPr marL="285750" indent="-285750" algn="just">
              <a:buFont typeface="Arial" panose="020B0604020202020204" pitchFamily="34" charset="0"/>
              <a:buChar char="•"/>
            </a:pPr>
            <a:r>
              <a:rPr lang="en-US" sz="2400" dirty="0"/>
              <a:t>Data cleaning done on both dataset</a:t>
            </a:r>
          </a:p>
          <a:p>
            <a:pPr marL="285750" indent="-285750" algn="just">
              <a:buFont typeface="Arial" panose="020B0604020202020204" pitchFamily="34" charset="0"/>
              <a:buChar char="•"/>
            </a:pPr>
            <a:r>
              <a:rPr lang="en-US" sz="2400" dirty="0"/>
              <a:t>Removed all zeros that present in first dataset</a:t>
            </a:r>
          </a:p>
          <a:p>
            <a:pPr marL="285750" indent="-285750" algn="just">
              <a:buFont typeface="Arial" panose="020B0604020202020204" pitchFamily="34" charset="0"/>
              <a:buChar char="•"/>
            </a:pPr>
            <a:r>
              <a:rPr lang="en-US" sz="2400" dirty="0"/>
              <a:t>Added a new features Gender in first dataset</a:t>
            </a:r>
          </a:p>
          <a:p>
            <a:pPr marL="285750" indent="-285750" algn="just">
              <a:buFont typeface="Arial" panose="020B0604020202020204" pitchFamily="34" charset="0"/>
              <a:buChar char="•"/>
            </a:pPr>
            <a:r>
              <a:rPr lang="en-US" sz="2400" dirty="0"/>
              <a:t>Able to merge both data set</a:t>
            </a:r>
          </a:p>
          <a:p>
            <a:pPr marL="285750" indent="-285750" algn="just">
              <a:buFont typeface="Arial" panose="020B0604020202020204" pitchFamily="34" charset="0"/>
              <a:buChar char="•"/>
            </a:pPr>
            <a:endParaRPr lang="en-US" sz="2400"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custDataLst>
      <p:tags r:id="rId1"/>
    </p:custDataLst>
    <p:extLst>
      <p:ext uri="{BB962C8B-B14F-4D97-AF65-F5344CB8AC3E}">
        <p14:creationId xmlns:p14="http://schemas.microsoft.com/office/powerpoint/2010/main" val="858274147"/>
      </p:ext>
    </p:extLst>
  </p:cSld>
  <p:clrMapOvr>
    <a:masterClrMapping/>
  </p:clrMapOvr>
  <mc:AlternateContent xmlns:mc="http://schemas.openxmlformats.org/markup-compatibility/2006" xmlns:p14="http://schemas.microsoft.com/office/powerpoint/2010/main">
    <mc:Choice Requires="p14">
      <p:transition spd="slow" p14:dur="2000" advTm="4177"/>
    </mc:Choice>
    <mc:Fallback xmlns="">
      <p:transition spd="slow" advTm="41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884903" y="585706"/>
            <a:ext cx="10106185" cy="889134"/>
          </a:xfrm>
        </p:spPr>
        <p:txBody>
          <a:bodyPr/>
          <a:lstStyle/>
          <a:p>
            <a:r>
              <a:rPr lang="en-US" dirty="0"/>
              <a:t>Exploratory data </a:t>
            </a:r>
            <a:r>
              <a:rPr lang="en-US" dirty="0" err="1"/>
              <a:t>ANalysis</a:t>
            </a:r>
            <a:endParaRPr lang="en-US" dirty="0"/>
          </a:p>
        </p:txBody>
      </p:sp>
      <p:pic>
        <p:nvPicPr>
          <p:cNvPr id="5" name="Content Placeholder 4">
            <a:extLst>
              <a:ext uri="{FF2B5EF4-FFF2-40B4-BE49-F238E27FC236}">
                <a16:creationId xmlns:a16="http://schemas.microsoft.com/office/drawing/2014/main" id="{83D581D2-4207-760D-EBA4-1EC369A2F838}"/>
              </a:ext>
            </a:extLst>
          </p:cNvPr>
          <p:cNvPicPr>
            <a:picLocks noGrp="1" noChangeAspect="1"/>
          </p:cNvPicPr>
          <p:nvPr>
            <p:ph idx="1"/>
          </p:nvPr>
        </p:nvPicPr>
        <p:blipFill>
          <a:blip r:embed="rId3"/>
          <a:stretch>
            <a:fillRect/>
          </a:stretch>
        </p:blipFill>
        <p:spPr>
          <a:xfrm>
            <a:off x="2194475" y="2153950"/>
            <a:ext cx="4183650" cy="2988322"/>
          </a:xfrm>
        </p:spPr>
      </p:pic>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7" name="Picture 6">
            <a:extLst>
              <a:ext uri="{FF2B5EF4-FFF2-40B4-BE49-F238E27FC236}">
                <a16:creationId xmlns:a16="http://schemas.microsoft.com/office/drawing/2014/main" id="{0506B9BC-09EA-9258-7069-BAF151E474C2}"/>
              </a:ext>
            </a:extLst>
          </p:cNvPr>
          <p:cNvPicPr>
            <a:picLocks noChangeAspect="1"/>
          </p:cNvPicPr>
          <p:nvPr/>
        </p:nvPicPr>
        <p:blipFill>
          <a:blip r:embed="rId4"/>
          <a:stretch>
            <a:fillRect/>
          </a:stretch>
        </p:blipFill>
        <p:spPr>
          <a:xfrm>
            <a:off x="7226710" y="2153950"/>
            <a:ext cx="4336230" cy="2964919"/>
          </a:xfrm>
          <a:prstGeom prst="rect">
            <a:avLst/>
          </a:prstGeom>
        </p:spPr>
      </p:pic>
      <p:sp>
        <p:nvSpPr>
          <p:cNvPr id="9" name="Rectangle 8">
            <a:extLst>
              <a:ext uri="{FF2B5EF4-FFF2-40B4-BE49-F238E27FC236}">
                <a16:creationId xmlns:a16="http://schemas.microsoft.com/office/drawing/2014/main" id="{11D7582E-9173-60C5-E3AB-04BD44221922}"/>
              </a:ext>
            </a:extLst>
          </p:cNvPr>
          <p:cNvSpPr/>
          <p:nvPr/>
        </p:nvSpPr>
        <p:spPr>
          <a:xfrm flipH="1">
            <a:off x="7299762" y="5252979"/>
            <a:ext cx="4633157" cy="392603"/>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Number of Male and Female in dataset</a:t>
            </a:r>
          </a:p>
        </p:txBody>
      </p:sp>
      <p:sp>
        <p:nvSpPr>
          <p:cNvPr id="4" name="TextBox 3">
            <a:extLst>
              <a:ext uri="{FF2B5EF4-FFF2-40B4-BE49-F238E27FC236}">
                <a16:creationId xmlns:a16="http://schemas.microsoft.com/office/drawing/2014/main" id="{4B8A811D-4D52-BBE3-21A3-B0A306DA599E}"/>
              </a:ext>
            </a:extLst>
          </p:cNvPr>
          <p:cNvSpPr txBox="1"/>
          <p:nvPr/>
        </p:nvSpPr>
        <p:spPr>
          <a:xfrm>
            <a:off x="2304661" y="5299787"/>
            <a:ext cx="3657599" cy="369332"/>
          </a:xfrm>
          <a:prstGeom prst="rect">
            <a:avLst/>
          </a:prstGeom>
          <a:noFill/>
        </p:spPr>
        <p:txBody>
          <a:bodyPr wrap="square" rtlCol="0">
            <a:spAutoFit/>
          </a:bodyPr>
          <a:lstStyle/>
          <a:p>
            <a:pPr algn="ctr"/>
            <a:r>
              <a:rPr lang="en-IN" dirty="0"/>
              <a:t>Patients having diabetic or not</a:t>
            </a:r>
          </a:p>
        </p:txBody>
      </p:sp>
    </p:spTree>
    <p:custDataLst>
      <p:tags r:id="rId1"/>
    </p:custDataLst>
    <p:extLst>
      <p:ext uri="{BB962C8B-B14F-4D97-AF65-F5344CB8AC3E}">
        <p14:creationId xmlns:p14="http://schemas.microsoft.com/office/powerpoint/2010/main" val="1198752938"/>
      </p:ext>
    </p:extLst>
  </p:cSld>
  <p:clrMapOvr>
    <a:masterClrMapping/>
  </p:clrMapOvr>
  <mc:AlternateContent xmlns:mc="http://schemas.openxmlformats.org/markup-compatibility/2006" xmlns:p14="http://schemas.microsoft.com/office/powerpoint/2010/main">
    <mc:Choice Requires="p14">
      <p:transition spd="slow" p14:dur="2000" advTm="2705"/>
    </mc:Choice>
    <mc:Fallback xmlns="">
      <p:transition spd="slow" advTm="27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727587" y="359663"/>
            <a:ext cx="9861755" cy="768096"/>
          </a:xfrm>
        </p:spPr>
        <p:txBody>
          <a:bodyPr/>
          <a:lstStyle/>
          <a:p>
            <a:r>
              <a:rPr lang="en-US" dirty="0"/>
              <a:t>Exploratory data </a:t>
            </a:r>
            <a:r>
              <a:rPr lang="en-US" dirty="0" err="1"/>
              <a:t>ANalysis</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10" name="Picture 9">
            <a:extLst>
              <a:ext uri="{FF2B5EF4-FFF2-40B4-BE49-F238E27FC236}">
                <a16:creationId xmlns:a16="http://schemas.microsoft.com/office/drawing/2014/main" id="{8D010E8D-3741-BBCE-D4F2-8591AA553577}"/>
              </a:ext>
            </a:extLst>
          </p:cNvPr>
          <p:cNvPicPr>
            <a:picLocks noChangeAspect="1"/>
          </p:cNvPicPr>
          <p:nvPr/>
        </p:nvPicPr>
        <p:blipFill>
          <a:blip r:embed="rId2"/>
          <a:stretch>
            <a:fillRect/>
          </a:stretch>
        </p:blipFill>
        <p:spPr>
          <a:xfrm>
            <a:off x="1108980" y="1275253"/>
            <a:ext cx="4613394" cy="3830484"/>
          </a:xfrm>
          <a:prstGeom prst="rect">
            <a:avLst/>
          </a:prstGeom>
        </p:spPr>
      </p:pic>
      <p:pic>
        <p:nvPicPr>
          <p:cNvPr id="9" name="Content Placeholder 8">
            <a:extLst>
              <a:ext uri="{FF2B5EF4-FFF2-40B4-BE49-F238E27FC236}">
                <a16:creationId xmlns:a16="http://schemas.microsoft.com/office/drawing/2014/main" id="{23C1F066-2BD3-6958-3E6B-5907F72BAE5C}"/>
              </a:ext>
            </a:extLst>
          </p:cNvPr>
          <p:cNvPicPr>
            <a:picLocks noGrp="1" noChangeAspect="1"/>
          </p:cNvPicPr>
          <p:nvPr>
            <p:ph idx="1"/>
          </p:nvPr>
        </p:nvPicPr>
        <p:blipFill>
          <a:blip r:embed="rId3"/>
          <a:stretch>
            <a:fillRect/>
          </a:stretch>
        </p:blipFill>
        <p:spPr>
          <a:xfrm>
            <a:off x="6561804" y="1209007"/>
            <a:ext cx="4623251" cy="4255320"/>
          </a:xfrm>
        </p:spPr>
      </p:pic>
      <p:sp>
        <p:nvSpPr>
          <p:cNvPr id="4" name="TextBox 3">
            <a:extLst>
              <a:ext uri="{FF2B5EF4-FFF2-40B4-BE49-F238E27FC236}">
                <a16:creationId xmlns:a16="http://schemas.microsoft.com/office/drawing/2014/main" id="{C308256B-0649-E7CA-4661-40A40E963DC8}"/>
              </a:ext>
            </a:extLst>
          </p:cNvPr>
          <p:cNvSpPr txBox="1"/>
          <p:nvPr/>
        </p:nvSpPr>
        <p:spPr>
          <a:xfrm>
            <a:off x="1593193" y="5204393"/>
            <a:ext cx="2998472" cy="369332"/>
          </a:xfrm>
          <a:prstGeom prst="rect">
            <a:avLst/>
          </a:prstGeom>
          <a:noFill/>
        </p:spPr>
        <p:txBody>
          <a:bodyPr wrap="square" rtlCol="0">
            <a:spAutoFit/>
          </a:bodyPr>
          <a:lstStyle/>
          <a:p>
            <a:r>
              <a:rPr lang="en-IN" dirty="0"/>
              <a:t>Distribution Plot of Dataset</a:t>
            </a:r>
          </a:p>
        </p:txBody>
      </p:sp>
      <p:sp>
        <p:nvSpPr>
          <p:cNvPr id="8" name="TextBox 7">
            <a:extLst>
              <a:ext uri="{FF2B5EF4-FFF2-40B4-BE49-F238E27FC236}">
                <a16:creationId xmlns:a16="http://schemas.microsoft.com/office/drawing/2014/main" id="{AE0B973A-C428-76E6-8EED-043EAFD4901E}"/>
              </a:ext>
            </a:extLst>
          </p:cNvPr>
          <p:cNvSpPr txBox="1"/>
          <p:nvPr/>
        </p:nvSpPr>
        <p:spPr>
          <a:xfrm>
            <a:off x="7541343" y="5648993"/>
            <a:ext cx="2664174" cy="369332"/>
          </a:xfrm>
          <a:prstGeom prst="rect">
            <a:avLst/>
          </a:prstGeom>
          <a:noFill/>
        </p:spPr>
        <p:txBody>
          <a:bodyPr wrap="square" rtlCol="0">
            <a:spAutoFit/>
          </a:bodyPr>
          <a:lstStyle/>
          <a:p>
            <a:r>
              <a:rPr lang="en-IN" dirty="0"/>
              <a:t>Just a plot</a:t>
            </a:r>
          </a:p>
        </p:txBody>
      </p:sp>
    </p:spTree>
    <p:extLst>
      <p:ext uri="{BB962C8B-B14F-4D97-AF65-F5344CB8AC3E}">
        <p14:creationId xmlns:p14="http://schemas.microsoft.com/office/powerpoint/2010/main" val="2954460820"/>
      </p:ext>
    </p:extLst>
  </p:cSld>
  <p:clrMapOvr>
    <a:masterClrMapping/>
  </p:clrMapOvr>
  <mc:AlternateContent xmlns:mc="http://schemas.openxmlformats.org/markup-compatibility/2006" xmlns:p14="http://schemas.microsoft.com/office/powerpoint/2010/main">
    <mc:Choice Requires="p14">
      <p:transition spd="slow" p14:dur="2000" advTm="1012"/>
    </mc:Choice>
    <mc:Fallback xmlns="">
      <p:transition spd="slow" advTm="10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
</p:tagLst>
</file>

<file path=ppt/tags/tag2.xml><?xml version="1.0" encoding="utf-8"?>
<p:tagLst xmlns:a="http://schemas.openxmlformats.org/drawingml/2006/main" xmlns:r="http://schemas.openxmlformats.org/officeDocument/2006/relationships" xmlns:p="http://schemas.openxmlformats.org/presentationml/2006/main">
  <p:tag name="TIMING" val="|1|1.1|1.2"/>
</p:tagLst>
</file>

<file path=ppt/tags/tag3.xml><?xml version="1.0" encoding="utf-8"?>
<p:tagLst xmlns:a="http://schemas.openxmlformats.org/drawingml/2006/main" xmlns:r="http://schemas.openxmlformats.org/officeDocument/2006/relationships" xmlns:p="http://schemas.openxmlformats.org/presentationml/2006/main">
  <p:tag name="TIMING" val="|1.7|0.9|0.8|0.8|0.8|0.8"/>
</p:tagLst>
</file>

<file path=ppt/tags/tag4.xml><?xml version="1.0" encoding="utf-8"?>
<p:tagLst xmlns:a="http://schemas.openxmlformats.org/drawingml/2006/main" xmlns:r="http://schemas.openxmlformats.org/officeDocument/2006/relationships" xmlns:p="http://schemas.openxmlformats.org/presentationml/2006/main">
  <p:tag name="TIMING" val="|0.7|0.8"/>
</p:tagLst>
</file>

<file path=ppt/tags/tag5.xml><?xml version="1.0" encoding="utf-8"?>
<p:tagLst xmlns:a="http://schemas.openxmlformats.org/drawingml/2006/main" xmlns:r="http://schemas.openxmlformats.org/officeDocument/2006/relationships" xmlns:p="http://schemas.openxmlformats.org/presentationml/2006/main">
  <p:tag name="TIMING" val="|0.7|0.7|0.9|0.8"/>
</p:tagLst>
</file>

<file path=ppt/tags/tag6.xml><?xml version="1.0" encoding="utf-8"?>
<p:tagLst xmlns:a="http://schemas.openxmlformats.org/drawingml/2006/main" xmlns:r="http://schemas.openxmlformats.org/officeDocument/2006/relationships" xmlns:p="http://schemas.openxmlformats.org/presentationml/2006/main">
  <p:tag name="TIMING" val="|0.7|0.9"/>
</p:tagLst>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438558_Win32_v2" id="{4C05A457-285D-454C-A9EA-F338443A797C}" vid="{298C0BDB-2F83-41C5-B87D-3BE7246FD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1D2ED2F-BDEE-47B8-82AA-B088E838B0E6}">
  <ds:schemaRefs>
    <ds:schemaRef ds:uri="http://schemas.microsoft.com/sharepoint/v3/contenttype/forms"/>
  </ds:schemaRefs>
</ds:datastoreItem>
</file>

<file path=customXml/itemProps2.xml><?xml version="1.0" encoding="utf-8"?>
<ds:datastoreItem xmlns:ds="http://schemas.openxmlformats.org/officeDocument/2006/customXml" ds:itemID="{FD7EB4D8-2DC8-4900-B296-3F8E8CD9E6AE}">
  <ds:schemaRefs>
    <ds:schemaRef ds:uri="230e9df3-be65-4c73-a93b-d1236ebd677e"/>
    <ds:schemaRef ds:uri="71af3243-3dd4-4a8d-8c0d-dd76da1f02a5"/>
    <ds:schemaRef ds:uri="http://www.w3.org/XML/1998/namespace"/>
    <ds:schemaRef ds:uri="http://schemas.microsoft.com/office/2006/documentManagement/types"/>
    <ds:schemaRef ds:uri="http://schemas.microsoft.com/sharepoint/v3"/>
    <ds:schemaRef ds:uri="http://schemas.openxmlformats.org/package/2006/metadata/core-properties"/>
    <ds:schemaRef ds:uri="http://purl.org/dc/terms/"/>
    <ds:schemaRef ds:uri="http://purl.org/dc/elements/1.1/"/>
    <ds:schemaRef ds:uri="http://purl.org/dc/dcmitype/"/>
    <ds:schemaRef ds:uri="http://schemas.microsoft.com/office/infopath/2007/PartnerControls"/>
    <ds:schemaRef ds:uri="16c05727-aa75-4e4a-9b5f-8a80a1165891"/>
    <ds:schemaRef ds:uri="http://schemas.microsoft.com/office/2006/metadata/properties"/>
  </ds:schemaRefs>
</ds:datastoreItem>
</file>

<file path=customXml/itemProps3.xml><?xml version="1.0" encoding="utf-8"?>
<ds:datastoreItem xmlns:ds="http://schemas.openxmlformats.org/officeDocument/2006/customXml" ds:itemID="{8A2982D6-A655-4F26-86D7-B5C32A625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{A753B59A-28A4-4C15-8421-47AB1993D0F9}tf78438558_win32</Template>
  <TotalTime>4864</TotalTime>
  <Words>863</Words>
  <Application>Microsoft Office PowerPoint</Application>
  <PresentationFormat>Widescreen</PresentationFormat>
  <Paragraphs>71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Black</vt:lpstr>
      <vt:lpstr>Sabon Next LT</vt:lpstr>
      <vt:lpstr>Times New Roman</vt:lpstr>
      <vt:lpstr>Office Theme</vt:lpstr>
      <vt:lpstr>Diabetes Prediction</vt:lpstr>
      <vt:lpstr>Problem statement</vt:lpstr>
      <vt:lpstr>Introduction</vt:lpstr>
      <vt:lpstr>Previous research</vt:lpstr>
      <vt:lpstr>Flow process</vt:lpstr>
      <vt:lpstr>The Dataset</vt:lpstr>
      <vt:lpstr>Data preparation</vt:lpstr>
      <vt:lpstr>Exploratory data ANalysis</vt:lpstr>
      <vt:lpstr>Exploratory data ANalysis</vt:lpstr>
      <vt:lpstr>Exploratory data ANalysis</vt:lpstr>
      <vt:lpstr>Exploratory data ANalysis</vt:lpstr>
      <vt:lpstr>Data preprocessing</vt:lpstr>
      <vt:lpstr>Model development</vt:lpstr>
      <vt:lpstr>Model development</vt:lpstr>
      <vt:lpstr>Model development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dc:title>
  <dc:subject/>
  <dc:creator>gk3910598@outlook.com</dc:creator>
  <cp:lastModifiedBy>Gopal Kumar</cp:lastModifiedBy>
  <cp:revision>10</cp:revision>
  <dcterms:created xsi:type="dcterms:W3CDTF">2023-09-17T04:58:46Z</dcterms:created>
  <dcterms:modified xsi:type="dcterms:W3CDTF">2023-09-26T16:23:40Z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