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 id="2147483752" r:id="rId5"/>
  </p:sldMasterIdLst>
  <p:notesMasterIdLst>
    <p:notesMasterId r:id="rId40"/>
  </p:notesMasterIdLst>
  <p:handoutMasterIdLst>
    <p:handoutMasterId r:id="rId41"/>
  </p:handoutMasterIdLst>
  <p:sldIdLst>
    <p:sldId id="257" r:id="rId6"/>
    <p:sldId id="564" r:id="rId7"/>
    <p:sldId id="565" r:id="rId8"/>
    <p:sldId id="569" r:id="rId9"/>
    <p:sldId id="287" r:id="rId10"/>
    <p:sldId id="452" r:id="rId11"/>
    <p:sldId id="413" r:id="rId12"/>
    <p:sldId id="570" r:id="rId13"/>
    <p:sldId id="571" r:id="rId14"/>
    <p:sldId id="572" r:id="rId15"/>
    <p:sldId id="532" r:id="rId16"/>
    <p:sldId id="573" r:id="rId17"/>
    <p:sldId id="534" r:id="rId18"/>
    <p:sldId id="579" r:id="rId19"/>
    <p:sldId id="574" r:id="rId20"/>
    <p:sldId id="536" r:id="rId21"/>
    <p:sldId id="580" r:id="rId22"/>
    <p:sldId id="575" r:id="rId23"/>
    <p:sldId id="576" r:id="rId24"/>
    <p:sldId id="539" r:id="rId25"/>
    <p:sldId id="577" r:id="rId26"/>
    <p:sldId id="578" r:id="rId27"/>
    <p:sldId id="581" r:id="rId28"/>
    <p:sldId id="542" r:id="rId29"/>
    <p:sldId id="582" r:id="rId30"/>
    <p:sldId id="543" r:id="rId31"/>
    <p:sldId id="583" r:id="rId32"/>
    <p:sldId id="584" r:id="rId33"/>
    <p:sldId id="546" r:id="rId34"/>
    <p:sldId id="545" r:id="rId35"/>
    <p:sldId id="566" r:id="rId36"/>
    <p:sldId id="567" r:id="rId37"/>
    <p:sldId id="568" r:id="rId38"/>
    <p:sldId id="55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patra, Anannya (Cognizant)" initials="TA("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744"/>
    <a:srgbClr val="0000FF"/>
    <a:srgbClr val="D49516"/>
    <a:srgbClr val="008080"/>
    <a:srgbClr val="663300"/>
    <a:srgbClr val="320019"/>
    <a:srgbClr val="953735"/>
    <a:srgbClr val="CE7674"/>
    <a:srgbClr val="2D9F01"/>
    <a:srgbClr val="228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84740" autoAdjust="0"/>
  </p:normalViewPr>
  <p:slideViewPr>
    <p:cSldViewPr>
      <p:cViewPr varScale="1">
        <p:scale>
          <a:sx n="70" d="100"/>
          <a:sy n="70" d="100"/>
        </p:scale>
        <p:origin x="1114" y="43"/>
      </p:cViewPr>
      <p:guideLst>
        <p:guide orient="horz" pos="3888"/>
        <p:guide pos="288"/>
      </p:guideLst>
    </p:cSldViewPr>
  </p:slideViewPr>
  <p:outlineViewPr>
    <p:cViewPr>
      <p:scale>
        <a:sx n="33" d="100"/>
        <a:sy n="33" d="100"/>
      </p:scale>
      <p:origin x="0" y="-463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2/11/2022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dirty="0"/>
          </a:p>
        </p:txBody>
      </p:sp>
    </p:spTree>
    <p:extLst>
      <p:ext uri="{BB962C8B-B14F-4D97-AF65-F5344CB8AC3E}">
        <p14:creationId xmlns:p14="http://schemas.microsoft.com/office/powerpoint/2010/main" val="1668638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2/11/2022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601698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3749848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If you have an existing table </a:t>
            </a:r>
            <a:r>
              <a:rPr lang="en-US" sz="1200" dirty="0" err="1">
                <a:solidFill>
                  <a:schemeClr val="bg1"/>
                </a:solidFill>
                <a:latin typeface="Arial" panose="020B0604020202020204" pitchFamily="34" charset="0"/>
                <a:cs typeface="Arial" panose="020B0604020202020204" pitchFamily="34" charset="0"/>
              </a:rPr>
              <a:t>old_table</a:t>
            </a:r>
            <a:r>
              <a:rPr lang="en-US" sz="1200" dirty="0">
                <a:solidFill>
                  <a:schemeClr val="bg1"/>
                </a:solidFill>
                <a:latin typeface="Arial" panose="020B0604020202020204" pitchFamily="34" charset="0"/>
                <a:cs typeface="Arial" panose="020B0604020202020204" pitchFamily="34" charset="0"/>
              </a:rPr>
              <a:t>, you can create another table </a:t>
            </a:r>
            <a:r>
              <a:rPr lang="en-US" sz="1200" dirty="0" err="1">
                <a:solidFill>
                  <a:schemeClr val="bg1"/>
                </a:solidFill>
                <a:latin typeface="Arial" panose="020B0604020202020204" pitchFamily="34" charset="0"/>
                <a:cs typeface="Arial" panose="020B0604020202020204" pitchFamily="34" charset="0"/>
              </a:rPr>
              <a:t>new_table</a:t>
            </a:r>
            <a:r>
              <a:rPr lang="en-US" sz="1200" dirty="0">
                <a:solidFill>
                  <a:schemeClr val="bg1"/>
                </a:solidFill>
                <a:latin typeface="Arial" panose="020B0604020202020204" pitchFamily="34" charset="0"/>
                <a:cs typeface="Arial" panose="020B0604020202020204" pitchFamily="34" charset="0"/>
              </a:rPr>
              <a:t> that has the same structure but is empty, and then replace the existing table with the empty one as follows </a:t>
            </a:r>
            <a:r>
              <a:rPr lang="en-US" sz="1200" b="1" dirty="0">
                <a:solidFill>
                  <a:schemeClr val="bg1"/>
                </a:solidFill>
                <a:latin typeface="Arial" panose="020B0604020202020204" pitchFamily="34" charset="0"/>
                <a:cs typeface="Arial" panose="020B0604020202020204" pitchFamily="34" charset="0"/>
              </a:rPr>
              <a:t>(assuming that </a:t>
            </a:r>
            <a:r>
              <a:rPr lang="en-US" sz="1200" b="1" dirty="0" err="1">
                <a:solidFill>
                  <a:schemeClr val="bg1"/>
                </a:solidFill>
                <a:latin typeface="Arial" panose="020B0604020202020204" pitchFamily="34" charset="0"/>
                <a:cs typeface="Arial" panose="020B0604020202020204" pitchFamily="34" charset="0"/>
              </a:rPr>
              <a:t>backup_table</a:t>
            </a:r>
            <a:r>
              <a:rPr lang="en-US" sz="1200" b="1" dirty="0">
                <a:solidFill>
                  <a:schemeClr val="bg1"/>
                </a:solidFill>
                <a:latin typeface="Arial" panose="020B0604020202020204" pitchFamily="34" charset="0"/>
                <a:cs typeface="Arial" panose="020B0604020202020204" pitchFamily="34" charset="0"/>
              </a:rPr>
              <a:t> does not already exist)</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3821086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317983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2495824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dirty="0"/>
          </a:p>
        </p:txBody>
      </p:sp>
    </p:spTree>
    <p:extLst>
      <p:ext uri="{BB962C8B-B14F-4D97-AF65-F5344CB8AC3E}">
        <p14:creationId xmlns:p14="http://schemas.microsoft.com/office/powerpoint/2010/main" val="3724267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Important Information</a:t>
            </a:r>
          </a:p>
          <a:p>
            <a:pPr lvl="1">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 .</a:t>
            </a:r>
          </a:p>
          <a:p>
            <a:pPr lvl="1">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TRUNCATE is faster and does not use as much undo space as a DELETE.</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dirty="0"/>
          </a:p>
        </p:txBody>
      </p:sp>
    </p:spTree>
    <p:extLst>
      <p:ext uri="{BB962C8B-B14F-4D97-AF65-F5344CB8AC3E}">
        <p14:creationId xmlns:p14="http://schemas.microsoft.com/office/powerpoint/2010/main" val="1333857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pPr marL="822325" lvl="1" indent="-365125">
              <a:spcBef>
                <a:spcPts val="0"/>
              </a:spcBef>
            </a:pPr>
            <a:r>
              <a:rPr lang="en-US" sz="2000" dirty="0">
                <a:solidFill>
                  <a:schemeClr val="bg1"/>
                </a:solidFill>
                <a:latin typeface="Arial" panose="020B0604020202020204" pitchFamily="34" charset="0"/>
                <a:cs typeface="Arial" panose="020B0604020202020204" pitchFamily="34" charset="0"/>
              </a:rPr>
              <a:t>Creating User jack with Password ‘pass@123’</a:t>
            </a:r>
          </a:p>
          <a:p>
            <a:pPr marL="800100" lvl="2" indent="0">
              <a:spcBef>
                <a:spcPts val="0"/>
              </a:spcBef>
              <a:spcAft>
                <a:spcPts val="0"/>
              </a:spcAft>
              <a:buNone/>
            </a:pPr>
            <a:r>
              <a:rPr lang="en-US" sz="2000" b="1" dirty="0">
                <a:solidFill>
                  <a:schemeClr val="bg1"/>
                </a:solidFill>
                <a:latin typeface="Arial" panose="020B0604020202020204" pitchFamily="34" charset="0"/>
                <a:cs typeface="Arial" panose="020B0604020202020204" pitchFamily="34" charset="0"/>
              </a:rPr>
              <a:t>CREATE USER jack IDENTIFIED BY 'pass@123' ;</a:t>
            </a:r>
          </a:p>
          <a:p>
            <a:pPr marL="822325" lvl="1" indent="-365125">
              <a:spcBef>
                <a:spcPts val="0"/>
              </a:spcBef>
            </a:pPr>
            <a:r>
              <a:rPr lang="en-US" sz="2000" dirty="0">
                <a:solidFill>
                  <a:schemeClr val="bg1"/>
                </a:solidFill>
                <a:latin typeface="Arial" panose="020B0604020202020204" pitchFamily="34" charset="0"/>
                <a:cs typeface="Arial" panose="020B0604020202020204" pitchFamily="34" charset="0"/>
              </a:rPr>
              <a:t>Granting Jack CREATE permission</a:t>
            </a:r>
          </a:p>
          <a:p>
            <a:pPr marL="800100" lvl="2" indent="0">
              <a:spcBef>
                <a:spcPts val="0"/>
              </a:spcBef>
              <a:spcAft>
                <a:spcPts val="0"/>
              </a:spcAft>
              <a:buNone/>
            </a:pPr>
            <a:r>
              <a:rPr lang="en-US" sz="2000" b="1" dirty="0">
                <a:solidFill>
                  <a:schemeClr val="bg1"/>
                </a:solidFill>
                <a:latin typeface="Arial" panose="020B0604020202020204" pitchFamily="34" charset="0"/>
                <a:cs typeface="Arial" panose="020B0604020202020204" pitchFamily="34" charset="0"/>
              </a:rPr>
              <a:t>      GRANT CREATE ON *.* TO 'jack';</a:t>
            </a:r>
          </a:p>
          <a:p>
            <a:pPr marL="822325" lvl="1" indent="-365125">
              <a:spcBef>
                <a:spcPts val="0"/>
              </a:spcBef>
            </a:pPr>
            <a:r>
              <a:rPr lang="en-US" sz="2000" dirty="0">
                <a:solidFill>
                  <a:schemeClr val="bg1"/>
                </a:solidFill>
                <a:latin typeface="Arial" panose="020B0604020202020204" pitchFamily="34" charset="0"/>
                <a:cs typeface="Arial" panose="020B0604020202020204" pitchFamily="34" charset="0"/>
              </a:rPr>
              <a:t>After Jack logs in using his credentials, let him CREATE a database</a:t>
            </a:r>
          </a:p>
          <a:p>
            <a:pPr marL="800100" lvl="2" indent="0">
              <a:spcBef>
                <a:spcPts val="0"/>
              </a:spcBef>
              <a:spcAft>
                <a:spcPts val="0"/>
              </a:spcAft>
              <a:buNone/>
            </a:pPr>
            <a:r>
              <a:rPr lang="en-US" sz="2000" b="1" dirty="0">
                <a:solidFill>
                  <a:schemeClr val="bg1"/>
                </a:solidFill>
                <a:latin typeface="Arial" panose="020B0604020202020204" pitchFamily="34" charset="0"/>
                <a:cs typeface="Arial" panose="020B0604020202020204" pitchFamily="34" charset="0"/>
              </a:rPr>
              <a:t>CREATE Database </a:t>
            </a:r>
            <a:r>
              <a:rPr lang="en-US" sz="2000" b="1" dirty="0" err="1">
                <a:solidFill>
                  <a:schemeClr val="bg1"/>
                </a:solidFill>
                <a:latin typeface="Arial" panose="020B0604020202020204" pitchFamily="34" charset="0"/>
                <a:cs typeface="Arial" panose="020B0604020202020204" pitchFamily="34" charset="0"/>
              </a:rPr>
              <a:t>TrainingFeedbackDBTemp</a:t>
            </a:r>
            <a:r>
              <a:rPr lang="en-US" sz="2000" b="1" dirty="0">
                <a:solidFill>
                  <a:schemeClr val="bg1"/>
                </a:solidFill>
                <a:latin typeface="Arial" panose="020B0604020202020204" pitchFamily="34" charset="0"/>
                <a:cs typeface="Arial" panose="020B0604020202020204" pitchFamily="34" charset="0"/>
              </a:rPr>
              <a:t>;</a:t>
            </a:r>
          </a:p>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dirty="0"/>
          </a:p>
        </p:txBody>
      </p:sp>
    </p:spTree>
    <p:extLst>
      <p:ext uri="{BB962C8B-B14F-4D97-AF65-F5344CB8AC3E}">
        <p14:creationId xmlns:p14="http://schemas.microsoft.com/office/powerpoint/2010/main" val="1363039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fontAlgn="base">
              <a:spcAft>
                <a:spcPct val="0"/>
              </a:spcAft>
              <a:buFont typeface="Arial" pitchFamily="34" charset="0"/>
              <a:buNone/>
            </a:pPr>
            <a:r>
              <a:rPr lang="en-US" b="1" u="sng" dirty="0">
                <a:solidFill>
                  <a:schemeClr val="bg1"/>
                </a:solidFill>
                <a:latin typeface="Arial" panose="020B0604020202020204" pitchFamily="34" charset="0"/>
                <a:cs typeface="Arial" panose="020B0604020202020204" pitchFamily="34" charset="0"/>
              </a:rPr>
              <a:t>NOTE</a:t>
            </a:r>
          </a:p>
          <a:p>
            <a:pPr marL="285750" lvl="1" indent="-285750" fontAlgn="base">
              <a:spcAft>
                <a:spcPct val="0"/>
              </a:spcAft>
              <a:buFont typeface="Arial" pitchFamily="34" charset="0"/>
              <a:buChar char="•"/>
            </a:pPr>
            <a:r>
              <a:rPr lang="en-US" dirty="0">
                <a:solidFill>
                  <a:schemeClr val="bg1"/>
                </a:solidFill>
                <a:latin typeface="Arial" panose="020B0604020202020204" pitchFamily="34" charset="0"/>
                <a:cs typeface="Arial" panose="020B0604020202020204" pitchFamily="34" charset="0"/>
              </a:rPr>
              <a:t>To use the first REVOKE syntax, you must have the GRANT OPTION privilege and you must have the privileges that you are revoking.</a:t>
            </a:r>
          </a:p>
          <a:p>
            <a:pPr marL="285750" lvl="1" indent="-285750" fontAlgn="base">
              <a:spcAft>
                <a:spcPct val="0"/>
              </a:spcAft>
              <a:buFont typeface="Arial" pitchFamily="34" charset="0"/>
              <a:buChar char="•"/>
            </a:pPr>
            <a:r>
              <a:rPr lang="en-US" dirty="0">
                <a:solidFill>
                  <a:schemeClr val="bg1"/>
                </a:solidFill>
                <a:latin typeface="Arial" panose="020B0604020202020204" pitchFamily="34" charset="0"/>
                <a:cs typeface="Arial" panose="020B0604020202020204" pitchFamily="34" charset="0"/>
              </a:rPr>
              <a:t>REVOKE removes privileges, but does not drop table entries. To remove a user account entirely, use DROP USER or DELETE.</a:t>
            </a:r>
          </a:p>
          <a:p>
            <a:pPr marL="285750" lvl="1" indent="-285750" fontAlgn="base">
              <a:spcAft>
                <a:spcPct val="0"/>
              </a:spcAft>
              <a:buFont typeface="Arial" pitchFamily="34" charset="0"/>
              <a:buChar char="•"/>
            </a:pPr>
            <a:r>
              <a:rPr lang="en-US" dirty="0">
                <a:solidFill>
                  <a:schemeClr val="bg1"/>
                </a:solidFill>
                <a:latin typeface="Arial" panose="020B0604020202020204" pitchFamily="34" charset="0"/>
                <a:cs typeface="Arial" panose="020B0604020202020204" pitchFamily="34" charset="0"/>
              </a:rPr>
              <a:t>You must create user first in order to grant or revoke privileges from them.</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275921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CREATE – Creates objects in the database</a:t>
            </a:r>
            <a:br>
              <a:rPr lang="en-US" dirty="0"/>
            </a:br>
            <a:r>
              <a:rPr lang="en-US" sz="1200" b="0" i="0" kern="1200" dirty="0">
                <a:solidFill>
                  <a:schemeClr val="tx1"/>
                </a:solidFill>
                <a:effectLst/>
                <a:latin typeface="+mn-lt"/>
                <a:ea typeface="+mn-ea"/>
                <a:cs typeface="+mn-cs"/>
              </a:rPr>
              <a:t>ALTER – Alters objects of the database</a:t>
            </a:r>
            <a:br>
              <a:rPr lang="en-US" dirty="0"/>
            </a:br>
            <a:r>
              <a:rPr lang="en-US" sz="1200" b="0" i="0" kern="1200" dirty="0">
                <a:solidFill>
                  <a:schemeClr val="tx1"/>
                </a:solidFill>
                <a:effectLst/>
                <a:latin typeface="+mn-lt"/>
                <a:ea typeface="+mn-ea"/>
                <a:cs typeface="+mn-cs"/>
              </a:rPr>
              <a:t>DROP – Deletes objects of the database</a:t>
            </a:r>
            <a:br>
              <a:rPr lang="en-US" dirty="0"/>
            </a:br>
            <a:r>
              <a:rPr lang="en-US" sz="1200" b="0" i="0" kern="1200" dirty="0">
                <a:solidFill>
                  <a:schemeClr val="tx1"/>
                </a:solidFill>
                <a:effectLst/>
                <a:latin typeface="+mn-lt"/>
                <a:ea typeface="+mn-ea"/>
                <a:cs typeface="+mn-cs"/>
              </a:rPr>
              <a:t>TRUNCATE – Deletes all records from a table and resets table identity to initial value.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dirty="0"/>
          </a:p>
        </p:txBody>
      </p:sp>
    </p:spTree>
    <p:extLst>
      <p:ext uri="{BB962C8B-B14F-4D97-AF65-F5344CB8AC3E}">
        <p14:creationId xmlns:p14="http://schemas.microsoft.com/office/powerpoint/2010/main" val="3131044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1400715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729630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pPr indent="-365760">
              <a:spcBef>
                <a:spcPts val="0"/>
              </a:spcBef>
            </a:pPr>
            <a:r>
              <a:rPr lang="en-US" sz="2000" b="1" u="sng" dirty="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a:solidFill>
                  <a:schemeClr val="bg1"/>
                </a:solidFill>
                <a:latin typeface="Arial" panose="020B0604020202020204" pitchFamily="34" charset="0"/>
                <a:cs typeface="Arial" panose="020B0604020202020204" pitchFamily="34" charset="0"/>
              </a:rPr>
              <a:t>The query will create a Database with name </a:t>
            </a:r>
            <a:r>
              <a:rPr lang="en-US" dirty="0" err="1">
                <a:solidFill>
                  <a:schemeClr val="bg1"/>
                </a:solidFill>
                <a:latin typeface="Arial" panose="020B0604020202020204" pitchFamily="34" charset="0"/>
                <a:cs typeface="Arial" panose="020B0604020202020204" pitchFamily="34" charset="0"/>
              </a:rPr>
              <a:t>ABCTradersPMSDB</a:t>
            </a:r>
            <a:endParaRPr lang="en-US" dirty="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309509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pPr marL="491490" marR="0" lvl="2" indent="0" algn="l" defTabSz="914400" rtl="0" eaLnBrk="1" fontAlgn="auto" latinLnBrk="0" hangingPunct="1">
              <a:lnSpc>
                <a:spcPct val="100000"/>
              </a:lnSpc>
              <a:spcBef>
                <a:spcPts val="0"/>
              </a:spcBef>
              <a:spcAft>
                <a:spcPts val="0"/>
              </a:spcAft>
              <a:buClrTx/>
              <a:buSzTx/>
              <a:buFont typeface="Calibri" pitchFamily="34" charset="0"/>
              <a:buNone/>
              <a:tabLst/>
              <a:defRPr/>
            </a:pPr>
            <a:r>
              <a:rPr lang="en-US" sz="1200" b="1" dirty="0">
                <a:solidFill>
                  <a:schemeClr val="bg1"/>
                </a:solidFill>
                <a:latin typeface="Arial" panose="020B0604020202020204" pitchFamily="34" charset="0"/>
                <a:cs typeface="Arial" panose="020B0604020202020204" pitchFamily="34" charset="0"/>
              </a:rPr>
              <a:t>Creating database is a core task as it must signify the meaning of its existence. </a:t>
            </a:r>
          </a:p>
          <a:p>
            <a:pPr marL="491490" marR="0" lvl="2" indent="0" algn="l" defTabSz="914400" rtl="0" eaLnBrk="1" fontAlgn="auto" latinLnBrk="0" hangingPunct="1">
              <a:lnSpc>
                <a:spcPct val="100000"/>
              </a:lnSpc>
              <a:spcBef>
                <a:spcPts val="0"/>
              </a:spcBef>
              <a:spcAft>
                <a:spcPts val="0"/>
              </a:spcAft>
              <a:buClrTx/>
              <a:buSzTx/>
              <a:buFont typeface="Calibri" pitchFamily="34" charset="0"/>
              <a:buNone/>
              <a:tabLst/>
              <a:defRPr/>
            </a:pPr>
            <a:r>
              <a:rPr lang="en-US" sz="1200" b="1" dirty="0">
                <a:solidFill>
                  <a:schemeClr val="bg1"/>
                </a:solidFill>
                <a:latin typeface="Arial" panose="020B0604020202020204" pitchFamily="34" charset="0"/>
                <a:cs typeface="Arial" panose="020B0604020202020204" pitchFamily="34" charset="0"/>
              </a:rPr>
              <a:t>Tim needs to be told about the best practices which we will follow while naming database or database objects</a:t>
            </a:r>
            <a:r>
              <a:rPr lang="en-US" sz="1200" dirty="0">
                <a:solidFill>
                  <a:schemeClr val="bg1"/>
                </a:solidFill>
                <a:latin typeface="Arial" panose="020B0604020202020204" pitchFamily="34" charset="0"/>
                <a:cs typeface="Arial" panose="020B0604020202020204" pitchFamily="34" charset="0"/>
              </a:rPr>
              <a:t>.  </a:t>
            </a:r>
          </a:p>
          <a:p>
            <a:pPr indent="-365760">
              <a:spcBef>
                <a:spcPts val="0"/>
              </a:spcBef>
            </a:pPr>
            <a:endParaRPr lang="en-US" sz="2000" b="1" u="sng" dirty="0">
              <a:solidFill>
                <a:schemeClr val="bg1"/>
              </a:solidFill>
              <a:latin typeface="Arial" panose="020B0604020202020204" pitchFamily="34" charset="0"/>
              <a:cs typeface="Arial" panose="020B0604020202020204" pitchFamily="34" charset="0"/>
            </a:endParaRPr>
          </a:p>
          <a:p>
            <a:pPr indent="-365760">
              <a:spcBef>
                <a:spcPts val="0"/>
              </a:spcBef>
            </a:pPr>
            <a:endParaRPr lang="en-US" sz="2000" b="1" u="sng" dirty="0">
              <a:solidFill>
                <a:schemeClr val="bg1"/>
              </a:solidFill>
              <a:latin typeface="Arial" panose="020B0604020202020204" pitchFamily="34" charset="0"/>
              <a:cs typeface="Arial" panose="020B0604020202020204" pitchFamily="34" charset="0"/>
            </a:endParaRPr>
          </a:p>
          <a:p>
            <a:pPr indent="-365760">
              <a:spcBef>
                <a:spcPts val="0"/>
              </a:spcBef>
            </a:pPr>
            <a:r>
              <a:rPr lang="en-US" sz="2000" b="1" u="sng" dirty="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a:solidFill>
                  <a:schemeClr val="bg1"/>
                </a:solidFill>
                <a:latin typeface="Arial" panose="020B0604020202020204" pitchFamily="34" charset="0"/>
                <a:cs typeface="Arial" panose="020B0604020202020204" pitchFamily="34" charset="0"/>
              </a:rPr>
              <a:t>The query will create a Database with name </a:t>
            </a:r>
            <a:r>
              <a:rPr lang="en-US" dirty="0" err="1">
                <a:solidFill>
                  <a:schemeClr val="bg1"/>
                </a:solidFill>
                <a:latin typeface="Arial" panose="020B0604020202020204" pitchFamily="34" charset="0"/>
                <a:cs typeface="Arial" panose="020B0604020202020204" pitchFamily="34" charset="0"/>
              </a:rPr>
              <a:t>ABCTradersPMSDB</a:t>
            </a:r>
            <a:endParaRPr lang="en-US" dirty="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2252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pPr indent="-365760">
              <a:spcBef>
                <a:spcPts val="0"/>
              </a:spcBef>
            </a:pPr>
            <a:r>
              <a:rPr lang="en-US" sz="2000" b="1" u="sng" dirty="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a:solidFill>
                  <a:schemeClr val="bg1"/>
                </a:solidFill>
                <a:latin typeface="Arial" panose="020B0604020202020204" pitchFamily="34" charset="0"/>
                <a:cs typeface="Arial" panose="020B0604020202020204" pitchFamily="34" charset="0"/>
              </a:rPr>
              <a:t>The query will create a Database with name </a:t>
            </a:r>
            <a:r>
              <a:rPr lang="en-US" dirty="0" err="1">
                <a:solidFill>
                  <a:schemeClr val="bg1"/>
                </a:solidFill>
                <a:latin typeface="Arial" panose="020B0604020202020204" pitchFamily="34" charset="0"/>
                <a:cs typeface="Arial" panose="020B0604020202020204" pitchFamily="34" charset="0"/>
              </a:rPr>
              <a:t>ABCTradersPMSDB</a:t>
            </a:r>
            <a:endParaRPr lang="en-US" dirty="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3057908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3332632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val="2735203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0-Read Me First">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
        <p:nvSpPr>
          <p:cNvPr id="8" name="Rectangle 7"/>
          <p:cNvSpPr/>
          <p:nvPr/>
        </p:nvSpPr>
        <p:spPr>
          <a:xfrm>
            <a:off x="-3886200" y="0"/>
            <a:ext cx="3657600" cy="7086600"/>
          </a:xfrm>
          <a:prstGeom prst="rect">
            <a:avLst/>
          </a:prstGeom>
          <a:solidFill>
            <a:schemeClr val="tx2">
              <a:lumMod val="50000"/>
              <a:lumOff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a:solidFill>
                  <a:schemeClr val="tx2"/>
                </a:solidFill>
              </a:rPr>
              <a:t>Slide Design Guidelines</a:t>
            </a:r>
          </a:p>
          <a:p>
            <a:pPr marL="0" lvl="0" indent="0">
              <a:buFont typeface="Arial" panose="020B0604020202020204" pitchFamily="34" charset="0"/>
              <a:buNone/>
            </a:pPr>
            <a:endParaRPr lang="en-US" sz="1800" b="1" dirty="0">
              <a:solidFill>
                <a:schemeClr val="tx2"/>
              </a:solidFill>
            </a:endParaRPr>
          </a:p>
          <a:p>
            <a:pPr marL="285750" lvl="0" indent="-285750">
              <a:buFont typeface="Arial" panose="020B0604020202020204" pitchFamily="34" charset="0"/>
              <a:buChar char="•"/>
            </a:pPr>
            <a:r>
              <a:rPr lang="en-US" sz="1800" dirty="0">
                <a:solidFill>
                  <a:schemeClr val="tx2"/>
                </a:solidFill>
              </a:rPr>
              <a:t>Follow the </a:t>
            </a:r>
            <a:r>
              <a:rPr lang="en-US" sz="1800" b="1" dirty="0">
                <a:solidFill>
                  <a:schemeClr val="tx2"/>
                </a:solidFill>
              </a:rPr>
              <a:t>5</a:t>
            </a:r>
            <a:r>
              <a:rPr lang="en-US" sz="1800" dirty="0">
                <a:solidFill>
                  <a:schemeClr val="tx2"/>
                </a:solidFill>
              </a:rPr>
              <a:t> </a:t>
            </a:r>
            <a:r>
              <a:rPr lang="en-US" sz="1800" b="1" dirty="0">
                <a:solidFill>
                  <a:schemeClr val="tx2"/>
                </a:solidFill>
              </a:rPr>
              <a:t>slide design principles</a:t>
            </a:r>
            <a:r>
              <a:rPr lang="en-US" sz="1800" dirty="0">
                <a:solidFill>
                  <a:schemeClr val="tx2"/>
                </a:solidFill>
              </a:rPr>
              <a:t> from the</a:t>
            </a:r>
            <a:r>
              <a:rPr lang="en-US" sz="1800" baseline="0" dirty="0">
                <a:solidFill>
                  <a:schemeClr val="tx2"/>
                </a:solidFill>
              </a:rPr>
              <a:t> video </a:t>
            </a:r>
            <a:r>
              <a:rPr lang="en-US" sz="1800" b="0" i="1" kern="1200" dirty="0">
                <a:solidFill>
                  <a:srgbClr val="0070C0"/>
                </a:solidFill>
                <a:effectLst/>
                <a:latin typeface="+mn-lt"/>
                <a:ea typeface="+mn-ea"/>
                <a:cs typeface="+mn-cs"/>
              </a:rPr>
              <a:t>How to avoid death By PowerPoint  </a:t>
            </a:r>
            <a:r>
              <a:rPr lang="en-US" sz="1800" baseline="0" dirty="0">
                <a:solidFill>
                  <a:schemeClr val="tx2"/>
                </a:solidFill>
              </a:rPr>
              <a:t>or refer to job aid</a:t>
            </a:r>
          </a:p>
          <a:p>
            <a:pPr marL="285750" lvl="0" indent="-285750">
              <a:buFont typeface="Arial" panose="020B0604020202020204" pitchFamily="34" charset="0"/>
              <a:buChar char="•"/>
            </a:pPr>
            <a:r>
              <a:rPr lang="en-US" sz="1800" baseline="0" dirty="0">
                <a:solidFill>
                  <a:schemeClr val="tx2"/>
                </a:solidFill>
              </a:rPr>
              <a:t>Adhere to </a:t>
            </a:r>
            <a:r>
              <a:rPr lang="en-US" sz="1800" b="1" baseline="0" dirty="0">
                <a:solidFill>
                  <a:schemeClr val="tx2"/>
                </a:solidFill>
              </a:rPr>
              <a:t>LCD ABC model </a:t>
            </a:r>
            <a:r>
              <a:rPr lang="en-US" sz="1800" baseline="0" dirty="0">
                <a:solidFill>
                  <a:schemeClr val="tx2"/>
                </a:solidFill>
              </a:rPr>
              <a:t>for training slides</a:t>
            </a:r>
          </a:p>
          <a:p>
            <a:pPr marL="285750" lvl="0" indent="-285750">
              <a:buFont typeface="Arial" panose="020B0604020202020204" pitchFamily="34" charset="0"/>
              <a:buChar char="•"/>
            </a:pPr>
            <a:r>
              <a:rPr lang="en-US" sz="1800" baseline="0" dirty="0">
                <a:solidFill>
                  <a:schemeClr val="tx2"/>
                </a:solidFill>
              </a:rPr>
              <a:t>Many of the template slides have guidelines on the left like this one</a:t>
            </a:r>
          </a:p>
          <a:p>
            <a:pPr marL="285750" lvl="0" indent="-285750">
              <a:buFont typeface="Arial" panose="020B0604020202020204" pitchFamily="34" charset="0"/>
              <a:buChar char="•"/>
            </a:pPr>
            <a:r>
              <a:rPr lang="en-US" sz="1800" baseline="0" dirty="0">
                <a:solidFill>
                  <a:schemeClr val="tx2"/>
                </a:solidFill>
              </a:rPr>
              <a:t>Slide titles, formatting, and colors may be modified to meet the needs of the course as long the slide principles and ABC model are followed</a:t>
            </a:r>
          </a:p>
          <a:p>
            <a:pPr marL="285750" lvl="0" indent="-285750">
              <a:buFont typeface="Arial" panose="020B0604020202020204" pitchFamily="34" charset="0"/>
              <a:buChar char="•"/>
            </a:pPr>
            <a:r>
              <a:rPr lang="en-US" sz="1800" baseline="0" dirty="0">
                <a:solidFill>
                  <a:schemeClr val="tx2"/>
                </a:solidFill>
              </a:rPr>
              <a:t>To remove these guidelines, see steps in slide notes</a:t>
            </a:r>
          </a:p>
          <a:p>
            <a:pPr marL="285750" lvl="0" indent="-285750">
              <a:buFont typeface="Arial" panose="020B0604020202020204" pitchFamily="34" charset="0"/>
              <a:buChar char="•"/>
            </a:pPr>
            <a:endParaRPr lang="en-US" sz="1800" dirty="0">
              <a:solidFill>
                <a:schemeClr val="tx2"/>
              </a:solidFill>
            </a:endParaRPr>
          </a:p>
        </p:txBody>
      </p:sp>
    </p:spTree>
    <p:custDataLst>
      <p:tags r:id="rId1"/>
    </p:custDataLst>
    <p:extLst>
      <p:ext uri="{BB962C8B-B14F-4D97-AF65-F5344CB8AC3E}">
        <p14:creationId xmlns:p14="http://schemas.microsoft.com/office/powerpoint/2010/main" val="384277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4_Recap or Revie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54569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5_Light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213811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6_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582908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1_Check on Learn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723278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2_Restate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453561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3_Ask Question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142499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310048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nk - Whit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870366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569701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userDrawn="1"/>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userDrawn="1"/>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 LEARNER</a:t>
            </a:r>
          </a:p>
        </p:txBody>
      </p:sp>
    </p:spTree>
    <p:extLst>
      <p:ext uri="{BB962C8B-B14F-4D97-AF65-F5344CB8AC3E}">
        <p14:creationId xmlns:p14="http://schemas.microsoft.com/office/powerpoint/2010/main" val="15137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1072895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93A5AB-402B-4B57-BAD0-22A4EF7606EB}"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2736567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a:t>Add text here. (Topic slide starts from here)</a:t>
            </a:r>
          </a:p>
          <a:p>
            <a:pPr lvl="1"/>
            <a:r>
              <a:rPr lang="en-US" dirty="0"/>
              <a:t>You can add a picture, chart, or other content in the right column by clicking the appropriate button.</a:t>
            </a:r>
          </a:p>
          <a:p>
            <a:pPr lvl="2"/>
            <a:r>
              <a:rPr lang="en-US" dirty="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a:t>Click to edit Slide Title</a:t>
            </a:r>
            <a:endParaRPr lang="en-GB" dirty="0"/>
          </a:p>
        </p:txBody>
      </p:sp>
    </p:spTree>
    <p:extLst>
      <p:ext uri="{BB962C8B-B14F-4D97-AF65-F5344CB8AC3E}">
        <p14:creationId xmlns:p14="http://schemas.microsoft.com/office/powerpoint/2010/main" val="934146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a:t>Click to edit Master title style</a:t>
            </a:r>
            <a:endParaRPr lang="en-GB" dirty="0"/>
          </a:p>
        </p:txBody>
      </p:sp>
    </p:spTree>
    <p:extLst>
      <p:ext uri="{BB962C8B-B14F-4D97-AF65-F5344CB8AC3E}">
        <p14:creationId xmlns:p14="http://schemas.microsoft.com/office/powerpoint/2010/main" val="1689931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93A5AB-402B-4B57-BAD0-22A4EF7606EB}" type="datetimeFigureOut">
              <a:rPr lang="en-US" smtClean="0"/>
              <a:t>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835998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Course_Completion_Page">
    <p:spTree>
      <p:nvGrpSpPr>
        <p:cNvPr id="1" name=""/>
        <p:cNvGrpSpPr/>
        <p:nvPr/>
      </p:nvGrpSpPr>
      <p:grpSpPr>
        <a:xfrm>
          <a:off x="0" y="0"/>
          <a:ext cx="0" cy="0"/>
          <a:chOff x="0" y="0"/>
          <a:chExt cx="0" cy="0"/>
        </a:xfrm>
      </p:grpSpPr>
      <p:sp>
        <p:nvSpPr>
          <p:cNvPr id="5" name="Rectangle 4"/>
          <p:cNvSpPr/>
          <p:nvPr userDrawn="1"/>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Logos\Logos\Academy Logo\Academy Logo\Academy_logo_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457200" y="6438900"/>
            <a:ext cx="2438400" cy="276999"/>
          </a:xfrm>
          <a:prstGeom prst="rect">
            <a:avLst/>
          </a:prstGeom>
          <a:noFill/>
        </p:spPr>
        <p:txBody>
          <a:bodyPr wrap="square" rtlCol="0">
            <a:spAutoFit/>
          </a:bodyPr>
          <a:lstStyle/>
          <a:p>
            <a:r>
              <a:rPr lang="en-US" sz="1200" b="1" dirty="0">
                <a:latin typeface="Arial Narrow" pitchFamily="34" charset="0"/>
              </a:rPr>
              <a:t>  © Cognizant, 2015</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9" name="Rectangle 8"/>
          <p:cNvSpPr/>
          <p:nvPr userDrawn="1"/>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0175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0-Read Me First">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Tree>
    <p:custDataLst>
      <p:tags r:id="rId1"/>
    </p:custDataLst>
    <p:extLst>
      <p:ext uri="{BB962C8B-B14F-4D97-AF65-F5344CB8AC3E}">
        <p14:creationId xmlns:p14="http://schemas.microsoft.com/office/powerpoint/2010/main" val="42140220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135517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47ED8886-DB3B-44F4-9A80-E6A224679F20}" type="slidenum">
              <a:rPr lang="en-US" smtClean="0"/>
              <a:pPr/>
              <a:t>‹#›</a:t>
            </a:fld>
            <a:endParaRPr lang="en-US" dirty="0"/>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8484515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9330411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95314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2-Generate Inter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Generate interest</a:t>
            </a:r>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Tree>
    <p:custDataLst>
      <p:tags r:id="rId1"/>
    </p:custDataLst>
    <p:extLst>
      <p:ext uri="{BB962C8B-B14F-4D97-AF65-F5344CB8AC3E}">
        <p14:creationId xmlns:p14="http://schemas.microsoft.com/office/powerpoint/2010/main" val="35792084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2536999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7279744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9488310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3_Dark Blue Activit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0523101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4_Recap or Revie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8877028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B5_Light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035176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B6_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2731344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1_Check on Learn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3912910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2_Restate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8423754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3_Ask Question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64037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Tree>
    <p:custDataLst>
      <p:tags r:id="rId1"/>
    </p:custDataLst>
    <p:extLst>
      <p:ext uri="{BB962C8B-B14F-4D97-AF65-F5344CB8AC3E}">
        <p14:creationId xmlns:p14="http://schemas.microsoft.com/office/powerpoint/2010/main" val="37171294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52188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Blank - White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4423780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158264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8285368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dirty="0"/>
              <a:t>Click to edit Master title style</a:t>
            </a:r>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B98E284E-CB42-4EBA-8E6C-5D5227127C7D}" type="slidenum">
              <a:rPr lang="en-US" smtClean="0"/>
              <a:t>‹#›</a:t>
            </a:fld>
            <a:endParaRPr lang="en-US" dirty="0"/>
          </a:p>
        </p:txBody>
      </p:sp>
    </p:spTree>
    <p:extLst>
      <p:ext uri="{BB962C8B-B14F-4D97-AF65-F5344CB8AC3E}">
        <p14:creationId xmlns:p14="http://schemas.microsoft.com/office/powerpoint/2010/main" val="5924731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pPr>
              <a:defRPr/>
            </a:pPr>
            <a:fld id="{755E5281-D336-4033-829D-983A86FA9AEE}" type="slidenum">
              <a:rPr lang="en-US" altLang="en-US"/>
              <a:pPr>
                <a:defRPr/>
              </a:pPr>
              <a:t>‹#›</a:t>
            </a:fld>
            <a:endParaRPr lang="en-US" altLang="en-US" dirty="0"/>
          </a:p>
        </p:txBody>
      </p:sp>
    </p:spTree>
    <p:extLst>
      <p:ext uri="{BB962C8B-B14F-4D97-AF65-F5344CB8AC3E}">
        <p14:creationId xmlns:p14="http://schemas.microsoft.com/office/powerpoint/2010/main" val="15651246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a:t>Add text here. (Topic slide starts from here)</a:t>
            </a:r>
          </a:p>
          <a:p>
            <a:pPr lvl="1"/>
            <a:r>
              <a:rPr lang="en-US" dirty="0"/>
              <a:t>You can add a picture, chart, or other content in the right column by clicking the appropriate button.</a:t>
            </a:r>
          </a:p>
          <a:p>
            <a:pPr lvl="2"/>
            <a:r>
              <a:rPr lang="en-US" dirty="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a:t>Click to edit Slide Title</a:t>
            </a:r>
            <a:endParaRPr lang="en-GB" dirty="0"/>
          </a:p>
        </p:txBody>
      </p:sp>
    </p:spTree>
    <p:extLst>
      <p:ext uri="{BB962C8B-B14F-4D97-AF65-F5344CB8AC3E}">
        <p14:creationId xmlns:p14="http://schemas.microsoft.com/office/powerpoint/2010/main" val="29587685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a:t>Click to edit Master title style</a:t>
            </a:r>
            <a:endParaRPr lang="en-GB" dirty="0"/>
          </a:p>
        </p:txBody>
      </p:sp>
    </p:spTree>
    <p:extLst>
      <p:ext uri="{BB962C8B-B14F-4D97-AF65-F5344CB8AC3E}">
        <p14:creationId xmlns:p14="http://schemas.microsoft.com/office/powerpoint/2010/main" val="2830682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93A5AB-402B-4B57-BAD0-22A4EF7606EB}" type="datetimeFigureOut">
              <a:rPr lang="en-US" smtClean="0"/>
              <a:t>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2864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Edit Master text styles</a:t>
            </a:r>
          </a:p>
        </p:txBody>
      </p:sp>
    </p:spTree>
    <p:custDataLst>
      <p:tags r:id="rId1"/>
    </p:custDataLst>
    <p:extLst>
      <p:ext uri="{BB962C8B-B14F-4D97-AF65-F5344CB8AC3E}">
        <p14:creationId xmlns:p14="http://schemas.microsoft.com/office/powerpoint/2010/main" val="306816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Edit Master text styles</a:t>
            </a:r>
          </a:p>
        </p:txBody>
      </p:sp>
    </p:spTree>
    <p:custDataLst>
      <p:tags r:id="rId1"/>
    </p:custDataLst>
    <p:extLst>
      <p:ext uri="{BB962C8B-B14F-4D97-AF65-F5344CB8AC3E}">
        <p14:creationId xmlns:p14="http://schemas.microsoft.com/office/powerpoint/2010/main" val="307223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387624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7251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3_Dark Blue Activit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412711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ags" Target="../tags/tag2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Tree>
    <p:custDataLst>
      <p:tags r:id="rId26"/>
    </p:custDataLst>
    <p:extLst>
      <p:ext uri="{BB962C8B-B14F-4D97-AF65-F5344CB8AC3E}">
        <p14:creationId xmlns:p14="http://schemas.microsoft.com/office/powerpoint/2010/main" val="77572773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Lst>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6"/>
    </p:custDataLst>
    <p:extLst>
      <p:ext uri="{BB962C8B-B14F-4D97-AF65-F5344CB8AC3E}">
        <p14:creationId xmlns:p14="http://schemas.microsoft.com/office/powerpoint/2010/main" val="15107329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76" r:id="rId24"/>
  </p:sldLayoutIdLst>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93743" y="2895600"/>
            <a:ext cx="8284633" cy="1015663"/>
          </a:xfrm>
        </p:spPr>
        <p:txBody>
          <a:bodyPr/>
          <a:lstStyle/>
          <a:p>
            <a:r>
              <a:rPr lang="en-US" sz="2800" dirty="0">
                <a:solidFill>
                  <a:schemeClr val="bg1"/>
                </a:solidFill>
                <a:latin typeface="Arial Rounded MT Bold" panose="020F0704030504030204" pitchFamily="34" charset="0"/>
                <a:cs typeface="Arial" pitchFamily="34" charset="0"/>
              </a:rPr>
              <a:t>ANSI SQL</a:t>
            </a:r>
          </a:p>
          <a:p>
            <a:endParaRPr lang="en-US" dirty="0"/>
          </a:p>
        </p:txBody>
      </p:sp>
      <p:sp>
        <p:nvSpPr>
          <p:cNvPr id="4" name="Text Placeholder 3"/>
          <p:cNvSpPr>
            <a:spLocks noGrp="1"/>
          </p:cNvSpPr>
          <p:nvPr>
            <p:ph type="body" sz="quarter" idx="15"/>
          </p:nvPr>
        </p:nvSpPr>
        <p:spPr>
          <a:xfrm>
            <a:off x="595606" y="3744912"/>
            <a:ext cx="7880905" cy="446088"/>
          </a:xfrm>
        </p:spPr>
        <p:txBody>
          <a:bodyPr/>
          <a:lstStyle/>
          <a:p>
            <a:r>
              <a:rPr lang="en-US" sz="2000" dirty="0">
                <a:solidFill>
                  <a:schemeClr val="bg1"/>
                </a:solidFill>
                <a:latin typeface="Arial Rounded MT Bold" panose="020F0704030504030204" pitchFamily="34" charset="0"/>
              </a:rPr>
              <a:t>Data Definition Language (DDL) Statements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066800"/>
            <a:ext cx="8915401" cy="4906963"/>
          </a:xfrm>
        </p:spPr>
        <p:txBody>
          <a:bodyPr/>
          <a:lstStyle/>
          <a:p>
            <a:pPr marL="491490" lvl="2" indent="0" defTabSz="914400">
              <a:spcBef>
                <a:spcPts val="0"/>
              </a:spcBef>
              <a:buNone/>
              <a:defRPr/>
            </a:pPr>
            <a:r>
              <a:rPr lang="en-US" dirty="0">
                <a:solidFill>
                  <a:schemeClr val="bg1"/>
                </a:solidFill>
                <a:latin typeface="Arial" panose="020B0604020202020204" pitchFamily="34" charset="0"/>
                <a:cs typeface="Arial" panose="020B0604020202020204" pitchFamily="34" charset="0"/>
              </a:rPr>
              <a:t>Creating database is a core task as it must signify the meaning of its existence. </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200" dirty="0">
                <a:solidFill>
                  <a:schemeClr val="bg1"/>
                </a:solidFill>
                <a:latin typeface="Arial" panose="020B0604020202020204" pitchFamily="34" charset="0"/>
                <a:cs typeface="Arial" panose="020B0604020202020204" pitchFamily="34" charset="0"/>
              </a:rPr>
              <a:t>Best practices to follow while naming database or database objects:</a:t>
            </a:r>
          </a:p>
          <a:p>
            <a:pPr>
              <a:spcBef>
                <a:spcPts val="0"/>
              </a:spcBef>
            </a:pPr>
            <a:r>
              <a:rPr lang="en-US" sz="2200" dirty="0">
                <a:solidFill>
                  <a:schemeClr val="bg1"/>
                </a:solidFill>
                <a:latin typeface="Arial" panose="020B0604020202020204" pitchFamily="34" charset="0"/>
                <a:cs typeface="Arial" panose="020B0604020202020204" pitchFamily="34" charset="0"/>
              </a:rPr>
              <a:t>Use plain English </a:t>
            </a:r>
            <a:r>
              <a:rPr lang="en-US" sz="2000" dirty="0">
                <a:solidFill>
                  <a:schemeClr val="accent6"/>
                </a:solidFill>
                <a:latin typeface="Arial" panose="020B0604020202020204" pitchFamily="34" charset="0"/>
                <a:cs typeface="Arial" panose="020B0604020202020204" pitchFamily="34" charset="0"/>
              </a:rPr>
              <a:t>e.g.</a:t>
            </a:r>
            <a:r>
              <a:rPr lang="en-US" sz="2000" dirty="0">
                <a:solidFill>
                  <a:schemeClr val="accent6"/>
                </a:solidFill>
                <a:ea typeface="Times New Roman"/>
                <a:cs typeface="Mangal"/>
              </a:rPr>
              <a:t> XDSFFBUS (Bad name)</a:t>
            </a:r>
            <a:endParaRPr lang="en-US" sz="2000" dirty="0">
              <a:solidFill>
                <a:schemeClr val="accent6"/>
              </a:solidFill>
              <a:latin typeface="Arial" panose="020B0604020202020204" pitchFamily="34" charset="0"/>
              <a:cs typeface="Arial" panose="020B0604020202020204" pitchFamily="34" charset="0"/>
            </a:endParaRPr>
          </a:p>
          <a:p>
            <a:pPr>
              <a:spcBef>
                <a:spcPts val="0"/>
              </a:spcBef>
            </a:pPr>
            <a:r>
              <a:rPr lang="en-US" sz="2200" dirty="0">
                <a:solidFill>
                  <a:schemeClr val="bg1"/>
                </a:solidFill>
                <a:latin typeface="Arial" panose="020B0604020202020204" pitchFamily="34" charset="0"/>
                <a:cs typeface="Arial" panose="020B0604020202020204" pitchFamily="34" charset="0"/>
              </a:rPr>
              <a:t>Include an indication of the object type in the name </a:t>
            </a:r>
            <a:r>
              <a:rPr lang="en-US" sz="2000" dirty="0">
                <a:solidFill>
                  <a:schemeClr val="accent6"/>
                </a:solidFill>
                <a:latin typeface="Arial" panose="020B0604020202020204" pitchFamily="34" charset="0"/>
                <a:cs typeface="Arial" panose="020B0604020202020204" pitchFamily="34" charset="0"/>
              </a:rPr>
              <a:t>e.g. </a:t>
            </a:r>
            <a:r>
              <a:rPr lang="en-US" sz="2000" dirty="0" err="1">
                <a:solidFill>
                  <a:schemeClr val="accent6"/>
                </a:solidFill>
                <a:latin typeface="Arial" panose="020B0604020202020204" pitchFamily="34" charset="0"/>
                <a:cs typeface="Arial" panose="020B0604020202020204" pitchFamily="34" charset="0"/>
              </a:rPr>
              <a:t>TrainingDB</a:t>
            </a:r>
            <a:endParaRPr lang="en-US" sz="2000" dirty="0">
              <a:solidFill>
                <a:schemeClr val="accent6"/>
              </a:solidFill>
              <a:latin typeface="Arial" panose="020B0604020202020204" pitchFamily="34" charset="0"/>
              <a:cs typeface="Arial" panose="020B0604020202020204" pitchFamily="34" charset="0"/>
            </a:endParaRPr>
          </a:p>
          <a:p>
            <a:pPr>
              <a:spcBef>
                <a:spcPts val="0"/>
              </a:spcBef>
            </a:pPr>
            <a:r>
              <a:rPr lang="en-US" sz="2200" dirty="0">
                <a:solidFill>
                  <a:schemeClr val="bg1"/>
                </a:solidFill>
                <a:latin typeface="Arial" panose="020B0604020202020204" pitchFamily="34" charset="0"/>
                <a:cs typeface="Arial" panose="020B0604020202020204" pitchFamily="34" charset="0"/>
              </a:rPr>
              <a:t>Avoid using spaces </a:t>
            </a:r>
            <a:r>
              <a:rPr lang="en-US" sz="2000" dirty="0">
                <a:solidFill>
                  <a:schemeClr val="accent6"/>
                </a:solidFill>
                <a:ea typeface="Times New Roman"/>
                <a:cs typeface="Mangal"/>
              </a:rPr>
              <a:t>e.g. Feedback System</a:t>
            </a:r>
          </a:p>
          <a:p>
            <a:pPr>
              <a:spcBef>
                <a:spcPts val="0"/>
              </a:spcBef>
            </a:pPr>
            <a:r>
              <a:rPr lang="en-US" sz="2200" dirty="0">
                <a:solidFill>
                  <a:schemeClr val="bg1"/>
                </a:solidFill>
                <a:latin typeface="Arial" panose="020B0604020202020204" pitchFamily="34" charset="0"/>
                <a:cs typeface="Arial" panose="020B0604020202020204" pitchFamily="34" charset="0"/>
              </a:rPr>
              <a:t>Avoid names that will become outdated </a:t>
            </a:r>
            <a:r>
              <a:rPr lang="en-US" sz="2000" dirty="0">
                <a:solidFill>
                  <a:schemeClr val="accent6"/>
                </a:solidFill>
                <a:ea typeface="Times New Roman"/>
                <a:cs typeface="Mangal"/>
              </a:rPr>
              <a:t>e.g. Training 2018</a:t>
            </a:r>
          </a:p>
          <a:p>
            <a:pPr>
              <a:spcBef>
                <a:spcPts val="0"/>
              </a:spcBef>
            </a:pPr>
            <a:r>
              <a:rPr lang="en-US" sz="2200" dirty="0">
                <a:solidFill>
                  <a:schemeClr val="bg1"/>
                </a:solidFill>
                <a:latin typeface="Arial" panose="020B0604020202020204" pitchFamily="34" charset="0"/>
                <a:cs typeface="Arial" panose="020B0604020202020204" pitchFamily="34" charset="0"/>
              </a:rPr>
              <a:t>Avoid using special characters/symbols </a:t>
            </a:r>
            <a:r>
              <a:rPr lang="en-US" sz="2000" dirty="0">
                <a:solidFill>
                  <a:schemeClr val="accent6"/>
                </a:solidFill>
                <a:ea typeface="Times New Roman"/>
                <a:cs typeface="Mangal"/>
              </a:rPr>
              <a:t>e.g. Training@2018</a:t>
            </a:r>
          </a:p>
          <a:p>
            <a:pPr>
              <a:spcBef>
                <a:spcPts val="0"/>
              </a:spcBef>
            </a:pPr>
            <a:r>
              <a:rPr lang="en-US" sz="2200" dirty="0">
                <a:solidFill>
                  <a:schemeClr val="bg1"/>
                </a:solidFill>
                <a:latin typeface="Arial" panose="020B0604020202020204" pitchFamily="34" charset="0"/>
                <a:cs typeface="Arial" panose="020B0604020202020204" pitchFamily="34" charset="0"/>
              </a:rPr>
              <a:t>Avoid using numbers in names </a:t>
            </a:r>
            <a:r>
              <a:rPr lang="en-US" sz="2000" dirty="0">
                <a:solidFill>
                  <a:schemeClr val="accent6"/>
                </a:solidFill>
                <a:ea typeface="Times New Roman"/>
                <a:cs typeface="Mangal"/>
              </a:rPr>
              <a:t>e.g. Training007</a:t>
            </a:r>
          </a:p>
          <a:p>
            <a:pPr>
              <a:spcBef>
                <a:spcPts val="0"/>
              </a:spcBef>
            </a:pPr>
            <a:endParaRPr lang="en-US" sz="2200" dirty="0">
              <a:solidFill>
                <a:schemeClr val="bg1"/>
              </a:solidFill>
              <a:latin typeface="Arial" panose="020B0604020202020204" pitchFamily="34" charset="0"/>
              <a:cs typeface="Arial" panose="020B0604020202020204" pitchFamily="34" charset="0"/>
            </a:endParaRPr>
          </a:p>
          <a:p>
            <a:pPr marL="0" indent="0">
              <a:buNone/>
            </a:pPr>
            <a:r>
              <a:rPr lang="en-US" sz="1800" b="1" dirty="0">
                <a:solidFill>
                  <a:schemeClr val="bg1"/>
                </a:solidFill>
                <a:latin typeface="Arial" panose="020B0604020202020204" pitchFamily="34" charset="0"/>
                <a:cs typeface="Arial" panose="020B0604020202020204" pitchFamily="34" charset="0"/>
              </a:rPr>
              <a:t>	</a:t>
            </a: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CREATE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87596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228600" y="838200"/>
            <a:ext cx="8382000" cy="4946650"/>
          </a:xfrm>
        </p:spPr>
        <p:txBody>
          <a:bodyPr/>
          <a:lstStyle/>
          <a:p>
            <a:pPr lvl="1">
              <a:spcBef>
                <a:spcPts val="0"/>
              </a:spcBef>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This command is used to create database which is the primary part of any database system.</a:t>
            </a:r>
          </a:p>
          <a:p>
            <a:pPr lvl="1">
              <a:spcBef>
                <a:spcPts val="0"/>
              </a:spcBef>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Database will hold various database objects, for example, table, views etc.</a:t>
            </a:r>
          </a:p>
          <a:p>
            <a:pPr marL="0" indent="-365760">
              <a:spcBef>
                <a:spcPts val="0"/>
              </a:spcBef>
            </a:pPr>
            <a:endParaRPr lang="en-IN" sz="2000" dirty="0">
              <a:solidFill>
                <a:schemeClr val="bg1"/>
              </a:solidFill>
              <a:latin typeface="Arial" panose="020B0604020202020204" pitchFamily="34" charset="0"/>
              <a:cs typeface="Arial" panose="020B0604020202020204" pitchFamily="34" charset="0"/>
            </a:endParaRPr>
          </a:p>
          <a:p>
            <a:pPr marL="0" indent="0">
              <a:spcBef>
                <a:spcPts val="0"/>
              </a:spcBef>
              <a:buNone/>
            </a:pPr>
            <a:endParaRPr lang="en-IN"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IN" sz="2000" dirty="0">
                <a:solidFill>
                  <a:schemeClr val="bg1"/>
                </a:solidFill>
                <a:latin typeface="Arial" panose="020B0604020202020204" pitchFamily="34" charset="0"/>
                <a:cs typeface="Arial" panose="020B0604020202020204" pitchFamily="34" charset="0"/>
              </a:rPr>
              <a:t>Syntax : 	</a:t>
            </a:r>
          </a:p>
          <a:p>
            <a:pPr marL="0" indent="0">
              <a:buNone/>
            </a:pPr>
            <a:endParaRPr lang="en-IN" sz="1400" dirty="0">
              <a:solidFill>
                <a:schemeClr val="bg1"/>
              </a:solidFill>
              <a:latin typeface="Arial" panose="020B0604020202020204" pitchFamily="34" charset="0"/>
              <a:cs typeface="Arial" panose="020B0604020202020204" pitchFamily="34" charset="0"/>
            </a:endParaRPr>
          </a:p>
          <a:p>
            <a:pPr marL="0" indent="0" algn="just">
              <a:buNone/>
            </a:pPr>
            <a:r>
              <a:rPr lang="en-US" dirty="0">
                <a:latin typeface="Courier New" pitchFamily="49" charset="0"/>
                <a:cs typeface="Courier New" pitchFamily="49" charset="0"/>
              </a:rPr>
              <a:t>	</a:t>
            </a:r>
            <a:r>
              <a:rPr lang="en-US" sz="2200" dirty="0">
                <a:solidFill>
                  <a:schemeClr val="accent4">
                    <a:lumMod val="60000"/>
                    <a:lumOff val="40000"/>
                  </a:schemeClr>
                </a:solidFill>
                <a:latin typeface="Arial" panose="020B0604020202020204" pitchFamily="34" charset="0"/>
              </a:rPr>
              <a:t>CREATE {DATABASE | SCHEMA}</a:t>
            </a:r>
            <a:r>
              <a:rPr lang="en-US" dirty="0">
                <a:latin typeface="Courier New" pitchFamily="49" charset="0"/>
                <a:cs typeface="Courier New" pitchFamily="49" charset="0"/>
              </a:rPr>
              <a:t> </a:t>
            </a:r>
            <a:r>
              <a:rPr lang="en-US" sz="2200" dirty="0" err="1">
                <a:solidFill>
                  <a:schemeClr val="accent6"/>
                </a:solidFill>
                <a:latin typeface="Arial" panose="020B0604020202020204" pitchFamily="34" charset="0"/>
              </a:rPr>
              <a:t>db_name</a:t>
            </a:r>
            <a:endParaRPr lang="en-US" sz="2200" dirty="0">
              <a:solidFill>
                <a:schemeClr val="accent6"/>
              </a:solidFill>
              <a:latin typeface="Arial" panose="020B0604020202020204" pitchFamily="34" charset="0"/>
            </a:endParaRPr>
          </a:p>
          <a:p>
            <a:pPr marL="0" indent="0" algn="just">
              <a:buNone/>
            </a:pPr>
            <a:r>
              <a:rPr lang="en-US" dirty="0">
                <a:latin typeface="Courier New" pitchFamily="49" charset="0"/>
                <a:cs typeface="Courier New" pitchFamily="49" charset="0"/>
              </a:rPr>
              <a:t>	</a:t>
            </a:r>
            <a:r>
              <a:rPr lang="en-US" sz="2200" dirty="0">
                <a:solidFill>
                  <a:schemeClr val="accent4">
                    <a:lumMod val="60000"/>
                    <a:lumOff val="40000"/>
                  </a:schemeClr>
                </a:solidFill>
                <a:latin typeface="Arial" panose="020B0604020202020204" pitchFamily="34" charset="0"/>
              </a:rPr>
              <a:t>CREATE {DATABASE | SCHEMA} [IF NOT EXISTS]</a:t>
            </a:r>
            <a:r>
              <a:rPr lang="en-US" dirty="0">
                <a:latin typeface="Courier New" pitchFamily="49" charset="0"/>
                <a:cs typeface="Courier New" pitchFamily="49" charset="0"/>
              </a:rPr>
              <a:t> 	</a:t>
            </a:r>
            <a:r>
              <a:rPr lang="en-US" sz="2200" dirty="0" err="1">
                <a:solidFill>
                  <a:schemeClr val="accent6"/>
                </a:solidFill>
                <a:latin typeface="Arial" panose="020B0604020202020204" pitchFamily="34" charset="0"/>
              </a:rPr>
              <a:t>db_name</a:t>
            </a:r>
            <a:r>
              <a:rPr lang="en-US" sz="2200" dirty="0">
                <a:solidFill>
                  <a:schemeClr val="accent6"/>
                </a:solidFill>
                <a:latin typeface="Arial" panose="020B0604020202020204" pitchFamily="34" charset="0"/>
              </a:rPr>
              <a:t> 	[</a:t>
            </a:r>
            <a:r>
              <a:rPr lang="en-US" sz="2200" dirty="0" err="1">
                <a:solidFill>
                  <a:schemeClr val="accent6"/>
                </a:solidFill>
                <a:latin typeface="Arial" panose="020B0604020202020204" pitchFamily="34" charset="0"/>
              </a:rPr>
              <a:t>create_specification</a:t>
            </a:r>
            <a:r>
              <a:rPr lang="en-US" sz="2200" dirty="0">
                <a:solidFill>
                  <a:schemeClr val="accent6"/>
                </a:solidFill>
                <a:latin typeface="Arial" panose="020B0604020202020204" pitchFamily="34" charset="0"/>
              </a:rPr>
              <a:t>] ...</a:t>
            </a:r>
          </a:p>
          <a:p>
            <a:pPr marL="0" indent="0">
              <a:buNone/>
            </a:pPr>
            <a:endParaRPr lang="en-I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0" y="-38319"/>
            <a:ext cx="6781800" cy="685800"/>
          </a:xfrm>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CREATE DATABASE</a:t>
            </a:r>
            <a:endParaRPr lang="en-US" dirty="0">
              <a:solidFill>
                <a:schemeClr val="bg1"/>
              </a:solidFill>
              <a:latin typeface="Arial" panose="020B0604020202020204" pitchFamily="34" charset="0"/>
              <a:cs typeface="Arial" panose="020B0604020202020204" pitchFamily="34" charset="0"/>
            </a:endParaRPr>
          </a:p>
        </p:txBody>
      </p:sp>
      <p:sp>
        <p:nvSpPr>
          <p:cNvPr id="6" name="Slide Number Placeholder 18"/>
          <p:cNvSpPr txBox="1">
            <a:spLocks/>
          </p:cNvSpPr>
          <p:nvPr/>
        </p:nvSpPr>
        <p:spPr>
          <a:xfrm>
            <a:off x="8665143"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36</a:t>
            </a:r>
          </a:p>
        </p:txBody>
      </p:sp>
    </p:spTree>
    <p:extLst>
      <p:ext uri="{BB962C8B-B14F-4D97-AF65-F5344CB8AC3E}">
        <p14:creationId xmlns:p14="http://schemas.microsoft.com/office/powerpoint/2010/main" val="154547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a:t>How to create a table with the name </a:t>
            </a:r>
            <a:r>
              <a:rPr lang="en-US" sz="2200" dirty="0" err="1"/>
              <a:t>PMSOffices</a:t>
            </a:r>
            <a:r>
              <a:rPr lang="en-US" sz="2200" dirty="0"/>
              <a:t>. </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CREATE TABLE </a:t>
            </a:r>
            <a:r>
              <a:rPr lang="en-US" sz="2200" dirty="0" err="1">
                <a:solidFill>
                  <a:schemeClr val="accent6"/>
                </a:solidFill>
                <a:latin typeface="Arial" panose="020B0604020202020204" pitchFamily="34" charset="0"/>
              </a:rPr>
              <a:t>PMSOffices</a:t>
            </a:r>
            <a:r>
              <a:rPr lang="en-US" sz="2000" dirty="0">
                <a:solidFill>
                  <a:schemeClr val="bg1"/>
                </a:solidFill>
                <a:latin typeface="Arial" panose="020B0604020202020204" pitchFamily="34" charset="0"/>
                <a:cs typeface="Arial" panose="020B0604020202020204" pitchFamily="34" charset="0"/>
              </a:rPr>
              <a:t> </a:t>
            </a:r>
          </a:p>
          <a:p>
            <a:pPr marL="800100" lvl="2" indent="0">
              <a:spcBef>
                <a:spcPts val="0"/>
              </a:spcBef>
              <a:buNone/>
            </a:pPr>
            <a:r>
              <a:rPr lang="en-US" sz="2200" dirty="0">
                <a:solidFill>
                  <a:schemeClr val="accent4">
                    <a:lumMod val="60000"/>
                    <a:lumOff val="40000"/>
                  </a:schemeClr>
                </a:solidFill>
                <a:latin typeface="Arial" panose="020B0604020202020204" pitchFamily="34" charset="0"/>
              </a:rPr>
              <a:t>(</a:t>
            </a:r>
          </a:p>
          <a:p>
            <a:pPr marL="800100" lvl="2" indent="0">
              <a:spcBef>
                <a:spcPts val="0"/>
              </a:spcBef>
              <a:buNone/>
            </a:pPr>
            <a:r>
              <a:rPr lang="en-US" sz="2000" dirty="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officeCode</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VARCHAR(10) ,</a:t>
            </a:r>
          </a:p>
          <a:p>
            <a:pPr marL="800100" lvl="2" indent="0" fontAlgn="auto">
              <a:spcBef>
                <a:spcPts val="0"/>
              </a:spcBef>
              <a:spcAft>
                <a:spcPts val="0"/>
              </a:spcAft>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city</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800100" lvl="2" indent="0" fontAlgn="auto">
              <a:spcBef>
                <a:spcPts val="0"/>
              </a:spcBef>
              <a:spcAft>
                <a:spcPts val="0"/>
              </a:spcAft>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phone</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800100" lvl="2" indent="0">
              <a:spcBef>
                <a:spcPts val="0"/>
              </a:spcBef>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addressLine1</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800100" lvl="2" indent="0">
              <a:spcBef>
                <a:spcPts val="0"/>
              </a:spcBef>
              <a:buNone/>
            </a:pPr>
            <a:r>
              <a:rPr lang="en-US" sz="2200" dirty="0">
                <a:solidFill>
                  <a:schemeClr val="accent4">
                    <a:lumMod val="60000"/>
                    <a:lumOff val="40000"/>
                  </a:schemeClr>
                </a:solidFill>
                <a:latin typeface="Arial" panose="020B0604020202020204" pitchFamily="34" charset="0"/>
              </a:rPr>
              <a:t>  </a:t>
            </a:r>
            <a:r>
              <a:rPr lang="en-US" sz="2200" dirty="0">
                <a:solidFill>
                  <a:schemeClr val="accent6"/>
                </a:solidFill>
                <a:latin typeface="Arial" panose="020B0604020202020204" pitchFamily="34" charset="0"/>
              </a:rPr>
              <a:t>addressLine2</a:t>
            </a:r>
            <a:r>
              <a:rPr lang="en-US" sz="2200" dirty="0">
                <a:solidFill>
                  <a:schemeClr val="accent4">
                    <a:lumMod val="60000"/>
                    <a:lumOff val="40000"/>
                  </a:schemeClr>
                </a:solidFill>
                <a:latin typeface="Arial" panose="020B0604020202020204" pitchFamily="34" charset="0"/>
              </a:rPr>
              <a:t> VARCHAR(50) ,</a:t>
            </a:r>
          </a:p>
          <a:p>
            <a:pPr marL="800100" lvl="2" indent="0" fontAlgn="auto">
              <a:spcBef>
                <a:spcPts val="0"/>
              </a:spcBef>
              <a:spcAft>
                <a:spcPts val="0"/>
              </a:spcAft>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state</a:t>
            </a:r>
            <a:r>
              <a:rPr lang="en-US" sz="2200" dirty="0">
                <a:solidFill>
                  <a:schemeClr val="accent4">
                    <a:lumMod val="60000"/>
                    <a:lumOff val="40000"/>
                  </a:schemeClr>
                </a:solidFill>
                <a:latin typeface="Arial" panose="020B0604020202020204" pitchFamily="34" charset="0"/>
              </a:rPr>
              <a:t> VARCHAR(50),</a:t>
            </a:r>
          </a:p>
          <a:p>
            <a:pPr marL="800100" lvl="2" indent="0" fontAlgn="auto">
              <a:spcBef>
                <a:spcPts val="0"/>
              </a:spcBef>
              <a:spcAft>
                <a:spcPts val="0"/>
              </a:spcAft>
              <a:buNone/>
            </a:pPr>
            <a:r>
              <a:rPr lang="en-US" sz="2200" dirty="0">
                <a:solidFill>
                  <a:schemeClr val="accent4">
                    <a:lumMod val="60000"/>
                    <a:lumOff val="40000"/>
                  </a:schemeClr>
                </a:solidFill>
                <a:latin typeface="Arial" panose="020B0604020202020204" pitchFamily="34" charset="0"/>
              </a:rPr>
              <a:t>  </a:t>
            </a:r>
            <a:r>
              <a:rPr lang="en-US" sz="2200" dirty="0">
                <a:solidFill>
                  <a:schemeClr val="accent6"/>
                </a:solidFill>
                <a:latin typeface="Arial" panose="020B0604020202020204" pitchFamily="34" charset="0"/>
              </a:rPr>
              <a:t>country</a:t>
            </a:r>
            <a:r>
              <a:rPr lang="en-US" sz="2200" dirty="0">
                <a:solidFill>
                  <a:schemeClr val="accent4">
                    <a:lumMod val="60000"/>
                    <a:lumOff val="40000"/>
                  </a:schemeClr>
                </a:solidFill>
                <a:latin typeface="Arial" panose="020B0604020202020204" pitchFamily="34" charset="0"/>
              </a:rPr>
              <a:t> VARCHAR(50) ,</a:t>
            </a:r>
          </a:p>
          <a:p>
            <a:pPr marL="800100" lvl="2" indent="0" fontAlgn="auto">
              <a:spcBef>
                <a:spcPts val="0"/>
              </a:spcBef>
              <a:spcAft>
                <a:spcPts val="0"/>
              </a:spcAft>
              <a:buNone/>
            </a:pPr>
            <a:r>
              <a:rPr lang="en-US" sz="2200" dirty="0">
                <a:solidFill>
                  <a:schemeClr val="accent4">
                    <a:lumMod val="60000"/>
                    <a:lumOff val="40000"/>
                  </a:schemeClr>
                </a:solidFill>
                <a:latin typeface="Arial" panose="020B0604020202020204" pitchFamily="34" charset="0"/>
              </a:rPr>
              <a:t>  </a:t>
            </a:r>
            <a:r>
              <a:rPr lang="en-US" sz="2200" dirty="0" err="1">
                <a:solidFill>
                  <a:schemeClr val="accent6"/>
                </a:solidFill>
                <a:latin typeface="Arial" panose="020B0604020202020204" pitchFamily="34" charset="0"/>
              </a:rPr>
              <a:t>postalCode</a:t>
            </a:r>
            <a:r>
              <a:rPr lang="en-US" sz="2200" dirty="0">
                <a:solidFill>
                  <a:schemeClr val="accent4">
                    <a:lumMod val="60000"/>
                    <a:lumOff val="40000"/>
                  </a:schemeClr>
                </a:solidFill>
                <a:latin typeface="Arial" panose="020B0604020202020204" pitchFamily="34" charset="0"/>
              </a:rPr>
              <a:t> VARCHAR(15)</a:t>
            </a:r>
          </a:p>
          <a:p>
            <a:pPr marL="800100" lvl="2" indent="0" fontAlgn="auto">
              <a:spcBef>
                <a:spcPts val="0"/>
              </a:spcBef>
              <a:spcAft>
                <a:spcPts val="0"/>
              </a:spcAft>
              <a:buNone/>
            </a:pPr>
            <a:r>
              <a:rPr lang="en-US" sz="2200" dirty="0">
                <a:solidFill>
                  <a:schemeClr val="accent4">
                    <a:lumMod val="60000"/>
                    <a:lumOff val="40000"/>
                  </a:schemeClr>
                </a:solidFill>
                <a:latin typeface="Arial" panose="020B0604020202020204" pitchFamily="34" charset="0"/>
              </a:rPr>
              <a:t>)</a:t>
            </a:r>
          </a:p>
          <a:p>
            <a:pPr marL="0" indent="0">
              <a:buNone/>
            </a:pPr>
            <a:endParaRPr lang="en-IN" sz="2200" dirty="0">
              <a:solidFill>
                <a:schemeClr val="accent6"/>
              </a:solidFill>
              <a:latin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CREATE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12711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304799" y="914400"/>
            <a:ext cx="8388417" cy="4906963"/>
          </a:xfrm>
        </p:spPr>
        <p:txBody>
          <a:bodyPr>
            <a:noAutofit/>
          </a:bodyPr>
          <a:lstStyle/>
          <a:p>
            <a:pPr marL="0" indent="-365760">
              <a:spcBef>
                <a:spcPts val="0"/>
              </a:spcBef>
            </a:pPr>
            <a:r>
              <a:rPr lang="en-US" sz="2200" dirty="0">
                <a:solidFill>
                  <a:schemeClr val="bg1"/>
                </a:solidFill>
                <a:latin typeface="Arial" panose="020B0604020202020204" pitchFamily="34" charset="0"/>
                <a:cs typeface="Arial" panose="020B0604020202020204" pitchFamily="34" charset="0"/>
              </a:rPr>
              <a:t>Creates a table with the given name. </a:t>
            </a:r>
          </a:p>
          <a:p>
            <a:pPr marL="0" indent="-365760">
              <a:spcBef>
                <a:spcPts val="0"/>
              </a:spcBef>
            </a:pPr>
            <a:r>
              <a:rPr lang="en-US" sz="2200" dirty="0">
                <a:solidFill>
                  <a:schemeClr val="bg1"/>
                </a:solidFill>
                <a:latin typeface="Arial" panose="020B0604020202020204" pitchFamily="34" charset="0"/>
                <a:cs typeface="Arial" panose="020B0604020202020204" pitchFamily="34" charset="0"/>
              </a:rPr>
              <a:t>Require CREATE </a:t>
            </a:r>
            <a:r>
              <a:rPr lang="en-IN" sz="2200" dirty="0">
                <a:solidFill>
                  <a:schemeClr val="bg1"/>
                </a:solidFill>
                <a:latin typeface="Arial" panose="020B0604020202020204" pitchFamily="34" charset="0"/>
                <a:cs typeface="Arial" panose="020B0604020202020204" pitchFamily="34" charset="0"/>
              </a:rPr>
              <a:t>permission(called privilege) </a:t>
            </a:r>
            <a:r>
              <a:rPr lang="en-US" sz="2200" dirty="0">
                <a:solidFill>
                  <a:schemeClr val="bg1"/>
                </a:solidFill>
                <a:latin typeface="Arial" panose="020B0604020202020204" pitchFamily="34" charset="0"/>
                <a:cs typeface="Arial" panose="020B0604020202020204" pitchFamily="34" charset="0"/>
              </a:rPr>
              <a:t>for the table.</a:t>
            </a:r>
          </a:p>
          <a:p>
            <a:pPr marL="0" indent="-365760">
              <a:spcBef>
                <a:spcPts val="0"/>
              </a:spcBef>
            </a:pPr>
            <a:r>
              <a:rPr lang="en-US" sz="2200" dirty="0">
                <a:solidFill>
                  <a:schemeClr val="bg1"/>
                </a:solidFill>
                <a:latin typeface="Arial" panose="020B0604020202020204" pitchFamily="34" charset="0"/>
                <a:cs typeface="Arial" panose="020B0604020202020204" pitchFamily="34" charset="0"/>
              </a:rPr>
              <a:t>Can create table in a specific database. </a:t>
            </a:r>
          </a:p>
          <a:p>
            <a:pPr marL="800100" lvl="2" indent="-365760">
              <a:spcBef>
                <a:spcPts val="0"/>
              </a:spcBef>
            </a:pPr>
            <a:r>
              <a:rPr lang="en-US" sz="2000" dirty="0">
                <a:solidFill>
                  <a:schemeClr val="bg1"/>
                </a:solidFill>
                <a:latin typeface="Arial" panose="020B0604020202020204" pitchFamily="34" charset="0"/>
                <a:cs typeface="Arial" panose="020B0604020202020204" pitchFamily="34" charset="0"/>
              </a:rPr>
              <a:t>The table name can be specified as </a:t>
            </a:r>
            <a:r>
              <a:rPr lang="en-US" sz="2000" dirty="0" err="1">
                <a:solidFill>
                  <a:schemeClr val="bg1"/>
                </a:solidFill>
                <a:latin typeface="Arial" panose="020B0604020202020204" pitchFamily="34" charset="0"/>
                <a:cs typeface="Arial" panose="020B0604020202020204" pitchFamily="34" charset="0"/>
              </a:rPr>
              <a:t>db_name.tbl_name</a:t>
            </a:r>
            <a:endParaRPr lang="en-US" sz="2000" dirty="0">
              <a:solidFill>
                <a:schemeClr val="bg1"/>
              </a:solidFill>
              <a:latin typeface="Arial" panose="020B0604020202020204" pitchFamily="34" charset="0"/>
              <a:cs typeface="Arial" panose="020B0604020202020204" pitchFamily="34" charset="0"/>
            </a:endParaRPr>
          </a:p>
          <a:p>
            <a:pPr marL="800100" lvl="2" indent="-365760">
              <a:spcBef>
                <a:spcPts val="0"/>
              </a:spcBef>
            </a:pPr>
            <a:r>
              <a:rPr lang="en-US" sz="2000" dirty="0">
                <a:solidFill>
                  <a:schemeClr val="bg1"/>
                </a:solidFill>
                <a:latin typeface="Arial" panose="020B0604020202020204" pitchFamily="34" charset="0"/>
                <a:cs typeface="Arial" panose="020B0604020202020204" pitchFamily="34" charset="0"/>
              </a:rPr>
              <a:t>This works regardless of a default database, assuming that the database exists. </a:t>
            </a:r>
          </a:p>
          <a:p>
            <a:pPr marL="0" indent="-365760" algn="just">
              <a:spcBef>
                <a:spcPts val="600"/>
              </a:spcBef>
              <a:buNone/>
            </a:pPr>
            <a:endParaRPr lang="en-IN" sz="2000" dirty="0">
              <a:solidFill>
                <a:schemeClr val="bg1"/>
              </a:solidFill>
              <a:latin typeface="Arial" panose="020B0604020202020204" pitchFamily="34" charset="0"/>
              <a:cs typeface="Arial" panose="020B0604020202020204" pitchFamily="34" charset="0"/>
            </a:endParaRPr>
          </a:p>
          <a:p>
            <a:pPr algn="just" fontAlgn="base">
              <a:spcAft>
                <a:spcPct val="0"/>
              </a:spcAft>
              <a:buNone/>
            </a:pPr>
            <a:r>
              <a:rPr lang="en-IN" sz="2200" dirty="0">
                <a:solidFill>
                  <a:schemeClr val="bg1"/>
                </a:solidFill>
                <a:latin typeface="Arial" panose="020B0604020202020204" pitchFamily="34" charset="0"/>
                <a:cs typeface="Arial" panose="020B0604020202020204" pitchFamily="34" charset="0"/>
              </a:rPr>
              <a:t>Syntax</a:t>
            </a:r>
            <a:r>
              <a:rPr lang="en-IN" sz="2200" dirty="0">
                <a:latin typeface="Courier New" pitchFamily="49" charset="0"/>
                <a:cs typeface="Courier New" pitchFamily="49" charset="0"/>
              </a:rPr>
              <a:t>:</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CREATE [TEMPORARY] TABLE [IF NOT EXISTS] </a:t>
            </a:r>
            <a:r>
              <a:rPr lang="en-IN" sz="2200" dirty="0" err="1">
                <a:solidFill>
                  <a:schemeClr val="accent6"/>
                </a:solidFill>
                <a:latin typeface="Arial" panose="020B0604020202020204" pitchFamily="34" charset="0"/>
              </a:rPr>
              <a:t>tbl_name</a:t>
            </a:r>
            <a:r>
              <a:rPr lang="en-IN" sz="2200" dirty="0">
                <a:latin typeface="Courier New" pitchFamily="49" charset="0"/>
                <a:cs typeface="Courier New" pitchFamily="49"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create_definition</a:t>
            </a:r>
            <a:r>
              <a:rPr lang="en-IN" sz="2200" dirty="0">
                <a:solidFill>
                  <a:schemeClr val="accent4">
                    <a:lumMod val="60000"/>
                    <a:lumOff val="40000"/>
                  </a:schemeClr>
                </a:solidFill>
                <a:latin typeface="Arial" panose="020B0604020202020204" pitchFamily="34"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table_options</a:t>
            </a:r>
            <a:r>
              <a:rPr lang="en-IN" sz="2200" dirty="0">
                <a:solidFill>
                  <a:schemeClr val="accent4">
                    <a:lumMod val="60000"/>
                    <a:lumOff val="40000"/>
                  </a:schemeClr>
                </a:solidFill>
                <a:latin typeface="Arial" panose="020B0604020202020204" pitchFamily="34"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partition_options</a:t>
            </a:r>
            <a:r>
              <a:rPr lang="en-IN" sz="2200" dirty="0">
                <a:solidFill>
                  <a:schemeClr val="accent4">
                    <a:lumMod val="60000"/>
                    <a:lumOff val="40000"/>
                  </a:schemeClr>
                </a:solidFill>
                <a:latin typeface="Arial" panose="020B0604020202020204" pitchFamily="34"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select_statement</a:t>
            </a:r>
            <a:r>
              <a:rPr lang="en-IN" sz="2200" dirty="0">
                <a:solidFill>
                  <a:schemeClr val="accent4">
                    <a:lumMod val="60000"/>
                    <a:lumOff val="40000"/>
                  </a:schemeClr>
                </a:solidFill>
                <a:latin typeface="Arial" panose="020B0604020202020204" pitchFamily="34" charset="0"/>
              </a:rPr>
              <a:t>]</a:t>
            </a:r>
          </a:p>
          <a:p>
            <a:pPr marL="0" indent="0" algn="just">
              <a:spcBef>
                <a:spcPts val="600"/>
              </a:spcBef>
              <a:buNone/>
            </a:pPr>
            <a:endParaRPr lang="en-US" sz="2200" dirty="0">
              <a:solidFill>
                <a:schemeClr val="accent4">
                  <a:lumMod val="60000"/>
                  <a:lumOff val="40000"/>
                </a:schemeClr>
              </a:solidFill>
              <a:latin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CREATE Statement</a:t>
            </a:r>
            <a:endParaRPr lang="en-US" dirty="0">
              <a:solidFill>
                <a:schemeClr val="bg1"/>
              </a:solidFill>
              <a:latin typeface="Arial" panose="020B0604020202020204" pitchFamily="34" charset="0"/>
              <a:cs typeface="Arial" panose="020B0604020202020204" pitchFamily="34" charset="0"/>
            </a:endParaRPr>
          </a:p>
        </p:txBody>
      </p:sp>
      <p:sp>
        <p:nvSpPr>
          <p:cNvPr id="5" name="Slide Number Placeholder 18"/>
          <p:cNvSpPr txBox="1">
            <a:spLocks/>
          </p:cNvSpPr>
          <p:nvPr/>
        </p:nvSpPr>
        <p:spPr>
          <a:xfrm>
            <a:off x="8693217" y="6464454"/>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38</a:t>
            </a:r>
          </a:p>
        </p:txBody>
      </p:sp>
    </p:spTree>
    <p:extLst>
      <p:ext uri="{BB962C8B-B14F-4D97-AF65-F5344CB8AC3E}">
        <p14:creationId xmlns:p14="http://schemas.microsoft.com/office/powerpoint/2010/main" val="363145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Effect transition="in" filter="fade">
                                      <p:cBhvr>
                                        <p:cTn id="40" dur="500"/>
                                        <p:tgtEl>
                                          <p:spTgt spid="7">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500"/>
                                        <p:tgtEl>
                                          <p:spTgt spid="7">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animEffect transition="in" filter="fade">
                                      <p:cBhvr>
                                        <p:cTn id="46" dur="500"/>
                                        <p:tgtEl>
                                          <p:spTgt spid="7">
                                            <p:txEl>
                                              <p:pRg st="10" end="1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animEffect transition="in" filter="fade">
                                      <p:cBhvr>
                                        <p:cTn id="49"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ALTER Statement</a:t>
            </a:r>
          </a:p>
        </p:txBody>
      </p:sp>
    </p:spTree>
    <p:extLst>
      <p:ext uri="{BB962C8B-B14F-4D97-AF65-F5344CB8AC3E}">
        <p14:creationId xmlns:p14="http://schemas.microsoft.com/office/powerpoint/2010/main" val="239178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a:t>How to add a missed column in a table. </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ALTER TABLE </a:t>
            </a:r>
            <a:r>
              <a:rPr lang="en-US" sz="2200" dirty="0" err="1">
                <a:solidFill>
                  <a:schemeClr val="accent6"/>
                </a:solidFill>
                <a:latin typeface="Arial" panose="020B0604020202020204" pitchFamily="34" charset="0"/>
              </a:rPr>
              <a:t>PMSOffices</a:t>
            </a:r>
            <a:r>
              <a:rPr lang="en-US" sz="2400" b="1" dirty="0">
                <a:solidFill>
                  <a:schemeClr val="bg1"/>
                </a:solidFill>
                <a:latin typeface="Arial" panose="020B0604020202020204" pitchFamily="34" charset="0"/>
                <a:cs typeface="Arial" panose="020B0604020202020204" pitchFamily="34" charset="0"/>
              </a:rPr>
              <a:t> </a:t>
            </a:r>
          </a:p>
          <a:p>
            <a:pPr marL="0" indent="0">
              <a:buNone/>
            </a:pPr>
            <a:r>
              <a:rPr lang="en-US" sz="24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ADD COLUMN </a:t>
            </a:r>
            <a:r>
              <a:rPr lang="en-US" sz="2200" dirty="0">
                <a:solidFill>
                  <a:schemeClr val="accent6"/>
                </a:solidFill>
                <a:latin typeface="Arial" panose="020B0604020202020204" pitchFamily="34" charset="0"/>
              </a:rPr>
              <a:t>territory</a:t>
            </a:r>
            <a:r>
              <a:rPr lang="en-US" sz="24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VARCHAR(10);</a:t>
            </a:r>
          </a:p>
          <a:p>
            <a:pPr marL="0" indent="0">
              <a:buNone/>
            </a:pPr>
            <a:endParaRPr lang="en-IN" sz="2200" dirty="0">
              <a:solidFill>
                <a:schemeClr val="accent6"/>
              </a:solidFill>
              <a:latin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ALTER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2100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1"/>
          <p:cNvSpPr>
            <a:spLocks noGrp="1"/>
          </p:cNvSpPr>
          <p:nvPr>
            <p:ph idx="1"/>
          </p:nvPr>
        </p:nvSpPr>
        <p:spPr>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365760">
              <a:spcBef>
                <a:spcPts val="0"/>
              </a:spcBef>
            </a:pPr>
            <a:r>
              <a:rPr lang="en-IN" sz="2200" dirty="0">
                <a:solidFill>
                  <a:schemeClr val="bg1"/>
                </a:solidFill>
                <a:latin typeface="Arial" panose="020B0604020202020204" pitchFamily="34" charset="0"/>
                <a:cs typeface="Arial" panose="020B0604020202020204" pitchFamily="34" charset="0"/>
              </a:rPr>
              <a:t>Changes the table structure like</a:t>
            </a:r>
          </a:p>
          <a:p>
            <a:pPr marL="800100" lvl="2" indent="-365760">
              <a:spcBef>
                <a:spcPts val="0"/>
              </a:spcBef>
            </a:pPr>
            <a:r>
              <a:rPr lang="en-IN" sz="2000" dirty="0">
                <a:solidFill>
                  <a:schemeClr val="bg1"/>
                </a:solidFill>
                <a:latin typeface="Arial" panose="020B0604020202020204" pitchFamily="34" charset="0"/>
                <a:cs typeface="Arial" panose="020B0604020202020204" pitchFamily="34" charset="0"/>
              </a:rPr>
              <a:t>Add or Delete columns</a:t>
            </a:r>
          </a:p>
          <a:p>
            <a:pPr marL="800100" lvl="2" indent="-365760">
              <a:spcBef>
                <a:spcPts val="0"/>
              </a:spcBef>
            </a:pPr>
            <a:r>
              <a:rPr lang="en-IN" sz="2000" dirty="0">
                <a:solidFill>
                  <a:schemeClr val="bg1"/>
                </a:solidFill>
                <a:latin typeface="Arial" panose="020B0604020202020204" pitchFamily="34" charset="0"/>
                <a:cs typeface="Arial" panose="020B0604020202020204" pitchFamily="34" charset="0"/>
              </a:rPr>
              <a:t>Create or </a:t>
            </a:r>
            <a:r>
              <a:rPr lang="en-IN" sz="2000" dirty="0" err="1">
                <a:solidFill>
                  <a:schemeClr val="bg1"/>
                </a:solidFill>
                <a:latin typeface="Arial" panose="020B0604020202020204" pitchFamily="34" charset="0"/>
                <a:cs typeface="Arial" panose="020B0604020202020204" pitchFamily="34" charset="0"/>
              </a:rPr>
              <a:t>destrpy</a:t>
            </a:r>
            <a:r>
              <a:rPr lang="en-IN" sz="2000" dirty="0">
                <a:solidFill>
                  <a:schemeClr val="bg1"/>
                </a:solidFill>
                <a:latin typeface="Arial" panose="020B0604020202020204" pitchFamily="34" charset="0"/>
                <a:cs typeface="Arial" panose="020B0604020202020204" pitchFamily="34" charset="0"/>
              </a:rPr>
              <a:t> indexes</a:t>
            </a:r>
          </a:p>
          <a:p>
            <a:pPr marL="800100" lvl="2" indent="-365760">
              <a:spcBef>
                <a:spcPts val="0"/>
              </a:spcBef>
            </a:pPr>
            <a:r>
              <a:rPr lang="en-IN" sz="2000" dirty="0">
                <a:solidFill>
                  <a:schemeClr val="bg1"/>
                </a:solidFill>
                <a:latin typeface="Arial" panose="020B0604020202020204" pitchFamily="34" charset="0"/>
                <a:cs typeface="Arial" panose="020B0604020202020204" pitchFamily="34" charset="0"/>
              </a:rPr>
              <a:t>Change datatype of a column.</a:t>
            </a:r>
          </a:p>
          <a:p>
            <a:pPr marL="800100" lvl="2" indent="-365760">
              <a:spcBef>
                <a:spcPts val="0"/>
              </a:spcBef>
            </a:pPr>
            <a:r>
              <a:rPr lang="en-IN" sz="2000" dirty="0">
                <a:solidFill>
                  <a:schemeClr val="bg1"/>
                </a:solidFill>
                <a:latin typeface="Arial" panose="020B0604020202020204" pitchFamily="34" charset="0"/>
                <a:cs typeface="Arial" panose="020B0604020202020204" pitchFamily="34" charset="0"/>
              </a:rPr>
              <a:t>Rename Column or Table name.</a:t>
            </a:r>
          </a:p>
          <a:p>
            <a:pPr marL="0" indent="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IN" sz="2000" dirty="0">
                <a:solidFill>
                  <a:schemeClr val="bg1"/>
                </a:solidFill>
                <a:latin typeface="Arial" panose="020B0604020202020204" pitchFamily="34" charset="0"/>
                <a:cs typeface="Arial" panose="020B0604020202020204" pitchFamily="34" charset="0"/>
              </a:rPr>
              <a:t>Syntax :</a:t>
            </a:r>
          </a:p>
          <a:p>
            <a:pPr marL="0" indent="0">
              <a:buNone/>
            </a:pPr>
            <a:r>
              <a:rPr lang="en-US" sz="2200" dirty="0">
                <a:solidFill>
                  <a:schemeClr val="accent4">
                    <a:lumMod val="60000"/>
                    <a:lumOff val="40000"/>
                  </a:schemeClr>
                </a:solidFill>
                <a:latin typeface="Arial" panose="020B0604020202020204" pitchFamily="34" charset="0"/>
              </a:rPr>
              <a:t>	ALTER  TABLE </a:t>
            </a:r>
            <a:r>
              <a:rPr lang="en-US" sz="2200" dirty="0" err="1">
                <a:solidFill>
                  <a:schemeClr val="accent6"/>
                </a:solidFill>
                <a:latin typeface="Arial" panose="020B0604020202020204" pitchFamily="34" charset="0"/>
              </a:rPr>
              <a:t>tbl_name</a:t>
            </a:r>
            <a:r>
              <a:rPr lang="en-US" sz="1800" dirty="0">
                <a:latin typeface="Courier New" pitchFamily="49" charset="0"/>
                <a:cs typeface="Courier New" pitchFamily="49" charset="0"/>
              </a:rPr>
              <a:t> </a:t>
            </a:r>
          </a:p>
          <a:p>
            <a:pPr marL="0" indent="0">
              <a:buNone/>
            </a:pPr>
            <a:r>
              <a:rPr lang="en-US" sz="1800" dirty="0">
                <a:solidFill>
                  <a:schemeClr val="accent4">
                    <a:lumMod val="60000"/>
                    <a:lumOff val="40000"/>
                  </a:schemeClr>
                </a:solidFill>
                <a:latin typeface="Courier New" pitchFamily="49" charset="0"/>
                <a:cs typeface="Courier New" pitchFamily="49" charset="0"/>
              </a:rPr>
              <a:t>	</a:t>
            </a:r>
            <a:r>
              <a:rPr lang="en-US" sz="2200" dirty="0">
                <a:solidFill>
                  <a:schemeClr val="accent4">
                    <a:lumMod val="60000"/>
                    <a:lumOff val="40000"/>
                  </a:schemeClr>
                </a:solidFill>
                <a:latin typeface="Arial" panose="020B0604020202020204" pitchFamily="34" charset="0"/>
              </a:rPr>
              <a:t>[</a:t>
            </a:r>
            <a:r>
              <a:rPr lang="en-US" sz="2200" dirty="0" err="1">
                <a:solidFill>
                  <a:schemeClr val="accent4">
                    <a:lumMod val="60000"/>
                    <a:lumOff val="40000"/>
                  </a:schemeClr>
                </a:solidFill>
                <a:latin typeface="Arial" panose="020B0604020202020204" pitchFamily="34" charset="0"/>
              </a:rPr>
              <a:t>alter_specification</a:t>
            </a:r>
            <a:r>
              <a:rPr lang="en-US" sz="2200" dirty="0">
                <a:solidFill>
                  <a:schemeClr val="accent4">
                    <a:lumMod val="60000"/>
                    <a:lumOff val="40000"/>
                  </a:schemeClr>
                </a:solidFill>
                <a:latin typeface="Arial" panose="020B0604020202020204" pitchFamily="34" charset="0"/>
              </a:rPr>
              <a:t> , 	</a:t>
            </a:r>
            <a:r>
              <a:rPr lang="en-US" sz="2200" dirty="0" err="1">
                <a:solidFill>
                  <a:schemeClr val="accent4">
                    <a:lumMod val="60000"/>
                    <a:lumOff val="40000"/>
                  </a:schemeClr>
                </a:solidFill>
                <a:latin typeface="Arial" panose="020B0604020202020204" pitchFamily="34" charset="0"/>
              </a:rPr>
              <a:t>alter_specification</a:t>
            </a:r>
            <a:r>
              <a:rPr lang="en-US" sz="2200" dirty="0">
                <a:solidFill>
                  <a:schemeClr val="accent4">
                    <a:lumMod val="60000"/>
                    <a:lumOff val="40000"/>
                  </a:schemeClr>
                </a:solidFill>
                <a:latin typeface="Arial" panose="020B0604020202020204" pitchFamily="34" charset="0"/>
              </a:rPr>
              <a:t> ...]</a:t>
            </a:r>
            <a:endParaRPr lang="en-IN" sz="2200" dirty="0">
              <a:solidFill>
                <a:schemeClr val="accent4">
                  <a:lumMod val="60000"/>
                  <a:lumOff val="40000"/>
                </a:schemeClr>
              </a:solidFill>
              <a:latin typeface="Arial" panose="020B0604020202020204" pitchFamily="34" charset="0"/>
            </a:endParaRPr>
          </a:p>
          <a:p>
            <a:pPr marL="0" indent="0">
              <a:buNone/>
            </a:pPr>
            <a:endParaRPr lang="en-I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ALTER Table</a:t>
            </a:r>
            <a:endParaRPr lang="en-US"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722093"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41</a:t>
            </a:r>
          </a:p>
        </p:txBody>
      </p:sp>
    </p:spTree>
    <p:extLst>
      <p:ext uri="{BB962C8B-B14F-4D97-AF65-F5344CB8AC3E}">
        <p14:creationId xmlns:p14="http://schemas.microsoft.com/office/powerpoint/2010/main" val="3519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RENAME Statement</a:t>
            </a:r>
          </a:p>
        </p:txBody>
      </p:sp>
    </p:spTree>
    <p:extLst>
      <p:ext uri="{BB962C8B-B14F-4D97-AF65-F5344CB8AC3E}">
        <p14:creationId xmlns:p14="http://schemas.microsoft.com/office/powerpoint/2010/main" val="189287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a:t>How to rename a table. </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RENAME TABLE  </a:t>
            </a:r>
            <a:r>
              <a:rPr lang="en-US" sz="2200" dirty="0" err="1">
                <a:solidFill>
                  <a:schemeClr val="accent6"/>
                </a:solidFill>
                <a:latin typeface="Arial" panose="020B0604020202020204" pitchFamily="34" charset="0"/>
              </a:rPr>
              <a:t>PMSOffices</a:t>
            </a:r>
            <a:r>
              <a:rPr lang="en-US" sz="24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TO</a:t>
            </a:r>
            <a:r>
              <a:rPr lang="en-US" sz="2400" b="1" dirty="0">
                <a:solidFill>
                  <a:schemeClr val="bg1"/>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Offices; </a:t>
            </a:r>
          </a:p>
          <a:p>
            <a:pPr marL="0" indent="0">
              <a:buNone/>
            </a:pPr>
            <a:endParaRPr lang="en-IN" sz="2200" dirty="0">
              <a:solidFill>
                <a:schemeClr val="accent6"/>
              </a:solidFill>
              <a:latin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RENAME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19181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1"/>
          <p:cNvSpPr>
            <a:spLocks noGrp="1"/>
          </p:cNvSpPr>
          <p:nvPr>
            <p:ph idx="1"/>
          </p:nvPr>
        </p:nvSpPr>
        <p:spPr>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spcBef>
                <a:spcPts val="0"/>
              </a:spcBef>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This statement renames one or more tables. </a:t>
            </a:r>
          </a:p>
          <a:p>
            <a:pPr lvl="1">
              <a:spcBef>
                <a:spcPts val="0"/>
              </a:spcBef>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The rename operation is done automatically, which means that no other session can access any of the tables while the rename is running. </a:t>
            </a:r>
          </a:p>
          <a:p>
            <a:pPr marL="0" indent="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IN" sz="2000" dirty="0">
                <a:solidFill>
                  <a:schemeClr val="bg1"/>
                </a:solidFill>
                <a:latin typeface="Arial" panose="020B0604020202020204" pitchFamily="34" charset="0"/>
                <a:cs typeface="Arial" panose="020B0604020202020204" pitchFamily="34" charset="0"/>
              </a:rPr>
              <a:t>Syntax :</a:t>
            </a:r>
          </a:p>
          <a:p>
            <a:pPr marL="0" indent="0">
              <a:buNone/>
            </a:pPr>
            <a:r>
              <a:rPr lang="en-US" sz="2200" dirty="0">
                <a:solidFill>
                  <a:schemeClr val="accent4">
                    <a:lumMod val="60000"/>
                    <a:lumOff val="40000"/>
                  </a:schemeClr>
                </a:solidFill>
                <a:latin typeface="Arial" panose="020B0604020202020204" pitchFamily="34" charset="0"/>
              </a:rPr>
              <a:t>	</a:t>
            </a:r>
            <a:r>
              <a:rPr lang="en-IN" sz="2200" dirty="0">
                <a:solidFill>
                  <a:schemeClr val="accent4">
                    <a:lumMod val="60000"/>
                    <a:lumOff val="40000"/>
                  </a:schemeClr>
                </a:solidFill>
                <a:latin typeface="Arial" panose="020B0604020202020204" pitchFamily="34" charset="0"/>
              </a:rPr>
              <a:t>RENAME TABLE </a:t>
            </a:r>
            <a:r>
              <a:rPr lang="en-IN" sz="2200" dirty="0" err="1">
                <a:solidFill>
                  <a:schemeClr val="accent6"/>
                </a:solidFill>
                <a:latin typeface="Arial" panose="020B0604020202020204" pitchFamily="34" charset="0"/>
              </a:rPr>
              <a:t>tbl_name</a:t>
            </a:r>
            <a:r>
              <a:rPr lang="en-IN" sz="1800" dirty="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TO</a:t>
            </a:r>
            <a:r>
              <a:rPr lang="en-IN" sz="1800" dirty="0">
                <a:latin typeface="Courier New" pitchFamily="49" charset="0"/>
                <a:cs typeface="Courier New" pitchFamily="49" charset="0"/>
              </a:rPr>
              <a:t>  </a:t>
            </a:r>
            <a:r>
              <a:rPr lang="en-IN" sz="2200" dirty="0" err="1">
                <a:solidFill>
                  <a:schemeClr val="accent6"/>
                </a:solidFill>
                <a:latin typeface="Arial" panose="020B0604020202020204" pitchFamily="34" charset="0"/>
              </a:rPr>
              <a:t>new_tbl_name</a:t>
            </a:r>
            <a:endParaRPr lang="en-IN" sz="2200" dirty="0">
              <a:solidFill>
                <a:schemeClr val="accent6"/>
              </a:solidFill>
              <a:latin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RENAME Table</a:t>
            </a:r>
            <a:endParaRPr lang="en-US"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722093"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41</a:t>
            </a:r>
          </a:p>
        </p:txBody>
      </p:sp>
    </p:spTree>
    <p:extLst>
      <p:ext uri="{BB962C8B-B14F-4D97-AF65-F5344CB8AC3E}">
        <p14:creationId xmlns:p14="http://schemas.microsoft.com/office/powerpoint/2010/main" val="237706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Context Setting: Overview</a:t>
            </a:r>
          </a:p>
        </p:txBody>
      </p:sp>
      <p:sp>
        <p:nvSpPr>
          <p:cNvPr id="2" name="Content Placeholder 1"/>
          <p:cNvSpPr>
            <a:spLocks noGrp="1"/>
          </p:cNvSpPr>
          <p:nvPr>
            <p:ph type="body" sz="quarter" idx="13"/>
          </p:nvPr>
        </p:nvSpPr>
        <p:spPr/>
        <p:txBody>
          <a:bodyPr/>
          <a:lstStyle/>
          <a:p>
            <a:pPr lvl="2"/>
            <a:endParaRPr lang="en-US" sz="1000" dirty="0">
              <a:solidFill>
                <a:schemeClr val="bg1"/>
              </a:solidFill>
            </a:endParaRPr>
          </a:p>
          <a:p>
            <a:pPr lvl="2"/>
            <a:endParaRPr lang="en-US" sz="1000" dirty="0">
              <a:solidFill>
                <a:schemeClr val="bg1"/>
              </a:solidFill>
            </a:endParaRPr>
          </a:p>
          <a:p>
            <a:endParaRPr lang="en-US" sz="1800" dirty="0">
              <a:solidFill>
                <a:schemeClr val="bg1"/>
              </a:solidFill>
            </a:endParaRPr>
          </a:p>
          <a:p>
            <a:endParaRPr lang="en-US" sz="1800" dirty="0">
              <a:solidFill>
                <a:schemeClr val="bg1"/>
              </a:solidFill>
            </a:endParaRPr>
          </a:p>
          <a:p>
            <a:r>
              <a:rPr lang="en-US" sz="2000" dirty="0">
                <a:solidFill>
                  <a:schemeClr val="bg1"/>
                </a:solidFill>
              </a:rPr>
              <a:t>The session on DDL provides knowledge and understanding of the various database-centric operations with the help of a case study using ANSI SQL syntax.</a:t>
            </a:r>
          </a:p>
        </p:txBody>
      </p:sp>
      <p:sp>
        <p:nvSpPr>
          <p:cNvPr id="8" name="Rectangle 7"/>
          <p:cNvSpPr/>
          <p:nvPr/>
        </p:nvSpPr>
        <p:spPr>
          <a:xfrm>
            <a:off x="8610599" y="6400800"/>
            <a:ext cx="246941" cy="369332"/>
          </a:xfrm>
          <a:prstGeom prst="rect">
            <a:avLst/>
          </a:prstGeom>
        </p:spPr>
        <p:txBody>
          <a:bodyPr wrap="square">
            <a:spAutoFit/>
          </a:bodyPr>
          <a:lstStyle/>
          <a:p>
            <a:fld id="{47ED8886-DB3B-44F4-9A80-E6A224679F20}" type="slidenum">
              <a:rPr lang="en-US">
                <a:solidFill>
                  <a:schemeClr val="bg1"/>
                </a:solidFill>
              </a:rPr>
              <a:pPr/>
              <a:t>2</a:t>
            </a:fld>
            <a:endParaRPr lang="en-US" dirty="0">
              <a:solidFill>
                <a:schemeClr val="bg1"/>
              </a:solidFill>
            </a:endParaRPr>
          </a:p>
        </p:txBody>
      </p:sp>
      <p:sp>
        <p:nvSpPr>
          <p:cNvPr id="5" name="Footer Placeholder 4"/>
          <p:cNvSpPr>
            <a:spLocks noGrp="1"/>
          </p:cNvSpPr>
          <p:nvPr>
            <p:ph type="ftr" sz="quarter" idx="4294967295"/>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34544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noAutofit/>
          </a:bodyPr>
          <a:lstStyle/>
          <a:p>
            <a:pPr marL="365760" indent="-365760"/>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200" dirty="0">
                <a:solidFill>
                  <a:schemeClr val="bg1"/>
                </a:solidFill>
                <a:latin typeface="Arial" panose="020B0604020202020204" pitchFamily="34" charset="0"/>
                <a:cs typeface="Arial" panose="020B0604020202020204" pitchFamily="34" charset="0"/>
              </a:rPr>
              <a:t>To rename an existing table.</a:t>
            </a:r>
          </a:p>
          <a:p>
            <a:pPr marL="765810" lvl="1" indent="-365760">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Create a new empty table with same structure.</a:t>
            </a:r>
          </a:p>
          <a:p>
            <a:pPr marL="765810" lvl="1" indent="-365760">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Take backup of old table</a:t>
            </a:r>
          </a:p>
          <a:p>
            <a:pPr marL="765810" lvl="1" indent="-365760">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Rename the new table with existing table.</a:t>
            </a:r>
          </a:p>
          <a:p>
            <a:pPr marL="400050" lvl="1" indent="0">
              <a:buNone/>
            </a:pPr>
            <a:endParaRPr lang="en-US" sz="2200" dirty="0">
              <a:solidFill>
                <a:schemeClr val="bg1"/>
              </a:solidFill>
              <a:latin typeface="Arial" panose="020B0604020202020204" pitchFamily="34" charset="0"/>
              <a:cs typeface="Arial" panose="020B0604020202020204" pitchFamily="34" charset="0"/>
            </a:endParaRPr>
          </a:p>
          <a:p>
            <a:pPr marL="400050" lvl="1" indent="0">
              <a:buNone/>
            </a:pPr>
            <a:r>
              <a:rPr lang="en-US" sz="2200" dirty="0">
                <a:solidFill>
                  <a:schemeClr val="bg1"/>
                </a:solidFill>
                <a:latin typeface="Arial" panose="020B0604020202020204" pitchFamily="34" charset="0"/>
                <a:cs typeface="Arial" panose="020B0604020202020204" pitchFamily="34" charset="0"/>
              </a:rPr>
              <a:t>Query</a:t>
            </a:r>
          </a:p>
          <a:p>
            <a:pPr marL="400050" lvl="1" indent="0">
              <a:buNone/>
            </a:pPr>
            <a:r>
              <a:rPr lang="en-IN" sz="2200" dirty="0">
                <a:solidFill>
                  <a:schemeClr val="accent4">
                    <a:lumMod val="60000"/>
                    <a:lumOff val="40000"/>
                  </a:schemeClr>
                </a:solidFill>
                <a:latin typeface="Arial" panose="020B0604020202020204" pitchFamily="34" charset="0"/>
              </a:rPr>
              <a:t>CREATE TABLE </a:t>
            </a:r>
            <a:r>
              <a:rPr lang="en-IN" sz="2200" dirty="0" err="1">
                <a:solidFill>
                  <a:schemeClr val="accent6"/>
                </a:solidFill>
                <a:latin typeface="Arial" panose="020B0604020202020204" pitchFamily="34" charset="0"/>
              </a:rPr>
              <a:t>new_table</a:t>
            </a:r>
            <a:r>
              <a:rPr lang="en-IN" sz="2200" dirty="0">
                <a:solidFill>
                  <a:schemeClr val="accent6"/>
                </a:solidFill>
                <a:latin typeface="Arial" panose="020B0604020202020204" pitchFamily="34" charset="0"/>
              </a:rPr>
              <a:t>(…);</a:t>
            </a:r>
          </a:p>
          <a:p>
            <a:pPr marL="400050" lvl="1" indent="0">
              <a:buNone/>
            </a:pPr>
            <a:r>
              <a:rPr lang="en-IN" sz="2200" dirty="0">
                <a:solidFill>
                  <a:schemeClr val="accent4">
                    <a:lumMod val="60000"/>
                    <a:lumOff val="40000"/>
                  </a:schemeClr>
                </a:solidFill>
                <a:latin typeface="Arial" panose="020B0604020202020204" pitchFamily="34" charset="0"/>
              </a:rPr>
              <a:t>RENAME TABLE </a:t>
            </a:r>
            <a:r>
              <a:rPr lang="en-IN" sz="2200" dirty="0" err="1">
                <a:solidFill>
                  <a:schemeClr val="accent6"/>
                </a:solidFill>
                <a:latin typeface="Arial" panose="020B0604020202020204" pitchFamily="34" charset="0"/>
              </a:rPr>
              <a:t>old_table</a:t>
            </a:r>
            <a:r>
              <a:rPr lang="en-IN" sz="2200" dirty="0">
                <a:solidFill>
                  <a:schemeClr val="accent6"/>
                </a:solidFill>
                <a:latin typeface="Arial" panose="020B0604020202020204" pitchFamily="34" charset="0"/>
              </a:rPr>
              <a:t> </a:t>
            </a:r>
            <a:r>
              <a:rPr lang="en-IN" sz="2200" dirty="0">
                <a:solidFill>
                  <a:schemeClr val="accent4">
                    <a:lumMod val="60000"/>
                    <a:lumOff val="40000"/>
                  </a:schemeClr>
                </a:solidFill>
                <a:latin typeface="Arial" panose="020B0604020202020204" pitchFamily="34" charset="0"/>
              </a:rPr>
              <a:t>TO</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backup_table</a:t>
            </a:r>
            <a:r>
              <a:rPr lang="en-IN" sz="2200" dirty="0">
                <a:solidFill>
                  <a:schemeClr val="accent6"/>
                </a:solidFill>
                <a:latin typeface="Arial" panose="020B0604020202020204" pitchFamily="34" charset="0"/>
              </a:rPr>
              <a:t>, </a:t>
            </a:r>
          </a:p>
          <a:p>
            <a:pPr marL="400050" lvl="1" indent="0">
              <a:buNone/>
            </a:pP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new_table</a:t>
            </a:r>
            <a:r>
              <a:rPr lang="en-IN" sz="2200" dirty="0">
                <a:solidFill>
                  <a:schemeClr val="accent6"/>
                </a:solidFill>
                <a:latin typeface="Arial" panose="020B0604020202020204" pitchFamily="34" charset="0"/>
              </a:rPr>
              <a:t> </a:t>
            </a:r>
            <a:r>
              <a:rPr lang="en-IN" sz="2200" dirty="0">
                <a:solidFill>
                  <a:schemeClr val="accent4">
                    <a:lumMod val="60000"/>
                    <a:lumOff val="40000"/>
                  </a:schemeClr>
                </a:solidFill>
                <a:latin typeface="Arial" panose="020B0604020202020204" pitchFamily="34" charset="0"/>
              </a:rPr>
              <a:t>TO</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old_table</a:t>
            </a:r>
            <a:r>
              <a:rPr lang="en-IN" sz="2200" dirty="0">
                <a:solidFill>
                  <a:schemeClr val="accent6"/>
                </a:solidFill>
                <a:latin typeface="Arial" panose="020B0604020202020204" pitchFamily="34" charset="0"/>
              </a:rPr>
              <a:t>;</a:t>
            </a:r>
          </a:p>
          <a:p>
            <a:pPr marL="400050" lvl="1" indent="0">
              <a:buNone/>
            </a:pPr>
            <a:endParaRPr lang="en-US" sz="1600" dirty="0">
              <a:solidFill>
                <a:schemeClr val="bg1"/>
              </a:solidFill>
              <a:latin typeface="Arial" panose="020B0604020202020204" pitchFamily="34" charset="0"/>
              <a:cs typeface="Arial" panose="020B0604020202020204" pitchFamily="34" charset="0"/>
            </a:endParaRPr>
          </a:p>
          <a:p>
            <a:pPr marL="365760" indent="-365760"/>
            <a:endParaRPr lang="en-US" sz="2000" dirty="0">
              <a:solidFill>
                <a:schemeClr val="bg1"/>
              </a:solidFill>
              <a:latin typeface="Arial" panose="020B0604020202020204" pitchFamily="34" charset="0"/>
              <a:cs typeface="Arial" panose="020B0604020202020204" pitchFamily="34" charset="0"/>
            </a:endParaRPr>
          </a:p>
          <a:p>
            <a:pPr marL="365760" indent="-365760"/>
            <a:endParaRPr lang="en-US" sz="2000" dirty="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US" sz="2000" dirty="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indent="-365760">
              <a:lnSpc>
                <a:spcPct val="120000"/>
              </a:lnSpc>
            </a:pPr>
            <a:endParaRPr lang="en-IN"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pPr marL="0" indent="0">
              <a:buNone/>
            </a:pPr>
            <a:r>
              <a:rPr lang="en-US" dirty="0">
                <a:solidFill>
                  <a:schemeClr val="bg1"/>
                </a:solidFill>
                <a:latin typeface="Arial" panose="020B0604020202020204" pitchFamily="34" charset="0"/>
                <a:cs typeface="Arial" panose="020B0604020202020204" pitchFamily="34" charset="0"/>
              </a:rPr>
              <a:t>	</a:t>
            </a:r>
            <a:endParaRPr lang="en-IN" dirty="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RENAME Table</a:t>
            </a:r>
            <a:endParaRPr lang="en-US" dirty="0">
              <a:solidFill>
                <a:schemeClr val="bg1"/>
              </a:solidFill>
              <a:latin typeface="Arial" panose="020B0604020202020204" pitchFamily="34" charset="0"/>
              <a:cs typeface="Arial" panose="020B0604020202020204" pitchFamily="34" charset="0"/>
            </a:endParaRPr>
          </a:p>
        </p:txBody>
      </p:sp>
      <p:sp>
        <p:nvSpPr>
          <p:cNvPr id="10" name="Slide Number Placeholder 18"/>
          <p:cNvSpPr txBox="1">
            <a:spLocks/>
          </p:cNvSpPr>
          <p:nvPr/>
        </p:nvSpPr>
        <p:spPr>
          <a:xfrm>
            <a:off x="8712467"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44</a:t>
            </a:r>
          </a:p>
        </p:txBody>
      </p:sp>
    </p:spTree>
    <p:extLst>
      <p:ext uri="{BB962C8B-B14F-4D97-AF65-F5344CB8AC3E}">
        <p14:creationId xmlns:p14="http://schemas.microsoft.com/office/powerpoint/2010/main" val="14366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xEl>
                                              <p:pRg st="20" end="20"/>
                                            </p:txEl>
                                          </p:spTgt>
                                        </p:tgtEl>
                                        <p:attrNameLst>
                                          <p:attrName>style.visibility</p:attrName>
                                        </p:attrNameLst>
                                      </p:cBhvr>
                                      <p:to>
                                        <p:strVal val="visible"/>
                                      </p:to>
                                    </p:set>
                                    <p:animEffect transition="in" filter="fade">
                                      <p:cBhvr>
                                        <p:cTn id="46" dur="500"/>
                                        <p:tgtEl>
                                          <p:spTgt spid="6">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noAutofit/>
          </a:bodyPr>
          <a:lstStyle/>
          <a:p>
            <a:pPr marL="365760" indent="-365760">
              <a:lnSpc>
                <a:spcPct val="120000"/>
              </a:lnSpc>
            </a:pPr>
            <a:endParaRPr lang="en-US" sz="2000" dirty="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indent="-365760">
              <a:lnSpc>
                <a:spcPct val="120000"/>
              </a:lnSpc>
            </a:pPr>
            <a:endParaRPr lang="en-IN"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pPr marL="0" indent="0">
              <a:buNone/>
            </a:pPr>
            <a:r>
              <a:rPr lang="en-US" dirty="0">
                <a:solidFill>
                  <a:schemeClr val="bg1"/>
                </a:solidFill>
                <a:latin typeface="Arial" panose="020B0604020202020204" pitchFamily="34" charset="0"/>
                <a:cs typeface="Arial" panose="020B0604020202020204" pitchFamily="34" charset="0"/>
              </a:rPr>
              <a:t>	</a:t>
            </a:r>
            <a:endParaRPr lang="en-IN" dirty="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RENAME Table</a:t>
            </a:r>
            <a:endParaRPr lang="en-US"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330467" y="1181179"/>
            <a:ext cx="8127733" cy="2954655"/>
          </a:xfrm>
          <a:prstGeom prst="rect">
            <a:avLst/>
          </a:prstGeom>
          <a:noFill/>
        </p:spPr>
        <p:txBody>
          <a:bodyPr wrap="square" rtlCol="0">
            <a:spAutoFit/>
          </a:bodyPr>
          <a:lstStyle/>
          <a:p>
            <a:pPr marL="285750" indent="-285750">
              <a:buFont typeface="Arial" pitchFamily="34" charset="0"/>
              <a:buChar char="•"/>
            </a:pPr>
            <a:r>
              <a:rPr lang="en-IN" sz="2000" dirty="0">
                <a:solidFill>
                  <a:schemeClr val="bg1"/>
                </a:solidFill>
              </a:rPr>
              <a:t>Rename more than one table</a:t>
            </a:r>
          </a:p>
          <a:p>
            <a:pPr marL="285750" indent="-285750">
              <a:buFont typeface="Arial" pitchFamily="34" charset="0"/>
              <a:buChar char="•"/>
            </a:pPr>
            <a:r>
              <a:rPr lang="en-IN" sz="2000" dirty="0">
                <a:solidFill>
                  <a:schemeClr val="bg1"/>
                </a:solidFill>
              </a:rPr>
              <a:t>Renaming operations are done from left to right.</a:t>
            </a:r>
          </a:p>
          <a:p>
            <a:pPr marL="285750" indent="-285750">
              <a:buFont typeface="Arial" pitchFamily="34" charset="0"/>
              <a:buChar char="•"/>
            </a:pPr>
            <a:endParaRPr lang="en-IN" sz="2000" dirty="0">
              <a:solidFill>
                <a:schemeClr val="bg1"/>
              </a:solidFill>
            </a:endParaRPr>
          </a:p>
          <a:p>
            <a:pPr marL="285750" indent="-285750">
              <a:buFont typeface="Arial" pitchFamily="34" charset="0"/>
              <a:buChar char="•"/>
            </a:pPr>
            <a:endParaRPr lang="en-IN" sz="2000" dirty="0">
              <a:solidFill>
                <a:schemeClr val="bg1"/>
              </a:solidFill>
            </a:endParaRPr>
          </a:p>
          <a:p>
            <a:r>
              <a:rPr lang="en-IN" sz="2000" dirty="0">
                <a:solidFill>
                  <a:schemeClr val="bg1"/>
                </a:solidFill>
              </a:rPr>
              <a:t>Query: swap two table names</a:t>
            </a:r>
          </a:p>
          <a:p>
            <a:endParaRPr lang="en-IN" sz="2000" dirty="0">
              <a:solidFill>
                <a:schemeClr val="bg1"/>
              </a:solidFill>
            </a:endParaRPr>
          </a:p>
          <a:p>
            <a:r>
              <a:rPr lang="en-IN" sz="2200" dirty="0">
                <a:solidFill>
                  <a:schemeClr val="accent4">
                    <a:lumMod val="60000"/>
                    <a:lumOff val="40000"/>
                  </a:schemeClr>
                </a:solidFill>
                <a:latin typeface="Arial" panose="020B0604020202020204" pitchFamily="34" charset="0"/>
              </a:rPr>
              <a:t>RENAME TABLE </a:t>
            </a:r>
            <a:r>
              <a:rPr lang="en-IN" sz="2200" dirty="0" err="1">
                <a:solidFill>
                  <a:schemeClr val="accent6"/>
                </a:solidFill>
                <a:latin typeface="Arial" panose="020B0604020202020204" pitchFamily="34" charset="0"/>
              </a:rPr>
              <a:t>old_table</a:t>
            </a:r>
            <a:r>
              <a:rPr lang="en-IN" sz="2000" dirty="0">
                <a:solidFill>
                  <a:schemeClr val="bg1"/>
                </a:solidFill>
              </a:rPr>
              <a:t> </a:t>
            </a:r>
            <a:r>
              <a:rPr lang="en-IN" sz="2200" dirty="0">
                <a:solidFill>
                  <a:schemeClr val="accent4">
                    <a:lumMod val="60000"/>
                    <a:lumOff val="40000"/>
                  </a:schemeClr>
                </a:solidFill>
                <a:latin typeface="Arial" panose="020B0604020202020204" pitchFamily="34" charset="0"/>
              </a:rPr>
              <a:t>TO</a:t>
            </a:r>
            <a:r>
              <a:rPr lang="en-IN" sz="2000" dirty="0">
                <a:solidFill>
                  <a:schemeClr val="bg1"/>
                </a:solidFill>
              </a:rPr>
              <a:t> </a:t>
            </a:r>
            <a:r>
              <a:rPr lang="en-IN" sz="2200" dirty="0" err="1">
                <a:solidFill>
                  <a:schemeClr val="accent6"/>
                </a:solidFill>
                <a:latin typeface="Arial" panose="020B0604020202020204" pitchFamily="34" charset="0"/>
              </a:rPr>
              <a:t>tmp_table</a:t>
            </a:r>
            <a:r>
              <a:rPr lang="en-IN" sz="2200" dirty="0">
                <a:solidFill>
                  <a:schemeClr val="accent6"/>
                </a:solidFill>
                <a:latin typeface="Arial" panose="020B0604020202020204" pitchFamily="34" charset="0"/>
              </a:rPr>
              <a:t>,</a:t>
            </a:r>
          </a:p>
          <a:p>
            <a:r>
              <a:rPr lang="en-IN" sz="2000" dirty="0">
                <a:solidFill>
                  <a:schemeClr val="bg1"/>
                </a:solidFill>
              </a:rPr>
              <a:t>		</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new_table</a:t>
            </a:r>
            <a:r>
              <a:rPr lang="en-IN" sz="2200" dirty="0">
                <a:solidFill>
                  <a:schemeClr val="accent6"/>
                </a:solidFill>
                <a:latin typeface="Arial" panose="020B0604020202020204" pitchFamily="34" charset="0"/>
              </a:rPr>
              <a:t> </a:t>
            </a:r>
            <a:r>
              <a:rPr lang="en-IN" sz="2200" dirty="0">
                <a:solidFill>
                  <a:schemeClr val="accent4">
                    <a:lumMod val="60000"/>
                    <a:lumOff val="40000"/>
                  </a:schemeClr>
                </a:solidFill>
                <a:latin typeface="Arial" panose="020B0604020202020204" pitchFamily="34" charset="0"/>
              </a:rPr>
              <a:t>TO</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old_table</a:t>
            </a:r>
            <a:r>
              <a:rPr lang="en-IN" sz="2200" dirty="0">
                <a:solidFill>
                  <a:schemeClr val="accent6"/>
                </a:solidFill>
                <a:latin typeface="Arial" panose="020B0604020202020204" pitchFamily="34" charset="0"/>
              </a:rPr>
              <a:t>,</a:t>
            </a:r>
          </a:p>
          <a:p>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tmp_table</a:t>
            </a:r>
            <a:r>
              <a:rPr lang="en-IN" sz="2200" dirty="0">
                <a:solidFill>
                  <a:schemeClr val="accent6"/>
                </a:solidFill>
                <a:latin typeface="Arial" panose="020B0604020202020204" pitchFamily="34" charset="0"/>
              </a:rPr>
              <a:t> </a:t>
            </a:r>
            <a:r>
              <a:rPr lang="en-IN" sz="2200" dirty="0">
                <a:solidFill>
                  <a:schemeClr val="accent4">
                    <a:lumMod val="60000"/>
                    <a:lumOff val="40000"/>
                  </a:schemeClr>
                </a:solidFill>
                <a:latin typeface="Arial" panose="020B0604020202020204" pitchFamily="34" charset="0"/>
              </a:rPr>
              <a:t>TO </a:t>
            </a:r>
            <a:r>
              <a:rPr lang="en-IN" sz="2200" dirty="0" err="1">
                <a:solidFill>
                  <a:schemeClr val="accent6"/>
                </a:solidFill>
                <a:latin typeface="Arial" panose="020B0604020202020204" pitchFamily="34" charset="0"/>
              </a:rPr>
              <a:t>new_table</a:t>
            </a:r>
            <a:r>
              <a:rPr lang="en-IN" sz="2200" dirty="0">
                <a:solidFill>
                  <a:schemeClr val="accent6"/>
                </a:solidFill>
                <a:latin typeface="Arial" panose="020B0604020202020204" pitchFamily="34" charset="0"/>
              </a:rPr>
              <a:t>;</a:t>
            </a:r>
          </a:p>
        </p:txBody>
      </p:sp>
      <p:sp>
        <p:nvSpPr>
          <p:cNvPr id="10" name="Slide Number Placeholder 18"/>
          <p:cNvSpPr txBox="1">
            <a:spLocks/>
          </p:cNvSpPr>
          <p:nvPr/>
        </p:nvSpPr>
        <p:spPr>
          <a:xfrm>
            <a:off x="8712467"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44</a:t>
            </a:r>
          </a:p>
        </p:txBody>
      </p:sp>
    </p:spTree>
    <p:extLst>
      <p:ext uri="{BB962C8B-B14F-4D97-AF65-F5344CB8AC3E}">
        <p14:creationId xmlns:p14="http://schemas.microsoft.com/office/powerpoint/2010/main" val="81207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noAutofit/>
          </a:bodyPr>
          <a:lstStyle/>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indent="-365760">
              <a:lnSpc>
                <a:spcPct val="120000"/>
              </a:lnSpc>
            </a:pPr>
            <a:endParaRPr lang="en-IN"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pPr marL="0" indent="0">
              <a:buNone/>
            </a:pPr>
            <a:r>
              <a:rPr lang="en-US" dirty="0">
                <a:solidFill>
                  <a:schemeClr val="bg1"/>
                </a:solidFill>
                <a:latin typeface="Arial" panose="020B0604020202020204" pitchFamily="34" charset="0"/>
                <a:cs typeface="Arial" panose="020B0604020202020204" pitchFamily="34" charset="0"/>
              </a:rPr>
              <a:t>	</a:t>
            </a:r>
            <a:endParaRPr lang="en-IN" dirty="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RENAME Table</a:t>
            </a:r>
            <a:endParaRPr lang="en-US"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30467" y="1295400"/>
            <a:ext cx="8382000" cy="1323439"/>
          </a:xfrm>
          <a:prstGeom prst="rect">
            <a:avLst/>
          </a:prstGeom>
          <a:noFill/>
        </p:spPr>
        <p:txBody>
          <a:bodyPr wrap="square" rtlCol="0">
            <a:spAutoFit/>
          </a:bodyPr>
          <a:lstStyle/>
          <a:p>
            <a:pPr>
              <a:spcBef>
                <a:spcPts val="2400"/>
              </a:spcBef>
            </a:pPr>
            <a:r>
              <a:rPr lang="en-IN" sz="2000" dirty="0">
                <a:solidFill>
                  <a:schemeClr val="bg1"/>
                </a:solidFill>
              </a:rPr>
              <a:t>Move table from one database to another</a:t>
            </a:r>
          </a:p>
          <a:p>
            <a:pPr marL="287338" indent="-287338">
              <a:spcBef>
                <a:spcPts val="2400"/>
              </a:spcBef>
              <a:buFont typeface="Arial" pitchFamily="34" charset="0"/>
              <a:buChar char="•"/>
            </a:pPr>
            <a:r>
              <a:rPr lang="en-IN" sz="2000" dirty="0">
                <a:solidFill>
                  <a:schemeClr val="bg1"/>
                </a:solidFill>
              </a:rPr>
              <a:t>As long as two databases are on the same file system, you can use RENAME TABLE to move a table from one database to another: </a:t>
            </a:r>
          </a:p>
        </p:txBody>
      </p:sp>
      <p:sp>
        <p:nvSpPr>
          <p:cNvPr id="10" name="Slide Number Placeholder 18"/>
          <p:cNvSpPr txBox="1">
            <a:spLocks/>
          </p:cNvSpPr>
          <p:nvPr/>
        </p:nvSpPr>
        <p:spPr>
          <a:xfrm>
            <a:off x="8712467"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44</a:t>
            </a:r>
          </a:p>
        </p:txBody>
      </p:sp>
      <p:sp>
        <p:nvSpPr>
          <p:cNvPr id="4" name="Rectangle 3"/>
          <p:cNvSpPr/>
          <p:nvPr/>
        </p:nvSpPr>
        <p:spPr>
          <a:xfrm>
            <a:off x="330468" y="3581399"/>
            <a:ext cx="8127732" cy="1015663"/>
          </a:xfrm>
          <a:prstGeom prst="rect">
            <a:avLst/>
          </a:prstGeom>
        </p:spPr>
        <p:txBody>
          <a:bodyPr wrap="square">
            <a:spAutoFit/>
          </a:bodyPr>
          <a:lstStyle/>
          <a:p>
            <a:r>
              <a:rPr lang="en-IN" sz="2200" dirty="0">
                <a:solidFill>
                  <a:schemeClr val="bg1"/>
                </a:solidFill>
              </a:rPr>
              <a:t>Query:</a:t>
            </a:r>
          </a:p>
          <a:p>
            <a:endParaRPr lang="en-IN" sz="1600" dirty="0">
              <a:solidFill>
                <a:schemeClr val="bg1"/>
              </a:solidFill>
            </a:endParaRPr>
          </a:p>
          <a:p>
            <a:r>
              <a:rPr lang="en-IN" sz="2200" dirty="0">
                <a:solidFill>
                  <a:schemeClr val="accent4">
                    <a:lumMod val="60000"/>
                    <a:lumOff val="40000"/>
                  </a:schemeClr>
                </a:solidFill>
                <a:latin typeface="Arial" panose="020B0604020202020204" pitchFamily="34" charset="0"/>
              </a:rPr>
              <a:t>RENAME TABLE </a:t>
            </a:r>
            <a:r>
              <a:rPr lang="en-IN" sz="2200" dirty="0" err="1">
                <a:solidFill>
                  <a:schemeClr val="accent6"/>
                </a:solidFill>
                <a:latin typeface="Arial" panose="020B0604020202020204" pitchFamily="34" charset="0"/>
              </a:rPr>
              <a:t>current_db.tbl_table</a:t>
            </a:r>
            <a:r>
              <a:rPr lang="en-IN" sz="2200" dirty="0">
                <a:solidFill>
                  <a:schemeClr val="bg1"/>
                </a:solidFill>
              </a:rPr>
              <a:t> </a:t>
            </a:r>
            <a:r>
              <a:rPr lang="en-IN" sz="2200" dirty="0">
                <a:solidFill>
                  <a:schemeClr val="accent4">
                    <a:lumMod val="60000"/>
                    <a:lumOff val="40000"/>
                  </a:schemeClr>
                </a:solidFill>
                <a:latin typeface="Arial" panose="020B0604020202020204" pitchFamily="34" charset="0"/>
              </a:rPr>
              <a:t>TO</a:t>
            </a:r>
            <a:r>
              <a:rPr lang="en-IN" sz="2200" dirty="0">
                <a:solidFill>
                  <a:schemeClr val="bg1"/>
                </a:solidFill>
              </a:rPr>
              <a:t> </a:t>
            </a:r>
            <a:r>
              <a:rPr lang="en-IN" sz="2200" dirty="0" err="1">
                <a:solidFill>
                  <a:schemeClr val="accent6"/>
                </a:solidFill>
                <a:latin typeface="Arial" panose="020B0604020202020204" pitchFamily="34" charset="0"/>
              </a:rPr>
              <a:t>other_db.tbl_table</a:t>
            </a:r>
            <a:endParaRPr lang="en-US" sz="2200" dirty="0">
              <a:solidFill>
                <a:schemeClr val="accent6"/>
              </a:solidFill>
              <a:latin typeface="Arial" panose="020B0604020202020204" pitchFamily="34" charset="0"/>
            </a:endParaRPr>
          </a:p>
        </p:txBody>
      </p:sp>
    </p:spTree>
    <p:extLst>
      <p:ext uri="{BB962C8B-B14F-4D97-AF65-F5344CB8AC3E}">
        <p14:creationId xmlns:p14="http://schemas.microsoft.com/office/powerpoint/2010/main" val="4856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DROP, TRUNCATE Statement</a:t>
            </a:r>
          </a:p>
        </p:txBody>
      </p:sp>
    </p:spTree>
    <p:extLst>
      <p:ext uri="{BB962C8B-B14F-4D97-AF65-F5344CB8AC3E}">
        <p14:creationId xmlns:p14="http://schemas.microsoft.com/office/powerpoint/2010/main" val="2683961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lstStyle/>
          <a:p>
            <a:pPr lvl="1">
              <a:spcBef>
                <a:spcPts val="0"/>
              </a:spcBef>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Removes one or more tables. </a:t>
            </a:r>
          </a:p>
          <a:p>
            <a:pPr lvl="1">
              <a:spcBef>
                <a:spcPts val="0"/>
              </a:spcBef>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Require DROP privilege for each table.</a:t>
            </a:r>
          </a:p>
          <a:p>
            <a:pPr lvl="1">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All table data and the table definition are removed when the table is dropped.</a:t>
            </a:r>
          </a:p>
          <a:p>
            <a:pPr marL="822325" lvl="1" indent="-365125">
              <a:spcBef>
                <a:spcPts val="0"/>
              </a:spcBef>
            </a:pPr>
            <a:endParaRPr lang="en-IN"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200" dirty="0">
                <a:solidFill>
                  <a:schemeClr val="bg1"/>
                </a:solidFill>
                <a:latin typeface="Arial" panose="020B0604020202020204" pitchFamily="34" charset="0"/>
                <a:cs typeface="Arial" panose="020B0604020202020204" pitchFamily="34" charset="0"/>
              </a:rPr>
              <a:t>Syntax</a:t>
            </a:r>
            <a:r>
              <a:rPr lang="en-US" sz="2000" dirty="0">
                <a:solidFill>
                  <a:schemeClr val="bg1"/>
                </a:solidFill>
                <a:latin typeface="Arial" panose="020B0604020202020204" pitchFamily="34" charset="0"/>
                <a:cs typeface="Arial" panose="020B0604020202020204" pitchFamily="34" charset="0"/>
              </a:rPr>
              <a:t>:</a:t>
            </a:r>
            <a:endParaRPr lang="en-IN" sz="2000" dirty="0">
              <a:solidFill>
                <a:schemeClr val="bg1"/>
              </a:solidFill>
              <a:latin typeface="Arial" panose="020B0604020202020204" pitchFamily="34" charset="0"/>
              <a:cs typeface="Arial" panose="020B0604020202020204" pitchFamily="34" charset="0"/>
            </a:endParaRPr>
          </a:p>
          <a:p>
            <a:pPr marL="0" indent="0">
              <a:buNone/>
            </a:pPr>
            <a:r>
              <a:rPr lang="en-IN" sz="2000" dirty="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DROP TABLE </a:t>
            </a:r>
            <a:r>
              <a:rPr lang="en-IN" sz="2200" dirty="0" err="1">
                <a:solidFill>
                  <a:schemeClr val="accent6"/>
                </a:solidFill>
                <a:latin typeface="Arial" panose="020B0604020202020204" pitchFamily="34" charset="0"/>
              </a:rPr>
              <a:t>tbl_name</a:t>
            </a:r>
            <a:r>
              <a:rPr lang="en-IN" sz="1800" dirty="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[RESTRICT | CASCADE]</a:t>
            </a:r>
          </a:p>
          <a:p>
            <a:pPr marL="0" indent="0">
              <a:buNone/>
            </a:pPr>
            <a:endParaRPr lang="en-IN" sz="1800" dirty="0">
              <a:solidFill>
                <a:schemeClr val="bg1"/>
              </a:solidFill>
              <a:latin typeface="Arial" panose="020B0604020202020204" pitchFamily="34" charset="0"/>
              <a:cs typeface="Arial" panose="020B0604020202020204" pitchFamily="34" charset="0"/>
            </a:endParaRPr>
          </a:p>
          <a:p>
            <a:endParaRPr lang="en-I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DROP TABLE</a:t>
            </a:r>
            <a:endParaRPr lang="en-US"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6868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46</a:t>
            </a:r>
          </a:p>
        </p:txBody>
      </p:sp>
    </p:spTree>
    <p:extLst>
      <p:ext uri="{BB962C8B-B14F-4D97-AF65-F5344CB8AC3E}">
        <p14:creationId xmlns:p14="http://schemas.microsoft.com/office/powerpoint/2010/main" val="92812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a:t>How to remove </a:t>
            </a:r>
            <a:r>
              <a:rPr lang="en-US" sz="2200" dirty="0" err="1"/>
              <a:t>PMSOffices</a:t>
            </a:r>
            <a:r>
              <a:rPr lang="en-US" sz="2200" dirty="0"/>
              <a:t> table completely from database</a:t>
            </a:r>
          </a:p>
          <a:p>
            <a:pPr marL="0" indent="0">
              <a:buNone/>
            </a:pPr>
            <a:endParaRPr lang="en-US" sz="2200" dirty="0"/>
          </a:p>
          <a:p>
            <a:pPr marL="0" indent="0">
              <a:buNone/>
            </a:pPr>
            <a:endParaRPr lang="en-US" sz="2200" dirty="0"/>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DROP TABLE </a:t>
            </a:r>
            <a:r>
              <a:rPr lang="en-US" sz="2200" dirty="0" err="1">
                <a:solidFill>
                  <a:schemeClr val="accent6"/>
                </a:solidFill>
                <a:latin typeface="Arial" panose="020B0604020202020204" pitchFamily="34" charset="0"/>
              </a:rPr>
              <a:t>PMSOffices</a:t>
            </a:r>
            <a:r>
              <a:rPr lang="en-IN" sz="2200" dirty="0">
                <a:solidFill>
                  <a:schemeClr val="accent6"/>
                </a:solidFill>
                <a:latin typeface="Arial" panose="020B0604020202020204" pitchFamily="34" charset="0"/>
              </a:rPr>
              <a:t>;</a:t>
            </a:r>
          </a:p>
          <a:p>
            <a:pPr marL="0" indent="0">
              <a:buNone/>
            </a:pPr>
            <a:endParaRPr lang="en-US" sz="2200" dirty="0">
              <a:solidFill>
                <a:schemeClr val="accent6"/>
              </a:solidFill>
              <a:latin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RENAME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112515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lstStyle/>
          <a:p>
            <a:pPr lvl="1">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Empties a table completely. </a:t>
            </a:r>
          </a:p>
          <a:p>
            <a:pPr lvl="1">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It requires the DROP privilege. </a:t>
            </a:r>
          </a:p>
          <a:p>
            <a:pPr marL="0" indent="0">
              <a:buNone/>
            </a:pPr>
            <a:endParaRPr lang="en-IN" sz="2000" dirty="0">
              <a:solidFill>
                <a:schemeClr val="bg1"/>
              </a:solidFill>
              <a:latin typeface="Arial" panose="020B0604020202020204" pitchFamily="34" charset="0"/>
              <a:cs typeface="Arial" panose="020B0604020202020204" pitchFamily="34" charset="0"/>
            </a:endParaRPr>
          </a:p>
          <a:p>
            <a:pPr marL="0" indent="0">
              <a:buNone/>
            </a:pPr>
            <a:endParaRPr lang="en-IN" sz="2000" dirty="0">
              <a:solidFill>
                <a:schemeClr val="bg1"/>
              </a:solidFill>
              <a:latin typeface="Arial" panose="020B0604020202020204" pitchFamily="34" charset="0"/>
              <a:cs typeface="Arial" panose="020B0604020202020204" pitchFamily="34" charset="0"/>
            </a:endParaRPr>
          </a:p>
          <a:p>
            <a:pPr marL="0" indent="0">
              <a:buNone/>
            </a:pPr>
            <a:r>
              <a:rPr lang="en-IN" sz="2000" dirty="0">
                <a:solidFill>
                  <a:schemeClr val="bg1"/>
                </a:solidFill>
                <a:latin typeface="Arial" panose="020B0604020202020204" pitchFamily="34" charset="0"/>
                <a:cs typeface="Arial" panose="020B0604020202020204" pitchFamily="34" charset="0"/>
              </a:rPr>
              <a:t>Query:</a:t>
            </a:r>
          </a:p>
          <a:p>
            <a:pPr marL="0" indent="0">
              <a:buNone/>
            </a:pPr>
            <a:r>
              <a:rPr lang="en-IN" sz="2000" dirty="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TRUNCATE TABLE </a:t>
            </a:r>
            <a:r>
              <a:rPr lang="en-US" sz="2200" dirty="0" err="1">
                <a:solidFill>
                  <a:schemeClr val="accent6"/>
                </a:solidFill>
                <a:latin typeface="Arial" panose="020B0604020202020204" pitchFamily="34" charset="0"/>
              </a:rPr>
              <a:t>PMSOffices</a:t>
            </a:r>
            <a:r>
              <a:rPr lang="en-IN" sz="2200" dirty="0">
                <a:solidFill>
                  <a:schemeClr val="accent6"/>
                </a:solidFill>
                <a:latin typeface="Arial" panose="020B0604020202020204" pitchFamily="34" charset="0"/>
              </a:rPr>
              <a:t>;</a:t>
            </a:r>
          </a:p>
          <a:p>
            <a:endParaRPr lang="en-IN"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Syntax </a:t>
            </a:r>
            <a:r>
              <a:rPr lang="en-IN" sz="2000" dirty="0">
                <a:solidFill>
                  <a:schemeClr val="bg1"/>
                </a:solidFill>
                <a:latin typeface="Arial" panose="020B0604020202020204" pitchFamily="34" charset="0"/>
                <a:cs typeface="Arial" panose="020B0604020202020204" pitchFamily="34" charset="0"/>
              </a:rPr>
              <a:t>:</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TRUNCATE [TABLE] </a:t>
            </a:r>
            <a:r>
              <a:rPr lang="en-US" sz="2200" dirty="0" err="1">
                <a:solidFill>
                  <a:schemeClr val="accent6"/>
                </a:solidFill>
                <a:latin typeface="Arial" panose="020B0604020202020204" pitchFamily="34" charset="0"/>
              </a:rPr>
              <a:t>tbl_name</a:t>
            </a:r>
            <a:endParaRPr lang="en-IN" sz="2200" dirty="0">
              <a:solidFill>
                <a:schemeClr val="accent6"/>
              </a:solidFill>
              <a:latin typeface="Arial" panose="020B0604020202020204" pitchFamily="34" charset="0"/>
            </a:endParaRPr>
          </a:p>
          <a:p>
            <a:pPr marL="0" indent="0">
              <a:buNone/>
            </a:pPr>
            <a:endParaRPr lang="en-IN" sz="1800" dirty="0">
              <a:solidFill>
                <a:schemeClr val="bg1"/>
              </a:solidFill>
              <a:latin typeface="Arial" panose="020B0604020202020204" pitchFamily="34" charset="0"/>
              <a:cs typeface="Arial" panose="020B0604020202020204" pitchFamily="34" charset="0"/>
            </a:endParaRPr>
          </a:p>
          <a:p>
            <a:endParaRPr lang="en-I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TRUNCATE TABLE</a:t>
            </a:r>
          </a:p>
        </p:txBody>
      </p:sp>
      <p:sp>
        <p:nvSpPr>
          <p:cNvPr id="7" name="Slide Number Placeholder 18"/>
          <p:cNvSpPr txBox="1">
            <a:spLocks/>
          </p:cNvSpPr>
          <p:nvPr/>
        </p:nvSpPr>
        <p:spPr>
          <a:xfrm>
            <a:off x="8686800" y="654685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47</a:t>
            </a:r>
          </a:p>
        </p:txBody>
      </p:sp>
    </p:spTree>
    <p:extLst>
      <p:ext uri="{BB962C8B-B14F-4D97-AF65-F5344CB8AC3E}">
        <p14:creationId xmlns:p14="http://schemas.microsoft.com/office/powerpoint/2010/main" val="374444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10886" y="2590800"/>
            <a:ext cx="9133114" cy="1077218"/>
          </a:xfrm>
        </p:spPr>
        <p:txBody>
          <a:bodyPr/>
          <a:lstStyle/>
          <a:p>
            <a:r>
              <a:rPr lang="en-IN" dirty="0">
                <a:solidFill>
                  <a:schemeClr val="bg1"/>
                </a:solidFill>
                <a:latin typeface="Arial" panose="020B0604020202020204" pitchFamily="34" charset="0"/>
                <a:cs typeface="Arial" panose="020B0604020202020204" pitchFamily="34" charset="0"/>
              </a:rPr>
              <a:t>Data Control Language</a:t>
            </a:r>
          </a:p>
          <a:p>
            <a:r>
              <a:rPr lang="en-IN" dirty="0">
                <a:solidFill>
                  <a:schemeClr val="bg1"/>
                </a:solidFill>
                <a:latin typeface="Arial" panose="020B0604020202020204" pitchFamily="34" charset="0"/>
                <a:cs typeface="Arial" panose="020B0604020202020204" pitchFamily="34" charset="0"/>
              </a:rPr>
              <a:t>(GRANT, REVOKE)</a:t>
            </a:r>
            <a:endParaRPr lang="en-US" dirty="0"/>
          </a:p>
        </p:txBody>
      </p:sp>
    </p:spTree>
    <p:extLst>
      <p:ext uri="{BB962C8B-B14F-4D97-AF65-F5344CB8AC3E}">
        <p14:creationId xmlns:p14="http://schemas.microsoft.com/office/powerpoint/2010/main" val="2333105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r>
              <a:rPr lang="en-US" sz="2200" dirty="0"/>
              <a:t>To make DB more secure. Restrict users from performing various DB operations.</a:t>
            </a:r>
          </a:p>
          <a:p>
            <a:r>
              <a:rPr lang="en-US" sz="2200" dirty="0"/>
              <a:t>Create user Jack with password ‘pass@123’ who must be granted CREATE privilege so that he can create database.</a:t>
            </a:r>
          </a:p>
          <a:p>
            <a:pPr marL="0" indent="0">
              <a:buNone/>
            </a:pPr>
            <a:endParaRPr lang="en-US" sz="2200" dirty="0"/>
          </a:p>
          <a:p>
            <a:pPr marL="0" indent="0">
              <a:buNone/>
            </a:pPr>
            <a:endParaRPr lang="en-US" sz="2200" dirty="0"/>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2200" dirty="0">
                <a:solidFill>
                  <a:schemeClr val="accent4">
                    <a:lumMod val="60000"/>
                    <a:lumOff val="40000"/>
                  </a:schemeClr>
                </a:solidFill>
                <a:latin typeface="Arial" panose="020B0604020202020204" pitchFamily="34" charset="0"/>
              </a:rPr>
              <a:t>	</a:t>
            </a:r>
            <a:r>
              <a:rPr lang="en-US" sz="2000" dirty="0">
                <a:solidFill>
                  <a:schemeClr val="accent4">
                    <a:lumMod val="60000"/>
                    <a:lumOff val="40000"/>
                  </a:schemeClr>
                </a:solidFill>
                <a:latin typeface="Arial" panose="020B0604020202020204" pitchFamily="34" charset="0"/>
              </a:rPr>
              <a:t>CREATE USER </a:t>
            </a:r>
            <a:r>
              <a:rPr lang="en-US" sz="2000" dirty="0">
                <a:solidFill>
                  <a:schemeClr val="accent6"/>
                </a:solidFill>
                <a:latin typeface="Arial" panose="020B0604020202020204" pitchFamily="34" charset="0"/>
              </a:rPr>
              <a:t>jack</a:t>
            </a:r>
            <a:r>
              <a:rPr lang="en-US" sz="2000" dirty="0">
                <a:solidFill>
                  <a:schemeClr val="accent4">
                    <a:lumMod val="60000"/>
                    <a:lumOff val="40000"/>
                  </a:schemeClr>
                </a:solidFill>
                <a:latin typeface="Arial" panose="020B0604020202020204" pitchFamily="34" charset="0"/>
              </a:rPr>
              <a:t> IDENTIFIED BY </a:t>
            </a:r>
            <a:r>
              <a:rPr lang="en-US" sz="2000" dirty="0">
                <a:solidFill>
                  <a:schemeClr val="accent6"/>
                </a:solidFill>
                <a:latin typeface="Arial" panose="020B0604020202020204" pitchFamily="34" charset="0"/>
              </a:rPr>
              <a:t>'pass@123' ;</a:t>
            </a:r>
          </a:p>
          <a:p>
            <a:pPr marL="0" indent="0">
              <a:buNone/>
            </a:pPr>
            <a:r>
              <a:rPr lang="en-US" sz="2200" dirty="0">
                <a:solidFill>
                  <a:schemeClr val="accent4">
                    <a:lumMod val="60000"/>
                    <a:lumOff val="40000"/>
                  </a:schemeClr>
                </a:solidFill>
                <a:latin typeface="Arial" panose="020B0604020202020204" pitchFamily="34" charset="0"/>
              </a:rPr>
              <a:t>	</a:t>
            </a:r>
            <a:r>
              <a:rPr lang="en-US" sz="2200" b="1" dirty="0">
                <a:solidFill>
                  <a:schemeClr val="accent4">
                    <a:lumMod val="60000"/>
                    <a:lumOff val="40000"/>
                  </a:schemeClr>
                </a:solidFill>
                <a:latin typeface="Arial" panose="020B0604020202020204" pitchFamily="34" charset="0"/>
              </a:rPr>
              <a:t>GRANT CREATE ON </a:t>
            </a:r>
            <a:r>
              <a:rPr lang="en-US" sz="2200" b="1" dirty="0">
                <a:solidFill>
                  <a:schemeClr val="accent6"/>
                </a:solidFill>
                <a:latin typeface="Arial" panose="020B0604020202020204" pitchFamily="34" charset="0"/>
              </a:rPr>
              <a:t>*.*</a:t>
            </a:r>
            <a:r>
              <a:rPr lang="en-US" sz="2200" b="1" dirty="0">
                <a:solidFill>
                  <a:schemeClr val="accent4">
                    <a:lumMod val="60000"/>
                    <a:lumOff val="40000"/>
                  </a:schemeClr>
                </a:solidFill>
                <a:latin typeface="Arial" panose="020B0604020202020204" pitchFamily="34" charset="0"/>
              </a:rPr>
              <a:t> TO </a:t>
            </a:r>
            <a:r>
              <a:rPr lang="en-US" sz="2200" b="1" dirty="0">
                <a:solidFill>
                  <a:schemeClr val="accent6"/>
                </a:solidFill>
                <a:latin typeface="Arial" panose="020B0604020202020204" pitchFamily="34" charset="0"/>
              </a:rPr>
              <a:t>'jack';</a:t>
            </a:r>
          </a:p>
          <a:p>
            <a:pPr marL="0" indent="0">
              <a:buNone/>
            </a:pPr>
            <a:r>
              <a:rPr lang="en-US" sz="2200" dirty="0">
                <a:solidFill>
                  <a:schemeClr val="accent4">
                    <a:lumMod val="60000"/>
                    <a:lumOff val="40000"/>
                  </a:schemeClr>
                </a:solidFill>
                <a:latin typeface="Arial" panose="020B0604020202020204" pitchFamily="34" charset="0"/>
              </a:rPr>
              <a:t>	</a:t>
            </a:r>
            <a:r>
              <a:rPr lang="en-US" sz="2000" dirty="0">
                <a:solidFill>
                  <a:schemeClr val="accent4">
                    <a:lumMod val="60000"/>
                    <a:lumOff val="40000"/>
                  </a:schemeClr>
                </a:solidFill>
                <a:latin typeface="Arial" panose="020B0604020202020204" pitchFamily="34" charset="0"/>
              </a:rPr>
              <a:t>CREATE Database </a:t>
            </a:r>
            <a:r>
              <a:rPr lang="en-US" sz="2000" dirty="0" err="1">
                <a:solidFill>
                  <a:schemeClr val="accent6"/>
                </a:solidFill>
                <a:latin typeface="Arial" panose="020B0604020202020204" pitchFamily="34" charset="0"/>
              </a:rPr>
              <a:t>TrainingFeedbackDBTemp</a:t>
            </a:r>
            <a:r>
              <a:rPr lang="en-US" sz="2000" dirty="0">
                <a:solidFill>
                  <a:schemeClr val="accent6"/>
                </a:solidFill>
                <a:latin typeface="Arial" panose="020B0604020202020204" pitchFamily="34" charset="0"/>
              </a:rPr>
              <a:t>;</a:t>
            </a:r>
          </a:p>
          <a:p>
            <a:pPr marL="0" indent="0">
              <a:buNone/>
            </a:pPr>
            <a:endParaRPr lang="en-US" sz="2000" b="1" dirty="0">
              <a:solidFill>
                <a:schemeClr val="bg1"/>
              </a:solidFill>
              <a:latin typeface="Arial" panose="020B0604020202020204" pitchFamily="34" charset="0"/>
              <a:cs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a:p>
            <a:pPr marL="0" indent="0">
              <a:buNone/>
            </a:pPr>
            <a:endParaRPr lang="en-US" sz="2200" dirty="0">
              <a:solidFill>
                <a:schemeClr val="accent6"/>
              </a:solidFill>
              <a:latin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Data Control Language</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106823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4906963"/>
          </a:xfrm>
        </p:spPr>
        <p:txBody>
          <a:bodyPr/>
          <a:lstStyle/>
          <a:p>
            <a:pPr marL="457200" lvl="1" indent="0">
              <a:spcBef>
                <a:spcPts val="0"/>
              </a:spcBef>
              <a:spcAft>
                <a:spcPts val="0"/>
              </a:spcAft>
              <a:buNone/>
            </a:pPr>
            <a:endParaRPr lang="en-US" sz="2000" dirty="0">
              <a:solidFill>
                <a:schemeClr val="bg1"/>
              </a:solidFill>
              <a:latin typeface="Arial" panose="020B0604020202020204" pitchFamily="34" charset="0"/>
              <a:cs typeface="Arial" panose="020B0604020202020204" pitchFamily="34" charset="0"/>
            </a:endParaRPr>
          </a:p>
          <a:p>
            <a:pPr marL="457200" lvl="1" indent="0">
              <a:spcBef>
                <a:spcPts val="0"/>
              </a:spcBef>
              <a:spcAft>
                <a:spcPts val="0"/>
              </a:spcAft>
              <a:buNone/>
            </a:pPr>
            <a:r>
              <a:rPr lang="en-US" sz="2000" dirty="0">
                <a:solidFill>
                  <a:schemeClr val="bg1"/>
                </a:solidFill>
                <a:latin typeface="Arial" panose="020B0604020202020204" pitchFamily="34" charset="0"/>
                <a:cs typeface="Arial" panose="020B0604020202020204" pitchFamily="34" charset="0"/>
              </a:rPr>
              <a:t>Command  to take away CREATE permission from jack</a:t>
            </a:r>
          </a:p>
          <a:p>
            <a:pPr marL="800100" lvl="2" indent="0">
              <a:spcBef>
                <a:spcPts val="0"/>
              </a:spcBef>
              <a:spcAft>
                <a:spcPts val="0"/>
              </a:spcAft>
              <a:buNone/>
            </a:pPr>
            <a:endParaRPr lang="en-US" sz="2000" b="1" dirty="0">
              <a:solidFill>
                <a:schemeClr val="bg1"/>
              </a:solidFill>
              <a:latin typeface="Arial" panose="020B0604020202020204" pitchFamily="34" charset="0"/>
              <a:cs typeface="Arial" panose="020B0604020202020204" pitchFamily="34" charset="0"/>
            </a:endParaRPr>
          </a:p>
          <a:p>
            <a:pPr marL="800100" lvl="2" indent="0">
              <a:spcBef>
                <a:spcPts val="0"/>
              </a:spcBef>
              <a:spcAft>
                <a:spcPts val="0"/>
              </a:spcAft>
              <a:buNone/>
            </a:pPr>
            <a:r>
              <a:rPr lang="en-US" sz="2200" dirty="0">
                <a:solidFill>
                  <a:schemeClr val="accent4">
                    <a:lumMod val="60000"/>
                    <a:lumOff val="40000"/>
                  </a:schemeClr>
                </a:solidFill>
                <a:latin typeface="Arial" panose="020B0604020202020204" pitchFamily="34" charset="0"/>
              </a:rPr>
              <a:t>REVOKE CREATE ON </a:t>
            </a:r>
            <a:r>
              <a:rPr lang="en-US" sz="2200" dirty="0">
                <a:solidFill>
                  <a:schemeClr val="accent6"/>
                </a:solidFill>
                <a:latin typeface="Arial" panose="020B0604020202020204" pitchFamily="34" charset="0"/>
              </a:rPr>
              <a:t>*.*</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FROM</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'jack';</a:t>
            </a:r>
          </a:p>
          <a:p>
            <a:pPr lvl="1"/>
            <a:endParaRPr lang="en-US" sz="2400" b="1" dirty="0">
              <a:solidFill>
                <a:schemeClr val="bg1"/>
              </a:solidFill>
              <a:latin typeface="Arial" panose="020B0604020202020204" pitchFamily="34" charset="0"/>
              <a:cs typeface="Arial" panose="020B0604020202020204" pitchFamily="34" charset="0"/>
            </a:endParaRPr>
          </a:p>
          <a:p>
            <a:r>
              <a:rPr lang="en-US" sz="1800" dirty="0">
                <a:solidFill>
                  <a:schemeClr val="bg1"/>
                </a:solidFill>
                <a:latin typeface="Arial" panose="020B0604020202020204" pitchFamily="34" charset="0"/>
                <a:ea typeface="Calibri"/>
                <a:cs typeface="Arial" panose="020B0604020202020204" pitchFamily="34" charset="0"/>
              </a:rPr>
              <a:t>If required, the permission can be taken back from jack in future.</a:t>
            </a:r>
            <a:endParaRPr lang="en-IN" sz="18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Data Control Language</a:t>
            </a:r>
          </a:p>
        </p:txBody>
      </p:sp>
      <p:sp>
        <p:nvSpPr>
          <p:cNvPr id="6" name="Slide Number Placeholder 18"/>
          <p:cNvSpPr txBox="1">
            <a:spLocks/>
          </p:cNvSpPr>
          <p:nvPr/>
        </p:nvSpPr>
        <p:spPr>
          <a:xfrm>
            <a:off x="8534400"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49</a:t>
            </a:r>
          </a:p>
        </p:txBody>
      </p:sp>
    </p:spTree>
    <p:extLst>
      <p:ext uri="{BB962C8B-B14F-4D97-AF65-F5344CB8AC3E}">
        <p14:creationId xmlns:p14="http://schemas.microsoft.com/office/powerpoint/2010/main" val="316787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Enabling Objectives</a:t>
            </a:r>
          </a:p>
        </p:txBody>
      </p:sp>
      <p:sp>
        <p:nvSpPr>
          <p:cNvPr id="6" name="Text Placeholder 5"/>
          <p:cNvSpPr>
            <a:spLocks noGrp="1"/>
          </p:cNvSpPr>
          <p:nvPr>
            <p:ph type="body" sz="quarter" idx="13"/>
          </p:nvPr>
        </p:nvSpPr>
        <p:spPr/>
        <p:txBody>
          <a:bodyPr/>
          <a:lstStyle/>
          <a:p>
            <a:r>
              <a:rPr lang="en-US" sz="2000" dirty="0">
                <a:solidFill>
                  <a:schemeClr val="bg1"/>
                </a:solidFill>
              </a:rPr>
              <a:t>After completing this chapter, in the next 60 minutes you will be able to :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 </a:t>
            </a:r>
          </a:p>
          <a:p>
            <a:pPr marL="342900" lvl="0" indent="-342900" defTabSz="914400" eaLnBrk="0" fontAlgn="base" hangingPunct="0">
              <a:spcBef>
                <a:spcPct val="0"/>
              </a:spcBef>
              <a:spcAft>
                <a:spcPct val="0"/>
              </a:spcAft>
              <a:buFont typeface="Arial" panose="020B0604020202020204" pitchFamily="34" charset="0"/>
              <a:buChar char="•"/>
            </a:pPr>
            <a:r>
              <a:rPr lang="en-US" altLang="en-US" sz="2000" dirty="0">
                <a:solidFill>
                  <a:schemeClr val="bg1"/>
                </a:solidFill>
              </a:rPr>
              <a:t>Create at least 1 table using Data Definition Language(DDL) statement.</a:t>
            </a:r>
          </a:p>
          <a:p>
            <a:pPr marL="342900" lvl="0" indent="-342900" defTabSz="914400" eaLnBrk="0" fontAlgn="base" hangingPunct="0">
              <a:spcBef>
                <a:spcPct val="0"/>
              </a:spcBef>
              <a:spcAft>
                <a:spcPct val="0"/>
              </a:spcAft>
              <a:buFont typeface="Arial" panose="020B0604020202020204" pitchFamily="34" charset="0"/>
              <a:buChar char="•"/>
            </a:pPr>
            <a:endParaRPr lang="en-US" altLang="en-US" sz="2000" dirty="0">
              <a:solidFill>
                <a:schemeClr val="bg1"/>
              </a:solidFill>
            </a:endParaRPr>
          </a:p>
          <a:p>
            <a:pPr marL="342900" indent="-342900" defTabSz="914400" eaLnBrk="0" fontAlgn="base" hangingPunct="0">
              <a:spcBef>
                <a:spcPct val="0"/>
              </a:spcBef>
              <a:spcAft>
                <a:spcPct val="0"/>
              </a:spcAft>
              <a:buFont typeface="Arial" panose="020B0604020202020204" pitchFamily="34" charset="0"/>
              <a:buChar char="•"/>
            </a:pPr>
            <a:r>
              <a:rPr lang="en-US" altLang="en-US" sz="2000" dirty="0">
                <a:solidFill>
                  <a:schemeClr val="bg1"/>
                </a:solidFill>
              </a:rPr>
              <a:t>Modify or Drop at least 1 table structure created using DDL statement</a:t>
            </a:r>
          </a:p>
        </p:txBody>
      </p:sp>
      <p:sp>
        <p:nvSpPr>
          <p:cNvPr id="2" name="Content Placeholder 1"/>
          <p:cNvSpPr>
            <a:spLocks noGrp="1"/>
          </p:cNvSpPr>
          <p:nvPr>
            <p:ph idx="4294967295"/>
          </p:nvPr>
        </p:nvSpPr>
        <p:spPr/>
        <p:txBody>
          <a:bodyPr/>
          <a:lstStyle/>
          <a:p>
            <a:pPr marL="3175" indent="0">
              <a:spcBef>
                <a:spcPts val="0"/>
              </a:spcBef>
              <a:spcAft>
                <a:spcPts val="600"/>
              </a:spcAft>
              <a:buNone/>
            </a:pPr>
            <a:br>
              <a:rPr lang="en-US" sz="1800" dirty="0">
                <a:solidFill>
                  <a:schemeClr val="bg1"/>
                </a:solidFill>
                <a:latin typeface="Arial" panose="020B0604020202020204" pitchFamily="34" charset="0"/>
                <a:cs typeface="Arial" panose="020B0604020202020204" pitchFamily="34" charset="0"/>
              </a:rPr>
            </a:br>
            <a:endParaRPr lang="en-US" sz="18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8620835" y="6359009"/>
            <a:ext cx="312906" cy="369332"/>
          </a:xfrm>
          <a:prstGeom prst="rect">
            <a:avLst/>
          </a:prstGeom>
        </p:spPr>
        <p:txBody>
          <a:bodyPr wrap="none">
            <a:spAutoFit/>
          </a:bodyPr>
          <a:lstStyle/>
          <a:p>
            <a:fld id="{47ED8886-DB3B-44F4-9A80-E6A224679F20}" type="slidenum">
              <a:rPr lang="en-US"/>
              <a:pPr/>
              <a:t>3</a:t>
            </a:fld>
            <a:endParaRPr lang="en-US" dirty="0"/>
          </a:p>
        </p:txBody>
      </p:sp>
      <p:sp>
        <p:nvSpPr>
          <p:cNvPr id="7" name="Footer Placeholder 6"/>
          <p:cNvSpPr>
            <a:spLocks noGrp="1"/>
          </p:cNvSpPr>
          <p:nvPr>
            <p:ph type="ftr" sz="quarter" idx="4294967295"/>
          </p:nvPr>
        </p:nvSpPr>
        <p:spPr/>
        <p:txBody>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7536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GRANT to allow specific users to perform specific tasks</a:t>
            </a:r>
          </a:p>
          <a:p>
            <a:pPr lvl="1">
              <a:spcBef>
                <a:spcPts val="0"/>
              </a:spcBef>
              <a:buFont typeface="Arial" panose="020B0604020202020204" pitchFamily="34" charset="0"/>
              <a:buChar char="•"/>
            </a:pPr>
            <a:endParaRPr lang="en-US" sz="2200" dirty="0">
              <a:solidFill>
                <a:schemeClr val="bg1"/>
              </a:solidFill>
              <a:latin typeface="Arial" panose="020B0604020202020204" pitchFamily="34" charset="0"/>
              <a:cs typeface="Arial" panose="020B0604020202020204" pitchFamily="34" charset="0"/>
            </a:endParaRPr>
          </a:p>
          <a:p>
            <a:pPr lvl="1">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REVOKE to cancel previously granted or denied permissions </a:t>
            </a:r>
          </a:p>
          <a:p>
            <a:pPr marL="822325" lvl="1" indent="-365125">
              <a:spcBef>
                <a:spcPts val="0"/>
              </a:spcBef>
            </a:pPr>
            <a:endParaRPr lang="en-US" sz="2000" dirty="0">
              <a:solidFill>
                <a:schemeClr val="bg1"/>
              </a:solidFill>
              <a:latin typeface="Arial" panose="020B0604020202020204" pitchFamily="34" charset="0"/>
              <a:cs typeface="Arial" panose="020B0604020202020204" pitchFamily="34" charset="0"/>
            </a:endParaRPr>
          </a:p>
          <a:p>
            <a:pPr marL="457200" lvl="1" indent="0">
              <a:spcBef>
                <a:spcPts val="1200"/>
              </a:spcBef>
              <a:buNone/>
            </a:pPr>
            <a:endParaRPr lang="en-US" sz="2000" b="1" dirty="0">
              <a:solidFill>
                <a:schemeClr val="bg1"/>
              </a:solidFill>
              <a:latin typeface="Arial" panose="020B0604020202020204" pitchFamily="34" charset="0"/>
              <a:cs typeface="Arial" panose="020B0604020202020204" pitchFamily="34" charset="0"/>
            </a:endParaRPr>
          </a:p>
          <a:p>
            <a:pPr marL="457200" lvl="1" indent="0">
              <a:buNone/>
            </a:pPr>
            <a:endParaRPr lang="en-US" sz="2000" b="1" dirty="0">
              <a:solidFill>
                <a:schemeClr val="bg1"/>
              </a:solidFill>
              <a:latin typeface="Arial" panose="020B0604020202020204" pitchFamily="34" charset="0"/>
              <a:cs typeface="Arial" panose="020B0604020202020204" pitchFamily="34" charset="0"/>
            </a:endParaRPr>
          </a:p>
          <a:p>
            <a:pPr marL="457200" lvl="1" indent="0">
              <a:buNone/>
            </a:pPr>
            <a:endParaRPr lang="en-US" sz="2000" b="1" dirty="0">
              <a:solidFill>
                <a:schemeClr val="bg1"/>
              </a:solidFill>
              <a:latin typeface="Arial" panose="020B0604020202020204" pitchFamily="34" charset="0"/>
              <a:cs typeface="Arial" panose="020B0604020202020204" pitchFamily="34" charset="0"/>
            </a:endParaRPr>
          </a:p>
          <a:p>
            <a:pPr>
              <a:buFont typeface="Arial"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buFont typeface="Arial" pitchFamily="34" charset="0"/>
              <a:buChar char="•"/>
            </a:pPr>
            <a:endParaRPr lang="en-US" dirty="0">
              <a:solidFill>
                <a:schemeClr val="bg1"/>
              </a:solidFill>
              <a:latin typeface="Arial" panose="020B0604020202020204" pitchFamily="34" charset="0"/>
              <a:cs typeface="Arial" panose="020B0604020202020204" pitchFamily="34" charset="0"/>
            </a:endParaRPr>
          </a:p>
          <a:p>
            <a:pPr marL="457200" lvl="1" indent="0">
              <a:buNone/>
            </a:pPr>
            <a:endParaRPr lang="en-US" b="1" dirty="0">
              <a:solidFill>
                <a:schemeClr val="bg1"/>
              </a:solidFill>
              <a:latin typeface="Arial" panose="020B0604020202020204" pitchFamily="34" charset="0"/>
              <a:cs typeface="Arial" panose="020B0604020202020204" pitchFamily="34" charset="0"/>
            </a:endParaRPr>
          </a:p>
          <a:p>
            <a:pPr marL="457200" lvl="1" indent="0">
              <a:buNone/>
            </a:pPr>
            <a:endParaRPr lang="en-US" b="1" dirty="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rmAutofit/>
          </a:bodyPr>
          <a:lstStyle/>
          <a:p>
            <a:r>
              <a:rPr lang="en-IN" dirty="0">
                <a:solidFill>
                  <a:schemeClr val="bg1"/>
                </a:solidFill>
                <a:latin typeface="Arial" panose="020B0604020202020204" pitchFamily="34" charset="0"/>
                <a:cs typeface="Arial" panose="020B0604020202020204" pitchFamily="34" charset="0"/>
              </a:rPr>
              <a:t>Data Control Language</a:t>
            </a:r>
          </a:p>
        </p:txBody>
      </p:sp>
      <p:sp>
        <p:nvSpPr>
          <p:cNvPr id="5" name="Content Placeholder 2"/>
          <p:cNvSpPr txBox="1">
            <a:spLocks/>
          </p:cNvSpPr>
          <p:nvPr/>
        </p:nvSpPr>
        <p:spPr bwMode="auto">
          <a:xfrm>
            <a:off x="541020" y="2775367"/>
            <a:ext cx="3726180" cy="2787233"/>
          </a:xfrm>
          <a:prstGeom prst="rect">
            <a:avLst/>
          </a:prstGeom>
          <a:noFill/>
          <a:ln w="1905">
            <a:solidFill>
              <a:schemeClr val="bg2"/>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charset="0"/>
              <a:buNone/>
            </a:pPr>
            <a:r>
              <a:rPr lang="en-US" sz="2000" dirty="0">
                <a:solidFill>
                  <a:schemeClr val="bg2"/>
                </a:solidFill>
                <a:latin typeface="Arial" panose="020B0604020202020204" pitchFamily="34" charset="0"/>
                <a:cs typeface="Arial" panose="020B0604020202020204" pitchFamily="34" charset="0"/>
              </a:rPr>
              <a:t>GRANT</a:t>
            </a:r>
          </a:p>
          <a:p>
            <a:pPr marL="57150" indent="0">
              <a:buFont typeface="Arial" charset="0"/>
              <a:buNone/>
            </a:pPr>
            <a:r>
              <a:rPr lang="en-US" sz="2000" dirty="0">
                <a:solidFill>
                  <a:schemeClr val="bg2"/>
                </a:solidFill>
                <a:latin typeface="Arial" panose="020B0604020202020204" pitchFamily="34" charset="0"/>
                <a:cs typeface="Arial" panose="020B0604020202020204" pitchFamily="34" charset="0"/>
              </a:rPr>
              <a:t>ANSI Syntax:</a:t>
            </a:r>
          </a:p>
          <a:p>
            <a:pPr marL="57150" indent="0">
              <a:buFont typeface="Arial" charset="0"/>
              <a:buNone/>
            </a:pPr>
            <a:endParaRPr lang="en-US" sz="1800" dirty="0"/>
          </a:p>
          <a:p>
            <a:pPr marL="57150" indent="0">
              <a:buNone/>
            </a:pPr>
            <a:r>
              <a:rPr lang="en-US" sz="2200" dirty="0">
                <a:solidFill>
                  <a:schemeClr val="accent4">
                    <a:lumMod val="60000"/>
                    <a:lumOff val="40000"/>
                  </a:schemeClr>
                </a:solidFill>
                <a:latin typeface="Arial" panose="020B0604020202020204" pitchFamily="34" charset="0"/>
              </a:rPr>
              <a:t>GRANT</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privilege_name</a:t>
            </a: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2200" dirty="0">
                <a:solidFill>
                  <a:schemeClr val="accent4">
                    <a:lumMod val="60000"/>
                    <a:lumOff val="40000"/>
                  </a:schemeClr>
                </a:solidFill>
                <a:latin typeface="Arial" panose="020B0604020202020204" pitchFamily="34" charset="0"/>
              </a:rPr>
              <a:t>ON</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object_name</a:t>
            </a: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2200" dirty="0">
                <a:solidFill>
                  <a:schemeClr val="accent4">
                    <a:lumMod val="60000"/>
                    <a:lumOff val="40000"/>
                  </a:schemeClr>
                </a:solidFill>
                <a:latin typeface="Arial" panose="020B0604020202020204" pitchFamily="34" charset="0"/>
              </a:rPr>
              <a:t>TO</a:t>
            </a:r>
            <a:r>
              <a:rPr lang="en-US" sz="1800" dirty="0">
                <a:latin typeface="Courier New" pitchFamily="49" charset="0"/>
                <a:cs typeface="Courier New" pitchFamily="49" charset="0"/>
              </a:rPr>
              <a:t> </a:t>
            </a:r>
            <a:r>
              <a:rPr lang="en-US" sz="2200" dirty="0">
                <a:solidFill>
                  <a:schemeClr val="accent6"/>
                </a:solidFill>
                <a:latin typeface="Arial" panose="020B0604020202020204" pitchFamily="34" charset="0"/>
              </a:rPr>
              <a:t>{</a:t>
            </a:r>
            <a:r>
              <a:rPr lang="en-US" sz="2200" dirty="0" err="1">
                <a:solidFill>
                  <a:schemeClr val="accent6"/>
                </a:solidFill>
                <a:latin typeface="Arial" panose="020B0604020202020204" pitchFamily="34" charset="0"/>
              </a:rPr>
              <a:t>user_name</a:t>
            </a:r>
            <a:r>
              <a:rPr lang="en-US" sz="2200" dirty="0">
                <a:solidFill>
                  <a:schemeClr val="accent6"/>
                </a:solidFill>
                <a:latin typeface="Arial" panose="020B0604020202020204" pitchFamily="34" charset="0"/>
              </a:rPr>
              <a:t> </a:t>
            </a:r>
            <a:r>
              <a:rPr lang="en-US" sz="1800" dirty="0">
                <a:latin typeface="Courier New" pitchFamily="49" charset="0"/>
                <a:cs typeface="Courier New" pitchFamily="49" charset="0"/>
              </a:rPr>
              <a:t>|</a:t>
            </a:r>
            <a:r>
              <a:rPr lang="en-US" sz="2200" dirty="0">
                <a:solidFill>
                  <a:schemeClr val="accent4">
                    <a:lumMod val="60000"/>
                    <a:lumOff val="40000"/>
                  </a:schemeClr>
                </a:solidFill>
                <a:latin typeface="Arial" panose="020B0604020202020204" pitchFamily="34" charset="0"/>
              </a:rPr>
              <a:t>PUBLIC</a:t>
            </a:r>
            <a:r>
              <a:rPr lang="en-US" sz="1800" dirty="0">
                <a:latin typeface="Courier New" pitchFamily="49" charset="0"/>
                <a:cs typeface="Courier New" pitchFamily="49" charset="0"/>
              </a:rPr>
              <a:t> </a:t>
            </a:r>
            <a:r>
              <a:rPr lang="en-US" sz="2200" dirty="0">
                <a:solidFill>
                  <a:schemeClr val="accent4">
                    <a:lumMod val="60000"/>
                    <a:lumOff val="40000"/>
                  </a:schemeClr>
                </a:solidFill>
                <a:latin typeface="Arial" panose="020B0604020202020204" pitchFamily="34" charset="0"/>
              </a:rPr>
              <a:t>|</a:t>
            </a:r>
            <a:r>
              <a:rPr lang="en-US" sz="2200" dirty="0" err="1">
                <a:solidFill>
                  <a:schemeClr val="accent6"/>
                </a:solidFill>
                <a:latin typeface="Arial" panose="020B0604020202020204" pitchFamily="34" charset="0"/>
              </a:rPr>
              <a:t>role_name</a:t>
            </a:r>
            <a:r>
              <a:rPr lang="en-US" sz="2200" dirty="0">
                <a:solidFill>
                  <a:schemeClr val="accent6"/>
                </a:solidFill>
                <a:latin typeface="Arial" panose="020B0604020202020204" pitchFamily="34" charset="0"/>
              </a:rPr>
              <a:t>}</a:t>
            </a: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2200" dirty="0">
                <a:solidFill>
                  <a:schemeClr val="accent4">
                    <a:lumMod val="60000"/>
                    <a:lumOff val="40000"/>
                  </a:schemeClr>
                </a:solidFill>
                <a:latin typeface="Arial" panose="020B0604020202020204" pitchFamily="34" charset="0"/>
              </a:rPr>
              <a:t>[WITH GRANT OPTION];</a:t>
            </a:r>
            <a:r>
              <a:rPr lang="en-US" sz="1800" dirty="0">
                <a:latin typeface="Courier New" pitchFamily="49" charset="0"/>
                <a:cs typeface="Courier New" pitchFamily="49" charset="0"/>
              </a:rPr>
              <a:t> </a:t>
            </a:r>
          </a:p>
          <a:p>
            <a:pPr marL="57150" indent="0">
              <a:buFont typeface="Arial" charset="0"/>
              <a:buNone/>
            </a:pPr>
            <a:endParaRPr lang="en-US" sz="1800" dirty="0"/>
          </a:p>
        </p:txBody>
      </p:sp>
      <p:sp>
        <p:nvSpPr>
          <p:cNvPr id="6" name="Content Placeholder 2"/>
          <p:cNvSpPr txBox="1">
            <a:spLocks/>
          </p:cNvSpPr>
          <p:nvPr/>
        </p:nvSpPr>
        <p:spPr bwMode="auto">
          <a:xfrm>
            <a:off x="4579620" y="2775367"/>
            <a:ext cx="3954780" cy="2787233"/>
          </a:xfrm>
          <a:prstGeom prst="rect">
            <a:avLst/>
          </a:prstGeom>
          <a:noFill/>
          <a:ln w="1905">
            <a:solidFill>
              <a:schemeClr val="bg2"/>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charset="0"/>
              <a:buNone/>
            </a:pPr>
            <a:r>
              <a:rPr lang="en-US" sz="2000" dirty="0">
                <a:solidFill>
                  <a:schemeClr val="bg2"/>
                </a:solidFill>
                <a:latin typeface="Arial" panose="020B0604020202020204" pitchFamily="34" charset="0"/>
                <a:cs typeface="Arial" panose="020B0604020202020204" pitchFamily="34" charset="0"/>
              </a:rPr>
              <a:t>REVOKE</a:t>
            </a:r>
          </a:p>
          <a:p>
            <a:pPr marL="57150" indent="0">
              <a:buFont typeface="Arial" charset="0"/>
              <a:buNone/>
            </a:pPr>
            <a:r>
              <a:rPr lang="en-US" sz="2000" dirty="0">
                <a:solidFill>
                  <a:schemeClr val="bg2"/>
                </a:solidFill>
                <a:latin typeface="Arial" panose="020B0604020202020204" pitchFamily="34" charset="0"/>
                <a:cs typeface="Arial" panose="020B0604020202020204" pitchFamily="34" charset="0"/>
              </a:rPr>
              <a:t>ANSI Syntax:</a:t>
            </a:r>
          </a:p>
          <a:p>
            <a:pPr marL="57150" indent="0">
              <a:buFont typeface="Arial" charset="0"/>
              <a:buNone/>
            </a:pPr>
            <a:endParaRPr lang="en-US" sz="1800" dirty="0"/>
          </a:p>
          <a:p>
            <a:pPr marL="57150" indent="0">
              <a:buNone/>
            </a:pPr>
            <a:r>
              <a:rPr lang="en-US" sz="2200" dirty="0">
                <a:solidFill>
                  <a:schemeClr val="accent4">
                    <a:lumMod val="60000"/>
                    <a:lumOff val="40000"/>
                  </a:schemeClr>
                </a:solidFill>
                <a:latin typeface="Arial" panose="020B0604020202020204" pitchFamily="34" charset="0"/>
              </a:rPr>
              <a:t>REVOKE</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privilege_name</a:t>
            </a:r>
            <a:r>
              <a:rPr lang="en-US" sz="1800" dirty="0">
                <a:latin typeface="Courier New" pitchFamily="49" charset="0"/>
                <a:cs typeface="Courier New" pitchFamily="49" charset="0"/>
              </a:rPr>
              <a:t> </a:t>
            </a:r>
          </a:p>
          <a:p>
            <a:pPr marL="57150" indent="0">
              <a:buNone/>
            </a:pPr>
            <a:r>
              <a:rPr lang="en-US" sz="2200" dirty="0">
                <a:solidFill>
                  <a:schemeClr val="accent4">
                    <a:lumMod val="60000"/>
                    <a:lumOff val="40000"/>
                  </a:schemeClr>
                </a:solidFill>
                <a:latin typeface="Arial" panose="020B0604020202020204" pitchFamily="34" charset="0"/>
              </a:rPr>
              <a:t>ON</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object_name</a:t>
            </a:r>
            <a:r>
              <a:rPr lang="en-US" sz="1800" dirty="0">
                <a:latin typeface="Courier New" pitchFamily="49" charset="0"/>
                <a:cs typeface="Courier New" pitchFamily="49" charset="0"/>
              </a:rPr>
              <a:t> </a:t>
            </a:r>
          </a:p>
          <a:p>
            <a:pPr marL="57150" indent="0">
              <a:buNone/>
            </a:pPr>
            <a:r>
              <a:rPr lang="en-US" sz="2200" dirty="0">
                <a:solidFill>
                  <a:schemeClr val="accent4">
                    <a:lumMod val="60000"/>
                    <a:lumOff val="40000"/>
                  </a:schemeClr>
                </a:solidFill>
                <a:latin typeface="Arial" panose="020B0604020202020204" pitchFamily="34" charset="0"/>
              </a:rPr>
              <a:t>FROM</a:t>
            </a:r>
            <a:r>
              <a:rPr lang="en-US" sz="1800" dirty="0">
                <a:latin typeface="Courier New" pitchFamily="49" charset="0"/>
                <a:cs typeface="Courier New" pitchFamily="49" charset="0"/>
              </a:rPr>
              <a:t> </a:t>
            </a:r>
            <a:r>
              <a:rPr lang="en-US" sz="2200" dirty="0">
                <a:solidFill>
                  <a:schemeClr val="accent6"/>
                </a:solidFill>
                <a:latin typeface="Arial" panose="020B0604020202020204" pitchFamily="34" charset="0"/>
              </a:rPr>
              <a:t>{</a:t>
            </a:r>
            <a:r>
              <a:rPr lang="en-US" sz="2200" dirty="0" err="1">
                <a:solidFill>
                  <a:schemeClr val="accent6"/>
                </a:solidFill>
                <a:latin typeface="Arial" panose="020B0604020202020204" pitchFamily="34" charset="0"/>
              </a:rPr>
              <a:t>user_name</a:t>
            </a:r>
            <a:r>
              <a:rPr lang="en-US" sz="2200" dirty="0">
                <a:solidFill>
                  <a:schemeClr val="accent6"/>
                </a:solidFill>
                <a:latin typeface="Arial" panose="020B0604020202020204" pitchFamily="34" charset="0"/>
              </a:rPr>
              <a:t> </a:t>
            </a:r>
            <a:r>
              <a:rPr lang="en-US" sz="1800" dirty="0">
                <a:latin typeface="Courier New" pitchFamily="49" charset="0"/>
                <a:cs typeface="Courier New" pitchFamily="49" charset="0"/>
              </a:rPr>
              <a:t>|</a:t>
            </a:r>
            <a:r>
              <a:rPr lang="en-US" sz="2200" dirty="0">
                <a:solidFill>
                  <a:schemeClr val="accent4">
                    <a:lumMod val="60000"/>
                    <a:lumOff val="40000"/>
                  </a:schemeClr>
                </a:solidFill>
                <a:latin typeface="Arial" panose="020B0604020202020204" pitchFamily="34" charset="0"/>
              </a:rPr>
              <a:t>PUBLIC</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role_name</a:t>
            </a:r>
            <a:r>
              <a:rPr lang="en-US" sz="2200" dirty="0">
                <a:solidFill>
                  <a:schemeClr val="accent6"/>
                </a:solidFill>
                <a:latin typeface="Arial" panose="020B0604020202020204" pitchFamily="34" charset="0"/>
              </a:rPr>
              <a:t>} </a:t>
            </a:r>
          </a:p>
          <a:p>
            <a:pPr marL="57150" indent="0">
              <a:buFont typeface="Arial" charset="0"/>
              <a:buNone/>
            </a:pPr>
            <a:endParaRPr lang="en-US" sz="1800" dirty="0"/>
          </a:p>
        </p:txBody>
      </p:sp>
      <p:sp>
        <p:nvSpPr>
          <p:cNvPr id="13" name="Slide Number Placeholder 18"/>
          <p:cNvSpPr txBox="1">
            <a:spLocks/>
          </p:cNvSpPr>
          <p:nvPr/>
        </p:nvSpPr>
        <p:spPr>
          <a:xfrm>
            <a:off x="8686800" y="6503075"/>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50</a:t>
            </a:r>
          </a:p>
        </p:txBody>
      </p:sp>
    </p:spTree>
    <p:extLst>
      <p:ext uri="{BB962C8B-B14F-4D97-AF65-F5344CB8AC3E}">
        <p14:creationId xmlns:p14="http://schemas.microsoft.com/office/powerpoint/2010/main" val="84706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fade">
                                      <p:cBhvr>
                                        <p:cTn id="40" dur="500"/>
                                        <p:tgtEl>
                                          <p:spTgt spid="6">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500"/>
                                        <p:tgtEl>
                                          <p:spTgt spid="6">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fade">
                                      <p:cBhvr>
                                        <p:cTn id="51" dur="500"/>
                                        <p:tgtEl>
                                          <p:spTgt spid="6">
                                            <p:txEl>
                                              <p:pRg st="4" end="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Effect transition="in" filter="fade">
                                      <p:cBhvr>
                                        <p:cTn id="54"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Arial" panose="020B0604020202020204" pitchFamily="34" charset="0"/>
                <a:cs typeface="Arial" panose="020B0604020202020204" pitchFamily="34" charset="0"/>
              </a:rPr>
              <a:t>Practice Check</a:t>
            </a:r>
            <a:endParaRPr lang="en-US"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4294967295"/>
          </p:nvPr>
        </p:nvSpPr>
        <p:spPr/>
        <p:txBody>
          <a:bodyPr/>
          <a:lstStyle/>
          <a:p>
            <a:endParaRPr lang="en-US" dirty="0"/>
          </a:p>
        </p:txBody>
      </p:sp>
      <p:sp>
        <p:nvSpPr>
          <p:cNvPr id="5" name="Rectangle 4"/>
          <p:cNvSpPr/>
          <p:nvPr/>
        </p:nvSpPr>
        <p:spPr>
          <a:xfrm>
            <a:off x="8719960" y="6553200"/>
            <a:ext cx="441146" cy="369332"/>
          </a:xfrm>
          <a:prstGeom prst="rect">
            <a:avLst/>
          </a:prstGeom>
        </p:spPr>
        <p:txBody>
          <a:bodyPr wrap="none">
            <a:spAutoFit/>
          </a:bodyPr>
          <a:lstStyle/>
          <a:p>
            <a:fld id="{47ED8886-DB3B-44F4-9A80-E6A224679F20}" type="slidenum">
              <a:rPr lang="en-US">
                <a:solidFill>
                  <a:schemeClr val="bg2"/>
                </a:solidFill>
              </a:rPr>
              <a:pPr/>
              <a:t>31</a:t>
            </a:fld>
            <a:endParaRPr lang="en-US" dirty="0">
              <a:solidFill>
                <a:schemeClr val="bg2"/>
              </a:solidFill>
            </a:endParaRPr>
          </a:p>
        </p:txBody>
      </p:sp>
      <p:sp>
        <p:nvSpPr>
          <p:cNvPr id="8" name="Rectangle 7"/>
          <p:cNvSpPr/>
          <p:nvPr/>
        </p:nvSpPr>
        <p:spPr>
          <a:xfrm>
            <a:off x="609600" y="1371600"/>
            <a:ext cx="8001000" cy="892552"/>
          </a:xfrm>
          <a:prstGeom prst="rect">
            <a:avLst/>
          </a:prstGeom>
        </p:spPr>
        <p:txBody>
          <a:bodyPr wrap="square">
            <a:spAutoFit/>
          </a:bodyPr>
          <a:lstStyle/>
          <a:p>
            <a:endParaRPr lang="en-US" dirty="0">
              <a:solidFill>
                <a:schemeClr val="bg1"/>
              </a:solidFill>
            </a:endParaRPr>
          </a:p>
          <a:p>
            <a:r>
              <a:rPr lang="en-US">
                <a:solidFill>
                  <a:schemeClr val="bg1"/>
                </a:solidFill>
              </a:rPr>
              <a:t>Refer  </a:t>
            </a:r>
            <a:r>
              <a:rPr lang="en-US">
                <a:solidFill>
                  <a:schemeClr val="accent3"/>
                </a:solidFill>
              </a:rPr>
              <a:t>RIO_02_DDL_DML_DCL </a:t>
            </a:r>
            <a:r>
              <a:rPr lang="en-US" dirty="0">
                <a:solidFill>
                  <a:schemeClr val="accent3"/>
                </a:solidFill>
              </a:rPr>
              <a:t>Lend A Hand.ppt  </a:t>
            </a:r>
            <a:r>
              <a:rPr lang="en-US" dirty="0">
                <a:solidFill>
                  <a:schemeClr val="bg1"/>
                </a:solidFill>
              </a:rPr>
              <a:t>document file</a:t>
            </a:r>
          </a:p>
          <a:p>
            <a:pPr marL="285750" indent="-285750">
              <a:buFont typeface="Wingdings" panose="05000000000000000000" pitchFamily="2" charset="2"/>
              <a:buChar char="§"/>
            </a:pPr>
            <a:endParaRPr lang="en-US" altLang="en-US" sz="1600" dirty="0">
              <a:solidFill>
                <a:schemeClr val="accent3"/>
              </a:solidFill>
            </a:endParaRPr>
          </a:p>
        </p:txBody>
      </p:sp>
    </p:spTree>
    <p:extLst>
      <p:ext uri="{BB962C8B-B14F-4D97-AF65-F5344CB8AC3E}">
        <p14:creationId xmlns:p14="http://schemas.microsoft.com/office/powerpoint/2010/main" val="216450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96240" y="528865"/>
            <a:ext cx="8389665" cy="607259"/>
          </a:xfrm>
        </p:spPr>
        <p:txBody>
          <a:bodyPr/>
          <a:lstStyle/>
          <a:p>
            <a:r>
              <a:rPr lang="en-US" dirty="0">
                <a:solidFill>
                  <a:schemeClr val="bg1"/>
                </a:solidFill>
                <a:latin typeface="Arial" panose="020B0604020202020204" pitchFamily="34" charset="0"/>
                <a:cs typeface="Arial" panose="020B0604020202020204" pitchFamily="34" charset="0"/>
              </a:rPr>
              <a:t>RECAP</a:t>
            </a:r>
          </a:p>
        </p:txBody>
      </p:sp>
      <p:sp>
        <p:nvSpPr>
          <p:cNvPr id="2" name="Content Placeholder 1"/>
          <p:cNvSpPr>
            <a:spLocks noGrp="1"/>
          </p:cNvSpPr>
          <p:nvPr>
            <p:ph type="body" sz="quarter" idx="13"/>
          </p:nvPr>
        </p:nvSpPr>
        <p:spPr/>
        <p:txBody>
          <a:bodyPr/>
          <a:lstStyle/>
          <a:p>
            <a:pPr>
              <a:spcBef>
                <a:spcPts val="0"/>
              </a:spcBef>
              <a:defRPr/>
            </a:pPr>
            <a:r>
              <a:rPr lang="en-US" sz="2000" dirty="0">
                <a:solidFill>
                  <a:schemeClr val="bg1"/>
                </a:solidFill>
                <a:latin typeface="Arial" panose="020B0604020202020204" pitchFamily="34" charset="0"/>
                <a:cs typeface="Arial" panose="020B0604020202020204" pitchFamily="34" charset="0"/>
              </a:rPr>
              <a:t>The key points covered in this session are:</a:t>
            </a:r>
          </a:p>
          <a:p>
            <a:pPr marL="0" indent="0">
              <a:spcBef>
                <a:spcPts val="0"/>
              </a:spcBef>
              <a:buNone/>
              <a:defRPr/>
            </a:pPr>
            <a:endParaRPr lang="en-US" sz="2000" dirty="0">
              <a:solidFill>
                <a:schemeClr val="bg1"/>
              </a:solidFill>
              <a:latin typeface="Arial" panose="020B0604020202020204" pitchFamily="34" charset="0"/>
              <a:cs typeface="Arial" panose="020B0604020202020204" pitchFamily="34" charset="0"/>
            </a:endParaRPr>
          </a:p>
          <a:p>
            <a:pPr marL="342900" lvl="0" indent="-342900" defTabSz="914400" eaLnBrk="0" fontAlgn="base" hangingPunct="0">
              <a:spcBef>
                <a:spcPct val="0"/>
              </a:spcBef>
              <a:spcAft>
                <a:spcPct val="0"/>
              </a:spcAft>
              <a:buFont typeface="Arial" panose="020B0604020202020204" pitchFamily="34" charset="0"/>
              <a:buChar char="•"/>
            </a:pPr>
            <a:r>
              <a:rPr lang="en-US" altLang="en-US" sz="2000" dirty="0">
                <a:solidFill>
                  <a:schemeClr val="bg1"/>
                </a:solidFill>
              </a:rPr>
              <a:t>Create at least 1 table using Data Definition Language(DDL) statement.</a:t>
            </a:r>
          </a:p>
          <a:p>
            <a:pPr marL="342900" lvl="0" indent="-342900" defTabSz="914400" eaLnBrk="0" fontAlgn="base" hangingPunct="0">
              <a:spcBef>
                <a:spcPct val="0"/>
              </a:spcBef>
              <a:spcAft>
                <a:spcPct val="0"/>
              </a:spcAft>
              <a:buFont typeface="Arial" panose="020B0604020202020204" pitchFamily="34" charset="0"/>
              <a:buChar char="•"/>
            </a:pPr>
            <a:endParaRPr lang="en-US" altLang="en-US" sz="2000" dirty="0">
              <a:solidFill>
                <a:schemeClr val="bg1"/>
              </a:solidFill>
            </a:endParaRPr>
          </a:p>
          <a:p>
            <a:pPr marL="342900" indent="-342900" defTabSz="914400" eaLnBrk="0" fontAlgn="base" hangingPunct="0">
              <a:spcBef>
                <a:spcPct val="0"/>
              </a:spcBef>
              <a:spcAft>
                <a:spcPct val="0"/>
              </a:spcAft>
              <a:buFont typeface="Arial" panose="020B0604020202020204" pitchFamily="34" charset="0"/>
              <a:buChar char="•"/>
            </a:pPr>
            <a:r>
              <a:rPr lang="en-US" altLang="en-US" sz="2000" dirty="0">
                <a:solidFill>
                  <a:schemeClr val="bg1"/>
                </a:solidFill>
              </a:rPr>
              <a:t>Modify or Drop at least 1 table structure created using DDL statement</a:t>
            </a:r>
          </a:p>
        </p:txBody>
      </p:sp>
      <p:sp>
        <p:nvSpPr>
          <p:cNvPr id="4" name="Slide Number Placeholder 3"/>
          <p:cNvSpPr>
            <a:spLocks noGrp="1"/>
          </p:cNvSpPr>
          <p:nvPr>
            <p:ph type="sldNum" sz="quarter" idx="4294967295"/>
          </p:nvPr>
        </p:nvSpPr>
        <p:spPr/>
        <p:txBody>
          <a:bodyPr/>
          <a:lstStyle/>
          <a:p>
            <a:endParaRPr lang="en-US" dirty="0"/>
          </a:p>
        </p:txBody>
      </p:sp>
      <p:sp>
        <p:nvSpPr>
          <p:cNvPr id="7" name="Rectangle 6"/>
          <p:cNvSpPr/>
          <p:nvPr/>
        </p:nvSpPr>
        <p:spPr>
          <a:xfrm>
            <a:off x="8543197" y="6488668"/>
            <a:ext cx="441146" cy="369332"/>
          </a:xfrm>
          <a:prstGeom prst="rect">
            <a:avLst/>
          </a:prstGeom>
        </p:spPr>
        <p:txBody>
          <a:bodyPr wrap="none">
            <a:spAutoFit/>
          </a:bodyPr>
          <a:lstStyle/>
          <a:p>
            <a:r>
              <a:rPr lang="en-US" dirty="0">
                <a:solidFill>
                  <a:schemeClr val="bg1"/>
                </a:solidFill>
              </a:rPr>
              <a:t>65</a:t>
            </a:r>
          </a:p>
        </p:txBody>
      </p:sp>
    </p:spTree>
    <p:extLst>
      <p:ext uri="{BB962C8B-B14F-4D97-AF65-F5344CB8AC3E}">
        <p14:creationId xmlns:p14="http://schemas.microsoft.com/office/powerpoint/2010/main" val="3178369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219201"/>
            <a:ext cx="5105400" cy="3581400"/>
          </a:xfrm>
        </p:spPr>
        <p:txBody>
          <a:bodyPr/>
          <a:lstStyle/>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Data_definition_language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Data_manipulation_language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Data_control_language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Transaction_Control_Language</a:t>
            </a:r>
            <a:endParaRPr lang="en-US" sz="1800"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Source</a:t>
            </a:r>
          </a:p>
        </p:txBody>
      </p:sp>
      <p:sp>
        <p:nvSpPr>
          <p:cNvPr id="4" name="Slide Number Placeholder 3"/>
          <p:cNvSpPr>
            <a:spLocks noGrp="1"/>
          </p:cNvSpPr>
          <p:nvPr>
            <p:ph type="sldNum" sz="quarter" idx="11"/>
          </p:nvPr>
        </p:nvSpPr>
        <p:spPr/>
        <p:txBody>
          <a:bodyPr/>
          <a:lstStyle/>
          <a:p>
            <a:endParaRPr lang="en-US" dirty="0"/>
          </a:p>
        </p:txBody>
      </p:sp>
      <p:sp>
        <p:nvSpPr>
          <p:cNvPr id="5" name="Footer Placeholder 4"/>
          <p:cNvSpPr>
            <a:spLocks noGrp="1"/>
          </p:cNvSpPr>
          <p:nvPr>
            <p:ph type="ftr" sz="quarter" idx="4294967295"/>
          </p:nvPr>
        </p:nvSpPr>
        <p:spPr/>
        <p:txBody>
          <a:bodyPr/>
          <a:lstStyle/>
          <a:p>
            <a:r>
              <a:rPr lang="en-US" dirty="0"/>
              <a:t>© </a:t>
            </a:r>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8509090" y="6311384"/>
            <a:ext cx="441146" cy="369332"/>
          </a:xfrm>
          <a:prstGeom prst="rect">
            <a:avLst/>
          </a:prstGeom>
        </p:spPr>
        <p:txBody>
          <a:bodyPr wrap="none">
            <a:spAutoFit/>
          </a:bodyPr>
          <a:lstStyle/>
          <a:p>
            <a:r>
              <a:rPr lang="en-US" dirty="0">
                <a:solidFill>
                  <a:schemeClr val="bg1"/>
                </a:solidFill>
              </a:rPr>
              <a:t>66</a:t>
            </a:r>
          </a:p>
        </p:txBody>
      </p:sp>
    </p:spTree>
    <p:extLst>
      <p:ext uri="{BB962C8B-B14F-4D97-AF65-F5344CB8AC3E}">
        <p14:creationId xmlns:p14="http://schemas.microsoft.com/office/powerpoint/2010/main" val="3384883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18"/>
          <p:cNvSpPr txBox="1">
            <a:spLocks/>
          </p:cNvSpPr>
          <p:nvPr/>
        </p:nvSpPr>
        <p:spPr>
          <a:xfrm>
            <a:off x="8686800" y="6551311"/>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67</a:t>
            </a:r>
          </a:p>
        </p:txBody>
      </p:sp>
      <p:sp>
        <p:nvSpPr>
          <p:cNvPr id="2" name="Title 1"/>
          <p:cNvSpPr>
            <a:spLocks noGrp="1"/>
          </p:cNvSpPr>
          <p:nvPr>
            <p:ph type="title"/>
          </p:nvPr>
        </p:nvSpPr>
        <p:spPr/>
        <p:txBody>
          <a:bodyPr>
            <a:normAutofit fontScale="90000"/>
          </a:bodyPr>
          <a:lstStyle/>
          <a:p>
            <a:endParaRPr lang="en-US"/>
          </a:p>
        </p:txBody>
      </p:sp>
      <p:sp>
        <p:nvSpPr>
          <p:cNvPr id="5" name="Text Placeholder 4"/>
          <p:cNvSpPr>
            <a:spLocks noGrp="1"/>
          </p:cNvSpPr>
          <p:nvPr>
            <p:ph type="body" sz="quarter" idx="10"/>
          </p:nvPr>
        </p:nvSpPr>
        <p:spPr>
          <a:xfrm>
            <a:off x="838203" y="1676400"/>
            <a:ext cx="8000997" cy="1924051"/>
          </a:xfrm>
        </p:spPr>
        <p:txBody>
          <a:bodyPr/>
          <a:lstStyle/>
          <a:p>
            <a:r>
              <a:rPr lang="en-US" sz="2000" dirty="0">
                <a:solidFill>
                  <a:schemeClr val="bg1"/>
                </a:solidFill>
              </a:rPr>
              <a:t>You have successfully completed the session on DDL, DCL Statements</a:t>
            </a:r>
            <a:endParaRPr lang="en-US" dirty="0"/>
          </a:p>
        </p:txBody>
      </p:sp>
    </p:spTree>
    <p:extLst>
      <p:ext uri="{BB962C8B-B14F-4D97-AF65-F5344CB8AC3E}">
        <p14:creationId xmlns:p14="http://schemas.microsoft.com/office/powerpoint/2010/main" val="27329102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dirty="0"/>
              <a:t>Key Topics</a:t>
            </a:r>
          </a:p>
        </p:txBody>
      </p:sp>
      <p:sp>
        <p:nvSpPr>
          <p:cNvPr id="5" name="Text Placeholder 4"/>
          <p:cNvSpPr>
            <a:spLocks noGrp="1"/>
          </p:cNvSpPr>
          <p:nvPr>
            <p:ph type="body" sz="quarter" idx="13"/>
          </p:nvPr>
        </p:nvSpPr>
        <p:spPr/>
        <p:txBody>
          <a:bodyPr/>
          <a:lstStyle/>
          <a:p>
            <a:pPr marL="457200" indent="-457200">
              <a:buFont typeface="Arial" panose="020B0604020202020204" pitchFamily="34" charset="0"/>
              <a:buChar char="•"/>
            </a:pPr>
            <a:r>
              <a:rPr lang="en-US" sz="2400" dirty="0"/>
              <a:t>CREATE Statement</a:t>
            </a:r>
          </a:p>
          <a:p>
            <a:pPr marL="457200" indent="-457200">
              <a:buFont typeface="Arial" panose="020B0604020202020204" pitchFamily="34" charset="0"/>
              <a:buChar char="•"/>
            </a:pPr>
            <a:r>
              <a:rPr lang="en-US" sz="2400" dirty="0"/>
              <a:t>ALTER Statement</a:t>
            </a:r>
          </a:p>
          <a:p>
            <a:pPr marL="457200" indent="-457200">
              <a:buFont typeface="Arial" panose="020B0604020202020204" pitchFamily="34" charset="0"/>
              <a:buChar char="•"/>
            </a:pPr>
            <a:r>
              <a:rPr lang="en-US" sz="2400" dirty="0"/>
              <a:t>DROP Statement</a:t>
            </a:r>
          </a:p>
          <a:p>
            <a:pPr marL="457200" indent="-457200">
              <a:buFont typeface="Arial" panose="020B0604020202020204" pitchFamily="34" charset="0"/>
              <a:buChar char="•"/>
            </a:pPr>
            <a:r>
              <a:rPr lang="en-US" sz="2400" dirty="0"/>
              <a:t>TRUNCATE Statement</a:t>
            </a:r>
          </a:p>
          <a:p>
            <a:pPr marL="457200" indent="-457200">
              <a:buFont typeface="Arial" panose="020B0604020202020204" pitchFamily="34" charset="0"/>
              <a:buChar char="•"/>
            </a:pPr>
            <a:r>
              <a:rPr lang="en-US" sz="2400" dirty="0"/>
              <a:t>GRANT and REVOKE Statement</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22701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p>
          <a:p>
            <a:endParaRPr lang="en-US"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99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Database Tables</a:t>
            </a: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details, for example, customer name, address, 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offices, for example, office code, address, city, and so on. </a:t>
            </a: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ID,</a:t>
            </a:r>
          </a:p>
          <a:p>
            <a:pPr algn="ctr">
              <a:lnSpc>
                <a:spcPct val="120000"/>
              </a:lnSpc>
            </a:pPr>
            <a:r>
              <a:rPr lang="en-US" sz="1400" b="1" dirty="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a:solidFill>
                  <a:schemeClr val="bg1"/>
                </a:solidFill>
                <a:ea typeface="Times New Roman"/>
                <a:cs typeface="Mangal"/>
              </a:rPr>
              <a:t>. </a:t>
            </a: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products, for example, product id, name, 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9070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1000"/>
                                        <p:tgtEl>
                                          <p:spTgt spid="15">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1000"/>
                                        <p:tgtEl>
                                          <p:spTgt spid="15">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1000"/>
                                        <p:tgtEl>
                                          <p:spTgt spid="15">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3">
                                            <p:bg/>
                                          </p:spTgt>
                                        </p:tgtEl>
                                        <p:attrNameLst>
                                          <p:attrName>style.visibility</p:attrName>
                                        </p:attrNameLst>
                                      </p:cBhvr>
                                      <p:to>
                                        <p:strVal val="visible"/>
                                      </p:to>
                                    </p:set>
                                    <p:animEffect transition="in" filter="fade">
                                      <p:cBhvr>
                                        <p:cTn id="19" dur="1000"/>
                                        <p:tgtEl>
                                          <p:spTgt spid="13">
                                            <p:bg/>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1000"/>
                                        <p:tgtEl>
                                          <p:spTgt spid="13">
                                            <p:txEl>
                                              <p:pRg st="0" end="0"/>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fade">
                                      <p:cBhvr>
                                        <p:cTn id="27" dur="1000"/>
                                        <p:tgtEl>
                                          <p:spTgt spid="13">
                                            <p:txEl>
                                              <p:pRg st="1" end="1"/>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Effect transition="in" filter="fade">
                                      <p:cBhvr>
                                        <p:cTn id="31" dur="1000"/>
                                        <p:tgtEl>
                                          <p:spTgt spid="13">
                                            <p:txEl>
                                              <p:pRg st="2" end="2"/>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6">
                                            <p:bg/>
                                          </p:spTgt>
                                        </p:tgtEl>
                                        <p:attrNameLst>
                                          <p:attrName>style.visibility</p:attrName>
                                        </p:attrNameLst>
                                      </p:cBhvr>
                                      <p:to>
                                        <p:strVal val="visible"/>
                                      </p:to>
                                    </p:set>
                                    <p:animEffect transition="in" filter="fade">
                                      <p:cBhvr>
                                        <p:cTn id="35" dur="1000"/>
                                        <p:tgtEl>
                                          <p:spTgt spid="16">
                                            <p:bg/>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1000"/>
                                        <p:tgtEl>
                                          <p:spTgt spid="16">
                                            <p:txEl>
                                              <p:pRg st="0" end="0"/>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16">
                                            <p:txEl>
                                              <p:pRg st="1" end="1"/>
                                            </p:txEl>
                                          </p:spTgt>
                                        </p:tgtEl>
                                        <p:attrNameLst>
                                          <p:attrName>style.visibility</p:attrName>
                                        </p:attrNameLst>
                                      </p:cBhvr>
                                      <p:to>
                                        <p:strVal val="visible"/>
                                      </p:to>
                                    </p:set>
                                    <p:animEffect transition="in" filter="fade">
                                      <p:cBhvr>
                                        <p:cTn id="43" dur="1000"/>
                                        <p:tgtEl>
                                          <p:spTgt spid="16">
                                            <p:txEl>
                                              <p:pRg st="1" end="1"/>
                                            </p:txEl>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16">
                                            <p:txEl>
                                              <p:pRg st="2" end="2"/>
                                            </p:txEl>
                                          </p:spTgt>
                                        </p:tgtEl>
                                        <p:attrNameLst>
                                          <p:attrName>style.visibility</p:attrName>
                                        </p:attrNameLst>
                                      </p:cBhvr>
                                      <p:to>
                                        <p:strVal val="visible"/>
                                      </p:to>
                                    </p:set>
                                    <p:animEffect transition="in" filter="fade">
                                      <p:cBhvr>
                                        <p:cTn id="47" dur="1000"/>
                                        <p:tgtEl>
                                          <p:spTgt spid="16">
                                            <p:txEl>
                                              <p:pRg st="2" end="2"/>
                                            </p:tx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6">
                                            <p:txEl>
                                              <p:pRg st="3" end="3"/>
                                            </p:txEl>
                                          </p:spTgt>
                                        </p:tgtEl>
                                        <p:attrNameLst>
                                          <p:attrName>style.visibility</p:attrName>
                                        </p:attrNameLst>
                                      </p:cBhvr>
                                      <p:to>
                                        <p:strVal val="visible"/>
                                      </p:to>
                                    </p:set>
                                    <p:animEffect transition="in" filter="fade">
                                      <p:cBhvr>
                                        <p:cTn id="51" dur="1000"/>
                                        <p:tgtEl>
                                          <p:spTgt spid="16">
                                            <p:txEl>
                                              <p:pRg st="3" end="3"/>
                                            </p:txEl>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7">
                                            <p:bg/>
                                          </p:spTgt>
                                        </p:tgtEl>
                                        <p:attrNameLst>
                                          <p:attrName>style.visibility</p:attrName>
                                        </p:attrNameLst>
                                      </p:cBhvr>
                                      <p:to>
                                        <p:strVal val="visible"/>
                                      </p:to>
                                    </p:set>
                                    <p:animEffect transition="in" filter="fade">
                                      <p:cBhvr>
                                        <p:cTn id="55" dur="1000"/>
                                        <p:tgtEl>
                                          <p:spTgt spid="17">
                                            <p:bg/>
                                          </p:spTgt>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fade">
                                      <p:cBhvr>
                                        <p:cTn id="59" dur="1000"/>
                                        <p:tgtEl>
                                          <p:spTgt spid="17">
                                            <p:txEl>
                                              <p:pRg st="0" end="0"/>
                                            </p:txEl>
                                          </p:spTgt>
                                        </p:tgtEl>
                                      </p:cBhvr>
                                    </p:animEffect>
                                  </p:childTnLst>
                                </p:cTn>
                              </p:par>
                            </p:childTnLst>
                          </p:cTn>
                        </p:par>
                        <p:par>
                          <p:cTn id="60" fill="hold">
                            <p:stCondLst>
                              <p:cond delay="14000"/>
                            </p:stCondLst>
                            <p:childTnLst>
                              <p:par>
                                <p:cTn id="61" presetID="10" presetClass="entr" presetSubtype="0" fill="hold" grpId="0" nodeType="after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animEffect transition="in" filter="fade">
                                      <p:cBhvr>
                                        <p:cTn id="63" dur="1000"/>
                                        <p:tgtEl>
                                          <p:spTgt spid="17">
                                            <p:txEl>
                                              <p:pRg st="1" end="1"/>
                                            </p:txEl>
                                          </p:spTgt>
                                        </p:tgtEl>
                                      </p:cBhvr>
                                    </p:animEffect>
                                  </p:childTnLst>
                                </p:cTn>
                              </p:par>
                            </p:childTnLst>
                          </p:cTn>
                        </p:par>
                        <p:par>
                          <p:cTn id="64" fill="hold">
                            <p:stCondLst>
                              <p:cond delay="15000"/>
                            </p:stCondLst>
                            <p:childTnLst>
                              <p:par>
                                <p:cTn id="65" presetID="10" presetClass="entr" presetSubtype="0" fill="hold" grpId="0" nodeType="afterEffect">
                                  <p:stCondLst>
                                    <p:cond delay="0"/>
                                  </p:stCondLst>
                                  <p:childTnLst>
                                    <p:set>
                                      <p:cBhvr>
                                        <p:cTn id="66" dur="1" fill="hold">
                                          <p:stCondLst>
                                            <p:cond delay="0"/>
                                          </p:stCondLst>
                                        </p:cTn>
                                        <p:tgtEl>
                                          <p:spTgt spid="12">
                                            <p:bg/>
                                          </p:spTgt>
                                        </p:tgtEl>
                                        <p:attrNameLst>
                                          <p:attrName>style.visibility</p:attrName>
                                        </p:attrNameLst>
                                      </p:cBhvr>
                                      <p:to>
                                        <p:strVal val="visible"/>
                                      </p:to>
                                    </p:set>
                                    <p:animEffect transition="in" filter="fade">
                                      <p:cBhvr>
                                        <p:cTn id="67" dur="1000"/>
                                        <p:tgtEl>
                                          <p:spTgt spid="12">
                                            <p:bg/>
                                          </p:spTgt>
                                        </p:tgtEl>
                                      </p:cBhvr>
                                    </p:animEffect>
                                  </p:childTnLst>
                                </p:cTn>
                              </p:par>
                            </p:childTnLst>
                          </p:cTn>
                        </p:par>
                        <p:par>
                          <p:cTn id="68" fill="hold">
                            <p:stCondLst>
                              <p:cond delay="16000"/>
                            </p:stCondLst>
                            <p:childTnLst>
                              <p:par>
                                <p:cTn id="69" presetID="10" presetClass="entr" presetSubtype="0" fill="hold" grpId="0" nodeType="after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animEffect transition="in" filter="fade">
                                      <p:cBhvr>
                                        <p:cTn id="71" dur="1000"/>
                                        <p:tgtEl>
                                          <p:spTgt spid="12">
                                            <p:txEl>
                                              <p:pRg st="0" end="0"/>
                                            </p:txEl>
                                          </p:spTgt>
                                        </p:tgtEl>
                                      </p:cBhvr>
                                    </p:animEffect>
                                  </p:childTnLst>
                                </p:cTn>
                              </p:par>
                            </p:childTnLst>
                          </p:cTn>
                        </p:par>
                        <p:par>
                          <p:cTn id="72" fill="hold">
                            <p:stCondLst>
                              <p:cond delay="17000"/>
                            </p:stCondLst>
                            <p:childTnLst>
                              <p:par>
                                <p:cTn id="73" presetID="10" presetClass="entr" presetSubtype="0" fill="hold" grpId="0" nodeType="afterEffect">
                                  <p:stCondLst>
                                    <p:cond delay="0"/>
                                  </p:stCondLst>
                                  <p:childTnLst>
                                    <p:set>
                                      <p:cBhvr>
                                        <p:cTn id="74" dur="1" fill="hold">
                                          <p:stCondLst>
                                            <p:cond delay="0"/>
                                          </p:stCondLst>
                                        </p:cTn>
                                        <p:tgtEl>
                                          <p:spTgt spid="12">
                                            <p:txEl>
                                              <p:pRg st="1" end="1"/>
                                            </p:txEl>
                                          </p:spTgt>
                                        </p:tgtEl>
                                        <p:attrNameLst>
                                          <p:attrName>style.visibility</p:attrName>
                                        </p:attrNameLst>
                                      </p:cBhvr>
                                      <p:to>
                                        <p:strVal val="visible"/>
                                      </p:to>
                                    </p:set>
                                    <p:animEffect transition="in" filter="fade">
                                      <p:cBhvr>
                                        <p:cTn id="75" dur="1000"/>
                                        <p:tgtEl>
                                          <p:spTgt spid="12">
                                            <p:txEl>
                                              <p:pRg st="1" end="1"/>
                                            </p:txEl>
                                          </p:spTgt>
                                        </p:tgtEl>
                                      </p:cBhvr>
                                    </p:animEffect>
                                  </p:childTnLst>
                                </p:cTn>
                              </p:par>
                            </p:childTnLst>
                          </p:cTn>
                        </p:par>
                        <p:par>
                          <p:cTn id="76" fill="hold">
                            <p:stCondLst>
                              <p:cond delay="18000"/>
                            </p:stCondLst>
                            <p:childTnLst>
                              <p:par>
                                <p:cTn id="77" presetID="10" presetClass="entr" presetSubtype="0" fill="hold" grpId="0" nodeType="afterEffect">
                                  <p:stCondLst>
                                    <p:cond delay="0"/>
                                  </p:stCondLst>
                                  <p:childTnLst>
                                    <p:set>
                                      <p:cBhvr>
                                        <p:cTn id="78" dur="1" fill="hold">
                                          <p:stCondLst>
                                            <p:cond delay="0"/>
                                          </p:stCondLst>
                                        </p:cTn>
                                        <p:tgtEl>
                                          <p:spTgt spid="14">
                                            <p:bg/>
                                          </p:spTgt>
                                        </p:tgtEl>
                                        <p:attrNameLst>
                                          <p:attrName>style.visibility</p:attrName>
                                        </p:attrNameLst>
                                      </p:cBhvr>
                                      <p:to>
                                        <p:strVal val="visible"/>
                                      </p:to>
                                    </p:set>
                                    <p:animEffect transition="in" filter="fade">
                                      <p:cBhvr>
                                        <p:cTn id="79" dur="1000"/>
                                        <p:tgtEl>
                                          <p:spTgt spid="14">
                                            <p:bg/>
                                          </p:spTgt>
                                        </p:tgtEl>
                                      </p:cBhvr>
                                    </p:animEffect>
                                  </p:childTnLst>
                                </p:cTn>
                              </p:par>
                            </p:childTnLst>
                          </p:cTn>
                        </p:par>
                        <p:par>
                          <p:cTn id="80" fill="hold">
                            <p:stCondLst>
                              <p:cond delay="19000"/>
                            </p:stCondLst>
                            <p:childTnLst>
                              <p:par>
                                <p:cTn id="81" presetID="10" presetClass="entr" presetSubtype="0" fill="hold" grpId="0" nodeType="afterEffect">
                                  <p:stCondLst>
                                    <p:cond delay="0"/>
                                  </p:stCondLst>
                                  <p:childTnLst>
                                    <p:set>
                                      <p:cBhvr>
                                        <p:cTn id="82" dur="1" fill="hold">
                                          <p:stCondLst>
                                            <p:cond delay="0"/>
                                          </p:stCondLst>
                                        </p:cTn>
                                        <p:tgtEl>
                                          <p:spTgt spid="14">
                                            <p:txEl>
                                              <p:pRg st="0" end="0"/>
                                            </p:txEl>
                                          </p:spTgt>
                                        </p:tgtEl>
                                        <p:attrNameLst>
                                          <p:attrName>style.visibility</p:attrName>
                                        </p:attrNameLst>
                                      </p:cBhvr>
                                      <p:to>
                                        <p:strVal val="visible"/>
                                      </p:to>
                                    </p:set>
                                    <p:animEffect transition="in" filter="fade">
                                      <p:cBhvr>
                                        <p:cTn id="83" dur="1000"/>
                                        <p:tgtEl>
                                          <p:spTgt spid="14">
                                            <p:txEl>
                                              <p:pRg st="0" end="0"/>
                                            </p:txEl>
                                          </p:spTgt>
                                        </p:tgtEl>
                                      </p:cBhvr>
                                    </p:animEffect>
                                  </p:childTnLst>
                                </p:cTn>
                              </p:par>
                            </p:childTnLst>
                          </p:cTn>
                        </p:par>
                        <p:par>
                          <p:cTn id="84" fill="hold">
                            <p:stCondLst>
                              <p:cond delay="20000"/>
                            </p:stCondLst>
                            <p:childTnLst>
                              <p:par>
                                <p:cTn id="85" presetID="10" presetClass="entr" presetSubtype="0" fill="hold" grpId="0" nodeType="afterEffect">
                                  <p:stCondLst>
                                    <p:cond delay="0"/>
                                  </p:stCondLst>
                                  <p:childTnLst>
                                    <p:set>
                                      <p:cBhvr>
                                        <p:cTn id="86" dur="1" fill="hold">
                                          <p:stCondLst>
                                            <p:cond delay="0"/>
                                          </p:stCondLst>
                                        </p:cTn>
                                        <p:tgtEl>
                                          <p:spTgt spid="14">
                                            <p:txEl>
                                              <p:pRg st="1" end="1"/>
                                            </p:txEl>
                                          </p:spTgt>
                                        </p:tgtEl>
                                        <p:attrNameLst>
                                          <p:attrName>style.visibility</p:attrName>
                                        </p:attrNameLst>
                                      </p:cBhvr>
                                      <p:to>
                                        <p:strVal val="visible"/>
                                      </p:to>
                                    </p:set>
                                    <p:animEffect transition="in" filter="fade">
                                      <p:cBhvr>
                                        <p:cTn id="87" dur="1000"/>
                                        <p:tgtEl>
                                          <p:spTgt spid="14">
                                            <p:txEl>
                                              <p:pRg st="1" end="1"/>
                                            </p:txEl>
                                          </p:spTgt>
                                        </p:tgtEl>
                                      </p:cBhvr>
                                    </p:animEffect>
                                  </p:childTnLst>
                                </p:cTn>
                              </p:par>
                            </p:childTnLst>
                          </p:cTn>
                        </p:par>
                        <p:par>
                          <p:cTn id="88" fill="hold">
                            <p:stCondLst>
                              <p:cond delay="21000"/>
                            </p:stCondLst>
                            <p:childTnLst>
                              <p:par>
                                <p:cTn id="89" presetID="10" presetClass="entr" presetSubtype="0" fill="hold" grpId="0" nodeType="afterEffect">
                                  <p:stCondLst>
                                    <p:cond delay="0"/>
                                  </p:stCondLst>
                                  <p:childTnLst>
                                    <p:set>
                                      <p:cBhvr>
                                        <p:cTn id="90" dur="1" fill="hold">
                                          <p:stCondLst>
                                            <p:cond delay="0"/>
                                          </p:stCondLst>
                                        </p:cTn>
                                        <p:tgtEl>
                                          <p:spTgt spid="18">
                                            <p:bg/>
                                          </p:spTgt>
                                        </p:tgtEl>
                                        <p:attrNameLst>
                                          <p:attrName>style.visibility</p:attrName>
                                        </p:attrNameLst>
                                      </p:cBhvr>
                                      <p:to>
                                        <p:strVal val="visible"/>
                                      </p:to>
                                    </p:set>
                                    <p:animEffect transition="in" filter="fade">
                                      <p:cBhvr>
                                        <p:cTn id="91" dur="1000"/>
                                        <p:tgtEl>
                                          <p:spTgt spid="18">
                                            <p:bg/>
                                          </p:spTgt>
                                        </p:tgtEl>
                                      </p:cBhvr>
                                    </p:animEffect>
                                  </p:childTnLst>
                                </p:cTn>
                              </p:par>
                            </p:childTnLst>
                          </p:cTn>
                        </p:par>
                        <p:par>
                          <p:cTn id="92" fill="hold">
                            <p:stCondLst>
                              <p:cond delay="22000"/>
                            </p:stCondLst>
                            <p:childTnLst>
                              <p:par>
                                <p:cTn id="93" presetID="10" presetClass="entr" presetSubtype="0" fill="hold" grpId="0" nodeType="afterEffect">
                                  <p:stCondLst>
                                    <p:cond delay="0"/>
                                  </p:stCondLst>
                                  <p:childTnLst>
                                    <p:set>
                                      <p:cBhvr>
                                        <p:cTn id="94" dur="1" fill="hold">
                                          <p:stCondLst>
                                            <p:cond delay="0"/>
                                          </p:stCondLst>
                                        </p:cTn>
                                        <p:tgtEl>
                                          <p:spTgt spid="18">
                                            <p:txEl>
                                              <p:pRg st="0" end="0"/>
                                            </p:txEl>
                                          </p:spTgt>
                                        </p:tgtEl>
                                        <p:attrNameLst>
                                          <p:attrName>style.visibility</p:attrName>
                                        </p:attrNameLst>
                                      </p:cBhvr>
                                      <p:to>
                                        <p:strVal val="visible"/>
                                      </p:to>
                                    </p:set>
                                    <p:animEffect transition="in" filter="fade">
                                      <p:cBhvr>
                                        <p:cTn id="95" dur="1000"/>
                                        <p:tgtEl>
                                          <p:spTgt spid="18">
                                            <p:txEl>
                                              <p:pRg st="0" end="0"/>
                                            </p:txEl>
                                          </p:spTgt>
                                        </p:tgtEl>
                                      </p:cBhvr>
                                    </p:animEffect>
                                  </p:childTnLst>
                                </p:cTn>
                              </p:par>
                            </p:childTnLst>
                          </p:cTn>
                        </p:par>
                        <p:par>
                          <p:cTn id="96" fill="hold">
                            <p:stCondLst>
                              <p:cond delay="23000"/>
                            </p:stCondLst>
                            <p:childTnLst>
                              <p:par>
                                <p:cTn id="97" presetID="10" presetClass="entr" presetSubtype="0" fill="hold" grpId="0" nodeType="afterEffect">
                                  <p:stCondLst>
                                    <p:cond delay="0"/>
                                  </p:stCondLst>
                                  <p:childTnLst>
                                    <p:set>
                                      <p:cBhvr>
                                        <p:cTn id="98" dur="1" fill="hold">
                                          <p:stCondLst>
                                            <p:cond delay="0"/>
                                          </p:stCondLst>
                                        </p:cTn>
                                        <p:tgtEl>
                                          <p:spTgt spid="18">
                                            <p:txEl>
                                              <p:pRg st="1" end="1"/>
                                            </p:txEl>
                                          </p:spTgt>
                                        </p:tgtEl>
                                        <p:attrNameLst>
                                          <p:attrName>style.visibility</p:attrName>
                                        </p:attrNameLst>
                                      </p:cBhvr>
                                      <p:to>
                                        <p:strVal val="visible"/>
                                      </p:to>
                                    </p:set>
                                    <p:animEffect transition="in" filter="fade">
                                      <p:cBhvr>
                                        <p:cTn id="99" dur="10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4" grpId="0" build="p" animBg="1"/>
      <p:bldP spid="15" grpId="0" build="p" animBg="1"/>
      <p:bldP spid="16" grpId="0" build="p" animBg="1"/>
      <p:bldP spid="17" grpId="0" build="p"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6</a:t>
            </a:r>
          </a:p>
        </p:txBody>
      </p:sp>
    </p:spTree>
    <p:extLst>
      <p:ext uri="{BB962C8B-B14F-4D97-AF65-F5344CB8AC3E}">
        <p14:creationId xmlns:p14="http://schemas.microsoft.com/office/powerpoint/2010/main" val="30932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t>CREATE Statement</a:t>
            </a:r>
          </a:p>
        </p:txBody>
      </p:sp>
    </p:spTree>
    <p:extLst>
      <p:ext uri="{BB962C8B-B14F-4D97-AF65-F5344CB8AC3E}">
        <p14:creationId xmlns:p14="http://schemas.microsoft.com/office/powerpoint/2010/main" val="125477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066800"/>
            <a:ext cx="8915401" cy="4906963"/>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a:t>How to create the database “</a:t>
            </a:r>
            <a:r>
              <a:rPr lang="en-US" sz="2200" b="1" dirty="0" err="1"/>
              <a:t>ABCTradersPMSDB</a:t>
            </a:r>
            <a:r>
              <a:rPr lang="en-US" sz="2200" dirty="0"/>
              <a:t>“</a:t>
            </a:r>
            <a:r>
              <a:rPr lang="en-US" sz="2400" dirty="0">
                <a:solidFill>
                  <a:schemeClr val="bg2">
                    <a:lumMod val="25000"/>
                  </a:schemeClr>
                </a:solidFill>
              </a:rPr>
              <a:t> </a:t>
            </a:r>
            <a:r>
              <a:rPr lang="en-US" sz="2200" dirty="0"/>
              <a:t>for PMS System.</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CREATE</a:t>
            </a:r>
            <a:r>
              <a:rPr lang="en-IN" sz="1800" b="1" dirty="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DATABASE</a:t>
            </a:r>
            <a:r>
              <a:rPr lang="en-IN" sz="1800" b="1" dirty="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ABCTradersPMSDB</a:t>
            </a:r>
            <a:r>
              <a:rPr lang="en-IN" sz="2200" dirty="0">
                <a:solidFill>
                  <a:schemeClr val="accent6"/>
                </a:solidFill>
                <a:latin typeface="Arial" panose="020B0604020202020204" pitchFamily="34" charset="0"/>
              </a:rPr>
              <a:t>;</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CREATE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13786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9C735C9F3CD54A948D0AD38DF112BF" ma:contentTypeVersion="4" ma:contentTypeDescription="Create a new document." ma:contentTypeScope="" ma:versionID="580a171cd10c354d127ddd4ccb42a406">
  <xsd:schema xmlns:xsd="http://www.w3.org/2001/XMLSchema" xmlns:xs="http://www.w3.org/2001/XMLSchema" xmlns:p="http://schemas.microsoft.com/office/2006/metadata/properties" xmlns:ns2="eac52b12-2228-488c-9d59-8a93d308b64e" xmlns:ns3="951c5514-b77c-4532-82d5-a05f2f7d58e2" targetNamespace="http://schemas.microsoft.com/office/2006/metadata/properties" ma:root="true" ma:fieldsID="97de6e2cc3eb0ac4db5100074650e727" ns2:_="" ns3:_="">
    <xsd:import namespace="eac52b12-2228-488c-9d59-8a93d308b64e"/>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52b12-2228-488c-9d59-8a93d308b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2.xml><?xml version="1.0" encoding="utf-8"?>
<ds:datastoreItem xmlns:ds="http://schemas.openxmlformats.org/officeDocument/2006/customXml" ds:itemID="{1AE6EBE9-CA50-4F93-AC1F-28B34FEBAD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52b12-2228-488c-9d59-8a93d308b64e"/>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C481EB-8F30-4DBE-97E4-C47F16554C60}">
  <ds:schemaRefs>
    <ds:schemaRef ds:uri="http://www.w3.org/XML/1998/namespace"/>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Theme_3</Template>
  <TotalTime>18995</TotalTime>
  <Words>1900</Words>
  <Application>Microsoft Office PowerPoint</Application>
  <PresentationFormat>On-screen Show (4:3)</PresentationFormat>
  <Paragraphs>386</Paragraphs>
  <Slides>34</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Arial Narrow</vt:lpstr>
      <vt:lpstr>Arial Rounded MT Bold</vt:lpstr>
      <vt:lpstr>Arial Unicode MS</vt:lpstr>
      <vt:lpstr>Calibri</vt:lpstr>
      <vt:lpstr>Courier New</vt:lpstr>
      <vt:lpstr>Verdana</vt:lpstr>
      <vt:lpstr>Wingdings</vt:lpstr>
      <vt:lpstr>Academy LCD Compliant Template</vt:lpstr>
      <vt:lpstr>1_Academy LCD Compliant Template</vt:lpstr>
      <vt:lpstr>PowerPoint Presentation</vt:lpstr>
      <vt:lpstr>Context Setting: Overview</vt:lpstr>
      <vt:lpstr>Enabling Objectives</vt:lpstr>
      <vt:lpstr>Key Topics</vt:lpstr>
      <vt:lpstr>Scenario</vt:lpstr>
      <vt:lpstr>Database Tables</vt:lpstr>
      <vt:lpstr>Schema Diagram</vt:lpstr>
      <vt:lpstr>PowerPoint Presentation</vt:lpstr>
      <vt:lpstr>CREATE Statement</vt:lpstr>
      <vt:lpstr>CREATE Statement</vt:lpstr>
      <vt:lpstr>CREATE DATABASE</vt:lpstr>
      <vt:lpstr>CREATE Statement</vt:lpstr>
      <vt:lpstr>CREATE Statement</vt:lpstr>
      <vt:lpstr>PowerPoint Presentation</vt:lpstr>
      <vt:lpstr>ALTER Statement</vt:lpstr>
      <vt:lpstr>ALTER Table</vt:lpstr>
      <vt:lpstr>PowerPoint Presentation</vt:lpstr>
      <vt:lpstr>RENAME Statement</vt:lpstr>
      <vt:lpstr>RENAME Table</vt:lpstr>
      <vt:lpstr>RENAME Table</vt:lpstr>
      <vt:lpstr>RENAME Table</vt:lpstr>
      <vt:lpstr>RENAME Table</vt:lpstr>
      <vt:lpstr>PowerPoint Presentation</vt:lpstr>
      <vt:lpstr>DROP TABLE</vt:lpstr>
      <vt:lpstr>RENAME Statement</vt:lpstr>
      <vt:lpstr>TRUNCATE TABLE</vt:lpstr>
      <vt:lpstr>PowerPoint Presentation</vt:lpstr>
      <vt:lpstr>Data Control Language</vt:lpstr>
      <vt:lpstr>Data Control Language</vt:lpstr>
      <vt:lpstr>Data Control Language</vt:lpstr>
      <vt:lpstr>Practice Check</vt:lpstr>
      <vt:lpstr>RECAP</vt:lpstr>
      <vt:lpstr>Source</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RIO_02_DDL_DML_DQL_DCL_TCL</dc:title>
  <dc:creator>AssetDevelopmentTeam@cognizant.com</dc:creator>
  <cp:lastModifiedBy>Gopal8147117572@outlook.com</cp:lastModifiedBy>
  <cp:revision>1637</cp:revision>
  <dcterms:created xsi:type="dcterms:W3CDTF">2011-06-15T11:24:59Z</dcterms:created>
  <dcterms:modified xsi:type="dcterms:W3CDTF">2022-02-11T08:44:37Z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0x0101007A9C735C9F3CD54A948D0AD38DF112BF</vt:lpwstr>
  </property>
</Properties>
</file>