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4"/>
    <p:sldMasterId id="2147483752" r:id="rId5"/>
  </p:sldMasterIdLst>
  <p:notesMasterIdLst>
    <p:notesMasterId r:id="rId33"/>
  </p:notesMasterIdLst>
  <p:handoutMasterIdLst>
    <p:handoutMasterId r:id="rId34"/>
  </p:handoutMasterIdLst>
  <p:sldIdLst>
    <p:sldId id="257" r:id="rId6"/>
    <p:sldId id="564" r:id="rId7"/>
    <p:sldId id="565" r:id="rId8"/>
    <p:sldId id="569" r:id="rId9"/>
    <p:sldId id="287" r:id="rId10"/>
    <p:sldId id="452" r:id="rId11"/>
    <p:sldId id="413" r:id="rId12"/>
    <p:sldId id="570" r:id="rId13"/>
    <p:sldId id="502" r:id="rId14"/>
    <p:sldId id="571" r:id="rId15"/>
    <p:sldId id="572" r:id="rId16"/>
    <p:sldId id="508" r:id="rId17"/>
    <p:sldId id="573" r:id="rId18"/>
    <p:sldId id="574" r:id="rId19"/>
    <p:sldId id="519" r:id="rId20"/>
    <p:sldId id="575" r:id="rId21"/>
    <p:sldId id="576" r:id="rId22"/>
    <p:sldId id="514" r:id="rId23"/>
    <p:sldId id="577" r:id="rId24"/>
    <p:sldId id="578" r:id="rId25"/>
    <p:sldId id="521" r:id="rId26"/>
    <p:sldId id="579" r:id="rId27"/>
    <p:sldId id="580" r:id="rId28"/>
    <p:sldId id="582" r:id="rId29"/>
    <p:sldId id="581" r:id="rId30"/>
    <p:sldId id="568" r:id="rId31"/>
    <p:sldId id="55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patra, Anannya (Cognizant)" initials="TA("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744"/>
    <a:srgbClr val="0000FF"/>
    <a:srgbClr val="D49516"/>
    <a:srgbClr val="008080"/>
    <a:srgbClr val="663300"/>
    <a:srgbClr val="320019"/>
    <a:srgbClr val="953735"/>
    <a:srgbClr val="CE7674"/>
    <a:srgbClr val="2D9F01"/>
    <a:srgbClr val="228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84740" autoAdjust="0"/>
  </p:normalViewPr>
  <p:slideViewPr>
    <p:cSldViewPr>
      <p:cViewPr varScale="1">
        <p:scale>
          <a:sx n="70" d="100"/>
          <a:sy n="70" d="100"/>
        </p:scale>
        <p:origin x="1114" y="43"/>
      </p:cViewPr>
      <p:guideLst>
        <p:guide orient="horz" pos="3888"/>
        <p:guide pos="288"/>
      </p:guideLst>
    </p:cSldViewPr>
  </p:slideViewPr>
  <p:outlineViewPr>
    <p:cViewPr>
      <p:scale>
        <a:sx n="33" d="100"/>
        <a:sy n="33" d="100"/>
      </p:scale>
      <p:origin x="0" y="-463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2/11/2022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dirty="0"/>
          </a:p>
        </p:txBody>
      </p:sp>
    </p:spTree>
    <p:extLst>
      <p:ext uri="{BB962C8B-B14F-4D97-AF65-F5344CB8AC3E}">
        <p14:creationId xmlns:p14="http://schemas.microsoft.com/office/powerpoint/2010/main" val="1668638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2/11/2022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ailto:sjones@classicmodelcars.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Tree>
    <p:extLst>
      <p:ext uri="{BB962C8B-B14F-4D97-AF65-F5344CB8AC3E}">
        <p14:creationId xmlns:p14="http://schemas.microsoft.com/office/powerpoint/2010/main" val="601698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sz="2000" dirty="0">
                <a:solidFill>
                  <a:schemeClr val="bg1"/>
                </a:solidFill>
                <a:latin typeface="Arial" panose="020B0604020202020204" pitchFamily="34" charset="0"/>
                <a:cs typeface="Arial" panose="020B0604020202020204" pitchFamily="34" charset="0"/>
              </a:rPr>
              <a:t>Explanation: </a:t>
            </a:r>
          </a:p>
          <a:p>
            <a:pPr lvl="1">
              <a:spcBef>
                <a:spcPts val="0"/>
              </a:spcBef>
            </a:pPr>
            <a:r>
              <a:rPr lang="en-US" sz="2000" dirty="0">
                <a:solidFill>
                  <a:schemeClr val="bg1"/>
                </a:solidFill>
                <a:latin typeface="Arial" panose="020B0604020202020204" pitchFamily="34" charset="0"/>
                <a:cs typeface="Arial" panose="020B0604020202020204" pitchFamily="34" charset="0"/>
              </a:rPr>
              <a:t>The above query will add a new employee named Smith Jones with id 1703, designation Sales Representative, who reports to employee 1101. His email id and extension are </a:t>
            </a:r>
            <a:r>
              <a:rPr lang="en-US" sz="2000" dirty="0">
                <a:solidFill>
                  <a:schemeClr val="bg1"/>
                </a:solidFill>
                <a:latin typeface="Arial" panose="020B0604020202020204" pitchFamily="34" charset="0"/>
                <a:cs typeface="Arial" panose="020B0604020202020204" pitchFamily="34" charset="0"/>
                <a:hlinkClick r:id="rId3"/>
              </a:rPr>
              <a:t>sjones@classicmodelcars.com</a:t>
            </a:r>
            <a:r>
              <a:rPr lang="en-US" sz="2000" dirty="0">
                <a:solidFill>
                  <a:schemeClr val="bg1"/>
                </a:solidFill>
                <a:latin typeface="Arial" panose="020B0604020202020204" pitchFamily="34" charset="0"/>
                <a:cs typeface="Arial" panose="020B0604020202020204" pitchFamily="34" charset="0"/>
              </a:rPr>
              <a:t> and x19200, respectively.</a:t>
            </a:r>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dirty="0"/>
          </a:p>
        </p:txBody>
      </p:sp>
    </p:spTree>
    <p:extLst>
      <p:ext uri="{BB962C8B-B14F-4D97-AF65-F5344CB8AC3E}">
        <p14:creationId xmlns:p14="http://schemas.microsoft.com/office/powerpoint/2010/main" val="3538105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5125" indent="-365125">
              <a:spcBef>
                <a:spcPts val="0"/>
              </a:spcBef>
            </a:pPr>
            <a:r>
              <a:rPr lang="en-US" sz="2000" dirty="0">
                <a:solidFill>
                  <a:schemeClr val="bg1"/>
                </a:solidFill>
                <a:latin typeface="Arial" panose="020B0604020202020204" pitchFamily="34" charset="0"/>
                <a:cs typeface="Arial" panose="020B0604020202020204" pitchFamily="34" charset="0"/>
              </a:rPr>
              <a:t>You can insert multiple rows at a time with a single SQL statement using the command below.</a:t>
            </a:r>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dirty="0"/>
          </a:p>
        </p:txBody>
      </p:sp>
    </p:spTree>
    <p:extLst>
      <p:ext uri="{BB962C8B-B14F-4D97-AF65-F5344CB8AC3E}">
        <p14:creationId xmlns:p14="http://schemas.microsoft.com/office/powerpoint/2010/main" val="4050153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5125" indent="-365125">
              <a:spcBef>
                <a:spcPts val="0"/>
              </a:spcBef>
            </a:pPr>
            <a:r>
              <a:rPr lang="en-US" sz="2000" dirty="0">
                <a:solidFill>
                  <a:schemeClr val="bg1"/>
                </a:solidFill>
                <a:latin typeface="Arial" panose="020B0604020202020204" pitchFamily="34" charset="0"/>
                <a:cs typeface="Arial" panose="020B0604020202020204" pitchFamily="34" charset="0"/>
              </a:rPr>
              <a:t>You can insert multiple rows at a time with a single SQL statement using the command below.</a:t>
            </a:r>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dirty="0"/>
          </a:p>
        </p:txBody>
      </p:sp>
    </p:spTree>
    <p:extLst>
      <p:ext uri="{BB962C8B-B14F-4D97-AF65-F5344CB8AC3E}">
        <p14:creationId xmlns:p14="http://schemas.microsoft.com/office/powerpoint/2010/main" val="863567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You can insert multiple rows at a time from one table to another, provided, the columns which are being copied are compatible with each other.</a:t>
            </a:r>
            <a:endParaRPr lang="en-US" sz="1200" b="1" dirty="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extLst>
      <p:ext uri="{BB962C8B-B14F-4D97-AF65-F5344CB8AC3E}">
        <p14:creationId xmlns:p14="http://schemas.microsoft.com/office/powerpoint/2010/main" val="150022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will learn the queries based on the Scenario mentioned and different requirements.</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dirty="0"/>
          </a:p>
        </p:txBody>
      </p:sp>
    </p:spTree>
    <p:extLst>
      <p:ext uri="{BB962C8B-B14F-4D97-AF65-F5344CB8AC3E}">
        <p14:creationId xmlns:p14="http://schemas.microsoft.com/office/powerpoint/2010/main" val="2015066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u="sng" dirty="0">
                <a:solidFill>
                  <a:schemeClr val="bg1"/>
                </a:solidFill>
                <a:latin typeface="Arial" panose="020B0604020202020204" pitchFamily="34" charset="0"/>
                <a:cs typeface="Arial" panose="020B0604020202020204" pitchFamily="34" charset="0"/>
              </a:rPr>
              <a:t>Explanation: </a:t>
            </a:r>
            <a:r>
              <a:rPr lang="en-US" sz="2000" dirty="0">
                <a:solidFill>
                  <a:schemeClr val="bg1"/>
                </a:solidFill>
                <a:latin typeface="Arial" panose="020B0604020202020204" pitchFamily="34" charset="0"/>
                <a:cs typeface="Arial" panose="020B0604020202020204" pitchFamily="34" charset="0"/>
              </a:rPr>
              <a:t>The extension for employee 1703 has been changed to x19320.</a:t>
            </a:r>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dirty="0"/>
          </a:p>
        </p:txBody>
      </p:sp>
    </p:spTree>
    <p:extLst>
      <p:ext uri="{BB962C8B-B14F-4D97-AF65-F5344CB8AC3E}">
        <p14:creationId xmlns:p14="http://schemas.microsoft.com/office/powerpoint/2010/main" val="3382626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u="sng" dirty="0">
                <a:solidFill>
                  <a:schemeClr val="bg1"/>
                </a:solidFill>
                <a:latin typeface="Arial" panose="020B0604020202020204" pitchFamily="34" charset="0"/>
                <a:cs typeface="Arial" panose="020B0604020202020204" pitchFamily="34" charset="0"/>
              </a:rPr>
              <a:t>Explanation:</a:t>
            </a:r>
            <a:r>
              <a:rPr lang="en-US" sz="2000" dirty="0">
                <a:solidFill>
                  <a:schemeClr val="bg1"/>
                </a:solidFill>
                <a:latin typeface="Arial" panose="020B0604020202020204" pitchFamily="34" charset="0"/>
                <a:cs typeface="Arial" panose="020B0604020202020204" pitchFamily="34" charset="0"/>
              </a:rPr>
              <a:t> The record of employee 1703 has been removed from employee table</a:t>
            </a:r>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dirty="0"/>
          </a:p>
        </p:txBody>
      </p:sp>
    </p:spTree>
    <p:extLst>
      <p:ext uri="{BB962C8B-B14F-4D97-AF65-F5344CB8AC3E}">
        <p14:creationId xmlns:p14="http://schemas.microsoft.com/office/powerpoint/2010/main" val="362583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1400715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72963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will learn the queries based on the Scenario mentioned and different requirements.</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dirty="0"/>
          </a:p>
        </p:txBody>
      </p:sp>
    </p:spTree>
    <p:extLst>
      <p:ext uri="{BB962C8B-B14F-4D97-AF65-F5344CB8AC3E}">
        <p14:creationId xmlns:p14="http://schemas.microsoft.com/office/powerpoint/2010/main" val="2293286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365760">
              <a:spcBef>
                <a:spcPts val="0"/>
              </a:spcBef>
            </a:pPr>
            <a:r>
              <a:rPr lang="en-US" sz="2000" b="1" u="sng" dirty="0">
                <a:solidFill>
                  <a:schemeClr val="bg1"/>
                </a:solidFill>
                <a:latin typeface="Arial" panose="020B0604020202020204" pitchFamily="34" charset="0"/>
                <a:cs typeface="Arial" panose="020B0604020202020204" pitchFamily="34" charset="0"/>
              </a:rPr>
              <a:t>Explanation: </a:t>
            </a:r>
          </a:p>
          <a:p>
            <a:pPr marL="491490" lvl="2" indent="0">
              <a:spcBef>
                <a:spcPts val="0"/>
              </a:spcBef>
              <a:buFont typeface="Calibri" pitchFamily="34" charset="0"/>
              <a:buNone/>
            </a:pPr>
            <a:r>
              <a:rPr lang="en-US" dirty="0">
                <a:solidFill>
                  <a:schemeClr val="bg1"/>
                </a:solidFill>
                <a:latin typeface="Arial" panose="020B0604020202020204" pitchFamily="34" charset="0"/>
                <a:cs typeface="Arial" panose="020B0604020202020204" pitchFamily="34" charset="0"/>
              </a:rPr>
              <a:t>The query will display last name, first name, and contact number of all customers from Customers table. </a:t>
            </a:r>
          </a:p>
          <a:p>
            <a:pPr marL="491490" lvl="2" indent="0">
              <a:spcBef>
                <a:spcPts val="0"/>
              </a:spcBef>
              <a:buFont typeface="Calibri" pitchFamily="34" charset="0"/>
              <a:buNone/>
            </a:pPr>
            <a:r>
              <a:rPr lang="en-US" dirty="0">
                <a:solidFill>
                  <a:schemeClr val="bg1"/>
                </a:solidFill>
                <a:latin typeface="Arial" panose="020B0604020202020204" pitchFamily="34" charset="0"/>
                <a:cs typeface="Arial" panose="020B0604020202020204" pitchFamily="34" charset="0"/>
              </a:rPr>
              <a:t>When you select specific columns from a table(relation), it is termed as PROJECTION operation in relational algebra.</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p14="http://schemas.microsoft.com/office/powerpoint/2010/main" val="2494268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365760" algn="l" defTabSz="914400" rtl="0" eaLnBrk="1" fontAlgn="auto" latinLnBrk="0" hangingPunct="1">
              <a:lnSpc>
                <a:spcPct val="100000"/>
              </a:lnSpc>
              <a:spcBef>
                <a:spcPts val="0"/>
              </a:spcBef>
              <a:spcAft>
                <a:spcPts val="0"/>
              </a:spcAft>
              <a:buClrTx/>
              <a:buSzTx/>
              <a:buFontTx/>
              <a:buNone/>
              <a:tabLst/>
              <a:defRPr/>
            </a:pPr>
            <a:r>
              <a:rPr lang="en-US" sz="2000" b="1" u="sng" dirty="0">
                <a:solidFill>
                  <a:schemeClr val="bg1"/>
                </a:solidFill>
                <a:latin typeface="Arial" panose="020B0604020202020204" pitchFamily="34" charset="0"/>
                <a:cs typeface="Arial" panose="020B0604020202020204" pitchFamily="34" charset="0"/>
              </a:rPr>
              <a:t>Note:</a:t>
            </a:r>
            <a:r>
              <a:rPr lang="en-US" sz="2000" dirty="0">
                <a:solidFill>
                  <a:schemeClr val="bg1"/>
                </a:solidFill>
                <a:latin typeface="Arial" panose="020B0604020202020204" pitchFamily="34" charset="0"/>
                <a:cs typeface="Arial" panose="020B0604020202020204" pitchFamily="34" charset="0"/>
              </a:rPr>
              <a:t> The query select * is a bad practice. Never use it in a production environment on tables with huge number of rows.</a:t>
            </a:r>
          </a:p>
          <a:p>
            <a:pPr indent="-365760">
              <a:spcBef>
                <a:spcPts val="0"/>
              </a:spcBef>
            </a:pPr>
            <a:endParaRPr lang="en-US" sz="2000" b="1" u="sng" dirty="0">
              <a:solidFill>
                <a:schemeClr val="bg1"/>
              </a:solidFill>
              <a:latin typeface="Arial" panose="020B0604020202020204" pitchFamily="34" charset="0"/>
              <a:cs typeface="Arial" panose="020B0604020202020204" pitchFamily="34" charset="0"/>
            </a:endParaRPr>
          </a:p>
          <a:p>
            <a:pPr marL="365125" indent="-365125">
              <a:spcBef>
                <a:spcPts val="0"/>
              </a:spcBef>
            </a:pPr>
            <a:r>
              <a:rPr lang="en-US" sz="2000" dirty="0">
                <a:solidFill>
                  <a:schemeClr val="bg1"/>
                </a:solidFill>
                <a:latin typeface="Arial" panose="020B0604020202020204" pitchFamily="34" charset="0"/>
                <a:cs typeface="Arial" panose="020B0604020202020204" pitchFamily="34" charset="0"/>
              </a:rPr>
              <a:t>Usually in projects we do not write query using SELECT *, rather we use SELECT COUNT(*) where COUNT() is a SQL function (to be learnt in another session) that returns the</a:t>
            </a:r>
            <a:r>
              <a:rPr lang="en-US" sz="2000" baseline="0" dirty="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number of records in table.</a:t>
            </a:r>
          </a:p>
          <a:p>
            <a:pPr marL="365125" indent="-365125">
              <a:spcBef>
                <a:spcPts val="0"/>
              </a:spcBef>
            </a:pPr>
            <a:endParaRPr lang="en-US" sz="2000" dirty="0">
              <a:solidFill>
                <a:schemeClr val="bg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Arial" panose="020B0604020202020204" pitchFamily="34" charset="0"/>
                <a:cs typeface="Arial" panose="020B0604020202020204" pitchFamily="34" charset="0"/>
              </a:rPr>
              <a:t>If the table comprises 122 rows, it will return 122 as a result which is just a scalar value. </a:t>
            </a:r>
          </a:p>
          <a:p>
            <a:pPr marL="0" indent="0">
              <a:buNone/>
            </a:pPr>
            <a:r>
              <a:rPr lang="en-US" sz="2000" b="1" dirty="0">
                <a:solidFill>
                  <a:schemeClr val="bg1"/>
                </a:solidFill>
                <a:latin typeface="Arial" panose="020B0604020202020204" pitchFamily="34" charset="0"/>
                <a:cs typeface="Arial" panose="020B0604020202020204" pitchFamily="34" charset="0"/>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1546553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Explanation: </a:t>
            </a:r>
          </a:p>
          <a:p>
            <a:pPr marL="741363" lvl="1" indent="-365125" algn="l">
              <a:spcBef>
                <a:spcPts val="0"/>
              </a:spcBef>
            </a:pPr>
            <a:r>
              <a:rPr lang="en-US" sz="2000" dirty="0">
                <a:solidFill>
                  <a:schemeClr val="bg1"/>
                </a:solidFill>
                <a:latin typeface="Arial" panose="020B0604020202020204" pitchFamily="34" charset="0"/>
                <a:cs typeface="Arial" panose="020B0604020202020204" pitchFamily="34" charset="0"/>
              </a:rPr>
              <a:t>The above query will display last name, first name, and contact number of all customers who belong to Germany from customers table. </a:t>
            </a:r>
          </a:p>
          <a:p>
            <a:pPr marL="741363" lvl="1" indent="-365125" algn="l">
              <a:spcBef>
                <a:spcPts val="0"/>
              </a:spcBef>
            </a:pPr>
            <a:endParaRPr lang="en-US" sz="2000" dirty="0">
              <a:solidFill>
                <a:schemeClr val="bg1"/>
              </a:solidFill>
              <a:latin typeface="Arial" panose="020B0604020202020204" pitchFamily="34" charset="0"/>
              <a:cs typeface="Arial" panose="020B0604020202020204" pitchFamily="34" charset="0"/>
            </a:endParaRPr>
          </a:p>
          <a:p>
            <a:pPr marL="741363" lvl="1" indent="-365125" algn="l">
              <a:spcBef>
                <a:spcPts val="0"/>
              </a:spcBef>
            </a:pPr>
            <a:r>
              <a:rPr lang="en-US" sz="2000" dirty="0">
                <a:solidFill>
                  <a:schemeClr val="bg1"/>
                </a:solidFill>
                <a:latin typeface="Arial" panose="020B0604020202020204" pitchFamily="34" charset="0"/>
                <a:cs typeface="Arial" panose="020B0604020202020204" pitchFamily="34" charset="0"/>
              </a:rPr>
              <a:t>When you select specific rows from a table(relation), it is termed as RESTRICTION operation in relational algebra.</a:t>
            </a:r>
          </a:p>
          <a:p>
            <a:pPr algn="l"/>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dirty="0"/>
          </a:p>
        </p:txBody>
      </p:sp>
    </p:spTree>
    <p:extLst>
      <p:ext uri="{BB962C8B-B14F-4D97-AF65-F5344CB8AC3E}">
        <p14:creationId xmlns:p14="http://schemas.microsoft.com/office/powerpoint/2010/main" val="1969972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u="sng" dirty="0"/>
              <a:t>Explanation</a:t>
            </a:r>
          </a:p>
          <a:p>
            <a:endParaRPr lang="en-US" b="1" u="sng" dirty="0"/>
          </a:p>
          <a:p>
            <a:pPr indent="-365760">
              <a:spcBef>
                <a:spcPts val="0"/>
              </a:spcBef>
            </a:pPr>
            <a:r>
              <a:rPr lang="en-US" sz="2000" dirty="0">
                <a:solidFill>
                  <a:schemeClr val="bg1"/>
                </a:solidFill>
                <a:latin typeface="Arial" panose="020B0604020202020204" pitchFamily="34" charset="0"/>
                <a:cs typeface="Arial" panose="020B0604020202020204" pitchFamily="34" charset="0"/>
              </a:rPr>
              <a:t>The SELECT statement has many optional clauses:</a:t>
            </a:r>
          </a:p>
          <a:p>
            <a:pPr marL="731520" lvl="1" indent="-365760">
              <a:spcBef>
                <a:spcPts val="0"/>
              </a:spcBef>
              <a:buClr>
                <a:schemeClr val="bg2"/>
              </a:buClr>
              <a:buFont typeface="Calibri" pitchFamily="34" charset="0"/>
              <a:buChar char="—"/>
            </a:pPr>
            <a:r>
              <a:rPr lang="en-US" sz="2000" dirty="0">
                <a:solidFill>
                  <a:schemeClr val="bg1"/>
                </a:solidFill>
                <a:latin typeface="Arial" panose="020B0604020202020204" pitchFamily="34" charset="0"/>
                <a:cs typeface="Arial" panose="020B0604020202020204" pitchFamily="34" charset="0"/>
              </a:rPr>
              <a:t>SELECT clause specifies columns to retrieve.</a:t>
            </a:r>
          </a:p>
          <a:p>
            <a:pPr marL="731520" lvl="1" indent="-365760">
              <a:spcBef>
                <a:spcPts val="0"/>
              </a:spcBef>
              <a:buClr>
                <a:schemeClr val="bg2"/>
              </a:buClr>
              <a:buFont typeface="Calibri" pitchFamily="34" charset="0"/>
              <a:buChar char="—"/>
            </a:pPr>
            <a:r>
              <a:rPr lang="en-US" sz="2000" dirty="0">
                <a:solidFill>
                  <a:schemeClr val="bg1"/>
                </a:solidFill>
                <a:latin typeface="Arial" panose="020B0604020202020204" pitchFamily="34" charset="0"/>
                <a:cs typeface="Arial" panose="020B0604020202020204" pitchFamily="34" charset="0"/>
              </a:rPr>
              <a:t>FROM clause defines the table(s) that is used for the query. It can also join tables.</a:t>
            </a:r>
          </a:p>
          <a:p>
            <a:pPr marL="731520" lvl="1" indent="-365760">
              <a:spcBef>
                <a:spcPts val="0"/>
              </a:spcBef>
              <a:buClr>
                <a:schemeClr val="bg2"/>
              </a:buClr>
              <a:buFont typeface="Calibri" pitchFamily="34" charset="0"/>
              <a:buChar char="—"/>
            </a:pPr>
            <a:r>
              <a:rPr lang="en-US" sz="2000" dirty="0">
                <a:solidFill>
                  <a:schemeClr val="bg1"/>
                </a:solidFill>
                <a:latin typeface="Arial" panose="020B0604020202020204" pitchFamily="34" charset="0"/>
                <a:cs typeface="Arial" panose="020B0604020202020204" pitchFamily="34" charset="0"/>
              </a:rPr>
              <a:t>WHERE clause influences the rows the query returns. It filters the rows applying predicates on it. A predicate specifies conditions that can be true or false. </a:t>
            </a:r>
          </a:p>
          <a:p>
            <a:pPr marL="731520" lvl="1" indent="-365760">
              <a:spcBef>
                <a:spcPts val="0"/>
              </a:spcBef>
              <a:buClr>
                <a:schemeClr val="bg2"/>
              </a:buClr>
              <a:buFont typeface="Calibri" pitchFamily="34" charset="0"/>
              <a:buChar char="—"/>
            </a:pPr>
            <a:r>
              <a:rPr lang="en-US" sz="2000" dirty="0">
                <a:solidFill>
                  <a:schemeClr val="bg1"/>
                </a:solidFill>
                <a:latin typeface="Arial" panose="020B0604020202020204" pitchFamily="34" charset="0"/>
                <a:cs typeface="Arial" panose="020B0604020202020204" pitchFamily="34" charset="0"/>
              </a:rPr>
              <a:t>GROUP BY clause group rows sharing a property so that an aggregate function can be applied to each group.</a:t>
            </a:r>
          </a:p>
          <a:p>
            <a:pPr marL="731520" lvl="1" indent="-365760">
              <a:spcBef>
                <a:spcPts val="0"/>
              </a:spcBef>
              <a:buClr>
                <a:schemeClr val="bg2"/>
              </a:buClr>
              <a:buFont typeface="Calibri" pitchFamily="34" charset="0"/>
              <a:buChar char="—"/>
            </a:pPr>
            <a:r>
              <a:rPr lang="en-US" sz="2000" dirty="0">
                <a:solidFill>
                  <a:schemeClr val="bg1"/>
                </a:solidFill>
                <a:latin typeface="Arial" panose="020B0604020202020204" pitchFamily="34" charset="0"/>
                <a:cs typeface="Arial" panose="020B0604020202020204" pitchFamily="34" charset="0"/>
              </a:rPr>
              <a:t>HAVING clause selects from the groups defined by the GROUP BY clause.</a:t>
            </a:r>
          </a:p>
          <a:p>
            <a:pPr marL="731520" lvl="1" indent="-365760">
              <a:spcBef>
                <a:spcPts val="0"/>
              </a:spcBef>
              <a:buClr>
                <a:schemeClr val="bg2"/>
              </a:buClr>
              <a:buFont typeface="Calibri" pitchFamily="34" charset="0"/>
              <a:buChar char="—"/>
            </a:pPr>
            <a:r>
              <a:rPr lang="en-US" sz="2000" dirty="0">
                <a:solidFill>
                  <a:schemeClr val="bg1"/>
                </a:solidFill>
                <a:latin typeface="Arial" panose="020B0604020202020204" pitchFamily="34" charset="0"/>
                <a:cs typeface="Arial" panose="020B0604020202020204" pitchFamily="34" charset="0"/>
              </a:rPr>
              <a:t>ORDER BY clause specifies an order in which to return the rows.</a:t>
            </a:r>
          </a:p>
          <a:p>
            <a:pPr marL="365760" lvl="1" indent="0">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365125" indent="-365125">
              <a:spcBef>
                <a:spcPts val="0"/>
              </a:spcBef>
            </a:pPr>
            <a:r>
              <a:rPr lang="en-US" sz="2000" b="1" u="sng" dirty="0">
                <a:solidFill>
                  <a:schemeClr val="bg1"/>
                </a:solidFill>
                <a:latin typeface="Arial" panose="020B0604020202020204" pitchFamily="34" charset="0"/>
                <a:cs typeface="Arial" panose="020B0604020202020204" pitchFamily="34" charset="0"/>
              </a:rPr>
              <a:t>Note: JOIN,</a:t>
            </a:r>
            <a:r>
              <a:rPr lang="en-US" sz="2000" b="1" u="sng" baseline="0" dirty="0">
                <a:solidFill>
                  <a:schemeClr val="bg1"/>
                </a:solidFill>
                <a:latin typeface="Arial" panose="020B0604020202020204" pitchFamily="34" charset="0"/>
                <a:cs typeface="Arial" panose="020B0604020202020204" pitchFamily="34" charset="0"/>
              </a:rPr>
              <a:t> </a:t>
            </a:r>
            <a:r>
              <a:rPr lang="en-US" sz="2000" b="1" u="sng" dirty="0">
                <a:solidFill>
                  <a:schemeClr val="bg1"/>
                </a:solidFill>
                <a:latin typeface="Arial" panose="020B0604020202020204" pitchFamily="34" charset="0"/>
                <a:cs typeface="Arial" panose="020B0604020202020204" pitchFamily="34" charset="0"/>
              </a:rPr>
              <a:t>GROUP BY, HAVING, and ORDER BY clause will be discussed in upcoming sessions.</a:t>
            </a:r>
          </a:p>
          <a:p>
            <a:endParaRPr lang="en-US" b="1" u="sng"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dirty="0"/>
          </a:p>
        </p:txBody>
      </p:sp>
    </p:spTree>
    <p:extLst>
      <p:ext uri="{BB962C8B-B14F-4D97-AF65-F5344CB8AC3E}">
        <p14:creationId xmlns:p14="http://schemas.microsoft.com/office/powerpoint/2010/main" val="1897307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will learn the queries based on the Scenario mentioned and different requirements.</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dirty="0"/>
          </a:p>
        </p:txBody>
      </p:sp>
    </p:spTree>
    <p:extLst>
      <p:ext uri="{BB962C8B-B14F-4D97-AF65-F5344CB8AC3E}">
        <p14:creationId xmlns:p14="http://schemas.microsoft.com/office/powerpoint/2010/main" val="3571211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0-Read Me First">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See notes on the left of slide </a:t>
            </a:r>
          </a:p>
        </p:txBody>
      </p:sp>
      <p:sp>
        <p:nvSpPr>
          <p:cNvPr id="8" name="Rectangle 7"/>
          <p:cNvSpPr/>
          <p:nvPr/>
        </p:nvSpPr>
        <p:spPr>
          <a:xfrm>
            <a:off x="-3886200" y="0"/>
            <a:ext cx="3657600" cy="7086600"/>
          </a:xfrm>
          <a:prstGeom prst="rect">
            <a:avLst/>
          </a:prstGeom>
          <a:solidFill>
            <a:schemeClr val="tx2">
              <a:lumMod val="50000"/>
              <a:lumOff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dirty="0">
                <a:solidFill>
                  <a:schemeClr val="tx2"/>
                </a:solidFill>
              </a:rPr>
              <a:t>Slide Design Guidelines</a:t>
            </a:r>
          </a:p>
          <a:p>
            <a:pPr marL="0" lvl="0" indent="0">
              <a:buFont typeface="Arial" panose="020B0604020202020204" pitchFamily="34" charset="0"/>
              <a:buNone/>
            </a:pPr>
            <a:endParaRPr lang="en-US" sz="1800" b="1" dirty="0">
              <a:solidFill>
                <a:schemeClr val="tx2"/>
              </a:solidFill>
            </a:endParaRPr>
          </a:p>
          <a:p>
            <a:pPr marL="285750" lvl="0" indent="-285750">
              <a:buFont typeface="Arial" panose="020B0604020202020204" pitchFamily="34" charset="0"/>
              <a:buChar char="•"/>
            </a:pPr>
            <a:r>
              <a:rPr lang="en-US" sz="1800" dirty="0">
                <a:solidFill>
                  <a:schemeClr val="tx2"/>
                </a:solidFill>
              </a:rPr>
              <a:t>Follow the </a:t>
            </a:r>
            <a:r>
              <a:rPr lang="en-US" sz="1800" b="1" dirty="0">
                <a:solidFill>
                  <a:schemeClr val="tx2"/>
                </a:solidFill>
              </a:rPr>
              <a:t>5</a:t>
            </a:r>
            <a:r>
              <a:rPr lang="en-US" sz="1800" dirty="0">
                <a:solidFill>
                  <a:schemeClr val="tx2"/>
                </a:solidFill>
              </a:rPr>
              <a:t> </a:t>
            </a:r>
            <a:r>
              <a:rPr lang="en-US" sz="1800" b="1" dirty="0">
                <a:solidFill>
                  <a:schemeClr val="tx2"/>
                </a:solidFill>
              </a:rPr>
              <a:t>slide design principles</a:t>
            </a:r>
            <a:r>
              <a:rPr lang="en-US" sz="1800" dirty="0">
                <a:solidFill>
                  <a:schemeClr val="tx2"/>
                </a:solidFill>
              </a:rPr>
              <a:t> from the</a:t>
            </a:r>
            <a:r>
              <a:rPr lang="en-US" sz="1800" baseline="0" dirty="0">
                <a:solidFill>
                  <a:schemeClr val="tx2"/>
                </a:solidFill>
              </a:rPr>
              <a:t> video </a:t>
            </a:r>
            <a:r>
              <a:rPr lang="en-US" sz="1800" b="0" i="1" kern="1200" dirty="0">
                <a:solidFill>
                  <a:srgbClr val="0070C0"/>
                </a:solidFill>
                <a:effectLst/>
                <a:latin typeface="+mn-lt"/>
                <a:ea typeface="+mn-ea"/>
                <a:cs typeface="+mn-cs"/>
              </a:rPr>
              <a:t>How to avoid death By PowerPoint  </a:t>
            </a:r>
            <a:r>
              <a:rPr lang="en-US" sz="1800" baseline="0" dirty="0">
                <a:solidFill>
                  <a:schemeClr val="tx2"/>
                </a:solidFill>
              </a:rPr>
              <a:t>or refer to job aid</a:t>
            </a:r>
          </a:p>
          <a:p>
            <a:pPr marL="285750" lvl="0" indent="-285750">
              <a:buFont typeface="Arial" panose="020B0604020202020204" pitchFamily="34" charset="0"/>
              <a:buChar char="•"/>
            </a:pPr>
            <a:r>
              <a:rPr lang="en-US" sz="1800" baseline="0" dirty="0">
                <a:solidFill>
                  <a:schemeClr val="tx2"/>
                </a:solidFill>
              </a:rPr>
              <a:t>Adhere to </a:t>
            </a:r>
            <a:r>
              <a:rPr lang="en-US" sz="1800" b="1" baseline="0" dirty="0">
                <a:solidFill>
                  <a:schemeClr val="tx2"/>
                </a:solidFill>
              </a:rPr>
              <a:t>LCD ABC model </a:t>
            </a:r>
            <a:r>
              <a:rPr lang="en-US" sz="1800" baseline="0" dirty="0">
                <a:solidFill>
                  <a:schemeClr val="tx2"/>
                </a:solidFill>
              </a:rPr>
              <a:t>for training slides</a:t>
            </a:r>
          </a:p>
          <a:p>
            <a:pPr marL="285750" lvl="0" indent="-285750">
              <a:buFont typeface="Arial" panose="020B0604020202020204" pitchFamily="34" charset="0"/>
              <a:buChar char="•"/>
            </a:pPr>
            <a:r>
              <a:rPr lang="en-US" sz="1800" baseline="0" dirty="0">
                <a:solidFill>
                  <a:schemeClr val="tx2"/>
                </a:solidFill>
              </a:rPr>
              <a:t>Many of the template slides have guidelines on the left like this one</a:t>
            </a:r>
          </a:p>
          <a:p>
            <a:pPr marL="285750" lvl="0" indent="-285750">
              <a:buFont typeface="Arial" panose="020B0604020202020204" pitchFamily="34" charset="0"/>
              <a:buChar char="•"/>
            </a:pPr>
            <a:r>
              <a:rPr lang="en-US" sz="1800" baseline="0" dirty="0">
                <a:solidFill>
                  <a:schemeClr val="tx2"/>
                </a:solidFill>
              </a:rPr>
              <a:t>Slide titles, formatting, and colors may be modified to meet the needs of the course as long the slide principles and ABC model are followed</a:t>
            </a:r>
          </a:p>
          <a:p>
            <a:pPr marL="285750" lvl="0" indent="-285750">
              <a:buFont typeface="Arial" panose="020B0604020202020204" pitchFamily="34" charset="0"/>
              <a:buChar char="•"/>
            </a:pPr>
            <a:r>
              <a:rPr lang="en-US" sz="1800" baseline="0" dirty="0">
                <a:solidFill>
                  <a:schemeClr val="tx2"/>
                </a:solidFill>
              </a:rPr>
              <a:t>To remove these guidelines, see steps in slide notes</a:t>
            </a:r>
          </a:p>
          <a:p>
            <a:pPr marL="285750" lvl="0" indent="-285750">
              <a:buFont typeface="Arial" panose="020B0604020202020204" pitchFamily="34" charset="0"/>
              <a:buChar char="•"/>
            </a:pPr>
            <a:endParaRPr lang="en-US" sz="1800" dirty="0">
              <a:solidFill>
                <a:schemeClr val="tx2"/>
              </a:solidFill>
            </a:endParaRPr>
          </a:p>
        </p:txBody>
      </p:sp>
    </p:spTree>
    <p:custDataLst>
      <p:tags r:id="rId1"/>
    </p:custDataLst>
    <p:extLst>
      <p:ext uri="{BB962C8B-B14F-4D97-AF65-F5344CB8AC3E}">
        <p14:creationId xmlns:p14="http://schemas.microsoft.com/office/powerpoint/2010/main" val="3842778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4_Recap or Review">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54569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5_Light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Slide Title – Light Blue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213811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6_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a:t>Slide Title – White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582908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1_Check on Learn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Check on learning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723278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2_Restate 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Restate terminal objective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453561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3_Ask Questions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142499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a:t>Thank you</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310048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nk - Whit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870366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569701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userDrawn="1"/>
        </p:nvSpPr>
        <p:spPr>
          <a:xfrm>
            <a:off x="-2630" y="5334000"/>
            <a:ext cx="655583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userDrawn="1"/>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userDrawn="1"/>
        </p:nvSpPr>
        <p:spPr>
          <a:xfrm>
            <a:off x="332096" y="6186041"/>
            <a:ext cx="224516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 LEARNER</a:t>
            </a:r>
          </a:p>
        </p:txBody>
      </p:sp>
    </p:spTree>
    <p:extLst>
      <p:ext uri="{BB962C8B-B14F-4D97-AF65-F5344CB8AC3E}">
        <p14:creationId xmlns:p14="http://schemas.microsoft.com/office/powerpoint/2010/main" val="15137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1072895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93A5AB-402B-4B57-BAD0-22A4EF7606EB}"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2736567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a:t>Add text here. (Topic slide starts from here)</a:t>
            </a:r>
          </a:p>
          <a:p>
            <a:pPr lvl="1"/>
            <a:r>
              <a:rPr lang="en-US" dirty="0"/>
              <a:t>You can add a picture, chart, or other content in the right column by clicking the appropriate button.</a:t>
            </a:r>
          </a:p>
          <a:p>
            <a:pPr lvl="2"/>
            <a:r>
              <a:rPr lang="en-US" dirty="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a:t>Click to edit Slide Title</a:t>
            </a:r>
            <a:endParaRPr lang="en-GB" dirty="0"/>
          </a:p>
        </p:txBody>
      </p:sp>
    </p:spTree>
    <p:extLst>
      <p:ext uri="{BB962C8B-B14F-4D97-AF65-F5344CB8AC3E}">
        <p14:creationId xmlns:p14="http://schemas.microsoft.com/office/powerpoint/2010/main" val="934146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a:t>Click to edit Master title style</a:t>
            </a:r>
            <a:endParaRPr lang="en-GB" dirty="0"/>
          </a:p>
        </p:txBody>
      </p:sp>
    </p:spTree>
    <p:extLst>
      <p:ext uri="{BB962C8B-B14F-4D97-AF65-F5344CB8AC3E}">
        <p14:creationId xmlns:p14="http://schemas.microsoft.com/office/powerpoint/2010/main" val="1689931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93A5AB-402B-4B57-BAD0-22A4EF7606EB}" type="datetimeFigureOut">
              <a:rPr lang="en-US" smtClean="0"/>
              <a:t>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E284E-CB42-4EBA-8E6C-5D5227127C7D}" type="slidenum">
              <a:rPr lang="en-US" smtClean="0"/>
              <a:t>‹#›</a:t>
            </a:fld>
            <a:endParaRPr lang="en-US"/>
          </a:p>
        </p:txBody>
      </p:sp>
    </p:spTree>
    <p:extLst>
      <p:ext uri="{BB962C8B-B14F-4D97-AF65-F5344CB8AC3E}">
        <p14:creationId xmlns:p14="http://schemas.microsoft.com/office/powerpoint/2010/main" val="835998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Course_Completion_Page">
    <p:spTree>
      <p:nvGrpSpPr>
        <p:cNvPr id="1" name=""/>
        <p:cNvGrpSpPr/>
        <p:nvPr/>
      </p:nvGrpSpPr>
      <p:grpSpPr>
        <a:xfrm>
          <a:off x="0" y="0"/>
          <a:ext cx="0" cy="0"/>
          <a:chOff x="0" y="0"/>
          <a:chExt cx="0" cy="0"/>
        </a:xfrm>
      </p:grpSpPr>
      <p:sp>
        <p:nvSpPr>
          <p:cNvPr id="5" name="Rectangle 4"/>
          <p:cNvSpPr/>
          <p:nvPr userDrawn="1"/>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Logos\Logos\Academy Logo\Academy Logo\Academy_logo_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457200" y="6438900"/>
            <a:ext cx="2438400" cy="276999"/>
          </a:xfrm>
          <a:prstGeom prst="rect">
            <a:avLst/>
          </a:prstGeom>
          <a:noFill/>
        </p:spPr>
        <p:txBody>
          <a:bodyPr wrap="square" rtlCol="0">
            <a:spAutoFit/>
          </a:bodyPr>
          <a:lstStyle/>
          <a:p>
            <a:r>
              <a:rPr lang="en-US" sz="1200" b="1" dirty="0">
                <a:latin typeface="Arial Narrow" pitchFamily="34" charset="0"/>
              </a:rPr>
              <a:t>  © Cognizant, 2015</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9" name="Rectangle 8"/>
          <p:cNvSpPr/>
          <p:nvPr userDrawn="1"/>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0175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0-Read Me First">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Read Me First</a:t>
            </a:r>
          </a:p>
        </p:txBody>
      </p:sp>
      <p:sp>
        <p:nvSpPr>
          <p:cNvPr id="17" name="Text Placeholder 12"/>
          <p:cNvSpPr>
            <a:spLocks noGrp="1"/>
          </p:cNvSpPr>
          <p:nvPr>
            <p:ph type="body" sz="quarter" idx="15" hasCustomPrompt="1"/>
          </p:nvPr>
        </p:nvSpPr>
        <p:spPr>
          <a:xfrm>
            <a:off x="609604" y="3657600"/>
            <a:ext cx="7880905" cy="129540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See notes on the left of slide </a:t>
            </a:r>
          </a:p>
        </p:txBody>
      </p:sp>
    </p:spTree>
    <p:custDataLst>
      <p:tags r:id="rId1"/>
    </p:custDataLst>
    <p:extLst>
      <p:ext uri="{BB962C8B-B14F-4D97-AF65-F5344CB8AC3E}">
        <p14:creationId xmlns:p14="http://schemas.microsoft.com/office/powerpoint/2010/main" val="42140220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A1-Course Title Slide">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32657" y="2514600"/>
            <a:ext cx="9144000" cy="4343400"/>
          </a:xfrm>
          <a:prstGeom prst="rect">
            <a:avLst/>
          </a:prstGeom>
        </p:spPr>
      </p:pic>
      <p:sp>
        <p:nvSpPr>
          <p:cNvPr id="14" name="Text Placeholder 14"/>
          <p:cNvSpPr>
            <a:spLocks noGrp="1"/>
          </p:cNvSpPr>
          <p:nvPr>
            <p:ph type="body" sz="quarter" idx="14" hasCustomPrompt="1"/>
          </p:nvPr>
        </p:nvSpPr>
        <p:spPr>
          <a:xfrm>
            <a:off x="462343" y="2209803"/>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4" y="3657600"/>
            <a:ext cx="7880905" cy="446088"/>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38600"/>
            <a:ext cx="5918467" cy="2839093"/>
          </a:xfrm>
          <a:prstGeom prst="rect">
            <a:avLst/>
          </a:prstGeom>
        </p:spPr>
      </p:pic>
      <p:cxnSp>
        <p:nvCxnSpPr>
          <p:cNvPr id="24" name="Straight Connector 23"/>
          <p:cNvCxnSpPr/>
          <p:nvPr/>
        </p:nvCxnSpPr>
        <p:spPr>
          <a:xfrm>
            <a:off x="609604" y="35052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79401"/>
            <a:ext cx="2432050"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135517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A2-Generate Interest">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7" name="Slide Number Placeholder 3"/>
          <p:cNvSpPr>
            <a:spLocks noGrp="1"/>
          </p:cNvSpPr>
          <p:nvPr>
            <p:ph type="sldNum" sz="quarter" idx="4294967295"/>
          </p:nvPr>
        </p:nvSpPr>
        <p:spPr>
          <a:xfrm>
            <a:off x="8686800" y="6492081"/>
            <a:ext cx="381000" cy="213519"/>
          </a:xfrm>
          <a:prstGeom prst="rect">
            <a:avLst/>
          </a:prstGeom>
        </p:spPr>
        <p:txBody>
          <a:bodyPr/>
          <a:lstStyle>
            <a:lvl1pPr>
              <a:defRPr sz="1600"/>
            </a:lvl1pPr>
          </a:lstStyle>
          <a:p>
            <a:fld id="{47ED8886-DB3B-44F4-9A80-E6A224679F20}" type="slidenum">
              <a:rPr lang="en-US" smtClean="0"/>
              <a:pPr/>
              <a:t>‹#›</a:t>
            </a:fld>
            <a:endParaRPr lang="en-US" dirty="0"/>
          </a:p>
        </p:txBody>
      </p:sp>
      <p:sp>
        <p:nvSpPr>
          <p:cNvPr id="4" name="Title 3"/>
          <p:cNvSpPr>
            <a:spLocks noGrp="1"/>
          </p:cNvSpPr>
          <p:nvPr>
            <p:ph type="title"/>
          </p:nvPr>
        </p:nvSpPr>
        <p:spPr>
          <a:xfrm>
            <a:off x="381000" y="406381"/>
            <a:ext cx="8134350" cy="431819"/>
          </a:xfrm>
          <a:prstGeom prst="rect">
            <a:avLst/>
          </a:prstGeom>
        </p:spPr>
        <p:txBody>
          <a:bodyPr/>
          <a:lstStyle>
            <a:lvl1pPr>
              <a:defRPr sz="2000">
                <a:solidFill>
                  <a:schemeClr val="bg2"/>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8484515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8" name="Slide Number Placeholder 3"/>
          <p:cNvSpPr>
            <a:spLocks noGrp="1"/>
          </p:cNvSpPr>
          <p:nvPr>
            <p:ph type="sldNum" sz="quarter" idx="4294967295"/>
          </p:nvPr>
        </p:nvSpPr>
        <p:spPr>
          <a:xfrm>
            <a:off x="8610600" y="6492081"/>
            <a:ext cx="533400" cy="21352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9330411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Need and/or Benefits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95314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2-Generate Intere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Generate interest</a:t>
            </a:r>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Tree>
    <p:custDataLst>
      <p:tags r:id="rId1"/>
    </p:custDataLst>
    <p:extLst>
      <p:ext uri="{BB962C8B-B14F-4D97-AF65-F5344CB8AC3E}">
        <p14:creationId xmlns:p14="http://schemas.microsoft.com/office/powerpoint/2010/main" val="35792084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Click to edit Master text styles</a:t>
            </a:r>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2536999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7279744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935" y="358002"/>
            <a:ext cx="8389665" cy="607259"/>
          </a:xfrm>
          <a:prstGeom prst="rect">
            <a:avLst/>
          </a:prstGeom>
        </p:spPr>
        <p:txBody>
          <a:bodyPr/>
          <a:lstStyle>
            <a:lvl1pPr>
              <a:defRPr sz="2000"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3"/>
          <p:cNvSpPr>
            <a:spLocks noGrp="1"/>
          </p:cNvSpPr>
          <p:nvPr>
            <p:ph type="sldNum" sz="quarter" idx="4294967295"/>
          </p:nvPr>
        </p:nvSpPr>
        <p:spPr>
          <a:xfrm>
            <a:off x="8610600" y="6477000"/>
            <a:ext cx="736600" cy="228600"/>
          </a:xfrm>
          <a:prstGeom prst="rect">
            <a:avLst/>
          </a:prstGeom>
        </p:spPr>
        <p:txBody>
          <a:bodyPr/>
          <a:lstStyle>
            <a:lvl1pPr>
              <a:defRPr sz="1400" b="0">
                <a:solidFill>
                  <a:schemeClr val="bg2">
                    <a:lumMod val="95000"/>
                  </a:schemeClr>
                </a:solidFill>
                <a:latin typeface="Verdana" panose="020B0604030504040204" pitchFamily="34" charset="0"/>
                <a:ea typeface="Verdana" panose="020B0604030504040204" pitchFamily="34" charset="0"/>
                <a:cs typeface="Verdana" panose="020B0604030504040204" pitchFamily="34" charset="0"/>
              </a:defRPr>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9488310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3_Dark Blue Activit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Activity Slide -  dark blue – use only for activities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40523101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4_Recap or Review">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8877028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B5_Light Blu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Slide Title – Light Blue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035176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B6_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a:solidFill>
                  <a:schemeClr val="tx2"/>
                </a:solidFill>
              </a:defRPr>
            </a:lvl1pPr>
          </a:lstStyle>
          <a:p>
            <a:r>
              <a:rPr lang="en-US" dirty="0"/>
              <a:t>Slide Title – White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32731344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1_Check on Learn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Check on learning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3912910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2_Restate 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Restate terminal objective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8423754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3_Ask Questions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64037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Tree>
    <p:custDataLst>
      <p:tags r:id="rId1"/>
    </p:custDataLst>
    <p:extLst>
      <p:ext uri="{BB962C8B-B14F-4D97-AF65-F5344CB8AC3E}">
        <p14:creationId xmlns:p14="http://schemas.microsoft.com/office/powerpoint/2010/main" val="37171294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4_Thank you">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0" y="2518348"/>
            <a:ext cx="9144000" cy="4343400"/>
          </a:xfrm>
          <a:prstGeom prst="rect">
            <a:avLst/>
          </a:prstGeom>
        </p:spPr>
      </p:pic>
      <p:sp>
        <p:nvSpPr>
          <p:cNvPr id="2" name="Title 1"/>
          <p:cNvSpPr>
            <a:spLocks noGrp="1"/>
          </p:cNvSpPr>
          <p:nvPr>
            <p:ph type="title" hasCustomPrompt="1"/>
          </p:nvPr>
        </p:nvSpPr>
        <p:spPr>
          <a:xfrm>
            <a:off x="838203" y="800325"/>
            <a:ext cx="3616147" cy="607259"/>
          </a:xfrm>
          <a:prstGeom prst="rect">
            <a:avLst/>
          </a:prstGeom>
        </p:spPr>
        <p:txBody>
          <a:bodyPr>
            <a:normAutofit/>
          </a:bodyPr>
          <a:lstStyle>
            <a:lvl1pPr>
              <a:defRPr sz="4000">
                <a:solidFill>
                  <a:schemeClr val="bg2"/>
                </a:solidFill>
              </a:defRPr>
            </a:lvl1pPr>
          </a:lstStyle>
          <a:p>
            <a:r>
              <a:rPr lang="en-US" dirty="0"/>
              <a:t>Thank you</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b="7192"/>
          <a:stretch/>
        </p:blipFill>
        <p:spPr>
          <a:xfrm>
            <a:off x="3214651" y="4018908"/>
            <a:ext cx="5918467" cy="2839093"/>
          </a:xfrm>
          <a:prstGeom prst="rect">
            <a:avLst/>
          </a:prstGeom>
        </p:spPr>
      </p:pic>
      <p:sp>
        <p:nvSpPr>
          <p:cNvPr id="8" name="Text Placeholder 7"/>
          <p:cNvSpPr>
            <a:spLocks noGrp="1"/>
          </p:cNvSpPr>
          <p:nvPr>
            <p:ph type="body" sz="quarter" idx="10" hasCustomPrompt="1"/>
          </p:nvPr>
        </p:nvSpPr>
        <p:spPr>
          <a:xfrm>
            <a:off x="838649" y="1598705"/>
            <a:ext cx="3633788" cy="1924051"/>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52188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Blank - White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24423780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Blank - Black Background">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custDataLst>
      <p:tags r:id="rId1"/>
    </p:custDataLst>
    <p:extLst>
      <p:ext uri="{BB962C8B-B14F-4D97-AF65-F5344CB8AC3E}">
        <p14:creationId xmlns:p14="http://schemas.microsoft.com/office/powerpoint/2010/main" val="1158264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2" name="Slide Number Placeholder 3"/>
          <p:cNvSpPr>
            <a:spLocks noGrp="1"/>
          </p:cNvSpPr>
          <p:nvPr>
            <p:ph type="sldNum" sz="quarter" idx="4294967295"/>
          </p:nvPr>
        </p:nvSpPr>
        <p:spPr>
          <a:xfrm>
            <a:off x="8763000" y="6492081"/>
            <a:ext cx="736600" cy="228600"/>
          </a:xfrm>
          <a:prstGeom prst="rect">
            <a:avLst/>
          </a:prstGeom>
        </p:spPr>
        <p:txBody>
          <a:bodyPr/>
          <a:lstStyle>
            <a:lvl1pPr>
              <a:defRPr sz="1600"/>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8285368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906963"/>
          </a:xfrm>
          <a:prstGeom prst="rect">
            <a:avLst/>
          </a:prstGeo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76200" y="182563"/>
            <a:ext cx="6858000" cy="533400"/>
          </a:xfrm>
          <a:prstGeom prst="rect">
            <a:avLst/>
          </a:prstGeom>
        </p:spPr>
        <p:txBody>
          <a:bodyPr/>
          <a:lstStyle>
            <a:lvl1pPr>
              <a:defRPr sz="1800">
                <a:solidFill>
                  <a:schemeClr val="bg2"/>
                </a:solidFill>
              </a:defRPr>
            </a:lvl1pPr>
          </a:lstStyle>
          <a:p>
            <a:r>
              <a:rPr lang="en-US" dirty="0"/>
              <a:t>Click to edit Master title style</a:t>
            </a:r>
          </a:p>
        </p:txBody>
      </p:sp>
      <p:sp>
        <p:nvSpPr>
          <p:cNvPr id="5" name="Slide Number Placeholder 5"/>
          <p:cNvSpPr>
            <a:spLocks noGrp="1"/>
          </p:cNvSpPr>
          <p:nvPr>
            <p:ph type="sldNum" sz="quarter" idx="11"/>
          </p:nvPr>
        </p:nvSpPr>
        <p:spPr>
          <a:xfrm>
            <a:off x="8610600" y="6477000"/>
            <a:ext cx="533400" cy="381000"/>
          </a:xfrm>
          <a:prstGeom prst="rect">
            <a:avLst/>
          </a:prstGeom>
        </p:spPr>
        <p:txBody>
          <a:bodyPr/>
          <a:lstStyle>
            <a:lvl1pPr>
              <a:defRPr/>
            </a:lvl1pPr>
          </a:lstStyle>
          <a:p>
            <a:fld id="{B98E284E-CB42-4EBA-8E6C-5D5227127C7D}" type="slidenum">
              <a:rPr lang="en-US" smtClean="0"/>
              <a:t>‹#›</a:t>
            </a:fld>
            <a:endParaRPr lang="en-US" dirty="0"/>
          </a:p>
        </p:txBody>
      </p:sp>
    </p:spTree>
    <p:extLst>
      <p:ext uri="{BB962C8B-B14F-4D97-AF65-F5344CB8AC3E}">
        <p14:creationId xmlns:p14="http://schemas.microsoft.com/office/powerpoint/2010/main" val="5924731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1371600"/>
            <a:ext cx="4267200" cy="49434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267200" cy="49434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7"/>
          <p:cNvSpPr>
            <a:spLocks noGrp="1" noChangeArrowheads="1"/>
          </p:cNvSpPr>
          <p:nvPr>
            <p:ph type="sldNum" sz="quarter" idx="10"/>
          </p:nvPr>
        </p:nvSpPr>
        <p:spPr>
          <a:xfrm>
            <a:off x="8382000" y="6629400"/>
            <a:ext cx="736600" cy="228600"/>
          </a:xfrm>
          <a:prstGeom prst="rect">
            <a:avLst/>
          </a:prstGeom>
        </p:spPr>
        <p:txBody>
          <a:bodyPr/>
          <a:lstStyle>
            <a:lvl1pPr>
              <a:defRPr/>
            </a:lvl1pPr>
          </a:lstStyle>
          <a:p>
            <a:pPr>
              <a:defRPr/>
            </a:pPr>
            <a:fld id="{755E5281-D336-4033-829D-983A86FA9AEE}" type="slidenum">
              <a:rPr lang="en-US" altLang="en-US"/>
              <a:pPr>
                <a:defRPr/>
              </a:pPr>
              <a:t>‹#›</a:t>
            </a:fld>
            <a:endParaRPr lang="en-US" altLang="en-US" dirty="0"/>
          </a:p>
        </p:txBody>
      </p:sp>
    </p:spTree>
    <p:extLst>
      <p:ext uri="{BB962C8B-B14F-4D97-AF65-F5344CB8AC3E}">
        <p14:creationId xmlns:p14="http://schemas.microsoft.com/office/powerpoint/2010/main" val="15651246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1_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1143000"/>
            <a:ext cx="8382000" cy="4946650"/>
          </a:xfrm>
        </p:spPr>
        <p:txBody>
          <a:bodyPr/>
          <a:lstStyle>
            <a:lvl1pPr marL="285750" indent="-285750">
              <a:spcBef>
                <a:spcPct val="20000"/>
              </a:spcBef>
              <a:buFont typeface="Arial" pitchFamily="34" charset="0"/>
              <a:buChar char="•"/>
              <a:defRPr sz="1800"/>
            </a:lvl1pPr>
            <a:lvl2pPr marL="742950" indent="-285750">
              <a:spcBef>
                <a:spcPct val="20000"/>
              </a:spcBef>
              <a:buFont typeface="Arial" charset="0"/>
              <a:buChar char="–"/>
              <a:defRPr/>
            </a:lvl2pPr>
          </a:lstStyle>
          <a:p>
            <a:pPr lvl="0"/>
            <a:r>
              <a:rPr lang="en-US" dirty="0"/>
              <a:t>Add text here. (Topic slide starts from here)</a:t>
            </a:r>
          </a:p>
          <a:p>
            <a:pPr lvl="1"/>
            <a:r>
              <a:rPr lang="en-US" dirty="0"/>
              <a:t>You can add a picture, chart, or other content in the right column by clicking the appropriate button.</a:t>
            </a:r>
          </a:p>
          <a:p>
            <a:pPr lvl="2"/>
            <a:r>
              <a:rPr lang="en-US" dirty="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a:t>Click to edit Slide Title</a:t>
            </a:r>
            <a:endParaRPr lang="en-GB" dirty="0"/>
          </a:p>
        </p:txBody>
      </p:sp>
    </p:spTree>
    <p:extLst>
      <p:ext uri="{BB962C8B-B14F-4D97-AF65-F5344CB8AC3E}">
        <p14:creationId xmlns:p14="http://schemas.microsoft.com/office/powerpoint/2010/main" val="2958768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Need and/or Benefits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Edit Master text styles</a:t>
            </a:r>
          </a:p>
        </p:txBody>
      </p:sp>
    </p:spTree>
    <p:custDataLst>
      <p:tags r:id="rId1"/>
    </p:custDataLst>
    <p:extLst>
      <p:ext uri="{BB962C8B-B14F-4D97-AF65-F5344CB8AC3E}">
        <p14:creationId xmlns:p14="http://schemas.microsoft.com/office/powerpoint/2010/main" val="306816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1800"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a:t>Edit Master text styles</a:t>
            </a:r>
          </a:p>
        </p:txBody>
      </p:sp>
    </p:spTree>
    <p:custDataLst>
      <p:tags r:id="rId1"/>
    </p:custDataLst>
    <p:extLst>
      <p:ext uri="{BB962C8B-B14F-4D97-AF65-F5344CB8AC3E}">
        <p14:creationId xmlns:p14="http://schemas.microsoft.com/office/powerpoint/2010/main" val="307223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1-Module Title">
    <p:spTree>
      <p:nvGrpSpPr>
        <p:cNvPr id="1" name=""/>
        <p:cNvGrpSpPr/>
        <p:nvPr/>
      </p:nvGrpSpPr>
      <p:grpSpPr>
        <a:xfrm>
          <a:off x="0" y="0"/>
          <a:ext cx="0" cy="0"/>
          <a:chOff x="0" y="0"/>
          <a:chExt cx="0" cy="0"/>
        </a:xfrm>
      </p:grpSpPr>
      <p:cxnSp>
        <p:nvCxnSpPr>
          <p:cNvPr id="24" name="Straight Connector 23"/>
          <p:cNvCxnSpPr/>
          <p:nvPr/>
        </p:nvCxnSpPr>
        <p:spPr>
          <a:xfrm>
            <a:off x="0" y="312420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Module Title</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b="14429"/>
          <a:stretch/>
        </p:blipFill>
        <p:spPr>
          <a:xfrm>
            <a:off x="-2406316" y="1371600"/>
            <a:ext cx="11550316" cy="5486400"/>
          </a:xfrm>
          <a:prstGeom prst="rect">
            <a:avLst/>
          </a:prstGeom>
        </p:spPr>
      </p:pic>
    </p:spTree>
    <p:custDataLst>
      <p:tags r:id="rId1"/>
    </p:custDataLst>
    <p:extLst>
      <p:ext uri="{BB962C8B-B14F-4D97-AF65-F5344CB8AC3E}">
        <p14:creationId xmlns:p14="http://schemas.microsoft.com/office/powerpoint/2010/main" val="387624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72515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3_Dark Blue Activit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9" y="330261"/>
            <a:ext cx="8389665" cy="607259"/>
          </a:xfrm>
          <a:prstGeom prst="rect">
            <a:avLst/>
          </a:prstGeom>
        </p:spPr>
        <p:txBody>
          <a:bodyPr/>
          <a:lstStyle>
            <a:lvl1pPr>
              <a:defRPr sz="2000" b="1" baseline="0">
                <a:solidFill>
                  <a:schemeClr val="bg1"/>
                </a:solidFill>
              </a:defRPr>
            </a:lvl1pPr>
          </a:lstStyle>
          <a:p>
            <a:r>
              <a:rPr lang="en-US" dirty="0"/>
              <a:t>Activity Slide -  dark blue – use only for activities</a:t>
            </a:r>
          </a:p>
        </p:txBody>
      </p:sp>
      <p:sp>
        <p:nvSpPr>
          <p:cNvPr id="5" name="Text Placeholder 4"/>
          <p:cNvSpPr>
            <a:spLocks noGrp="1"/>
          </p:cNvSpPr>
          <p:nvPr>
            <p:ph type="body" sz="quarter" idx="13"/>
          </p:nvPr>
        </p:nvSpPr>
        <p:spPr>
          <a:xfrm>
            <a:off x="381000" y="1137831"/>
            <a:ext cx="8382000" cy="46228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412711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tags" Target="../tags/tag20.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theme" Target="../theme/theme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Tree>
    <p:custDataLst>
      <p:tags r:id="rId26"/>
    </p:custDataLst>
    <p:extLst>
      <p:ext uri="{BB962C8B-B14F-4D97-AF65-F5344CB8AC3E}">
        <p14:creationId xmlns:p14="http://schemas.microsoft.com/office/powerpoint/2010/main" val="77572773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 id="2147483751" r:id="rId24"/>
  </p:sldLayoutIdLst>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Line 61"/>
          <p:cNvSpPr>
            <a:spLocks noChangeShapeType="1"/>
          </p:cNvSpPr>
          <p:nvPr/>
        </p:nvSpPr>
        <p:spPr bwMode="auto">
          <a:xfrm flipH="1">
            <a:off x="0" y="6381750"/>
            <a:ext cx="9144000" cy="0"/>
          </a:xfrm>
          <a:prstGeom prst="line">
            <a:avLst/>
          </a:prstGeom>
          <a:noFill/>
          <a:ln w="9525">
            <a:solidFill>
              <a:srgbClr val="287094"/>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Line 73"/>
          <p:cNvSpPr>
            <a:spLocks noChangeShapeType="1"/>
          </p:cNvSpPr>
          <p:nvPr/>
        </p:nvSpPr>
        <p:spPr bwMode="auto">
          <a:xfrm>
            <a:off x="8618538" y="6391275"/>
            <a:ext cx="0" cy="457200"/>
          </a:xfrm>
          <a:prstGeom prst="line">
            <a:avLst/>
          </a:prstGeom>
          <a:noFill/>
          <a:ln w="25400">
            <a:solidFill>
              <a:srgbClr val="209D03"/>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ustDataLst>
      <p:tags r:id="rId24"/>
    </p:custDataLst>
    <p:extLst>
      <p:ext uri="{BB962C8B-B14F-4D97-AF65-F5344CB8AC3E}">
        <p14:creationId xmlns:p14="http://schemas.microsoft.com/office/powerpoint/2010/main" val="151073299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Lst>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93743" y="2895600"/>
            <a:ext cx="8284633" cy="1015663"/>
          </a:xfrm>
        </p:spPr>
        <p:txBody>
          <a:bodyPr/>
          <a:lstStyle/>
          <a:p>
            <a:r>
              <a:rPr lang="en-US" sz="2800" dirty="0">
                <a:solidFill>
                  <a:schemeClr val="bg1"/>
                </a:solidFill>
                <a:latin typeface="Arial Rounded MT Bold" panose="020F0704030504030204" pitchFamily="34" charset="0"/>
                <a:cs typeface="Arial" pitchFamily="34" charset="0"/>
              </a:rPr>
              <a:t>ANSI SQL</a:t>
            </a:r>
          </a:p>
          <a:p>
            <a:endParaRPr lang="en-US" dirty="0"/>
          </a:p>
        </p:txBody>
      </p:sp>
      <p:sp>
        <p:nvSpPr>
          <p:cNvPr id="4" name="Text Placeholder 3"/>
          <p:cNvSpPr>
            <a:spLocks noGrp="1"/>
          </p:cNvSpPr>
          <p:nvPr>
            <p:ph type="body" sz="quarter" idx="15"/>
          </p:nvPr>
        </p:nvSpPr>
        <p:spPr>
          <a:xfrm>
            <a:off x="595606" y="3688219"/>
            <a:ext cx="7880905" cy="446088"/>
          </a:xfrm>
        </p:spPr>
        <p:txBody>
          <a:bodyPr>
            <a:normAutofit/>
          </a:bodyPr>
          <a:lstStyle/>
          <a:p>
            <a:r>
              <a:rPr lang="en-US" sz="2000" dirty="0">
                <a:solidFill>
                  <a:schemeClr val="bg1"/>
                </a:solidFill>
                <a:latin typeface="Arial Rounded MT Bold" panose="020F0704030504030204" pitchFamily="34" charset="0"/>
              </a:rPr>
              <a:t>Data Manipulation Language(DML) Statements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443" y="914400"/>
            <a:ext cx="8763000" cy="4906963"/>
          </a:xfrm>
        </p:spPr>
        <p:txBody>
          <a:bodyPr/>
          <a:lstStyle/>
          <a:p>
            <a:pPr marL="0" indent="0">
              <a:buNone/>
            </a:pPr>
            <a:r>
              <a:rPr lang="en-US" sz="2000" dirty="0">
                <a:solidFill>
                  <a:schemeClr val="bg1"/>
                </a:solidFill>
                <a:latin typeface="Arial" panose="020B0604020202020204" pitchFamily="34" charset="0"/>
                <a:cs typeface="Arial" panose="020B0604020202020204" pitchFamily="34" charset="0"/>
              </a:rPr>
              <a:t>Requirement	</a:t>
            </a:r>
            <a:r>
              <a:rPr lang="en-US" sz="4000" dirty="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a:t>How to get the complete data of all customers in PMS System.</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SELECT</a:t>
            </a:r>
            <a:r>
              <a:rPr lang="en-US" sz="22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FROM</a:t>
            </a:r>
            <a:r>
              <a:rPr lang="en-US" sz="22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Customers;</a:t>
            </a:r>
          </a:p>
          <a:p>
            <a:pPr marL="0" indent="0">
              <a:buNone/>
            </a:pPr>
            <a:endParaRPr lang="en-US" sz="1800" dirty="0">
              <a:solidFill>
                <a:schemeClr val="accent6"/>
              </a:solidFill>
              <a:latin typeface="Arial" panose="020B0604020202020204" pitchFamily="34" charset="0"/>
            </a:endParaRPr>
          </a:p>
          <a:p>
            <a:pPr marL="0" indent="0">
              <a:buNone/>
            </a:pPr>
            <a:r>
              <a:rPr lang="en-US" sz="2200" dirty="0">
                <a:latin typeface="Arial" panose="020B0604020202020204" pitchFamily="34" charset="0"/>
              </a:rPr>
              <a:t>If only count of all Customers is required then use the below Query.</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r>
              <a:rPr lang="en-US" sz="1800" dirty="0">
                <a:solidFill>
                  <a:schemeClr val="accent4">
                    <a:lumMod val="60000"/>
                    <a:lumOff val="40000"/>
                  </a:schemeClr>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SELECT COUNT(</a:t>
            </a:r>
            <a:r>
              <a:rPr lang="en-US" sz="22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 FROM</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Customers;</a:t>
            </a:r>
          </a:p>
          <a:p>
            <a:pPr marL="0" indent="0">
              <a:buNone/>
            </a:pPr>
            <a:endParaRPr lang="en-US" sz="1800" dirty="0">
              <a:solidFill>
                <a:schemeClr val="accent6"/>
              </a:solidFill>
              <a:latin typeface="Arial" panose="020B0604020202020204" pitchFamily="34" charset="0"/>
              <a:cs typeface="Arial" panose="020B0604020202020204" pitchFamily="34" charset="0"/>
            </a:endParaRPr>
          </a:p>
          <a:p>
            <a:pPr marL="0" indent="0">
              <a:buNone/>
            </a:pPr>
            <a:r>
              <a:rPr lang="en-US" sz="1800" dirty="0">
                <a:solidFill>
                  <a:schemeClr val="bg1"/>
                </a:solidFill>
                <a:latin typeface="Arial" panose="020B0604020202020204" pitchFamily="34" charset="0"/>
                <a:cs typeface="Arial" panose="020B0604020202020204" pitchFamily="34" charset="0"/>
              </a:rPr>
              <a:t>Result is a </a:t>
            </a:r>
            <a:r>
              <a:rPr lang="en-US" sz="1800" b="1" dirty="0">
                <a:solidFill>
                  <a:schemeClr val="bg1"/>
                </a:solidFill>
                <a:latin typeface="Arial" panose="020B0604020202020204" pitchFamily="34" charset="0"/>
                <a:cs typeface="Arial" panose="020B0604020202020204" pitchFamily="34" charset="0"/>
              </a:rPr>
              <a:t>Scalar Value </a:t>
            </a:r>
            <a:r>
              <a:rPr lang="en-US" sz="1800" dirty="0">
                <a:solidFill>
                  <a:schemeClr val="bg1"/>
                </a:solidFill>
                <a:latin typeface="Arial" panose="020B0604020202020204" pitchFamily="34" charset="0"/>
                <a:cs typeface="Arial" panose="020B0604020202020204" pitchFamily="34" charset="0"/>
              </a:rPr>
              <a:t>- the count of number of records.</a:t>
            </a: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Select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04712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44377"/>
            <a:ext cx="8541619" cy="4906963"/>
          </a:xfrm>
        </p:spPr>
        <p:txBody>
          <a:bodyPr/>
          <a:lstStyle/>
          <a:p>
            <a:pPr marL="0" indent="0">
              <a:buNone/>
            </a:pPr>
            <a:r>
              <a:rPr lang="en-US" sz="2000" dirty="0">
                <a:solidFill>
                  <a:schemeClr val="bg1"/>
                </a:solidFill>
                <a:latin typeface="Arial" panose="020B0604020202020204" pitchFamily="34" charset="0"/>
                <a:cs typeface="Arial" panose="020B0604020202020204" pitchFamily="34" charset="0"/>
              </a:rPr>
              <a:t>Requirement	</a:t>
            </a:r>
            <a:r>
              <a:rPr lang="en-US" sz="4000" dirty="0">
                <a:solidFill>
                  <a:schemeClr val="bg1"/>
                </a:solidFill>
                <a:latin typeface="Arial" panose="020B0604020202020204" pitchFamily="34" charset="0"/>
                <a:cs typeface="Arial" panose="020B0604020202020204" pitchFamily="34" charset="0"/>
              </a:rPr>
              <a:t> </a:t>
            </a:r>
          </a:p>
          <a:p>
            <a:pPr marL="0" lvl="0" indent="0">
              <a:buNone/>
            </a:pPr>
            <a:r>
              <a:rPr lang="en-US" sz="1800" dirty="0">
                <a:solidFill>
                  <a:schemeClr val="bg1"/>
                </a:solidFill>
                <a:latin typeface="Arial" panose="020B0604020202020204" pitchFamily="34" charset="0"/>
                <a:cs typeface="Arial" panose="020B0604020202020204" pitchFamily="34" charset="0"/>
              </a:rPr>
              <a:t>	</a:t>
            </a:r>
            <a:r>
              <a:rPr lang="en-US" sz="2200" dirty="0"/>
              <a:t>How to get last name, first name, and phone number of all 	customers who belong to Germany of PMS System</a:t>
            </a:r>
            <a:endParaRPr lang="en-US" sz="2400" dirty="0">
              <a:solidFill>
                <a:schemeClr val="bg2">
                  <a:lumMod val="25000"/>
                </a:schemeClr>
              </a:solidFill>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SELECT</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contactLastName, contactFirstName, phone</a:t>
            </a:r>
          </a:p>
          <a:p>
            <a:pPr marL="0" indent="0">
              <a:buNone/>
            </a:pP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FROM</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Customers</a:t>
            </a:r>
          </a:p>
          <a:p>
            <a:pPr marL="0" indent="0">
              <a:buNone/>
            </a:pP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WHERE</a:t>
            </a:r>
            <a:r>
              <a:rPr lang="en-US" sz="22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country="Germany";</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Select Statement’s WHERE Clause</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89586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66700" y="914400"/>
            <a:ext cx="8648700" cy="5334000"/>
          </a:xfrm>
        </p:spPr>
        <p:txBody>
          <a:bodyPr>
            <a:normAutofit fontScale="77500" lnSpcReduction="20000"/>
          </a:bodyPr>
          <a:lstStyle/>
          <a:p>
            <a:pPr marL="0" indent="0">
              <a:spcBef>
                <a:spcPts val="0"/>
              </a:spcBef>
              <a:buNone/>
            </a:pPr>
            <a:r>
              <a:rPr lang="en-US" sz="2800" dirty="0">
                <a:solidFill>
                  <a:schemeClr val="bg1"/>
                </a:solidFill>
                <a:latin typeface="Arial" panose="020B0604020202020204" pitchFamily="34" charset="0"/>
                <a:cs typeface="Arial" panose="020B0604020202020204" pitchFamily="34" charset="0"/>
              </a:rPr>
              <a:t>Retrieving data using SELECT statement is a common task which is done on a daily basis. </a:t>
            </a:r>
          </a:p>
          <a:p>
            <a:pPr marL="365125" indent="-365125">
              <a:spcBef>
                <a:spcPts val="0"/>
              </a:spcBef>
            </a:pPr>
            <a:endParaRPr lang="en-US" sz="28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800" dirty="0">
                <a:solidFill>
                  <a:schemeClr val="bg1"/>
                </a:solidFill>
                <a:latin typeface="Arial" panose="020B0604020202020204" pitchFamily="34" charset="0"/>
                <a:cs typeface="Arial" panose="020B0604020202020204" pitchFamily="34" charset="0"/>
              </a:rPr>
              <a:t>The complete syntax of SELECT is given below.</a:t>
            </a:r>
          </a:p>
          <a:p>
            <a:pPr marL="400050" lvl="1" indent="0">
              <a:buNone/>
            </a:pPr>
            <a:r>
              <a:rPr lang="en-US" sz="2200" dirty="0">
                <a:solidFill>
                  <a:schemeClr val="accent4">
                    <a:lumMod val="60000"/>
                    <a:lumOff val="40000"/>
                  </a:schemeClr>
                </a:solidFill>
                <a:latin typeface="Arial" panose="020B0604020202020204" pitchFamily="34" charset="0"/>
              </a:rPr>
              <a:t>SELECT</a:t>
            </a:r>
          </a:p>
          <a:p>
            <a:pPr marL="400050" lvl="1" indent="0">
              <a:buNone/>
            </a:pPr>
            <a:r>
              <a:rPr lang="en-US" sz="2400" dirty="0">
                <a:solidFill>
                  <a:schemeClr val="accent6"/>
                </a:solidFill>
                <a:latin typeface="Arial" panose="020B0604020202020204" pitchFamily="34" charset="0"/>
              </a:rPr>
              <a:t>[ ALL| DISTINCT] &lt;COLUMN name&gt;[[ AS] &lt;alias&gt;]</a:t>
            </a:r>
          </a:p>
          <a:p>
            <a:pPr marL="400050" lvl="1" indent="0">
              <a:buNone/>
            </a:pPr>
            <a:r>
              <a:rPr lang="en-US" sz="2400" dirty="0">
                <a:solidFill>
                  <a:schemeClr val="accent6"/>
                </a:solidFill>
                <a:latin typeface="Arial" panose="020B0604020202020204" pitchFamily="34" charset="0"/>
              </a:rPr>
              <a:t>[,[ ALL| DISTINCT] &lt;COLUMN name&gt;[[ AS] &lt;alias&gt;]] *</a:t>
            </a:r>
          </a:p>
          <a:p>
            <a:pPr marL="400050" lvl="1" indent="0">
              <a:buNone/>
            </a:pPr>
            <a:r>
              <a:rPr lang="en-US" sz="2200" dirty="0">
                <a:solidFill>
                  <a:schemeClr val="accent4">
                    <a:lumMod val="60000"/>
                    <a:lumOff val="40000"/>
                  </a:schemeClr>
                </a:solidFill>
                <a:latin typeface="Arial" panose="020B0604020202020204" pitchFamily="34" charset="0"/>
              </a:rPr>
              <a:t>FROM</a:t>
            </a:r>
            <a:r>
              <a:rPr lang="en-US" sz="1600" dirty="0"/>
              <a:t> </a:t>
            </a:r>
          </a:p>
          <a:p>
            <a:pPr marL="400050" lvl="1" indent="0">
              <a:buNone/>
            </a:pPr>
            <a:r>
              <a:rPr lang="en-US" sz="2400" dirty="0">
                <a:solidFill>
                  <a:schemeClr val="accent6"/>
                </a:solidFill>
                <a:latin typeface="Arial" panose="020B0604020202020204" pitchFamily="34" charset="0"/>
              </a:rPr>
              <a:t>&lt;table&gt;[[ AS] &lt;alias&gt;|[[ FULL| LEFT| RIGHT] OUTER| INNER] </a:t>
            </a:r>
            <a:r>
              <a:rPr lang="en-US" sz="2200" dirty="0">
                <a:solidFill>
                  <a:schemeClr val="accent4">
                    <a:lumMod val="60000"/>
                    <a:lumOff val="40000"/>
                  </a:schemeClr>
                </a:solidFill>
                <a:latin typeface="Arial" panose="020B0604020202020204" pitchFamily="34" charset="0"/>
              </a:rPr>
              <a:t>JOIN</a:t>
            </a:r>
            <a:r>
              <a:rPr lang="en-US" sz="1600" dirty="0"/>
              <a:t> </a:t>
            </a:r>
            <a:r>
              <a:rPr lang="en-US" sz="2400" dirty="0">
                <a:solidFill>
                  <a:schemeClr val="accent6"/>
                </a:solidFill>
                <a:latin typeface="Arial" panose="020B0604020202020204" pitchFamily="34" charset="0"/>
              </a:rPr>
              <a:t>&lt;table&gt; </a:t>
            </a:r>
            <a:r>
              <a:rPr lang="en-US" sz="2200" dirty="0">
                <a:solidFill>
                  <a:schemeClr val="accent4">
                    <a:lumMod val="60000"/>
                    <a:lumOff val="40000"/>
                  </a:schemeClr>
                </a:solidFill>
                <a:latin typeface="Arial" panose="020B0604020202020204" pitchFamily="34" charset="0"/>
              </a:rPr>
              <a:t>ON </a:t>
            </a:r>
            <a:r>
              <a:rPr lang="en-US" sz="2400" dirty="0">
                <a:solidFill>
                  <a:schemeClr val="accent6"/>
                </a:solidFill>
                <a:latin typeface="Arial" panose="020B0604020202020204" pitchFamily="34" charset="0"/>
              </a:rPr>
              <a:t>&lt;expression&gt;]</a:t>
            </a:r>
          </a:p>
          <a:p>
            <a:pPr marL="400050" lvl="1" indent="0">
              <a:buNone/>
            </a:pPr>
            <a:r>
              <a:rPr lang="en-US" sz="2400" dirty="0">
                <a:solidFill>
                  <a:schemeClr val="accent6"/>
                </a:solidFill>
                <a:latin typeface="Arial" panose="020B0604020202020204" pitchFamily="34" charset="0"/>
              </a:rPr>
              <a:t>[, &lt;table&gt;[[ </a:t>
            </a:r>
            <a:r>
              <a:rPr lang="en-US" sz="2200" dirty="0">
                <a:solidFill>
                  <a:schemeClr val="accent4">
                    <a:lumMod val="60000"/>
                    <a:lumOff val="40000"/>
                  </a:schemeClr>
                </a:solidFill>
                <a:latin typeface="Arial" panose="020B0604020202020204" pitchFamily="34" charset="0"/>
              </a:rPr>
              <a:t>AS</a:t>
            </a:r>
            <a:r>
              <a:rPr lang="en-US" sz="2400" dirty="0">
                <a:solidFill>
                  <a:schemeClr val="accent6"/>
                </a:solidFill>
                <a:latin typeface="Arial" panose="020B0604020202020204" pitchFamily="34" charset="0"/>
              </a:rPr>
              <a:t>] &lt;alias&gt;|[[ </a:t>
            </a:r>
            <a:r>
              <a:rPr lang="en-US" sz="2200" dirty="0">
                <a:solidFill>
                  <a:schemeClr val="accent4">
                    <a:lumMod val="60000"/>
                    <a:lumOff val="40000"/>
                  </a:schemeClr>
                </a:solidFill>
                <a:latin typeface="Arial" panose="020B0604020202020204" pitchFamily="34" charset="0"/>
              </a:rPr>
              <a:t>FULL| LEFT| RIGHT] OUTER| INNER</a:t>
            </a:r>
            <a:r>
              <a:rPr lang="en-US" sz="2500" dirty="0">
                <a:solidFill>
                  <a:schemeClr val="accent6"/>
                </a:solidFill>
                <a:latin typeface="Arial" panose="020B0604020202020204" pitchFamily="34" charset="0"/>
              </a:rPr>
              <a:t>]</a:t>
            </a:r>
            <a:r>
              <a:rPr lang="en-US" sz="1600" dirty="0"/>
              <a:t> </a:t>
            </a:r>
            <a:r>
              <a:rPr lang="en-US" sz="2200" dirty="0">
                <a:solidFill>
                  <a:schemeClr val="accent4">
                    <a:lumMod val="60000"/>
                    <a:lumOff val="40000"/>
                  </a:schemeClr>
                </a:solidFill>
                <a:latin typeface="Arial" panose="020B0604020202020204" pitchFamily="34" charset="0"/>
              </a:rPr>
              <a:t>JOIN</a:t>
            </a:r>
            <a:r>
              <a:rPr lang="en-US" sz="1600" dirty="0"/>
              <a:t> </a:t>
            </a:r>
            <a:r>
              <a:rPr lang="en-US" sz="2400" dirty="0">
                <a:solidFill>
                  <a:schemeClr val="accent6"/>
                </a:solidFill>
                <a:latin typeface="Arial" panose="020B0604020202020204" pitchFamily="34" charset="0"/>
              </a:rPr>
              <a:t>&lt;table&gt; </a:t>
            </a:r>
            <a:r>
              <a:rPr lang="en-US" sz="2200" dirty="0">
                <a:solidFill>
                  <a:schemeClr val="accent4">
                    <a:lumMod val="60000"/>
                    <a:lumOff val="40000"/>
                  </a:schemeClr>
                </a:solidFill>
                <a:latin typeface="Arial" panose="020B0604020202020204" pitchFamily="34" charset="0"/>
              </a:rPr>
              <a:t>ON </a:t>
            </a:r>
            <a:r>
              <a:rPr lang="en-US" sz="2400" dirty="0">
                <a:solidFill>
                  <a:schemeClr val="accent6"/>
                </a:solidFill>
                <a:latin typeface="Arial" panose="020B0604020202020204" pitchFamily="34" charset="0"/>
              </a:rPr>
              <a:t>&lt;expression&gt;]] *</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WHERE</a:t>
            </a:r>
            <a:r>
              <a:rPr lang="en-US" sz="1600" dirty="0"/>
              <a:t> </a:t>
            </a:r>
            <a:r>
              <a:rPr lang="en-US" sz="2400" dirty="0">
                <a:solidFill>
                  <a:schemeClr val="accent6"/>
                </a:solidFill>
                <a:latin typeface="Arial" panose="020B0604020202020204" pitchFamily="34" charset="0"/>
              </a:rPr>
              <a:t>&lt;predicate&gt;[{ </a:t>
            </a:r>
            <a:r>
              <a:rPr lang="en-US" sz="2200" dirty="0">
                <a:solidFill>
                  <a:schemeClr val="accent4">
                    <a:lumMod val="60000"/>
                    <a:lumOff val="40000"/>
                  </a:schemeClr>
                </a:solidFill>
                <a:latin typeface="Arial" panose="020B0604020202020204" pitchFamily="34" charset="0"/>
              </a:rPr>
              <a:t>AND| OR</a:t>
            </a:r>
            <a:r>
              <a:rPr lang="en-US" sz="2400" dirty="0">
                <a:solidFill>
                  <a:schemeClr val="accent6"/>
                </a:solidFill>
                <a:latin typeface="Arial" panose="020B0604020202020204" pitchFamily="34" charset="0"/>
              </a:rPr>
              <a:t>} &lt;predicate&gt;]*]</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GROUP BY </a:t>
            </a:r>
            <a:r>
              <a:rPr lang="en-US" sz="2400" dirty="0">
                <a:solidFill>
                  <a:schemeClr val="accent6"/>
                </a:solidFill>
                <a:latin typeface="Arial" panose="020B0604020202020204" pitchFamily="34" charset="0"/>
              </a:rPr>
              <a:t>&lt;COLUMN name&gt;[, &lt;COLUMN name&gt;]*</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HAVING</a:t>
            </a:r>
            <a:r>
              <a:rPr lang="en-US" sz="1600" dirty="0"/>
              <a:t> </a:t>
            </a:r>
            <a:r>
              <a:rPr lang="en-US" sz="2400" dirty="0">
                <a:solidFill>
                  <a:schemeClr val="accent6"/>
                </a:solidFill>
                <a:latin typeface="Arial" panose="020B0604020202020204" pitchFamily="34" charset="0"/>
              </a:rPr>
              <a:t>&lt;predicate&gt;[{ </a:t>
            </a:r>
            <a:r>
              <a:rPr lang="en-US" sz="2200" dirty="0">
                <a:solidFill>
                  <a:schemeClr val="accent4">
                    <a:lumMod val="60000"/>
                    <a:lumOff val="40000"/>
                  </a:schemeClr>
                </a:solidFill>
                <a:latin typeface="Arial" panose="020B0604020202020204" pitchFamily="34" charset="0"/>
              </a:rPr>
              <a:t>AND| OR</a:t>
            </a:r>
            <a:r>
              <a:rPr lang="en-US" sz="2400" dirty="0">
                <a:solidFill>
                  <a:schemeClr val="accent6"/>
                </a:solidFill>
                <a:latin typeface="Arial" panose="020B0604020202020204" pitchFamily="34" charset="0"/>
              </a:rPr>
              <a:t>} &lt;predicate&gt;]]*]]</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ORDER BY </a:t>
            </a:r>
            <a:r>
              <a:rPr lang="en-US" sz="2400" dirty="0">
                <a:solidFill>
                  <a:schemeClr val="accent6"/>
                </a:solidFill>
                <a:latin typeface="Arial" panose="020B0604020202020204" pitchFamily="34" charset="0"/>
              </a:rPr>
              <a:t>&lt;COLUMN name&gt;[ </a:t>
            </a:r>
            <a:r>
              <a:rPr lang="en-US" sz="2200" dirty="0">
                <a:solidFill>
                  <a:schemeClr val="accent4">
                    <a:lumMod val="60000"/>
                    <a:lumOff val="40000"/>
                  </a:schemeClr>
                </a:solidFill>
                <a:latin typeface="Arial" panose="020B0604020202020204" pitchFamily="34" charset="0"/>
              </a:rPr>
              <a:t>ASC| DESC</a:t>
            </a:r>
            <a:r>
              <a:rPr lang="en-US" sz="2400" dirty="0">
                <a:solidFill>
                  <a:schemeClr val="accent6"/>
                </a:solidFill>
                <a:latin typeface="Arial" panose="020B0604020202020204" pitchFamily="34" charset="0"/>
              </a:rPr>
              <a:t>][, &lt;COLUMN name&gt;[</a:t>
            </a:r>
            <a:r>
              <a:rPr lang="en-US" sz="1600" dirty="0"/>
              <a:t> </a:t>
            </a:r>
            <a:r>
              <a:rPr lang="en-US" sz="2200" dirty="0">
                <a:solidFill>
                  <a:schemeClr val="accent4">
                    <a:lumMod val="60000"/>
                    <a:lumOff val="40000"/>
                  </a:schemeClr>
                </a:solidFill>
                <a:latin typeface="Arial" panose="020B0604020202020204" pitchFamily="34" charset="0"/>
              </a:rPr>
              <a:t>ASC| DESC</a:t>
            </a:r>
            <a:r>
              <a:rPr lang="en-US" sz="2400" dirty="0">
                <a:solidFill>
                  <a:schemeClr val="accent6"/>
                </a:solidFill>
                <a:latin typeface="Arial" panose="020B0604020202020204" pitchFamily="34" charset="0"/>
              </a:rPr>
              <a:t>]]*]</a:t>
            </a:r>
          </a:p>
          <a:p>
            <a:pPr marL="400050" lvl="1" indent="0">
              <a:buNone/>
            </a:pPr>
            <a:r>
              <a:rPr lang="en-US" sz="2500" dirty="0">
                <a:solidFill>
                  <a:schemeClr val="accent6"/>
                </a:solidFill>
                <a:latin typeface="Arial" panose="020B0604020202020204" pitchFamily="34" charset="0"/>
              </a:rPr>
              <a:t>[</a:t>
            </a:r>
            <a:r>
              <a:rPr lang="en-US" sz="2200" dirty="0">
                <a:solidFill>
                  <a:schemeClr val="accent4">
                    <a:lumMod val="60000"/>
                    <a:lumOff val="40000"/>
                  </a:schemeClr>
                </a:solidFill>
                <a:latin typeface="Arial" panose="020B0604020202020204" pitchFamily="34" charset="0"/>
              </a:rPr>
              <a:t>FETCH FIRST </a:t>
            </a:r>
            <a:r>
              <a:rPr lang="en-US" sz="2500" dirty="0">
                <a:solidFill>
                  <a:schemeClr val="accent6"/>
                </a:solidFill>
                <a:latin typeface="Arial" panose="020B0604020202020204" pitchFamily="34" charset="0"/>
              </a:rPr>
              <a:t>&lt;count&gt; </a:t>
            </a:r>
            <a:r>
              <a:rPr lang="en-US" sz="2200" dirty="0">
                <a:solidFill>
                  <a:schemeClr val="accent4">
                    <a:lumMod val="60000"/>
                    <a:lumOff val="40000"/>
                  </a:schemeClr>
                </a:solidFill>
                <a:latin typeface="Arial" panose="020B0604020202020204" pitchFamily="34" charset="0"/>
              </a:rPr>
              <a:t>ROWS ONLY</a:t>
            </a:r>
            <a:r>
              <a:rPr lang="en-US" sz="2500" dirty="0">
                <a:solidFill>
                  <a:schemeClr val="accent6"/>
                </a:solidFill>
                <a:latin typeface="Arial" panose="020B0604020202020204" pitchFamily="34" charset="0"/>
              </a:rPr>
              <a:t>]</a:t>
            </a:r>
            <a:r>
              <a:rPr lang="en-US" sz="1600" dirty="0"/>
              <a:t>	</a:t>
            </a:r>
          </a:p>
          <a:p>
            <a:endParaRPr lang="en-US" sz="2000" dirty="0"/>
          </a:p>
          <a:p>
            <a:pPr marL="365125" indent="-365125">
              <a:spcBef>
                <a:spcPts val="0"/>
              </a:spcBef>
            </a:pPr>
            <a:endParaRPr lang="en-IN"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normAutofit/>
          </a:bodyPr>
          <a:lstStyle/>
          <a:p>
            <a:r>
              <a:rPr lang="en-IN" dirty="0">
                <a:solidFill>
                  <a:schemeClr val="bg1"/>
                </a:solidFill>
                <a:latin typeface="Arial" panose="020B0604020202020204" pitchFamily="34" charset="0"/>
                <a:cs typeface="Arial" panose="020B0604020202020204" pitchFamily="34" charset="0"/>
              </a:rPr>
              <a:t>SELECT Syntax</a:t>
            </a:r>
          </a:p>
        </p:txBody>
      </p:sp>
      <p:sp>
        <p:nvSpPr>
          <p:cNvPr id="8" name="Slide Number Placeholder 18"/>
          <p:cNvSpPr txBox="1">
            <a:spLocks/>
          </p:cNvSpPr>
          <p:nvPr/>
        </p:nvSpPr>
        <p:spPr>
          <a:xfrm>
            <a:off x="86868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14</a:t>
            </a:r>
          </a:p>
        </p:txBody>
      </p:sp>
    </p:spTree>
    <p:extLst>
      <p:ext uri="{BB962C8B-B14F-4D97-AF65-F5344CB8AC3E}">
        <p14:creationId xmlns:p14="http://schemas.microsoft.com/office/powerpoint/2010/main" val="74610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500"/>
                                        <p:tgtEl>
                                          <p:spTgt spid="3">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10886" y="2743200"/>
            <a:ext cx="9133114" cy="584775"/>
          </a:xfrm>
        </p:spPr>
        <p:txBody>
          <a:bodyPr/>
          <a:lstStyle/>
          <a:p>
            <a:r>
              <a:rPr lang="en-US" dirty="0">
                <a:solidFill>
                  <a:schemeClr val="bg1"/>
                </a:solidFill>
              </a:rPr>
              <a:t>INSERT Statements</a:t>
            </a:r>
          </a:p>
        </p:txBody>
      </p:sp>
    </p:spTree>
    <p:extLst>
      <p:ext uri="{BB962C8B-B14F-4D97-AF65-F5344CB8AC3E}">
        <p14:creationId xmlns:p14="http://schemas.microsoft.com/office/powerpoint/2010/main" val="3186492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44377"/>
            <a:ext cx="8541619" cy="4906963"/>
          </a:xfrm>
        </p:spPr>
        <p:txBody>
          <a:bodyPr/>
          <a:lstStyle/>
          <a:p>
            <a:pPr marL="0" indent="0">
              <a:buNone/>
            </a:pPr>
            <a:r>
              <a:rPr lang="en-US" sz="2000" dirty="0">
                <a:solidFill>
                  <a:schemeClr val="bg1"/>
                </a:solidFill>
                <a:latin typeface="Arial" panose="020B0604020202020204" pitchFamily="34" charset="0"/>
                <a:cs typeface="Arial" panose="020B0604020202020204" pitchFamily="34" charset="0"/>
              </a:rPr>
              <a:t>Requirement	</a:t>
            </a:r>
            <a:r>
              <a:rPr lang="en-US" sz="4000" dirty="0">
                <a:solidFill>
                  <a:schemeClr val="bg1"/>
                </a:solidFill>
                <a:latin typeface="Arial" panose="020B0604020202020204" pitchFamily="34" charset="0"/>
                <a:cs typeface="Arial" panose="020B0604020202020204" pitchFamily="34" charset="0"/>
              </a:rPr>
              <a:t> </a:t>
            </a:r>
          </a:p>
          <a:p>
            <a:pPr marL="0" indent="0">
              <a:buNone/>
            </a:pPr>
            <a:r>
              <a:rPr lang="en-US" sz="2200" dirty="0"/>
              <a:t>	How to </a:t>
            </a:r>
            <a:r>
              <a:rPr lang="en-US" sz="2200" dirty="0">
                <a:solidFill>
                  <a:schemeClr val="bg1"/>
                </a:solidFill>
                <a:latin typeface="Arial" panose="020B0604020202020204" pitchFamily="34" charset="0"/>
                <a:cs typeface="Arial" panose="020B0604020202020204" pitchFamily="34" charset="0"/>
              </a:rPr>
              <a:t>perform record insertion in the Employee table of PMS 	system. </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INSERT INTO</a:t>
            </a:r>
            <a:r>
              <a:rPr lang="en-US" sz="18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EMPLOYEES</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VALUES</a:t>
            </a:r>
            <a:r>
              <a:rPr lang="en-US" sz="18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(1703,"Jones","Smith","x19200",</a:t>
            </a:r>
          </a:p>
          <a:p>
            <a:pPr marL="0" indent="0">
              <a:spcBef>
                <a:spcPts val="0"/>
              </a:spcBef>
              <a:buNone/>
            </a:pPr>
            <a:r>
              <a:rPr lang="en-US" sz="2200" dirty="0">
                <a:solidFill>
                  <a:schemeClr val="accent6"/>
                </a:solidFill>
                <a:latin typeface="Arial" panose="020B0604020202020204" pitchFamily="34" charset="0"/>
              </a:rPr>
              <a:t>	"sjones@classicmodelcars.com",4,1101,"Sales Rep");</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INSERT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405219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3603"/>
            <a:ext cx="8382000" cy="5785010"/>
          </a:xfrm>
        </p:spPr>
        <p:txBody>
          <a:bodyPr/>
          <a:lstStyle/>
          <a:p>
            <a:pPr marL="708660" indent="-342900">
              <a:spcBef>
                <a:spcPts val="0"/>
              </a:spcBef>
            </a:pPr>
            <a:r>
              <a:rPr lang="en-US" sz="2000" dirty="0">
                <a:solidFill>
                  <a:schemeClr val="bg1"/>
                </a:solidFill>
                <a:latin typeface="Arial" panose="020B0604020202020204" pitchFamily="34" charset="0"/>
                <a:cs typeface="Arial" panose="020B0604020202020204" pitchFamily="34" charset="0"/>
              </a:rPr>
              <a:t>INSERT adds new rows into an existing table. </a:t>
            </a:r>
          </a:p>
          <a:p>
            <a:pPr marL="708660" indent="-342900">
              <a:spcBef>
                <a:spcPts val="0"/>
              </a:spcBef>
            </a:pPr>
            <a:endParaRPr lang="en-US" sz="2000" dirty="0">
              <a:solidFill>
                <a:schemeClr val="bg1"/>
              </a:solidFill>
              <a:latin typeface="Arial" panose="020B0604020202020204" pitchFamily="34" charset="0"/>
              <a:cs typeface="Arial" panose="020B0604020202020204" pitchFamily="34" charset="0"/>
            </a:endParaRPr>
          </a:p>
          <a:p>
            <a:pPr marL="708660" indent="-342900">
              <a:spcBef>
                <a:spcPts val="0"/>
              </a:spcBef>
            </a:pPr>
            <a:r>
              <a:rPr lang="en-US" sz="2000" dirty="0">
                <a:solidFill>
                  <a:schemeClr val="bg1"/>
                </a:solidFill>
                <a:latin typeface="Arial" panose="020B0604020202020204" pitchFamily="34" charset="0"/>
                <a:cs typeface="Arial" panose="020B0604020202020204" pitchFamily="34" charset="0"/>
              </a:rPr>
              <a:t>The INSERT ... VALUES and INSERT ... SET forms of the statement insert rows based on explicitly specified values. </a:t>
            </a:r>
          </a:p>
          <a:p>
            <a:pPr marL="457200" lvl="1" indent="0">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Syntax :</a:t>
            </a:r>
          </a:p>
          <a:p>
            <a:pPr marL="0" indent="0">
              <a:spcBef>
                <a:spcPts val="0"/>
              </a:spcBef>
              <a:buNone/>
            </a:pPr>
            <a:endParaRPr lang="en-IN" dirty="0">
              <a:latin typeface="Courier New" pitchFamily="49" charset="0"/>
              <a:cs typeface="Courier New" pitchFamily="49" charset="0"/>
            </a:endParaRPr>
          </a:p>
          <a:p>
            <a:pPr marL="0" indent="0">
              <a:spcBef>
                <a:spcPts val="0"/>
              </a:spcBef>
              <a:buNone/>
            </a:pPr>
            <a:r>
              <a:rPr lang="en-IN" sz="2200" dirty="0">
                <a:solidFill>
                  <a:schemeClr val="accent4">
                    <a:lumMod val="60000"/>
                    <a:lumOff val="40000"/>
                  </a:schemeClr>
                </a:solidFill>
                <a:latin typeface="Arial" panose="020B0604020202020204" pitchFamily="34" charset="0"/>
              </a:rPr>
              <a:t>	INSERT</a:t>
            </a:r>
            <a:r>
              <a:rPr lang="en-IN" dirty="0">
                <a:latin typeface="Courier New" pitchFamily="49" charset="0"/>
                <a:cs typeface="Courier New" pitchFamily="49" charset="0"/>
              </a:rPr>
              <a:t> </a:t>
            </a:r>
            <a:r>
              <a:rPr lang="en-IN" sz="2200" dirty="0">
                <a:solidFill>
                  <a:schemeClr val="accent4">
                    <a:lumMod val="60000"/>
                    <a:lumOff val="40000"/>
                  </a:schemeClr>
                </a:solidFill>
                <a:latin typeface="Arial" panose="020B0604020202020204" pitchFamily="34" charset="0"/>
              </a:rPr>
              <a:t>[INTO] </a:t>
            </a:r>
            <a:r>
              <a:rPr lang="en-IN" sz="2200" dirty="0" err="1">
                <a:solidFill>
                  <a:schemeClr val="accent6"/>
                </a:solidFill>
                <a:latin typeface="Arial" panose="020B0604020202020204" pitchFamily="34" charset="0"/>
              </a:rPr>
              <a:t>tbl_name</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col_name</a:t>
            </a:r>
            <a:r>
              <a:rPr lang="en-IN" sz="2200" dirty="0">
                <a:solidFill>
                  <a:schemeClr val="accent6"/>
                </a:solidFill>
                <a:latin typeface="Arial" panose="020B0604020202020204" pitchFamily="34" charset="0"/>
              </a:rPr>
              <a:t>,...)] </a:t>
            </a:r>
          </a:p>
          <a:p>
            <a:pPr marL="0" indent="0">
              <a:spcBef>
                <a:spcPts val="0"/>
              </a:spcBef>
              <a:buNone/>
            </a:pPr>
            <a:r>
              <a:rPr lang="en-IN" sz="2200" dirty="0">
                <a:solidFill>
                  <a:schemeClr val="accent6"/>
                </a:solidFill>
                <a:latin typeface="Arial" panose="020B0604020202020204" pitchFamily="34" charset="0"/>
              </a:rPr>
              <a:t>	</a:t>
            </a:r>
            <a:r>
              <a:rPr lang="en-IN" sz="2200" dirty="0">
                <a:solidFill>
                  <a:schemeClr val="accent4">
                    <a:lumMod val="60000"/>
                    <a:lumOff val="40000"/>
                  </a:schemeClr>
                </a:solidFill>
                <a:latin typeface="Arial" panose="020B0604020202020204" pitchFamily="34" charset="0"/>
              </a:rPr>
              <a:t>VALUES</a:t>
            </a:r>
            <a:r>
              <a:rPr lang="en-IN" dirty="0">
                <a:latin typeface="Courier New" pitchFamily="49" charset="0"/>
                <a:cs typeface="Courier New" pitchFamily="49" charset="0"/>
              </a:rPr>
              <a:t> </a:t>
            </a:r>
            <a:r>
              <a:rPr lang="en-IN" sz="2200" dirty="0">
                <a:solidFill>
                  <a:schemeClr val="accent6"/>
                </a:solidFill>
                <a:latin typeface="Arial" panose="020B0604020202020204" pitchFamily="34" charset="0"/>
              </a:rPr>
              <a:t>({expr | 	DEFAULT},...)</a:t>
            </a:r>
          </a:p>
          <a:p>
            <a:pPr marL="0" indent="0">
              <a:spcBef>
                <a:spcPts val="0"/>
              </a:spcBef>
              <a:buNone/>
            </a:pPr>
            <a:endParaRPr lang="en-US"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32335" y="94611"/>
            <a:ext cx="6705600" cy="533400"/>
          </a:xfrm>
          <a:noFill/>
          <a:ln>
            <a:noFill/>
          </a:ln>
        </p:spPr>
        <p:txBody>
          <a:bodyPr anchor="ctr">
            <a:normAutofit/>
          </a:bodyPr>
          <a:lstStyle/>
          <a:p>
            <a:r>
              <a:rPr lang="en-US" sz="1800" dirty="0">
                <a:solidFill>
                  <a:schemeClr val="bg1"/>
                </a:solidFill>
                <a:latin typeface="Arial" panose="020B0604020202020204" pitchFamily="34" charset="0"/>
                <a:cs typeface="Arial" panose="020B0604020202020204" pitchFamily="34" charset="0"/>
              </a:rPr>
              <a:t>INSERT Statement</a:t>
            </a:r>
          </a:p>
        </p:txBody>
      </p:sp>
      <p:sp>
        <p:nvSpPr>
          <p:cNvPr id="7" name="Slide Number Placeholder 18"/>
          <p:cNvSpPr txBox="1">
            <a:spLocks/>
          </p:cNvSpPr>
          <p:nvPr/>
        </p:nvSpPr>
        <p:spPr>
          <a:xfrm>
            <a:off x="8686800" y="6580187"/>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17</a:t>
            </a:r>
          </a:p>
        </p:txBody>
      </p:sp>
    </p:spTree>
    <p:extLst>
      <p:ext uri="{BB962C8B-B14F-4D97-AF65-F5344CB8AC3E}">
        <p14:creationId xmlns:p14="http://schemas.microsoft.com/office/powerpoint/2010/main" val="355221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421" y="669926"/>
            <a:ext cx="9066998" cy="5504023"/>
          </a:xfrm>
        </p:spPr>
        <p:txBody>
          <a:bodyPr/>
          <a:lstStyle/>
          <a:p>
            <a:pPr marL="0" indent="0">
              <a:buNone/>
            </a:pPr>
            <a:r>
              <a:rPr lang="en-US" sz="2000" dirty="0">
                <a:solidFill>
                  <a:schemeClr val="bg1"/>
                </a:solidFill>
                <a:latin typeface="Arial" panose="020B0604020202020204" pitchFamily="34" charset="0"/>
                <a:cs typeface="Arial" panose="020B0604020202020204" pitchFamily="34" charset="0"/>
              </a:rPr>
              <a:t>Requirement	</a:t>
            </a:r>
            <a:r>
              <a:rPr lang="en-US" sz="4000" dirty="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H</a:t>
            </a:r>
            <a:r>
              <a:rPr lang="en-US" sz="2200" dirty="0"/>
              <a:t>ow to perform bulk record insertion in the Employee table of 	PMS system. </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INSERT INTO </a:t>
            </a:r>
            <a:r>
              <a:rPr lang="en-US" sz="2200" dirty="0">
                <a:solidFill>
                  <a:schemeClr val="accent6"/>
                </a:solidFill>
                <a:latin typeface="Arial" panose="020B0604020202020204" pitchFamily="34" charset="0"/>
              </a:rPr>
              <a:t>EMPLOYEES  </a:t>
            </a:r>
          </a:p>
          <a:p>
            <a:pPr marL="0" indent="0">
              <a:spcBef>
                <a:spcPts val="0"/>
              </a:spcBef>
              <a:buNone/>
            </a:pPr>
            <a:r>
              <a:rPr lang="en-US" sz="2200" dirty="0">
                <a:solidFill>
                  <a:schemeClr val="accent4">
                    <a:lumMod val="60000"/>
                    <a:lumOff val="40000"/>
                  </a:schemeClr>
                </a:solidFill>
                <a:latin typeface="Arial" panose="020B0604020202020204" pitchFamily="34" charset="0"/>
              </a:rPr>
              <a:t>	VALUES</a:t>
            </a:r>
            <a:r>
              <a:rPr lang="en-US" sz="2000" b="1" dirty="0">
                <a:solidFill>
                  <a:schemeClr val="bg1"/>
                </a:solidFill>
                <a:latin typeface="Arial" panose="020B0604020202020204" pitchFamily="34" charset="0"/>
                <a:cs typeface="Arial" panose="020B0604020202020204" pitchFamily="34" charset="0"/>
              </a:rPr>
              <a:t> </a:t>
            </a:r>
          </a:p>
          <a:p>
            <a:pPr marL="0" indent="0">
              <a:spcBef>
                <a:spcPts val="0"/>
              </a:spcBef>
              <a:buNone/>
            </a:pPr>
            <a:r>
              <a:rPr lang="en-US" sz="20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(1703,"Jones","Smith","x19200","sjones@classicmodelcars.com",4,	1101,"Sales Rep"), 	(1704,“Demur",“Michel","x19200",“michelD@classicmodelcars.com"	,4,1102,"Sales Rep");</a:t>
            </a: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INSERT Multiple Rows</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5107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482" y="1187767"/>
            <a:ext cx="9066998" cy="2927034"/>
          </a:xfrm>
        </p:spPr>
        <p:txBody>
          <a:bodyPr/>
          <a:lstStyle/>
          <a:p>
            <a:pPr marL="0" indent="0">
              <a:buNone/>
            </a:pPr>
            <a:r>
              <a:rPr lang="en-US" sz="2000" dirty="0">
                <a:solidFill>
                  <a:schemeClr val="bg1"/>
                </a:solidFill>
                <a:latin typeface="Arial" panose="020B0604020202020204" pitchFamily="34" charset="0"/>
                <a:cs typeface="Arial" panose="020B0604020202020204" pitchFamily="34" charset="0"/>
              </a:rPr>
              <a:t>Syntax	</a:t>
            </a:r>
            <a:r>
              <a:rPr lang="en-US" sz="4000" dirty="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	</a:t>
            </a:r>
            <a:r>
              <a:rPr lang="en-IN" sz="2200" dirty="0">
                <a:solidFill>
                  <a:schemeClr val="accent4">
                    <a:lumMod val="60000"/>
                    <a:lumOff val="40000"/>
                  </a:schemeClr>
                </a:solidFill>
                <a:latin typeface="Arial" panose="020B0604020202020204" pitchFamily="34" charset="0"/>
              </a:rPr>
              <a:t>INSERT</a:t>
            </a:r>
            <a:r>
              <a:rPr lang="en-IN" sz="2000" dirty="0">
                <a:latin typeface="Courier New" pitchFamily="49" charset="0"/>
                <a:cs typeface="Courier New" pitchFamily="49" charset="0"/>
              </a:rPr>
              <a:t> </a:t>
            </a:r>
            <a:r>
              <a:rPr lang="en-IN" sz="2200" dirty="0">
                <a:solidFill>
                  <a:schemeClr val="accent4">
                    <a:lumMod val="60000"/>
                    <a:lumOff val="40000"/>
                  </a:schemeClr>
                </a:solidFill>
                <a:latin typeface="Arial" panose="020B0604020202020204" pitchFamily="34" charset="0"/>
              </a:rPr>
              <a:t>[INTO] </a:t>
            </a:r>
            <a:r>
              <a:rPr lang="en-IN" sz="2200" dirty="0" err="1">
                <a:solidFill>
                  <a:schemeClr val="accent6"/>
                </a:solidFill>
                <a:latin typeface="Arial" panose="020B0604020202020204" pitchFamily="34" charset="0"/>
              </a:rPr>
              <a:t>tbl_name</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col_name</a:t>
            </a:r>
            <a:r>
              <a:rPr lang="en-IN" sz="2200" dirty="0">
                <a:solidFill>
                  <a:schemeClr val="accent6"/>
                </a:solidFill>
                <a:latin typeface="Arial" panose="020B0604020202020204" pitchFamily="34" charset="0"/>
              </a:rPr>
              <a:t>,...)] </a:t>
            </a:r>
          </a:p>
          <a:p>
            <a:pPr marL="0" indent="0" algn="just" fontAlgn="base">
              <a:spcAft>
                <a:spcPct val="0"/>
              </a:spcAft>
              <a:buNone/>
            </a:pPr>
            <a:r>
              <a:rPr lang="en-US" sz="2200" dirty="0">
                <a:solidFill>
                  <a:schemeClr val="accent4">
                    <a:lumMod val="60000"/>
                    <a:lumOff val="40000"/>
                  </a:schemeClr>
                </a:solidFill>
                <a:latin typeface="Arial" panose="020B0604020202020204" pitchFamily="34" charset="0"/>
              </a:rPr>
              <a:t>		VALUES</a:t>
            </a:r>
            <a:r>
              <a:rPr lang="en-US" sz="2000" dirty="0">
                <a:latin typeface="Courier New" pitchFamily="49" charset="0"/>
                <a:cs typeface="Courier New" pitchFamily="49" charset="0"/>
              </a:rPr>
              <a:t> </a:t>
            </a:r>
            <a:r>
              <a:rPr lang="en-US" sz="2200" dirty="0">
                <a:solidFill>
                  <a:schemeClr val="accent6"/>
                </a:solidFill>
                <a:latin typeface="Arial" panose="020B0604020202020204" pitchFamily="34" charset="0"/>
              </a:rPr>
              <a:t>('value-1a', ['value-1b', ...]), </a:t>
            </a:r>
          </a:p>
          <a:p>
            <a:pPr marL="0" indent="0" algn="just" fontAlgn="base">
              <a:spcAft>
                <a:spcPct val="0"/>
              </a:spcAft>
              <a:buNone/>
            </a:pPr>
            <a:r>
              <a:rPr lang="en-US" sz="2200" dirty="0">
                <a:solidFill>
                  <a:schemeClr val="accent6"/>
                </a:solidFill>
                <a:latin typeface="Arial" panose="020B0604020202020204" pitchFamily="34" charset="0"/>
              </a:rPr>
              <a:t>	      		    ('value-2a', ['value-2b', ...]),</a:t>
            </a:r>
          </a:p>
          <a:p>
            <a:pPr marL="0" indent="0" algn="just" fontAlgn="base">
              <a:spcAft>
                <a:spcPct val="0"/>
              </a:spcAft>
              <a:buNone/>
            </a:pPr>
            <a:r>
              <a:rPr lang="en-US" sz="2200" dirty="0">
                <a:solidFill>
                  <a:schemeClr val="accent6"/>
                </a:solidFill>
                <a:latin typeface="Arial" panose="020B0604020202020204" pitchFamily="34" charset="0"/>
              </a:rPr>
              <a:t>	      		    ('value-2a', ['value-2b', ...])</a:t>
            </a:r>
            <a:endParaRPr lang="en-IN" sz="2200" dirty="0">
              <a:solidFill>
                <a:schemeClr val="accent6"/>
              </a:solidFill>
              <a:latin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INSERT Multiple Rows</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250099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229600" cy="4906963"/>
          </a:xfrm>
        </p:spPr>
        <p:txBody>
          <a:bodyPr>
            <a:noAutofit/>
          </a:bodyPr>
          <a:lstStyle/>
          <a:p>
            <a:pPr marL="0" indent="-365760">
              <a:spcBef>
                <a:spcPts val="0"/>
              </a:spcBef>
              <a:buNone/>
            </a:pPr>
            <a:endParaRPr lang="en-US" sz="20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 </a:t>
            </a:r>
          </a:p>
          <a:p>
            <a:pPr marL="346075" lvl="1" indent="0">
              <a:spcBef>
                <a:spcPts val="0"/>
              </a:spcBef>
              <a:buNone/>
            </a:pPr>
            <a:r>
              <a:rPr lang="en-US" sz="2000" dirty="0">
                <a:solidFill>
                  <a:schemeClr val="bg1"/>
                </a:solidFill>
                <a:latin typeface="Arial" panose="020B0604020202020204" pitchFamily="34" charset="0"/>
                <a:cs typeface="Arial" panose="020B0604020202020204" pitchFamily="34" charset="0"/>
              </a:rPr>
              <a:t>To insert multiple records from the Employee table to the </a:t>
            </a:r>
            <a:r>
              <a:rPr lang="en-US" sz="2000" dirty="0" err="1">
                <a:solidFill>
                  <a:schemeClr val="bg1"/>
                </a:solidFill>
                <a:latin typeface="Arial" panose="020B0604020202020204" pitchFamily="34" charset="0"/>
                <a:cs typeface="Arial" panose="020B0604020202020204" pitchFamily="34" charset="0"/>
              </a:rPr>
              <a:t>Employee_Copy</a:t>
            </a:r>
            <a:r>
              <a:rPr lang="en-US" sz="2000" dirty="0">
                <a:solidFill>
                  <a:schemeClr val="bg1"/>
                </a:solidFill>
                <a:latin typeface="Arial" panose="020B0604020202020204" pitchFamily="34" charset="0"/>
                <a:cs typeface="Arial" panose="020B0604020202020204" pitchFamily="34" charset="0"/>
              </a:rPr>
              <a:t> table and retain the same structure, you can use the below query:</a:t>
            </a:r>
          </a:p>
          <a:p>
            <a:pPr marL="800100" lvl="2" indent="0">
              <a:spcBef>
                <a:spcPts val="0"/>
              </a:spcBef>
              <a:spcAft>
                <a:spcPts val="0"/>
              </a:spcAft>
              <a:buNone/>
            </a:pPr>
            <a:r>
              <a:rPr lang="en-US" sz="2200" dirty="0">
                <a:solidFill>
                  <a:schemeClr val="accent4">
                    <a:lumMod val="60000"/>
                    <a:lumOff val="40000"/>
                  </a:schemeClr>
                </a:solidFill>
                <a:latin typeface="Arial" panose="020B0604020202020204" pitchFamily="34" charset="0"/>
              </a:rPr>
              <a:t>INSERT</a:t>
            </a:r>
            <a:r>
              <a:rPr lang="en-US" sz="800" dirty="0">
                <a:ea typeface="Calibri"/>
                <a:cs typeface="Mangal"/>
              </a:rPr>
              <a:t> </a:t>
            </a:r>
            <a:r>
              <a:rPr lang="en-US" sz="2200" dirty="0">
                <a:solidFill>
                  <a:schemeClr val="accent4">
                    <a:lumMod val="60000"/>
                    <a:lumOff val="40000"/>
                  </a:schemeClr>
                </a:solidFill>
                <a:latin typeface="Arial" panose="020B0604020202020204" pitchFamily="34" charset="0"/>
              </a:rPr>
              <a:t>INTO</a:t>
            </a:r>
            <a:r>
              <a:rPr lang="en-US" sz="800" dirty="0">
                <a:ea typeface="Calibri"/>
                <a:cs typeface="Mangal"/>
              </a:rPr>
              <a:t> </a:t>
            </a:r>
            <a:r>
              <a:rPr lang="en-US" sz="2200" dirty="0" err="1">
                <a:solidFill>
                  <a:schemeClr val="accent6"/>
                </a:solidFill>
                <a:latin typeface="Arial" panose="020B0604020202020204" pitchFamily="34" charset="0"/>
              </a:rPr>
              <a:t>Employee_Copy</a:t>
            </a:r>
            <a:endParaRPr lang="en-US" sz="2200" dirty="0">
              <a:solidFill>
                <a:schemeClr val="accent6"/>
              </a:solidFill>
              <a:latin typeface="Arial" panose="020B0604020202020204" pitchFamily="34" charset="0"/>
            </a:endParaRPr>
          </a:p>
          <a:p>
            <a:pPr marL="800100" lvl="2" indent="0">
              <a:spcBef>
                <a:spcPts val="0"/>
              </a:spcBef>
              <a:spcAft>
                <a:spcPts val="0"/>
              </a:spcAft>
              <a:buNone/>
            </a:pPr>
            <a:r>
              <a:rPr lang="en-US" sz="2200" dirty="0">
                <a:solidFill>
                  <a:schemeClr val="accent4">
                    <a:lumMod val="60000"/>
                    <a:lumOff val="40000"/>
                  </a:schemeClr>
                </a:solidFill>
                <a:latin typeface="Arial" panose="020B0604020202020204" pitchFamily="34" charset="0"/>
              </a:rPr>
              <a:t>SELECT * FROM </a:t>
            </a:r>
            <a:r>
              <a:rPr lang="en-US" sz="2200" dirty="0">
                <a:solidFill>
                  <a:schemeClr val="accent6"/>
                </a:solidFill>
                <a:latin typeface="Arial" panose="020B0604020202020204" pitchFamily="34" charset="0"/>
              </a:rPr>
              <a:t>Employee</a:t>
            </a:r>
            <a:r>
              <a:rPr lang="en-US" sz="1800" b="1" dirty="0">
                <a:solidFill>
                  <a:schemeClr val="accent6">
                    <a:lumMod val="75000"/>
                  </a:schemeClr>
                </a:solidFill>
                <a:latin typeface="Courier New" pitchFamily="49" charset="0"/>
                <a:cs typeface="Courier New" pitchFamily="49" charset="0"/>
              </a:rPr>
              <a:t>;</a:t>
            </a:r>
          </a:p>
          <a:p>
            <a:pPr marL="741363" lvl="1" indent="-395288">
              <a:spcBef>
                <a:spcPts val="0"/>
              </a:spcBef>
            </a:pPr>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000" dirty="0">
                <a:solidFill>
                  <a:schemeClr val="bg1"/>
                </a:solidFill>
                <a:latin typeface="Arial" panose="020B0604020202020204" pitchFamily="34" charset="0"/>
                <a:cs typeface="Arial" panose="020B0604020202020204" pitchFamily="34" charset="0"/>
              </a:rPr>
              <a:t>Syntax</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	</a:t>
            </a:r>
          </a:p>
          <a:p>
            <a:pPr marL="0" indent="0" algn="just" fontAlgn="base">
              <a:spcAft>
                <a:spcPct val="0"/>
              </a:spcAft>
              <a:buNone/>
            </a:pPr>
            <a:r>
              <a:rPr lang="en-IN" sz="2000" dirty="0"/>
              <a:t>	</a:t>
            </a:r>
            <a:r>
              <a:rPr lang="en-IN" sz="2200" dirty="0">
                <a:solidFill>
                  <a:schemeClr val="accent4">
                    <a:lumMod val="60000"/>
                    <a:lumOff val="40000"/>
                  </a:schemeClr>
                </a:solidFill>
                <a:latin typeface="Arial" panose="020B0604020202020204" pitchFamily="34" charset="0"/>
              </a:rPr>
              <a:t>INSERT [INTO] </a:t>
            </a:r>
            <a:r>
              <a:rPr lang="en-IN" sz="2200" dirty="0" err="1">
                <a:solidFill>
                  <a:schemeClr val="accent6"/>
                </a:solidFill>
                <a:latin typeface="Arial" panose="020B0604020202020204" pitchFamily="34" charset="0"/>
              </a:rPr>
              <a:t>tbl_name</a:t>
            </a:r>
            <a:r>
              <a:rPr lang="en-IN" sz="2200" dirty="0">
                <a:solidFill>
                  <a:schemeClr val="accent6"/>
                </a:solidFill>
                <a:latin typeface="Arial" panose="020B0604020202020204" pitchFamily="34" charset="0"/>
              </a:rPr>
              <a:t> [(</a:t>
            </a:r>
            <a:r>
              <a:rPr lang="en-IN" sz="2200" dirty="0" err="1">
                <a:solidFill>
                  <a:schemeClr val="accent6"/>
                </a:solidFill>
                <a:latin typeface="Arial" panose="020B0604020202020204" pitchFamily="34" charset="0"/>
              </a:rPr>
              <a:t>col_name</a:t>
            </a:r>
            <a:r>
              <a:rPr lang="en-IN" sz="2200" dirty="0">
                <a:solidFill>
                  <a:schemeClr val="accent6"/>
                </a:solidFill>
                <a:latin typeface="Arial" panose="020B0604020202020204" pitchFamily="34" charset="0"/>
              </a:rPr>
              <a:t>,...)] </a:t>
            </a:r>
          </a:p>
          <a:p>
            <a:pPr marL="0" indent="0" algn="just" fontAlgn="base">
              <a:spcAft>
                <a:spcPct val="0"/>
              </a:spcAft>
              <a:buNone/>
            </a:pPr>
            <a:r>
              <a:rPr lang="en-US" sz="2000" dirty="0"/>
              <a:t>	</a:t>
            </a:r>
            <a:r>
              <a:rPr lang="en-US" sz="2200" dirty="0">
                <a:solidFill>
                  <a:schemeClr val="accent4">
                    <a:lumMod val="60000"/>
                    <a:lumOff val="40000"/>
                  </a:schemeClr>
                </a:solidFill>
                <a:latin typeface="Arial" panose="020B0604020202020204" pitchFamily="34" charset="0"/>
              </a:rPr>
              <a:t>&lt;SELECT Query&gt;</a:t>
            </a:r>
            <a:endParaRPr lang="en-IN" sz="2200" dirty="0">
              <a:solidFill>
                <a:schemeClr val="accent4">
                  <a:lumMod val="60000"/>
                  <a:lumOff val="40000"/>
                </a:schemeClr>
              </a:solidFill>
              <a:latin typeface="Arial" panose="020B0604020202020204" pitchFamily="34" charset="0"/>
            </a:endParaRPr>
          </a:p>
          <a:p>
            <a:pPr marL="0" indent="0">
              <a:buNone/>
            </a:pPr>
            <a:endParaRPr lang="en-US" sz="2000" dirty="0">
              <a:solidFill>
                <a:schemeClr val="bg1"/>
              </a:solidFill>
              <a:latin typeface="Arial" panose="020B0604020202020204" pitchFamily="34" charset="0"/>
              <a:ea typeface="Calibri"/>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INSERT Multiple Rows</a:t>
            </a:r>
            <a:endParaRPr lang="en-IN"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9042"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20</a:t>
            </a:r>
          </a:p>
        </p:txBody>
      </p:sp>
    </p:spTree>
    <p:extLst>
      <p:ext uri="{BB962C8B-B14F-4D97-AF65-F5344CB8AC3E}">
        <p14:creationId xmlns:p14="http://schemas.microsoft.com/office/powerpoint/2010/main" val="89506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0" y="2819400"/>
            <a:ext cx="9133114" cy="584775"/>
          </a:xfrm>
        </p:spPr>
        <p:txBody>
          <a:bodyPr/>
          <a:lstStyle/>
          <a:p>
            <a:r>
              <a:rPr lang="en-US" dirty="0">
                <a:solidFill>
                  <a:schemeClr val="bg1"/>
                </a:solidFill>
              </a:rPr>
              <a:t>UPDATE and </a:t>
            </a:r>
            <a:r>
              <a:rPr lang="en-US">
                <a:solidFill>
                  <a:schemeClr val="bg1"/>
                </a:solidFill>
              </a:rPr>
              <a:t>DELETE Statements</a:t>
            </a:r>
            <a:endParaRPr lang="en-US" dirty="0">
              <a:solidFill>
                <a:schemeClr val="bg1"/>
              </a:solidFill>
            </a:endParaRPr>
          </a:p>
        </p:txBody>
      </p:sp>
    </p:spTree>
    <p:extLst>
      <p:ext uri="{BB962C8B-B14F-4D97-AF65-F5344CB8AC3E}">
        <p14:creationId xmlns:p14="http://schemas.microsoft.com/office/powerpoint/2010/main" val="62297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rPr>
              <a:t>Context Setting: Overview</a:t>
            </a:r>
          </a:p>
        </p:txBody>
      </p:sp>
      <p:sp>
        <p:nvSpPr>
          <p:cNvPr id="2" name="Content Placeholder 1"/>
          <p:cNvSpPr>
            <a:spLocks noGrp="1"/>
          </p:cNvSpPr>
          <p:nvPr>
            <p:ph type="body" sz="quarter" idx="13"/>
          </p:nvPr>
        </p:nvSpPr>
        <p:spPr/>
        <p:txBody>
          <a:bodyPr/>
          <a:lstStyle/>
          <a:p>
            <a:pPr lvl="2"/>
            <a:endParaRPr lang="en-US" sz="1000" dirty="0">
              <a:solidFill>
                <a:schemeClr val="bg1"/>
              </a:solidFill>
            </a:endParaRPr>
          </a:p>
          <a:p>
            <a:pPr lvl="2"/>
            <a:endParaRPr lang="en-US" sz="1000" dirty="0">
              <a:solidFill>
                <a:schemeClr val="bg1"/>
              </a:solidFill>
            </a:endParaRPr>
          </a:p>
          <a:p>
            <a:r>
              <a:rPr lang="en-US" sz="2000" dirty="0">
                <a:solidFill>
                  <a:schemeClr val="bg1"/>
                </a:solidFill>
              </a:rPr>
              <a:t>The session on DDL, DML provides knowledge and understanding of the various database-centric operations with the help of a case study using ANSI SQL syntax.</a:t>
            </a:r>
          </a:p>
        </p:txBody>
      </p:sp>
      <p:sp>
        <p:nvSpPr>
          <p:cNvPr id="8" name="Rectangle 7"/>
          <p:cNvSpPr/>
          <p:nvPr/>
        </p:nvSpPr>
        <p:spPr>
          <a:xfrm>
            <a:off x="8610599" y="6400800"/>
            <a:ext cx="246941" cy="369332"/>
          </a:xfrm>
          <a:prstGeom prst="rect">
            <a:avLst/>
          </a:prstGeom>
        </p:spPr>
        <p:txBody>
          <a:bodyPr wrap="square">
            <a:spAutoFit/>
          </a:bodyPr>
          <a:lstStyle/>
          <a:p>
            <a:fld id="{47ED8886-DB3B-44F4-9A80-E6A224679F20}" type="slidenum">
              <a:rPr lang="en-US">
                <a:solidFill>
                  <a:schemeClr val="bg1"/>
                </a:solidFill>
              </a:rPr>
              <a:pPr/>
              <a:t>2</a:t>
            </a:fld>
            <a:endParaRPr lang="en-US" dirty="0">
              <a:solidFill>
                <a:schemeClr val="bg1"/>
              </a:solidFill>
            </a:endParaRPr>
          </a:p>
        </p:txBody>
      </p:sp>
      <p:sp>
        <p:nvSpPr>
          <p:cNvPr id="5" name="Footer Placeholder 4"/>
          <p:cNvSpPr>
            <a:spLocks noGrp="1"/>
          </p:cNvSpPr>
          <p:nvPr>
            <p:ph type="ftr" sz="quarter" idx="4294967295"/>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34544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421" y="669926"/>
            <a:ext cx="9066998" cy="5504023"/>
          </a:xfrm>
        </p:spPr>
        <p:txBody>
          <a:bodyPr/>
          <a:lstStyle/>
          <a:p>
            <a:pPr marL="0" indent="0">
              <a:buNone/>
            </a:pPr>
            <a:r>
              <a:rPr lang="en-US" sz="2000" dirty="0">
                <a:solidFill>
                  <a:schemeClr val="bg1"/>
                </a:solidFill>
                <a:latin typeface="Arial" panose="020B0604020202020204" pitchFamily="34" charset="0"/>
                <a:cs typeface="Arial" panose="020B0604020202020204" pitchFamily="34" charset="0"/>
              </a:rPr>
              <a:t>Requirement	</a:t>
            </a:r>
            <a:r>
              <a:rPr lang="en-US" sz="4000" dirty="0">
                <a:solidFill>
                  <a:schemeClr val="bg1"/>
                </a:solidFill>
                <a:latin typeface="Arial" panose="020B0604020202020204" pitchFamily="34" charset="0"/>
                <a:cs typeface="Arial" panose="020B0604020202020204" pitchFamily="34" charset="0"/>
              </a:rPr>
              <a:t> </a:t>
            </a:r>
          </a:p>
          <a:p>
            <a:pPr marL="0" lvl="0" indent="0">
              <a:buNone/>
            </a:pPr>
            <a:r>
              <a:rPr lang="en-US" sz="2000" dirty="0">
                <a:solidFill>
                  <a:schemeClr val="bg1"/>
                </a:solidFill>
                <a:latin typeface="Arial" panose="020B0604020202020204" pitchFamily="34" charset="0"/>
                <a:cs typeface="Arial" panose="020B0604020202020204" pitchFamily="34" charset="0"/>
              </a:rPr>
              <a:t>	In Employee Table, the extension for employee 1703 has been changed. 	But it still shows old data which needs to be updated</a:t>
            </a:r>
            <a:r>
              <a:rPr lang="en-US" sz="1800" dirty="0">
                <a:solidFill>
                  <a:schemeClr val="bg2">
                    <a:lumMod val="25000"/>
                  </a:schemeClr>
                </a:solidFill>
              </a:rPr>
              <a:t>.</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UPDATE</a:t>
            </a:r>
            <a:r>
              <a:rPr lang="en-US" sz="22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Employees</a:t>
            </a:r>
          </a:p>
          <a:p>
            <a:pPr marL="0" lvl="0" indent="0">
              <a:spcBef>
                <a:spcPts val="0"/>
              </a:spcBef>
              <a:buNone/>
            </a:pPr>
            <a:r>
              <a:rPr lang="en-US" sz="22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SET</a:t>
            </a:r>
            <a:r>
              <a:rPr lang="en-US" sz="22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extension ='x19320' </a:t>
            </a:r>
          </a:p>
          <a:p>
            <a:pPr marL="0" lvl="0" indent="0">
              <a:spcBef>
                <a:spcPts val="0"/>
              </a:spcBef>
              <a:buNone/>
            </a:pPr>
            <a:r>
              <a:rPr lang="en-US" sz="2200" dirty="0">
                <a:solidFill>
                  <a:schemeClr val="accent6"/>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WHERE</a:t>
            </a:r>
            <a:r>
              <a:rPr lang="en-US" sz="2200" dirty="0">
                <a:solidFill>
                  <a:schemeClr val="bg1"/>
                </a:solidFill>
                <a:latin typeface="Arial" panose="020B0604020202020204" pitchFamily="34" charset="0"/>
                <a:cs typeface="Arial" panose="020B0604020202020204" pitchFamily="34" charset="0"/>
              </a:rPr>
              <a:t> </a:t>
            </a:r>
            <a:r>
              <a:rPr lang="en-US" sz="2200" dirty="0" err="1">
                <a:solidFill>
                  <a:schemeClr val="accent6"/>
                </a:solidFill>
                <a:latin typeface="Arial" panose="020B0604020202020204" pitchFamily="34" charset="0"/>
              </a:rPr>
              <a:t>employeeNumber</a:t>
            </a:r>
            <a:r>
              <a:rPr lang="en-US" sz="2200" dirty="0">
                <a:solidFill>
                  <a:schemeClr val="accent6"/>
                </a:solidFill>
                <a:latin typeface="Arial" panose="020B0604020202020204" pitchFamily="34" charset="0"/>
              </a:rPr>
              <a:t>='1703’;</a:t>
            </a:r>
          </a:p>
          <a:p>
            <a:pPr marL="365760" indent="0">
              <a:spcBef>
                <a:spcPts val="0"/>
              </a:spcBef>
              <a:buNone/>
            </a:pPr>
            <a:endParaRPr lang="en-US" sz="2200" dirty="0">
              <a:solidFill>
                <a:schemeClr val="accent6"/>
              </a:solidFill>
              <a:latin typeface="Arial" panose="020B0604020202020204" pitchFamily="34" charset="0"/>
            </a:endParaRPr>
          </a:p>
          <a:p>
            <a:pPr marL="365760" indent="0">
              <a:spcBef>
                <a:spcPts val="0"/>
              </a:spcBef>
              <a:buNone/>
            </a:pPr>
            <a:endParaRPr lang="en-US" sz="2200" dirty="0">
              <a:solidFill>
                <a:schemeClr val="accent6"/>
              </a:solidFill>
              <a:latin typeface="Arial" panose="020B0604020202020204" pitchFamily="34" charset="0"/>
            </a:endParaRPr>
          </a:p>
          <a:p>
            <a:pPr marL="708660">
              <a:spcBef>
                <a:spcPts val="0"/>
              </a:spcBef>
            </a:pPr>
            <a:r>
              <a:rPr lang="en-US" sz="2000" dirty="0">
                <a:solidFill>
                  <a:schemeClr val="bg1"/>
                </a:solidFill>
                <a:latin typeface="Arial" panose="020B0604020202020204" pitchFamily="34" charset="0"/>
                <a:cs typeface="Arial" panose="020B0604020202020204" pitchFamily="34" charset="0"/>
              </a:rPr>
              <a:t>UPDATE statement changes the data of one or more records in a table.</a:t>
            </a:r>
          </a:p>
          <a:p>
            <a:pPr marL="708660">
              <a:spcBef>
                <a:spcPts val="0"/>
              </a:spcBef>
            </a:pPr>
            <a:endParaRPr lang="en-US" sz="2000" dirty="0">
              <a:solidFill>
                <a:schemeClr val="bg1"/>
              </a:solidFill>
              <a:latin typeface="Arial" panose="020B0604020202020204" pitchFamily="34" charset="0"/>
              <a:cs typeface="Arial" panose="020B0604020202020204" pitchFamily="34" charset="0"/>
            </a:endParaRPr>
          </a:p>
          <a:p>
            <a:pPr marL="708660">
              <a:spcBef>
                <a:spcPts val="0"/>
              </a:spcBef>
            </a:pPr>
            <a:r>
              <a:rPr lang="en-US" sz="2000" dirty="0">
                <a:solidFill>
                  <a:schemeClr val="bg1"/>
                </a:solidFill>
                <a:latin typeface="Arial" panose="020B0604020202020204" pitchFamily="34" charset="0"/>
                <a:cs typeface="Arial" panose="020B0604020202020204" pitchFamily="34" charset="0"/>
              </a:rPr>
              <a:t>Either all the rows can be updated, or a subset may be chosen using a condition.</a:t>
            </a: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UPDATE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403529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200" dirty="0">
                <a:solidFill>
                  <a:schemeClr val="bg1"/>
                </a:solidFill>
                <a:latin typeface="Arial" panose="020B0604020202020204" pitchFamily="34" charset="0"/>
                <a:cs typeface="Arial" panose="020B0604020202020204" pitchFamily="34" charset="0"/>
              </a:rPr>
              <a:t>Syntax</a:t>
            </a:r>
            <a:r>
              <a:rPr lang="en-US" sz="2000" dirty="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200" dirty="0">
                <a:solidFill>
                  <a:schemeClr val="accent4">
                    <a:lumMod val="60000"/>
                    <a:lumOff val="40000"/>
                  </a:schemeClr>
                </a:solidFill>
                <a:latin typeface="Arial" panose="020B0604020202020204" pitchFamily="34" charset="0"/>
              </a:rPr>
              <a:t>	UPDATE</a:t>
            </a:r>
            <a:r>
              <a:rPr lang="en-US" sz="2000" dirty="0">
                <a:latin typeface="Courier New" pitchFamily="49" charset="0"/>
                <a:cs typeface="Courier New" pitchFamily="49" charset="0"/>
              </a:rPr>
              <a:t> </a:t>
            </a:r>
            <a:r>
              <a:rPr lang="en-US" sz="2200" dirty="0" err="1">
                <a:solidFill>
                  <a:schemeClr val="accent6"/>
                </a:solidFill>
                <a:latin typeface="Arial" panose="020B0604020202020204" pitchFamily="34" charset="0"/>
              </a:rPr>
              <a:t>table_reference</a:t>
            </a:r>
            <a:endParaRPr lang="en-US" sz="2200" dirty="0">
              <a:solidFill>
                <a:schemeClr val="accent6"/>
              </a:solidFill>
              <a:latin typeface="Arial" panose="020B0604020202020204" pitchFamily="34" charset="0"/>
            </a:endParaRPr>
          </a:p>
          <a:p>
            <a:pPr marL="0" indent="0">
              <a:buNone/>
            </a:pPr>
            <a:r>
              <a:rPr lang="en-US" sz="2200" dirty="0">
                <a:solidFill>
                  <a:schemeClr val="accent4">
                    <a:lumMod val="60000"/>
                    <a:lumOff val="40000"/>
                  </a:schemeClr>
                </a:solidFill>
                <a:latin typeface="Arial" panose="020B0604020202020204" pitchFamily="34" charset="0"/>
              </a:rPr>
              <a:t>	SET</a:t>
            </a: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		</a:t>
            </a:r>
            <a:r>
              <a:rPr lang="en-US" sz="2200" dirty="0">
                <a:solidFill>
                  <a:schemeClr val="accent6"/>
                </a:solidFill>
                <a:latin typeface="Arial" panose="020B0604020202020204" pitchFamily="34" charset="0"/>
              </a:rPr>
              <a:t>col_name1={expr1|DEFAULT} </a:t>
            </a:r>
          </a:p>
          <a:p>
            <a:pPr marL="0" indent="0">
              <a:buNone/>
            </a:pPr>
            <a:r>
              <a:rPr lang="en-US" sz="2200" dirty="0">
                <a:solidFill>
                  <a:schemeClr val="accent6"/>
                </a:solidFill>
                <a:latin typeface="Arial" panose="020B0604020202020204" pitchFamily="34" charset="0"/>
              </a:rPr>
              <a:t>		[,col_name2={expr2|DEFAULT}] ...</a:t>
            </a:r>
          </a:p>
          <a:p>
            <a:pPr marL="0" indent="0">
              <a:buNone/>
            </a:pPr>
            <a:r>
              <a:rPr lang="en-US" sz="2200" dirty="0">
                <a:solidFill>
                  <a:schemeClr val="accent4">
                    <a:lumMod val="60000"/>
                    <a:lumOff val="40000"/>
                  </a:schemeClr>
                </a:solidFill>
                <a:latin typeface="Arial" panose="020B0604020202020204" pitchFamily="34" charset="0"/>
              </a:rPr>
              <a:t>	[WHERE</a:t>
            </a:r>
            <a:r>
              <a:rPr lang="en-US" sz="2000" dirty="0">
                <a:latin typeface="Courier New" pitchFamily="49" charset="0"/>
                <a:cs typeface="Courier New" pitchFamily="49" charset="0"/>
              </a:rPr>
              <a:t> </a:t>
            </a:r>
            <a:r>
              <a:rPr lang="en-US" sz="2200" dirty="0" err="1">
                <a:solidFill>
                  <a:schemeClr val="accent4">
                    <a:lumMod val="60000"/>
                    <a:lumOff val="40000"/>
                  </a:schemeClr>
                </a:solidFill>
                <a:latin typeface="Arial" panose="020B0604020202020204" pitchFamily="34" charset="0"/>
              </a:rPr>
              <a:t>where_condition</a:t>
            </a:r>
            <a:r>
              <a:rPr lang="en-US" sz="2200" dirty="0">
                <a:solidFill>
                  <a:schemeClr val="accent4">
                    <a:lumMod val="60000"/>
                    <a:lumOff val="40000"/>
                  </a:schemeClr>
                </a:solidFill>
                <a:latin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normAutofit/>
          </a:bodyPr>
          <a:lstStyle/>
          <a:p>
            <a:r>
              <a:rPr lang="en-IN" dirty="0">
                <a:solidFill>
                  <a:schemeClr val="bg1"/>
                </a:solidFill>
                <a:latin typeface="Arial" panose="020B0604020202020204" pitchFamily="34" charset="0"/>
                <a:cs typeface="Arial" panose="020B0604020202020204" pitchFamily="34" charset="0"/>
              </a:rPr>
              <a:t>UPDATE Statement</a:t>
            </a:r>
          </a:p>
        </p:txBody>
      </p:sp>
      <p:sp>
        <p:nvSpPr>
          <p:cNvPr id="7" name="Slide Number Placeholder 18"/>
          <p:cNvSpPr txBox="1">
            <a:spLocks/>
          </p:cNvSpPr>
          <p:nvPr/>
        </p:nvSpPr>
        <p:spPr>
          <a:xfrm>
            <a:off x="8763000" y="650875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23</a:t>
            </a:r>
          </a:p>
        </p:txBody>
      </p:sp>
    </p:spTree>
    <p:extLst>
      <p:ext uri="{BB962C8B-B14F-4D97-AF65-F5344CB8AC3E}">
        <p14:creationId xmlns:p14="http://schemas.microsoft.com/office/powerpoint/2010/main" val="366840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421" y="669926"/>
            <a:ext cx="9066998" cy="5504023"/>
          </a:xfrm>
        </p:spPr>
        <p:txBody>
          <a:bodyPr/>
          <a:lstStyle/>
          <a:p>
            <a:pPr marL="0" indent="0">
              <a:buNone/>
            </a:pPr>
            <a:r>
              <a:rPr lang="en-US" sz="2200" dirty="0">
                <a:solidFill>
                  <a:schemeClr val="bg1"/>
                </a:solidFill>
                <a:latin typeface="Arial" panose="020B0604020202020204" pitchFamily="34" charset="0"/>
                <a:cs typeface="Arial" panose="020B0604020202020204" pitchFamily="34" charset="0"/>
              </a:rPr>
              <a:t>Requirement	 </a:t>
            </a:r>
          </a:p>
          <a:p>
            <a:pPr marL="0" indent="0">
              <a:buNone/>
            </a:pPr>
            <a:r>
              <a:rPr lang="en-US" sz="2200" dirty="0">
                <a:latin typeface="Arial" panose="020B0604020202020204" pitchFamily="34" charset="0"/>
                <a:cs typeface="Arial" panose="020B0604020202020204" pitchFamily="34" charset="0"/>
              </a:rPr>
              <a:t>	</a:t>
            </a:r>
            <a:r>
              <a:rPr lang="en-US" sz="2200" dirty="0"/>
              <a:t>In Employee Table, the record of employee 1703 is no more required and 	needs to be removed.</a:t>
            </a:r>
          </a:p>
          <a:p>
            <a:pPr marL="0" indent="0">
              <a:buNone/>
            </a:pPr>
            <a:endParaRPr lang="en-US" sz="22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200" dirty="0">
                <a:solidFill>
                  <a:schemeClr val="bg1"/>
                </a:solidFill>
                <a:latin typeface="Arial" panose="020B0604020202020204" pitchFamily="34" charset="0"/>
                <a:cs typeface="Arial" panose="020B0604020202020204" pitchFamily="34" charset="0"/>
              </a:rPr>
              <a:t>Query: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DELETE</a:t>
            </a:r>
            <a:r>
              <a:rPr lang="en-US" sz="2000" b="1" dirty="0">
                <a:solidFill>
                  <a:schemeClr val="bg1"/>
                </a:solidFill>
                <a:latin typeface="Arial" panose="020B0604020202020204" pitchFamily="34" charset="0"/>
                <a:cs typeface="Arial" panose="020B0604020202020204" pitchFamily="34" charset="0"/>
              </a:rPr>
              <a:t> </a:t>
            </a:r>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000"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FROM</a:t>
            </a:r>
            <a:r>
              <a:rPr lang="en-US" sz="2000" b="1"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Employees</a:t>
            </a:r>
          </a:p>
          <a:p>
            <a:pPr marL="0" indent="0">
              <a:buNone/>
            </a:pPr>
            <a:r>
              <a:rPr lang="en-US" sz="2200" dirty="0">
                <a:solidFill>
                  <a:schemeClr val="accent6"/>
                </a:solidFill>
                <a:latin typeface="Arial" panose="020B0604020202020204" pitchFamily="34" charset="0"/>
              </a:rPr>
              <a:t>	</a:t>
            </a:r>
            <a:r>
              <a:rPr lang="en-US" sz="2200" dirty="0">
                <a:solidFill>
                  <a:schemeClr val="accent4">
                    <a:lumMod val="60000"/>
                    <a:lumOff val="40000"/>
                  </a:schemeClr>
                </a:solidFill>
                <a:latin typeface="Arial" panose="020B0604020202020204" pitchFamily="34" charset="0"/>
              </a:rPr>
              <a:t>WHERE</a:t>
            </a:r>
            <a:r>
              <a:rPr lang="en-US" sz="2000" b="1" dirty="0">
                <a:solidFill>
                  <a:schemeClr val="bg1"/>
                </a:solidFill>
                <a:latin typeface="Arial" panose="020B0604020202020204" pitchFamily="34" charset="0"/>
                <a:cs typeface="Arial" panose="020B0604020202020204" pitchFamily="34" charset="0"/>
              </a:rPr>
              <a:t> </a:t>
            </a:r>
            <a:r>
              <a:rPr lang="en-US" sz="2200" dirty="0" err="1">
                <a:solidFill>
                  <a:schemeClr val="accent6"/>
                </a:solidFill>
                <a:latin typeface="Arial" panose="020B0604020202020204" pitchFamily="34" charset="0"/>
              </a:rPr>
              <a:t>employeenumber</a:t>
            </a:r>
            <a:r>
              <a:rPr lang="en-US" sz="2200" dirty="0">
                <a:solidFill>
                  <a:schemeClr val="accent6"/>
                </a:solidFill>
                <a:latin typeface="Arial" panose="020B0604020202020204" pitchFamily="34" charset="0"/>
              </a:rPr>
              <a:t>=1703;</a:t>
            </a:r>
          </a:p>
          <a:p>
            <a:pPr marL="365760" indent="0">
              <a:spcBef>
                <a:spcPts val="0"/>
              </a:spcBef>
              <a:buNone/>
            </a:pPr>
            <a:endParaRPr lang="en-US" sz="2200" dirty="0">
              <a:solidFill>
                <a:schemeClr val="accent6"/>
              </a:solidFill>
              <a:latin typeface="Arial" panose="020B0604020202020204" pitchFamily="34" charset="0"/>
            </a:endParaRPr>
          </a:p>
          <a:p>
            <a:pPr marL="708660">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DELETE statement removes one or more records from a table. </a:t>
            </a:r>
          </a:p>
          <a:p>
            <a:pPr marL="708660">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A subset may be defined for deletion using a condition, otherwise all records will be removed.</a:t>
            </a:r>
          </a:p>
          <a:p>
            <a:pPr marL="708660">
              <a:spcBef>
                <a:spcPts val="0"/>
              </a:spcBef>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Some DBMSs, like MySQL, allow to delete rows from multiple tables with one DELETE statement (this is sometimes called multi-table DELETE).</a:t>
            </a: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DELETE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98311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200" dirty="0">
                <a:solidFill>
                  <a:schemeClr val="bg1"/>
                </a:solidFill>
                <a:latin typeface="Arial" panose="020B0604020202020204" pitchFamily="34" charset="0"/>
                <a:cs typeface="Arial" panose="020B0604020202020204" pitchFamily="34" charset="0"/>
              </a:rPr>
              <a:t>Syntax</a:t>
            </a:r>
            <a:r>
              <a:rPr lang="en-US" sz="2000" dirty="0">
                <a:solidFill>
                  <a:schemeClr val="bg1"/>
                </a:solidFill>
                <a:latin typeface="Arial" panose="020B0604020202020204" pitchFamily="34" charset="0"/>
                <a:cs typeface="Arial" panose="020B0604020202020204" pitchFamily="34" charset="0"/>
              </a:rPr>
              <a:t>:</a:t>
            </a:r>
          </a:p>
          <a:p>
            <a:pPr marL="0" indent="0">
              <a:buNone/>
            </a:pPr>
            <a:endParaRPr lang="en-US" sz="2200" dirty="0">
              <a:solidFill>
                <a:schemeClr val="accent4">
                  <a:lumMod val="60000"/>
                  <a:lumOff val="40000"/>
                </a:schemeClr>
              </a:solidFill>
              <a:latin typeface="Arial" panose="020B0604020202020204" pitchFamily="34" charset="0"/>
            </a:endParaRPr>
          </a:p>
          <a:p>
            <a:pPr marL="0" indent="0">
              <a:buNone/>
            </a:pPr>
            <a:r>
              <a:rPr lang="en-US" sz="2200" dirty="0">
                <a:solidFill>
                  <a:schemeClr val="accent4">
                    <a:lumMod val="60000"/>
                    <a:lumOff val="40000"/>
                  </a:schemeClr>
                </a:solidFill>
                <a:latin typeface="Arial" panose="020B0604020202020204" pitchFamily="34" charset="0"/>
              </a:rPr>
              <a:t>	DELETE</a:t>
            </a:r>
            <a:r>
              <a:rPr lang="en-US" sz="2000" dirty="0">
                <a:latin typeface="Courier New" pitchFamily="49" charset="0"/>
                <a:cs typeface="Courier New" pitchFamily="49" charset="0"/>
              </a:rPr>
              <a:t> </a:t>
            </a:r>
          </a:p>
          <a:p>
            <a:pPr marL="0" indent="0">
              <a:buNone/>
            </a:pPr>
            <a:r>
              <a:rPr lang="en-US" sz="2200" dirty="0">
                <a:solidFill>
                  <a:schemeClr val="accent4">
                    <a:lumMod val="60000"/>
                    <a:lumOff val="40000"/>
                  </a:schemeClr>
                </a:solidFill>
                <a:latin typeface="Arial" panose="020B0604020202020204" pitchFamily="34" charset="0"/>
              </a:rPr>
              <a:t>	FROM</a:t>
            </a:r>
            <a:r>
              <a:rPr lang="en-US" sz="2000" dirty="0">
                <a:latin typeface="Courier New" pitchFamily="49" charset="0"/>
                <a:cs typeface="Courier New" pitchFamily="49" charset="0"/>
              </a:rPr>
              <a:t> </a:t>
            </a:r>
            <a:r>
              <a:rPr lang="en-US" sz="2200" dirty="0" err="1">
                <a:solidFill>
                  <a:schemeClr val="accent6"/>
                </a:solidFill>
                <a:latin typeface="Arial" panose="020B0604020202020204" pitchFamily="34" charset="0"/>
              </a:rPr>
              <a:t>table_name</a:t>
            </a:r>
            <a:r>
              <a:rPr lang="en-US" sz="2200" dirty="0">
                <a:solidFill>
                  <a:schemeClr val="accent6"/>
                </a:solidFill>
                <a:latin typeface="Arial" panose="020B0604020202020204" pitchFamily="34" charset="0"/>
              </a:rPr>
              <a:t> </a:t>
            </a:r>
          </a:p>
          <a:p>
            <a:pPr marL="0" indent="0">
              <a:buNone/>
            </a:pPr>
            <a:r>
              <a:rPr lang="en-US" sz="2200" dirty="0">
                <a:solidFill>
                  <a:schemeClr val="accent4">
                    <a:lumMod val="60000"/>
                    <a:lumOff val="40000"/>
                  </a:schemeClr>
                </a:solidFill>
                <a:latin typeface="Arial" panose="020B0604020202020204" pitchFamily="34" charset="0"/>
              </a:rPr>
              <a:t>	[WHERE condition];</a:t>
            </a:r>
          </a:p>
          <a:p>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normAutofit/>
          </a:bodyPr>
          <a:lstStyle/>
          <a:p>
            <a:r>
              <a:rPr lang="en-IN">
                <a:solidFill>
                  <a:schemeClr val="bg1"/>
                </a:solidFill>
                <a:latin typeface="Arial" panose="020B0604020202020204" pitchFamily="34" charset="0"/>
                <a:cs typeface="Arial" panose="020B0604020202020204" pitchFamily="34" charset="0"/>
              </a:rPr>
              <a:t>DELETE </a:t>
            </a:r>
            <a:r>
              <a:rPr lang="en-IN" dirty="0">
                <a:solidFill>
                  <a:schemeClr val="bg1"/>
                </a:solidFill>
                <a:latin typeface="Arial" panose="020B0604020202020204" pitchFamily="34" charset="0"/>
                <a:cs typeface="Arial" panose="020B0604020202020204" pitchFamily="34" charset="0"/>
              </a:rPr>
              <a:t>Statement</a:t>
            </a:r>
          </a:p>
        </p:txBody>
      </p:sp>
      <p:sp>
        <p:nvSpPr>
          <p:cNvPr id="7" name="Slide Number Placeholder 18"/>
          <p:cNvSpPr txBox="1">
            <a:spLocks/>
          </p:cNvSpPr>
          <p:nvPr/>
        </p:nvSpPr>
        <p:spPr>
          <a:xfrm>
            <a:off x="8763000" y="650875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23</a:t>
            </a:r>
          </a:p>
        </p:txBody>
      </p:sp>
    </p:spTree>
    <p:extLst>
      <p:ext uri="{BB962C8B-B14F-4D97-AF65-F5344CB8AC3E}">
        <p14:creationId xmlns:p14="http://schemas.microsoft.com/office/powerpoint/2010/main" val="227352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Arial" panose="020B0604020202020204" pitchFamily="34" charset="0"/>
                <a:cs typeface="Arial" panose="020B0604020202020204" pitchFamily="34" charset="0"/>
              </a:rPr>
              <a:t>Practice Check</a:t>
            </a:r>
            <a:endParaRPr lang="en-US"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4294967295"/>
          </p:nvPr>
        </p:nvSpPr>
        <p:spPr>
          <a:xfrm>
            <a:off x="8763000" y="6492081"/>
            <a:ext cx="736600" cy="228600"/>
          </a:xfrm>
          <a:prstGeom prst="rect">
            <a:avLst/>
          </a:prstGeom>
        </p:spPr>
        <p:txBody>
          <a:bodyPr/>
          <a:lstStyle/>
          <a:p>
            <a:endParaRPr lang="en-US" dirty="0"/>
          </a:p>
        </p:txBody>
      </p:sp>
      <p:sp>
        <p:nvSpPr>
          <p:cNvPr id="5" name="Rectangle 4"/>
          <p:cNvSpPr/>
          <p:nvPr/>
        </p:nvSpPr>
        <p:spPr>
          <a:xfrm>
            <a:off x="8719960" y="6553200"/>
            <a:ext cx="441146" cy="369332"/>
          </a:xfrm>
          <a:prstGeom prst="rect">
            <a:avLst/>
          </a:prstGeom>
        </p:spPr>
        <p:txBody>
          <a:bodyPr wrap="none">
            <a:spAutoFit/>
          </a:bodyPr>
          <a:lstStyle/>
          <a:p>
            <a:fld id="{47ED8886-DB3B-44F4-9A80-E6A224679F20}" type="slidenum">
              <a:rPr lang="en-US">
                <a:solidFill>
                  <a:schemeClr val="bg2"/>
                </a:solidFill>
              </a:rPr>
              <a:pPr/>
              <a:t>24</a:t>
            </a:fld>
            <a:endParaRPr lang="en-US" dirty="0">
              <a:solidFill>
                <a:schemeClr val="bg2"/>
              </a:solidFill>
            </a:endParaRPr>
          </a:p>
        </p:txBody>
      </p:sp>
      <p:sp>
        <p:nvSpPr>
          <p:cNvPr id="8" name="Rectangle 7"/>
          <p:cNvSpPr/>
          <p:nvPr/>
        </p:nvSpPr>
        <p:spPr>
          <a:xfrm>
            <a:off x="609600" y="1371600"/>
            <a:ext cx="8001000" cy="892552"/>
          </a:xfrm>
          <a:prstGeom prst="rect">
            <a:avLst/>
          </a:prstGeom>
        </p:spPr>
        <p:txBody>
          <a:bodyPr wrap="square">
            <a:spAutoFit/>
          </a:bodyPr>
          <a:lstStyle/>
          <a:p>
            <a:endParaRPr lang="en-US" dirty="0">
              <a:solidFill>
                <a:schemeClr val="bg1"/>
              </a:solidFill>
            </a:endParaRPr>
          </a:p>
          <a:p>
            <a:r>
              <a:rPr lang="en-US" dirty="0">
                <a:solidFill>
                  <a:schemeClr val="bg1"/>
                </a:solidFill>
              </a:rPr>
              <a:t>Refer  </a:t>
            </a:r>
            <a:r>
              <a:rPr lang="en-US" dirty="0">
                <a:solidFill>
                  <a:schemeClr val="accent3"/>
                </a:solidFill>
              </a:rPr>
              <a:t>DDL,DCL,DML,TCL-practice.pdf  </a:t>
            </a:r>
            <a:r>
              <a:rPr lang="en-US" dirty="0">
                <a:solidFill>
                  <a:schemeClr val="bg1"/>
                </a:solidFill>
              </a:rPr>
              <a:t>document file</a:t>
            </a:r>
          </a:p>
          <a:p>
            <a:pPr marL="285750" indent="-285750">
              <a:buFont typeface="Wingdings" panose="05000000000000000000" pitchFamily="2" charset="2"/>
              <a:buChar char="§"/>
            </a:pPr>
            <a:endParaRPr lang="en-US" altLang="en-US" sz="1600" dirty="0">
              <a:solidFill>
                <a:schemeClr val="accent3"/>
              </a:solidFill>
            </a:endParaRPr>
          </a:p>
        </p:txBody>
      </p:sp>
    </p:spTree>
    <p:extLst>
      <p:ext uri="{BB962C8B-B14F-4D97-AF65-F5344CB8AC3E}">
        <p14:creationId xmlns:p14="http://schemas.microsoft.com/office/powerpoint/2010/main" val="244440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507972"/>
            <a:ext cx="8389665" cy="607259"/>
          </a:xfrm>
        </p:spPr>
        <p:txBody>
          <a:bodyPr/>
          <a:lstStyle/>
          <a:p>
            <a:r>
              <a:rPr lang="en-US" sz="1800" dirty="0"/>
              <a:t>Recap</a:t>
            </a:r>
          </a:p>
        </p:txBody>
      </p:sp>
      <p:sp>
        <p:nvSpPr>
          <p:cNvPr id="5" name="Text Placeholder 4"/>
          <p:cNvSpPr>
            <a:spLocks noGrp="1"/>
          </p:cNvSpPr>
          <p:nvPr>
            <p:ph type="body" sz="quarter" idx="13"/>
          </p:nvPr>
        </p:nvSpPr>
        <p:spPr/>
        <p:txBody>
          <a:bodyPr>
            <a:normAutofit/>
          </a:bodyPr>
          <a:lstStyle/>
          <a:p>
            <a:r>
              <a:rPr lang="en-US" sz="2400" dirty="0">
                <a:solidFill>
                  <a:schemeClr val="bg1"/>
                </a:solidFill>
              </a:rPr>
              <a:t>In this chapter we have learnt how to:</a:t>
            </a:r>
          </a:p>
          <a:p>
            <a:endParaRPr lang="en-US" sz="2200" dirty="0"/>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Select statement with or without to fetch data 	from the table.</a:t>
            </a:r>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Insert Statement with Single or Multiple values 	into the table.</a:t>
            </a:r>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Update Statement for Single or Multiple rows	of the table.</a:t>
            </a:r>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delete Statement to delete records from table 	for a condition.</a:t>
            </a:r>
          </a:p>
          <a:p>
            <a:endParaRPr lang="en-US" sz="2200" dirty="0"/>
          </a:p>
        </p:txBody>
      </p:sp>
    </p:spTree>
    <p:extLst>
      <p:ext uri="{BB962C8B-B14F-4D97-AF65-F5344CB8AC3E}">
        <p14:creationId xmlns:p14="http://schemas.microsoft.com/office/powerpoint/2010/main" val="3052521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p:txBody>
          <a:bodyPr/>
          <a:lstStyle/>
          <a:p>
            <a:r>
              <a:rPr lang="en-US" dirty="0"/>
              <a:t> </a:t>
            </a:r>
          </a:p>
        </p:txBody>
      </p:sp>
      <p:sp>
        <p:nvSpPr>
          <p:cNvPr id="3" name="Title 2"/>
          <p:cNvSpPr>
            <a:spLocks noGrp="1"/>
          </p:cNvSpPr>
          <p:nvPr>
            <p:ph type="title" idx="4294967295"/>
          </p:nvPr>
        </p:nvSpPr>
        <p:spPr>
          <a:xfrm>
            <a:off x="0" y="182563"/>
            <a:ext cx="6858000" cy="533400"/>
          </a:xfrm>
          <a:prstGeom prst="rect">
            <a:avLst/>
          </a:prstGeom>
        </p:spPr>
        <p:txBody>
          <a:bodyPr/>
          <a:lstStyle/>
          <a:p>
            <a:r>
              <a:rPr lang="en-US" sz="1800" dirty="0">
                <a:solidFill>
                  <a:schemeClr val="bg1"/>
                </a:solidFill>
                <a:latin typeface="Arial" panose="020B0604020202020204" pitchFamily="34" charset="0"/>
                <a:cs typeface="Arial" panose="020B0604020202020204" pitchFamily="34" charset="0"/>
              </a:rPr>
              <a:t>Source</a:t>
            </a:r>
          </a:p>
        </p:txBody>
      </p:sp>
      <p:sp>
        <p:nvSpPr>
          <p:cNvPr id="2" name="Content Placeholder 1"/>
          <p:cNvSpPr>
            <a:spLocks noGrp="1"/>
          </p:cNvSpPr>
          <p:nvPr>
            <p:ph idx="4294967295"/>
          </p:nvPr>
        </p:nvSpPr>
        <p:spPr>
          <a:xfrm>
            <a:off x="0" y="1219200"/>
            <a:ext cx="5943600" cy="3581400"/>
          </a:xfrm>
          <a:prstGeom prst="rect">
            <a:avLst/>
          </a:prstGeom>
        </p:spPr>
        <p:txBody>
          <a:bodyPr/>
          <a:lstStyle/>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Data_definition_language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Data_manipulation_language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Data_control_language</a:t>
            </a:r>
            <a:endParaRPr lang="en-US" sz="1800" dirty="0">
              <a:solidFill>
                <a:schemeClr val="bg1"/>
              </a:solidFill>
              <a:latin typeface="Arial" panose="020B0604020202020204" pitchFamily="34" charset="0"/>
              <a:cs typeface="Arial" panose="020B0604020202020204" pitchFamily="34" charset="0"/>
            </a:endParaRPr>
          </a:p>
          <a:p>
            <a:pPr marL="365760" indent="-365760">
              <a:lnSpc>
                <a:spcPct val="120000"/>
              </a:lnSpc>
              <a:spcBef>
                <a:spcPts val="0"/>
              </a:spcBef>
              <a:defRPr/>
            </a:pPr>
            <a:r>
              <a:rPr lang="en-US" sz="1800" dirty="0">
                <a:solidFill>
                  <a:schemeClr val="bg1"/>
                </a:solidFill>
                <a:latin typeface="Arial" panose="020B0604020202020204" pitchFamily="34" charset="0"/>
                <a:cs typeface="Arial" panose="020B0604020202020204" pitchFamily="34" charset="0"/>
              </a:rPr>
              <a:t>http://</a:t>
            </a:r>
            <a:r>
              <a:rPr lang="en-US" sz="1800" dirty="0" err="1">
                <a:solidFill>
                  <a:schemeClr val="bg1"/>
                </a:solidFill>
                <a:latin typeface="Arial" panose="020B0604020202020204" pitchFamily="34" charset="0"/>
                <a:cs typeface="Arial" panose="020B0604020202020204" pitchFamily="34" charset="0"/>
              </a:rPr>
              <a:t>en.wikipedia.org</a:t>
            </a:r>
            <a:r>
              <a:rPr lang="en-US" sz="1800" dirty="0">
                <a:solidFill>
                  <a:schemeClr val="bg1"/>
                </a:solidFill>
                <a:latin typeface="Arial" panose="020B0604020202020204" pitchFamily="34" charset="0"/>
                <a:cs typeface="Arial" panose="020B0604020202020204" pitchFamily="34" charset="0"/>
              </a:rPr>
              <a:t>/wiki/</a:t>
            </a:r>
            <a:r>
              <a:rPr lang="en-US" sz="1800" dirty="0" err="1">
                <a:solidFill>
                  <a:schemeClr val="bg1"/>
                </a:solidFill>
                <a:latin typeface="Arial" panose="020B0604020202020204" pitchFamily="34" charset="0"/>
                <a:cs typeface="Arial" panose="020B0604020202020204" pitchFamily="34" charset="0"/>
              </a:rPr>
              <a:t>Transaction_Control_Language</a:t>
            </a:r>
            <a:endParaRPr lang="en-US" sz="1800"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p:txBody>
      </p:sp>
      <p:sp>
        <p:nvSpPr>
          <p:cNvPr id="7" name="Text Box 4"/>
          <p:cNvSpPr txBox="1">
            <a:spLocks noChangeArrowheads="1"/>
          </p:cNvSpPr>
          <p:nvPr/>
        </p:nvSpPr>
        <p:spPr bwMode="auto">
          <a:xfrm>
            <a:off x="335280" y="5425182"/>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4100" name="Picture 4" descr="D:\Images\Images\source\shutterstock_4246789.jp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883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18"/>
          <p:cNvSpPr txBox="1">
            <a:spLocks/>
          </p:cNvSpPr>
          <p:nvPr/>
        </p:nvSpPr>
        <p:spPr>
          <a:xfrm>
            <a:off x="8686800" y="6551311"/>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67</a:t>
            </a:r>
          </a:p>
        </p:txBody>
      </p:sp>
      <p:sp>
        <p:nvSpPr>
          <p:cNvPr id="5" name="Text Placeholder 4"/>
          <p:cNvSpPr>
            <a:spLocks noGrp="1"/>
          </p:cNvSpPr>
          <p:nvPr>
            <p:ph type="body" sz="quarter" idx="10"/>
          </p:nvPr>
        </p:nvSpPr>
        <p:spPr>
          <a:xfrm>
            <a:off x="838202" y="1600200"/>
            <a:ext cx="8000997" cy="1924051"/>
          </a:xfrm>
        </p:spPr>
        <p:txBody>
          <a:bodyPr/>
          <a:lstStyle/>
          <a:p>
            <a:r>
              <a:rPr lang="en-US" sz="2000" dirty="0">
                <a:solidFill>
                  <a:schemeClr val="bg1"/>
                </a:solidFill>
              </a:rPr>
              <a:t>You have successfully completed the session on DDL, DML Statements.</a:t>
            </a:r>
            <a:endParaRPr lang="en-US" dirty="0"/>
          </a:p>
        </p:txBody>
      </p:sp>
    </p:spTree>
    <p:extLst>
      <p:ext uri="{BB962C8B-B14F-4D97-AF65-F5344CB8AC3E}">
        <p14:creationId xmlns:p14="http://schemas.microsoft.com/office/powerpoint/2010/main" val="27329102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Enabling Objectives</a:t>
            </a:r>
          </a:p>
        </p:txBody>
      </p:sp>
      <p:sp>
        <p:nvSpPr>
          <p:cNvPr id="6" name="Text Placeholder 5"/>
          <p:cNvSpPr>
            <a:spLocks noGrp="1"/>
          </p:cNvSpPr>
          <p:nvPr>
            <p:ph type="body" sz="quarter" idx="13"/>
          </p:nvPr>
        </p:nvSpPr>
        <p:spPr/>
        <p:txBody>
          <a:bodyPr>
            <a:normAutofit/>
          </a:bodyPr>
          <a:lstStyle/>
          <a:p>
            <a:r>
              <a:rPr lang="en-US" sz="2400" dirty="0">
                <a:solidFill>
                  <a:schemeClr val="bg1"/>
                </a:solidFill>
              </a:rPr>
              <a:t>After completing this chapter, in the next 60 minutes you will be able to : </a:t>
            </a:r>
          </a:p>
          <a:p>
            <a:pPr indent="-365760">
              <a:spcBef>
                <a:spcPts val="0"/>
              </a:spcBef>
            </a:pPr>
            <a:r>
              <a:rPr lang="en-US" sz="2200" dirty="0">
                <a:solidFill>
                  <a:schemeClr val="bg1"/>
                </a:solidFill>
                <a:latin typeface="Arial" panose="020B0604020202020204" pitchFamily="34" charset="0"/>
                <a:cs typeface="Arial" panose="020B0604020202020204" pitchFamily="34" charset="0"/>
              </a:rPr>
              <a:t> </a:t>
            </a:r>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Select statement with or without to fetch data 	from the table.</a:t>
            </a:r>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Insert Statement with Single or Multiple values 	into the table.</a:t>
            </a:r>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Update Statement for Single or Multiple rows	of the table.</a:t>
            </a:r>
          </a:p>
          <a:p>
            <a:pPr indent="-365760">
              <a:spcBef>
                <a:spcPts val="0"/>
              </a:spcBef>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Write at least 1 delete Statement to delete records from table 	for a condition.</a:t>
            </a:r>
          </a:p>
        </p:txBody>
      </p:sp>
      <p:sp>
        <p:nvSpPr>
          <p:cNvPr id="2" name="Content Placeholder 1"/>
          <p:cNvSpPr>
            <a:spLocks noGrp="1"/>
          </p:cNvSpPr>
          <p:nvPr>
            <p:ph idx="4294967295"/>
          </p:nvPr>
        </p:nvSpPr>
        <p:spPr/>
        <p:txBody>
          <a:bodyPr/>
          <a:lstStyle/>
          <a:p>
            <a:pPr marL="3175" indent="0">
              <a:spcBef>
                <a:spcPts val="0"/>
              </a:spcBef>
              <a:spcAft>
                <a:spcPts val="600"/>
              </a:spcAft>
              <a:buNone/>
            </a:pPr>
            <a:br>
              <a:rPr lang="en-US" sz="1800" dirty="0">
                <a:solidFill>
                  <a:schemeClr val="bg1"/>
                </a:solidFill>
                <a:latin typeface="Arial" panose="020B0604020202020204" pitchFamily="34" charset="0"/>
                <a:cs typeface="Arial" panose="020B0604020202020204" pitchFamily="34" charset="0"/>
              </a:rPr>
            </a:br>
            <a:endParaRPr lang="en-US" sz="18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8620835" y="6359009"/>
            <a:ext cx="312906" cy="369332"/>
          </a:xfrm>
          <a:prstGeom prst="rect">
            <a:avLst/>
          </a:prstGeom>
        </p:spPr>
        <p:txBody>
          <a:bodyPr wrap="none">
            <a:spAutoFit/>
          </a:bodyPr>
          <a:lstStyle/>
          <a:p>
            <a:fld id="{47ED8886-DB3B-44F4-9A80-E6A224679F20}" type="slidenum">
              <a:rPr lang="en-US"/>
              <a:pPr/>
              <a:t>3</a:t>
            </a:fld>
            <a:endParaRPr lang="en-US" dirty="0"/>
          </a:p>
        </p:txBody>
      </p:sp>
      <p:sp>
        <p:nvSpPr>
          <p:cNvPr id="7" name="Footer Placeholder 6"/>
          <p:cNvSpPr>
            <a:spLocks noGrp="1"/>
          </p:cNvSpPr>
          <p:nvPr>
            <p:ph type="ftr" sz="quarter" idx="4294967295"/>
          </p:nvPr>
        </p:nvSpPr>
        <p:spPr/>
        <p:txBody>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7536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dirty="0"/>
              <a:t>Key Topics</a:t>
            </a:r>
          </a:p>
        </p:txBody>
      </p:sp>
      <p:sp>
        <p:nvSpPr>
          <p:cNvPr id="5" name="Text Placeholder 4"/>
          <p:cNvSpPr>
            <a:spLocks noGrp="1"/>
          </p:cNvSpPr>
          <p:nvPr>
            <p:ph type="body" sz="quarter" idx="13"/>
          </p:nvPr>
        </p:nvSpPr>
        <p:spPr/>
        <p:txBody>
          <a:bodyPr/>
          <a:lstStyle/>
          <a:p>
            <a:pPr marL="457200" indent="-457200">
              <a:buFont typeface="Arial" panose="020B0604020202020204" pitchFamily="34" charset="0"/>
              <a:buChar char="•"/>
            </a:pPr>
            <a:r>
              <a:rPr lang="en-US" dirty="0"/>
              <a:t>Select Statement</a:t>
            </a:r>
          </a:p>
          <a:p>
            <a:pPr marL="457200" indent="-457200">
              <a:buFont typeface="Arial" panose="020B0604020202020204" pitchFamily="34" charset="0"/>
              <a:buChar char="•"/>
            </a:pPr>
            <a:r>
              <a:rPr lang="en-US" dirty="0"/>
              <a:t>Insert Statement</a:t>
            </a:r>
          </a:p>
          <a:p>
            <a:pPr marL="457200" indent="-457200">
              <a:buFont typeface="Arial" panose="020B0604020202020204" pitchFamily="34" charset="0"/>
              <a:buChar char="•"/>
            </a:pPr>
            <a:r>
              <a:rPr lang="en-US" dirty="0"/>
              <a:t>Update and Delete Statement</a:t>
            </a:r>
          </a:p>
        </p:txBody>
      </p:sp>
    </p:spTree>
    <p:extLst>
      <p:ext uri="{BB962C8B-B14F-4D97-AF65-F5344CB8AC3E}">
        <p14:creationId xmlns:p14="http://schemas.microsoft.com/office/powerpoint/2010/main" val="222701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Scenario</a:t>
            </a:r>
          </a:p>
        </p:txBody>
      </p:sp>
      <p:sp>
        <p:nvSpPr>
          <p:cNvPr id="4" name="Text Placeholder 3"/>
          <p:cNvSpPr>
            <a:spLocks noGrp="1"/>
          </p:cNvSpPr>
          <p:nvPr>
            <p:ph type="body" sz="quarter" idx="13"/>
          </p:nvPr>
        </p:nvSpPr>
        <p:spPr>
          <a:xfrm>
            <a:off x="381000" y="1143000"/>
            <a:ext cx="8382000" cy="4622800"/>
          </a:xfrm>
        </p:spPr>
        <p:txBody>
          <a:bodyPr/>
          <a:lstStyle/>
          <a:p>
            <a:r>
              <a:rPr lang="en-US" sz="2000" dirty="0">
                <a:solidFill>
                  <a:schemeClr val="bg1"/>
                </a:solidFill>
                <a:latin typeface="Arial" panose="020B0604020202020204" pitchFamily="34" charset="0"/>
                <a:cs typeface="Arial" panose="020B0604020202020204" pitchFamily="34" charset="0"/>
              </a:rPr>
              <a:t>For the complete understanding of ANSI SQL, we are going to make use of Product Management System (PMS) for ABC Traders.</a:t>
            </a:r>
          </a:p>
          <a:p>
            <a:endParaRPr lang="en-US" sz="2000"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ABC Traders is a company which buys collectable model cars, trains, trucks, buses, and ships directly from manufacturers and sell them to distributors across the globe. In order to manage the stocking, supply, and payment transactions, the above mentioned software is developed.</a:t>
            </a:r>
          </a:p>
          <a:p>
            <a:pPr marL="288925" indent="-285750">
              <a:spcBef>
                <a:spcPts val="0"/>
              </a:spcBef>
              <a:buFont typeface="Arial" pitchFamily="34" charset="0"/>
              <a:buChar char="•"/>
            </a:pPr>
            <a:r>
              <a:rPr lang="en-US" sz="2000" dirty="0">
                <a:solidFill>
                  <a:schemeClr val="bg1"/>
                </a:solidFill>
                <a:latin typeface="Arial" panose="020B0604020202020204" pitchFamily="34" charset="0"/>
                <a:cs typeface="Arial" panose="020B0604020202020204" pitchFamily="34" charset="0"/>
              </a:rPr>
              <a:t>As per the requirement of the trading company, an inventory system is developed to collect the information of the products, customers, and their payment processing.</a:t>
            </a:r>
          </a:p>
          <a:p>
            <a:endParaRPr lang="en-US" sz="2000" dirty="0">
              <a:solidFill>
                <a:schemeClr val="bg1"/>
              </a:solidFill>
              <a:latin typeface="Arial" panose="020B0604020202020204" pitchFamily="34" charset="0"/>
              <a:cs typeface="Arial" panose="020B0604020202020204" pitchFamily="34" charset="0"/>
            </a:endParaRPr>
          </a:p>
          <a:p>
            <a:endParaRPr lang="en-US" dirty="0"/>
          </a:p>
        </p:txBody>
      </p:sp>
      <p:sp>
        <p:nvSpPr>
          <p:cNvPr id="7" name="Slide Number Placeholder 18"/>
          <p:cNvSpPr txBox="1">
            <a:spLocks/>
          </p:cNvSpPr>
          <p:nvPr/>
        </p:nvSpPr>
        <p:spPr>
          <a:xfrm>
            <a:off x="8763000" y="6570562"/>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4</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1" y="1981200"/>
            <a:ext cx="8077200"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99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Database Tables</a:t>
            </a:r>
          </a:p>
        </p:txBody>
      </p:sp>
      <p:sp>
        <p:nvSpPr>
          <p:cNvPr id="2" name="Text Placeholder 1"/>
          <p:cNvSpPr>
            <a:spLocks noGrp="1"/>
          </p:cNvSpPr>
          <p:nvPr>
            <p:ph type="body" sz="quarter" idx="13"/>
          </p:nvPr>
        </p:nvSpPr>
        <p:spPr>
          <a:xfrm>
            <a:off x="381004" y="1113971"/>
            <a:ext cx="8382000" cy="4622800"/>
          </a:xfrm>
        </p:spPr>
        <p:txBody>
          <a:bodyPr/>
          <a:lstStyle/>
          <a:p>
            <a:pPr indent="-365760">
              <a:spcBef>
                <a:spcPts val="0"/>
              </a:spcBef>
            </a:pPr>
            <a:r>
              <a:rPr lang="en-US" sz="2000" dirty="0">
                <a:solidFill>
                  <a:schemeClr val="bg1"/>
                </a:solidFill>
                <a:latin typeface="Arial" panose="020B0604020202020204" pitchFamily="34" charset="0"/>
                <a:cs typeface="Arial" panose="020B0604020202020204" pitchFamily="34" charset="0"/>
              </a:rPr>
              <a:t>There are many entities involved in Product Management System. </a:t>
            </a:r>
          </a:p>
          <a:p>
            <a:pPr indent="-365760">
              <a:spcBef>
                <a:spcPts val="0"/>
              </a:spcBef>
            </a:pPr>
            <a:r>
              <a:rPr lang="en-US" sz="2000" dirty="0">
                <a:solidFill>
                  <a:schemeClr val="bg1"/>
                </a:solidFill>
                <a:latin typeface="Arial" panose="020B0604020202020204" pitchFamily="34" charset="0"/>
                <a:cs typeface="Arial" panose="020B0604020202020204" pitchFamily="34" charset="0"/>
              </a:rPr>
              <a:t>We will be dealing with PMS throughout this session.</a:t>
            </a:r>
          </a:p>
          <a:p>
            <a:endParaRPr lang="en-US" dirty="0"/>
          </a:p>
          <a:p>
            <a:endParaRPr lang="en-US" dirty="0"/>
          </a:p>
        </p:txBody>
      </p:sp>
      <p:sp>
        <p:nvSpPr>
          <p:cNvPr id="19" name="Slide Number Placeholder 18"/>
          <p:cNvSpPr>
            <a:spLocks noGrp="1"/>
          </p:cNvSpPr>
          <p:nvPr>
            <p:ph type="sldNum" sz="quarter" idx="4294967295"/>
          </p:nvPr>
        </p:nvSpPr>
        <p:spPr>
          <a:xfrm>
            <a:off x="8686800" y="6413500"/>
            <a:ext cx="457200" cy="277813"/>
          </a:xfrm>
          <a:prstGeom prst="rect">
            <a:avLst/>
          </a:prstGeom>
        </p:spPr>
        <p:txBody>
          <a:bodyPr/>
          <a:lstStyle/>
          <a:p>
            <a:fld id="{47ED8886-DB3B-44F4-9A80-E6A224679F20}" type="slidenum">
              <a:rPr lang="en-US" smtClean="0">
                <a:solidFill>
                  <a:schemeClr val="bg1"/>
                </a:solidFill>
              </a:rPr>
              <a:pPr/>
              <a:t>6</a:t>
            </a:fld>
            <a:endParaRPr lang="en-US" dirty="0">
              <a:solidFill>
                <a:schemeClr val="bg1"/>
              </a:solidFill>
            </a:endParaRPr>
          </a:p>
        </p:txBody>
      </p:sp>
      <p:sp>
        <p:nvSpPr>
          <p:cNvPr id="12" name="AutoShape 2"/>
          <p:cNvSpPr>
            <a:spLocks noChangeArrowheads="1"/>
          </p:cNvSpPr>
          <p:nvPr/>
        </p:nvSpPr>
        <p:spPr bwMode="auto">
          <a:xfrm rot="5400000">
            <a:off x="1545939" y="3646836"/>
            <a:ext cx="1886999" cy="2249330"/>
          </a:xfrm>
          <a:prstGeom prst="bracePair">
            <a:avLst>
              <a:gd name="adj" fmla="val 8333"/>
            </a:avLst>
          </a:prstGeom>
          <a:solidFill>
            <a:schemeClr val="bg2">
              <a:lumMod val="50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Payments</a:t>
            </a:r>
          </a:p>
          <a:p>
            <a:pPr algn="ctr">
              <a:lnSpc>
                <a:spcPct val="120000"/>
              </a:lnSpc>
            </a:pPr>
            <a:r>
              <a:rPr lang="en-US" sz="1400" dirty="0">
                <a:solidFill>
                  <a:schemeClr val="bg1"/>
                </a:solidFill>
                <a:ea typeface="Times New Roman"/>
                <a:cs typeface="Mangal"/>
              </a:rPr>
              <a:t>To maintain information of payments done, for example, payment date, amount, and so on. </a:t>
            </a:r>
          </a:p>
        </p:txBody>
      </p:sp>
      <p:sp>
        <p:nvSpPr>
          <p:cNvPr id="13" name="AutoShape 2"/>
          <p:cNvSpPr>
            <a:spLocks noChangeArrowheads="1"/>
          </p:cNvSpPr>
          <p:nvPr/>
        </p:nvSpPr>
        <p:spPr bwMode="auto">
          <a:xfrm rot="5400000">
            <a:off x="2768754" y="2047305"/>
            <a:ext cx="1842774" cy="2159954"/>
          </a:xfrm>
          <a:prstGeom prst="bracePair">
            <a:avLst>
              <a:gd name="adj" fmla="val 8333"/>
            </a:avLst>
          </a:prstGeom>
          <a:solidFill>
            <a:schemeClr val="accent3">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Customer</a:t>
            </a:r>
          </a:p>
          <a:p>
            <a:pPr algn="ctr">
              <a:lnSpc>
                <a:spcPct val="120000"/>
              </a:lnSpc>
            </a:pPr>
            <a:r>
              <a:rPr lang="en-US" sz="1400" dirty="0">
                <a:solidFill>
                  <a:schemeClr val="bg1"/>
                </a:solidFill>
                <a:ea typeface="Times New Roman"/>
                <a:cs typeface="Mangal"/>
              </a:rPr>
              <a:t>To maintain customer details, for example, customer name, address, and so on.</a:t>
            </a:r>
          </a:p>
          <a:p>
            <a:pPr algn="ctr">
              <a:lnSpc>
                <a:spcPct val="120000"/>
              </a:lnSpc>
            </a:pPr>
            <a:r>
              <a:rPr lang="en-US" sz="1300" b="1" dirty="0">
                <a:solidFill>
                  <a:schemeClr val="bg1"/>
                </a:solidFill>
                <a:latin typeface="+mj-lt"/>
                <a:ea typeface="Times New Roman"/>
                <a:cs typeface="Mangal"/>
              </a:rPr>
              <a:t> </a:t>
            </a:r>
          </a:p>
        </p:txBody>
      </p:sp>
      <p:sp>
        <p:nvSpPr>
          <p:cNvPr id="14" name="AutoShape 2"/>
          <p:cNvSpPr>
            <a:spLocks noChangeArrowheads="1"/>
          </p:cNvSpPr>
          <p:nvPr/>
        </p:nvSpPr>
        <p:spPr bwMode="auto">
          <a:xfrm rot="5400000">
            <a:off x="3759071" y="3774311"/>
            <a:ext cx="1886998" cy="1963901"/>
          </a:xfrm>
          <a:prstGeom prst="bracePair">
            <a:avLst>
              <a:gd name="adj" fmla="val 8333"/>
            </a:avLst>
          </a:prstGeom>
          <a:solidFill>
            <a:schemeClr val="accent5">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
        <p:nvSpPr>
          <p:cNvPr id="15" name="AutoShape 2"/>
          <p:cNvSpPr>
            <a:spLocks noChangeArrowheads="1"/>
          </p:cNvSpPr>
          <p:nvPr/>
        </p:nvSpPr>
        <p:spPr bwMode="auto">
          <a:xfrm rot="5400000">
            <a:off x="598806" y="1799571"/>
            <a:ext cx="1789427" cy="2272348"/>
          </a:xfrm>
          <a:prstGeom prst="bracePair">
            <a:avLst>
              <a:gd name="adj" fmla="val 8333"/>
            </a:avLst>
          </a:prstGeom>
          <a:solidFill>
            <a:schemeClr val="accent2">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marR="0" algn="ctr">
              <a:lnSpc>
                <a:spcPct val="120000"/>
              </a:lnSpc>
              <a:spcBef>
                <a:spcPts val="0"/>
              </a:spcBef>
              <a:spcAft>
                <a:spcPts val="0"/>
              </a:spcAft>
            </a:pPr>
            <a:r>
              <a:rPr lang="en-US" sz="1400" b="1" dirty="0">
                <a:solidFill>
                  <a:schemeClr val="bg1"/>
                </a:solidFill>
                <a:ea typeface="Times New Roman"/>
                <a:cs typeface="Mangal"/>
              </a:rPr>
              <a:t>Offices</a:t>
            </a:r>
            <a:r>
              <a:rPr lang="en-US" sz="1400" b="1" dirty="0">
                <a:solidFill>
                  <a:srgbClr val="0000FF"/>
                </a:solidFill>
                <a:ea typeface="Times New Roman"/>
                <a:cs typeface="Mangal"/>
              </a:rPr>
              <a:t> </a:t>
            </a:r>
          </a:p>
          <a:p>
            <a:pPr marR="0" algn="ctr">
              <a:lnSpc>
                <a:spcPct val="120000"/>
              </a:lnSpc>
              <a:spcBef>
                <a:spcPts val="0"/>
              </a:spcBef>
              <a:spcAft>
                <a:spcPts val="0"/>
              </a:spcAft>
            </a:pPr>
            <a:r>
              <a:rPr lang="en-US" sz="1400" dirty="0">
                <a:solidFill>
                  <a:schemeClr val="bg1"/>
                </a:solidFill>
                <a:ea typeface="Times New Roman"/>
                <a:cs typeface="Mangal"/>
              </a:rPr>
              <a:t>To maintain information of offices, for example, office code, address, city, and so on. </a:t>
            </a:r>
          </a:p>
        </p:txBody>
      </p:sp>
      <p:sp>
        <p:nvSpPr>
          <p:cNvPr id="16" name="AutoShape 2"/>
          <p:cNvSpPr>
            <a:spLocks noChangeArrowheads="1"/>
          </p:cNvSpPr>
          <p:nvPr/>
        </p:nvSpPr>
        <p:spPr bwMode="auto">
          <a:xfrm rot="5400000">
            <a:off x="4904105" y="2102390"/>
            <a:ext cx="1789429" cy="2057400"/>
          </a:xfrm>
          <a:prstGeom prst="bracePair">
            <a:avLst>
              <a:gd name="adj" fmla="val 8333"/>
            </a:avLst>
          </a:prstGeom>
          <a:solidFill>
            <a:schemeClr val="accent6">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Employees</a:t>
            </a:r>
          </a:p>
          <a:p>
            <a:pPr algn="ctr">
              <a:lnSpc>
                <a:spcPct val="120000"/>
              </a:lnSpc>
            </a:pPr>
            <a:r>
              <a:rPr lang="en-US" sz="1400" b="1" dirty="0">
                <a:solidFill>
                  <a:schemeClr val="bg1"/>
                </a:solidFill>
                <a:ea typeface="Times New Roman"/>
                <a:cs typeface="Mangal"/>
              </a:rPr>
              <a:t>To maintain employee </a:t>
            </a:r>
          </a:p>
          <a:p>
            <a:pPr algn="ctr">
              <a:lnSpc>
                <a:spcPct val="120000"/>
              </a:lnSpc>
            </a:pPr>
            <a:r>
              <a:rPr lang="en-US" sz="1400" b="1" dirty="0">
                <a:solidFill>
                  <a:schemeClr val="bg1"/>
                </a:solidFill>
                <a:ea typeface="Times New Roman"/>
                <a:cs typeface="Mangal"/>
              </a:rPr>
              <a:t>details, for example, ID,</a:t>
            </a:r>
          </a:p>
          <a:p>
            <a:pPr algn="ctr">
              <a:lnSpc>
                <a:spcPct val="120000"/>
              </a:lnSpc>
            </a:pPr>
            <a:r>
              <a:rPr lang="en-US" sz="1400" b="1" dirty="0">
                <a:solidFill>
                  <a:schemeClr val="bg1"/>
                </a:solidFill>
                <a:ea typeface="Times New Roman"/>
                <a:cs typeface="Mangal"/>
              </a:rPr>
              <a:t>name, </a:t>
            </a:r>
            <a:r>
              <a:rPr lang="en-US" sz="1400" dirty="0">
                <a:solidFill>
                  <a:schemeClr val="bg1"/>
                </a:solidFill>
                <a:ea typeface="Times New Roman"/>
                <a:cs typeface="Mangal"/>
              </a:rPr>
              <a:t>and so on</a:t>
            </a:r>
            <a:r>
              <a:rPr lang="en-US" sz="1400" b="1" dirty="0">
                <a:solidFill>
                  <a:schemeClr val="bg1"/>
                </a:solidFill>
                <a:ea typeface="Times New Roman"/>
                <a:cs typeface="Mangal"/>
              </a:rPr>
              <a:t>. </a:t>
            </a:r>
          </a:p>
        </p:txBody>
      </p:sp>
      <p:sp>
        <p:nvSpPr>
          <p:cNvPr id="17" name="AutoShape 2"/>
          <p:cNvSpPr>
            <a:spLocks noChangeArrowheads="1"/>
          </p:cNvSpPr>
          <p:nvPr/>
        </p:nvSpPr>
        <p:spPr bwMode="auto">
          <a:xfrm rot="5400000">
            <a:off x="7068185" y="2071909"/>
            <a:ext cx="1789429" cy="2057400"/>
          </a:xfrm>
          <a:prstGeom prst="bracePair">
            <a:avLst>
              <a:gd name="adj" fmla="val 8333"/>
            </a:avLst>
          </a:prstGeom>
          <a:solidFill>
            <a:schemeClr val="accent4">
              <a:lumMod val="75000"/>
            </a:schemeClr>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Products</a:t>
            </a:r>
          </a:p>
          <a:p>
            <a:pPr algn="ctr">
              <a:lnSpc>
                <a:spcPct val="120000"/>
              </a:lnSpc>
            </a:pPr>
            <a:r>
              <a:rPr lang="en-US" sz="1400" dirty="0">
                <a:solidFill>
                  <a:schemeClr val="bg1"/>
                </a:solidFill>
                <a:ea typeface="Times New Roman"/>
                <a:cs typeface="Mangal"/>
              </a:rPr>
              <a:t>To maintain information of products, for example, product id, name, and so on. </a:t>
            </a:r>
          </a:p>
        </p:txBody>
      </p:sp>
      <p:sp>
        <p:nvSpPr>
          <p:cNvPr id="18" name="AutoShape 2"/>
          <p:cNvSpPr>
            <a:spLocks noChangeArrowheads="1"/>
          </p:cNvSpPr>
          <p:nvPr/>
        </p:nvSpPr>
        <p:spPr bwMode="auto">
          <a:xfrm rot="5400000">
            <a:off x="5940143" y="3755259"/>
            <a:ext cx="1886998" cy="2032483"/>
          </a:xfrm>
          <a:prstGeom prst="bracePair">
            <a:avLst>
              <a:gd name="adj" fmla="val 8333"/>
            </a:avLst>
          </a:prstGeom>
          <a:solidFill>
            <a:srgbClr val="BC4744"/>
          </a:solidFill>
        </p:spPr>
        <p:style>
          <a:lnRef idx="0">
            <a:scrgbClr r="0" g="0" b="0"/>
          </a:lnRef>
          <a:fillRef idx="1003">
            <a:schemeClr val="dk2"/>
          </a:fillRef>
          <a:effectRef idx="0">
            <a:scrgbClr r="0" g="0" b="0"/>
          </a:effectRef>
          <a:fontRef idx="major"/>
        </p:style>
        <p:txBody>
          <a:bodyPr rot="0" vert="horz" wrap="square" lIns="91440" tIns="45720" rIns="91440" bIns="45720" anchor="ctr" anchorCtr="0" upright="1">
            <a:noAutofit/>
          </a:bodyPr>
          <a:lstStyle/>
          <a:p>
            <a:pPr algn="ctr">
              <a:lnSpc>
                <a:spcPct val="120000"/>
              </a:lnSpc>
            </a:pPr>
            <a:r>
              <a:rPr lang="en-US" sz="1400" b="1" dirty="0">
                <a:solidFill>
                  <a:schemeClr val="bg1"/>
                </a:solidFill>
                <a:ea typeface="Times New Roman"/>
                <a:cs typeface="Mangal"/>
              </a:rPr>
              <a:t>Order Details</a:t>
            </a:r>
          </a:p>
          <a:p>
            <a:pPr algn="ctr">
              <a:lnSpc>
                <a:spcPct val="120000"/>
              </a:lnSpc>
            </a:pPr>
            <a:r>
              <a:rPr lang="en-US" sz="1400" dirty="0">
                <a:solidFill>
                  <a:schemeClr val="bg1"/>
                </a:solidFill>
                <a:ea typeface="Times New Roman"/>
                <a:cs typeface="Mangal"/>
              </a:rPr>
              <a:t>To maintain Orders done by customers, for example, order no, date, and so on. </a:t>
            </a:r>
          </a:p>
        </p:txBody>
      </p:sp>
    </p:spTree>
    <p:extLst>
      <p:ext uri="{BB962C8B-B14F-4D97-AF65-F5344CB8AC3E}">
        <p14:creationId xmlns:p14="http://schemas.microsoft.com/office/powerpoint/2010/main" val="19070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fade">
                                      <p:cBhvr>
                                        <p:cTn id="7" dur="1000"/>
                                        <p:tgtEl>
                                          <p:spTgt spid="15">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1000"/>
                                        <p:tgtEl>
                                          <p:spTgt spid="15">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1000"/>
                                        <p:tgtEl>
                                          <p:spTgt spid="15">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3">
                                            <p:bg/>
                                          </p:spTgt>
                                        </p:tgtEl>
                                        <p:attrNameLst>
                                          <p:attrName>style.visibility</p:attrName>
                                        </p:attrNameLst>
                                      </p:cBhvr>
                                      <p:to>
                                        <p:strVal val="visible"/>
                                      </p:to>
                                    </p:set>
                                    <p:animEffect transition="in" filter="fade">
                                      <p:cBhvr>
                                        <p:cTn id="19" dur="1000"/>
                                        <p:tgtEl>
                                          <p:spTgt spid="13">
                                            <p:bg/>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1000"/>
                                        <p:tgtEl>
                                          <p:spTgt spid="13">
                                            <p:txEl>
                                              <p:pRg st="0" end="0"/>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fade">
                                      <p:cBhvr>
                                        <p:cTn id="27" dur="1000"/>
                                        <p:tgtEl>
                                          <p:spTgt spid="13">
                                            <p:txEl>
                                              <p:pRg st="1" end="1"/>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Effect transition="in" filter="fade">
                                      <p:cBhvr>
                                        <p:cTn id="31" dur="1000"/>
                                        <p:tgtEl>
                                          <p:spTgt spid="13">
                                            <p:txEl>
                                              <p:pRg st="2" end="2"/>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6">
                                            <p:bg/>
                                          </p:spTgt>
                                        </p:tgtEl>
                                        <p:attrNameLst>
                                          <p:attrName>style.visibility</p:attrName>
                                        </p:attrNameLst>
                                      </p:cBhvr>
                                      <p:to>
                                        <p:strVal val="visible"/>
                                      </p:to>
                                    </p:set>
                                    <p:animEffect transition="in" filter="fade">
                                      <p:cBhvr>
                                        <p:cTn id="35" dur="1000"/>
                                        <p:tgtEl>
                                          <p:spTgt spid="16">
                                            <p:bg/>
                                          </p:spTgt>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1000"/>
                                        <p:tgtEl>
                                          <p:spTgt spid="16">
                                            <p:txEl>
                                              <p:pRg st="0" end="0"/>
                                            </p:txEl>
                                          </p:spTgt>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16">
                                            <p:txEl>
                                              <p:pRg st="1" end="1"/>
                                            </p:txEl>
                                          </p:spTgt>
                                        </p:tgtEl>
                                        <p:attrNameLst>
                                          <p:attrName>style.visibility</p:attrName>
                                        </p:attrNameLst>
                                      </p:cBhvr>
                                      <p:to>
                                        <p:strVal val="visible"/>
                                      </p:to>
                                    </p:set>
                                    <p:animEffect transition="in" filter="fade">
                                      <p:cBhvr>
                                        <p:cTn id="43" dur="1000"/>
                                        <p:tgtEl>
                                          <p:spTgt spid="16">
                                            <p:txEl>
                                              <p:pRg st="1" end="1"/>
                                            </p:txEl>
                                          </p:spTgt>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16">
                                            <p:txEl>
                                              <p:pRg st="2" end="2"/>
                                            </p:txEl>
                                          </p:spTgt>
                                        </p:tgtEl>
                                        <p:attrNameLst>
                                          <p:attrName>style.visibility</p:attrName>
                                        </p:attrNameLst>
                                      </p:cBhvr>
                                      <p:to>
                                        <p:strVal val="visible"/>
                                      </p:to>
                                    </p:set>
                                    <p:animEffect transition="in" filter="fade">
                                      <p:cBhvr>
                                        <p:cTn id="47" dur="1000"/>
                                        <p:tgtEl>
                                          <p:spTgt spid="16">
                                            <p:txEl>
                                              <p:pRg st="2" end="2"/>
                                            </p:txEl>
                                          </p:spTgt>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16">
                                            <p:txEl>
                                              <p:pRg st="3" end="3"/>
                                            </p:txEl>
                                          </p:spTgt>
                                        </p:tgtEl>
                                        <p:attrNameLst>
                                          <p:attrName>style.visibility</p:attrName>
                                        </p:attrNameLst>
                                      </p:cBhvr>
                                      <p:to>
                                        <p:strVal val="visible"/>
                                      </p:to>
                                    </p:set>
                                    <p:animEffect transition="in" filter="fade">
                                      <p:cBhvr>
                                        <p:cTn id="51" dur="1000"/>
                                        <p:tgtEl>
                                          <p:spTgt spid="16">
                                            <p:txEl>
                                              <p:pRg st="3" end="3"/>
                                            </p:txEl>
                                          </p:spTgt>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17">
                                            <p:bg/>
                                          </p:spTgt>
                                        </p:tgtEl>
                                        <p:attrNameLst>
                                          <p:attrName>style.visibility</p:attrName>
                                        </p:attrNameLst>
                                      </p:cBhvr>
                                      <p:to>
                                        <p:strVal val="visible"/>
                                      </p:to>
                                    </p:set>
                                    <p:animEffect transition="in" filter="fade">
                                      <p:cBhvr>
                                        <p:cTn id="55" dur="1000"/>
                                        <p:tgtEl>
                                          <p:spTgt spid="17">
                                            <p:bg/>
                                          </p:spTgt>
                                        </p:tgtEl>
                                      </p:cBhvr>
                                    </p:animEffect>
                                  </p:childTnLst>
                                </p:cTn>
                              </p:par>
                            </p:childTnLst>
                          </p:cTn>
                        </p:par>
                        <p:par>
                          <p:cTn id="56" fill="hold">
                            <p:stCondLst>
                              <p:cond delay="13000"/>
                            </p:stCondLst>
                            <p:childTnLst>
                              <p:par>
                                <p:cTn id="57" presetID="10" presetClass="entr" presetSubtype="0" fill="hold" grpId="0" nodeType="after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Effect transition="in" filter="fade">
                                      <p:cBhvr>
                                        <p:cTn id="59" dur="1000"/>
                                        <p:tgtEl>
                                          <p:spTgt spid="17">
                                            <p:txEl>
                                              <p:pRg st="0" end="0"/>
                                            </p:txEl>
                                          </p:spTgt>
                                        </p:tgtEl>
                                      </p:cBhvr>
                                    </p:animEffect>
                                  </p:childTnLst>
                                </p:cTn>
                              </p:par>
                            </p:childTnLst>
                          </p:cTn>
                        </p:par>
                        <p:par>
                          <p:cTn id="60" fill="hold">
                            <p:stCondLst>
                              <p:cond delay="14000"/>
                            </p:stCondLst>
                            <p:childTnLst>
                              <p:par>
                                <p:cTn id="61" presetID="10" presetClass="entr" presetSubtype="0" fill="hold" grpId="0" nodeType="after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animEffect transition="in" filter="fade">
                                      <p:cBhvr>
                                        <p:cTn id="63" dur="1000"/>
                                        <p:tgtEl>
                                          <p:spTgt spid="17">
                                            <p:txEl>
                                              <p:pRg st="1" end="1"/>
                                            </p:txEl>
                                          </p:spTgt>
                                        </p:tgtEl>
                                      </p:cBhvr>
                                    </p:animEffect>
                                  </p:childTnLst>
                                </p:cTn>
                              </p:par>
                            </p:childTnLst>
                          </p:cTn>
                        </p:par>
                        <p:par>
                          <p:cTn id="64" fill="hold">
                            <p:stCondLst>
                              <p:cond delay="15000"/>
                            </p:stCondLst>
                            <p:childTnLst>
                              <p:par>
                                <p:cTn id="65" presetID="10" presetClass="entr" presetSubtype="0" fill="hold" grpId="0" nodeType="afterEffect">
                                  <p:stCondLst>
                                    <p:cond delay="0"/>
                                  </p:stCondLst>
                                  <p:childTnLst>
                                    <p:set>
                                      <p:cBhvr>
                                        <p:cTn id="66" dur="1" fill="hold">
                                          <p:stCondLst>
                                            <p:cond delay="0"/>
                                          </p:stCondLst>
                                        </p:cTn>
                                        <p:tgtEl>
                                          <p:spTgt spid="12">
                                            <p:bg/>
                                          </p:spTgt>
                                        </p:tgtEl>
                                        <p:attrNameLst>
                                          <p:attrName>style.visibility</p:attrName>
                                        </p:attrNameLst>
                                      </p:cBhvr>
                                      <p:to>
                                        <p:strVal val="visible"/>
                                      </p:to>
                                    </p:set>
                                    <p:animEffect transition="in" filter="fade">
                                      <p:cBhvr>
                                        <p:cTn id="67" dur="1000"/>
                                        <p:tgtEl>
                                          <p:spTgt spid="12">
                                            <p:bg/>
                                          </p:spTgt>
                                        </p:tgtEl>
                                      </p:cBhvr>
                                    </p:animEffect>
                                  </p:childTnLst>
                                </p:cTn>
                              </p:par>
                            </p:childTnLst>
                          </p:cTn>
                        </p:par>
                        <p:par>
                          <p:cTn id="68" fill="hold">
                            <p:stCondLst>
                              <p:cond delay="16000"/>
                            </p:stCondLst>
                            <p:childTnLst>
                              <p:par>
                                <p:cTn id="69" presetID="10" presetClass="entr" presetSubtype="0" fill="hold" grpId="0" nodeType="afterEffect">
                                  <p:stCondLst>
                                    <p:cond delay="0"/>
                                  </p:stCondLst>
                                  <p:childTnLst>
                                    <p:set>
                                      <p:cBhvr>
                                        <p:cTn id="70" dur="1" fill="hold">
                                          <p:stCondLst>
                                            <p:cond delay="0"/>
                                          </p:stCondLst>
                                        </p:cTn>
                                        <p:tgtEl>
                                          <p:spTgt spid="12">
                                            <p:txEl>
                                              <p:pRg st="0" end="0"/>
                                            </p:txEl>
                                          </p:spTgt>
                                        </p:tgtEl>
                                        <p:attrNameLst>
                                          <p:attrName>style.visibility</p:attrName>
                                        </p:attrNameLst>
                                      </p:cBhvr>
                                      <p:to>
                                        <p:strVal val="visible"/>
                                      </p:to>
                                    </p:set>
                                    <p:animEffect transition="in" filter="fade">
                                      <p:cBhvr>
                                        <p:cTn id="71" dur="1000"/>
                                        <p:tgtEl>
                                          <p:spTgt spid="12">
                                            <p:txEl>
                                              <p:pRg st="0" end="0"/>
                                            </p:txEl>
                                          </p:spTgt>
                                        </p:tgtEl>
                                      </p:cBhvr>
                                    </p:animEffect>
                                  </p:childTnLst>
                                </p:cTn>
                              </p:par>
                            </p:childTnLst>
                          </p:cTn>
                        </p:par>
                        <p:par>
                          <p:cTn id="72" fill="hold">
                            <p:stCondLst>
                              <p:cond delay="17000"/>
                            </p:stCondLst>
                            <p:childTnLst>
                              <p:par>
                                <p:cTn id="73" presetID="10" presetClass="entr" presetSubtype="0" fill="hold" grpId="0" nodeType="afterEffect">
                                  <p:stCondLst>
                                    <p:cond delay="0"/>
                                  </p:stCondLst>
                                  <p:childTnLst>
                                    <p:set>
                                      <p:cBhvr>
                                        <p:cTn id="74" dur="1" fill="hold">
                                          <p:stCondLst>
                                            <p:cond delay="0"/>
                                          </p:stCondLst>
                                        </p:cTn>
                                        <p:tgtEl>
                                          <p:spTgt spid="12">
                                            <p:txEl>
                                              <p:pRg st="1" end="1"/>
                                            </p:txEl>
                                          </p:spTgt>
                                        </p:tgtEl>
                                        <p:attrNameLst>
                                          <p:attrName>style.visibility</p:attrName>
                                        </p:attrNameLst>
                                      </p:cBhvr>
                                      <p:to>
                                        <p:strVal val="visible"/>
                                      </p:to>
                                    </p:set>
                                    <p:animEffect transition="in" filter="fade">
                                      <p:cBhvr>
                                        <p:cTn id="75" dur="1000"/>
                                        <p:tgtEl>
                                          <p:spTgt spid="12">
                                            <p:txEl>
                                              <p:pRg st="1" end="1"/>
                                            </p:txEl>
                                          </p:spTgt>
                                        </p:tgtEl>
                                      </p:cBhvr>
                                    </p:animEffect>
                                  </p:childTnLst>
                                </p:cTn>
                              </p:par>
                            </p:childTnLst>
                          </p:cTn>
                        </p:par>
                        <p:par>
                          <p:cTn id="76" fill="hold">
                            <p:stCondLst>
                              <p:cond delay="18000"/>
                            </p:stCondLst>
                            <p:childTnLst>
                              <p:par>
                                <p:cTn id="77" presetID="10" presetClass="entr" presetSubtype="0" fill="hold" grpId="0" nodeType="afterEffect">
                                  <p:stCondLst>
                                    <p:cond delay="0"/>
                                  </p:stCondLst>
                                  <p:childTnLst>
                                    <p:set>
                                      <p:cBhvr>
                                        <p:cTn id="78" dur="1" fill="hold">
                                          <p:stCondLst>
                                            <p:cond delay="0"/>
                                          </p:stCondLst>
                                        </p:cTn>
                                        <p:tgtEl>
                                          <p:spTgt spid="14">
                                            <p:bg/>
                                          </p:spTgt>
                                        </p:tgtEl>
                                        <p:attrNameLst>
                                          <p:attrName>style.visibility</p:attrName>
                                        </p:attrNameLst>
                                      </p:cBhvr>
                                      <p:to>
                                        <p:strVal val="visible"/>
                                      </p:to>
                                    </p:set>
                                    <p:animEffect transition="in" filter="fade">
                                      <p:cBhvr>
                                        <p:cTn id="79" dur="1000"/>
                                        <p:tgtEl>
                                          <p:spTgt spid="14">
                                            <p:bg/>
                                          </p:spTgt>
                                        </p:tgtEl>
                                      </p:cBhvr>
                                    </p:animEffect>
                                  </p:childTnLst>
                                </p:cTn>
                              </p:par>
                            </p:childTnLst>
                          </p:cTn>
                        </p:par>
                        <p:par>
                          <p:cTn id="80" fill="hold">
                            <p:stCondLst>
                              <p:cond delay="19000"/>
                            </p:stCondLst>
                            <p:childTnLst>
                              <p:par>
                                <p:cTn id="81" presetID="10" presetClass="entr" presetSubtype="0" fill="hold" grpId="0" nodeType="afterEffect">
                                  <p:stCondLst>
                                    <p:cond delay="0"/>
                                  </p:stCondLst>
                                  <p:childTnLst>
                                    <p:set>
                                      <p:cBhvr>
                                        <p:cTn id="82" dur="1" fill="hold">
                                          <p:stCondLst>
                                            <p:cond delay="0"/>
                                          </p:stCondLst>
                                        </p:cTn>
                                        <p:tgtEl>
                                          <p:spTgt spid="14">
                                            <p:txEl>
                                              <p:pRg st="0" end="0"/>
                                            </p:txEl>
                                          </p:spTgt>
                                        </p:tgtEl>
                                        <p:attrNameLst>
                                          <p:attrName>style.visibility</p:attrName>
                                        </p:attrNameLst>
                                      </p:cBhvr>
                                      <p:to>
                                        <p:strVal val="visible"/>
                                      </p:to>
                                    </p:set>
                                    <p:animEffect transition="in" filter="fade">
                                      <p:cBhvr>
                                        <p:cTn id="83" dur="1000"/>
                                        <p:tgtEl>
                                          <p:spTgt spid="14">
                                            <p:txEl>
                                              <p:pRg st="0" end="0"/>
                                            </p:txEl>
                                          </p:spTgt>
                                        </p:tgtEl>
                                      </p:cBhvr>
                                    </p:animEffect>
                                  </p:childTnLst>
                                </p:cTn>
                              </p:par>
                            </p:childTnLst>
                          </p:cTn>
                        </p:par>
                        <p:par>
                          <p:cTn id="84" fill="hold">
                            <p:stCondLst>
                              <p:cond delay="20000"/>
                            </p:stCondLst>
                            <p:childTnLst>
                              <p:par>
                                <p:cTn id="85" presetID="10" presetClass="entr" presetSubtype="0" fill="hold" grpId="0" nodeType="afterEffect">
                                  <p:stCondLst>
                                    <p:cond delay="0"/>
                                  </p:stCondLst>
                                  <p:childTnLst>
                                    <p:set>
                                      <p:cBhvr>
                                        <p:cTn id="86" dur="1" fill="hold">
                                          <p:stCondLst>
                                            <p:cond delay="0"/>
                                          </p:stCondLst>
                                        </p:cTn>
                                        <p:tgtEl>
                                          <p:spTgt spid="14">
                                            <p:txEl>
                                              <p:pRg st="1" end="1"/>
                                            </p:txEl>
                                          </p:spTgt>
                                        </p:tgtEl>
                                        <p:attrNameLst>
                                          <p:attrName>style.visibility</p:attrName>
                                        </p:attrNameLst>
                                      </p:cBhvr>
                                      <p:to>
                                        <p:strVal val="visible"/>
                                      </p:to>
                                    </p:set>
                                    <p:animEffect transition="in" filter="fade">
                                      <p:cBhvr>
                                        <p:cTn id="87" dur="1000"/>
                                        <p:tgtEl>
                                          <p:spTgt spid="14">
                                            <p:txEl>
                                              <p:pRg st="1" end="1"/>
                                            </p:txEl>
                                          </p:spTgt>
                                        </p:tgtEl>
                                      </p:cBhvr>
                                    </p:animEffect>
                                  </p:childTnLst>
                                </p:cTn>
                              </p:par>
                            </p:childTnLst>
                          </p:cTn>
                        </p:par>
                        <p:par>
                          <p:cTn id="88" fill="hold">
                            <p:stCondLst>
                              <p:cond delay="21000"/>
                            </p:stCondLst>
                            <p:childTnLst>
                              <p:par>
                                <p:cTn id="89" presetID="10" presetClass="entr" presetSubtype="0" fill="hold" grpId="0" nodeType="afterEffect">
                                  <p:stCondLst>
                                    <p:cond delay="0"/>
                                  </p:stCondLst>
                                  <p:childTnLst>
                                    <p:set>
                                      <p:cBhvr>
                                        <p:cTn id="90" dur="1" fill="hold">
                                          <p:stCondLst>
                                            <p:cond delay="0"/>
                                          </p:stCondLst>
                                        </p:cTn>
                                        <p:tgtEl>
                                          <p:spTgt spid="18">
                                            <p:bg/>
                                          </p:spTgt>
                                        </p:tgtEl>
                                        <p:attrNameLst>
                                          <p:attrName>style.visibility</p:attrName>
                                        </p:attrNameLst>
                                      </p:cBhvr>
                                      <p:to>
                                        <p:strVal val="visible"/>
                                      </p:to>
                                    </p:set>
                                    <p:animEffect transition="in" filter="fade">
                                      <p:cBhvr>
                                        <p:cTn id="91" dur="1000"/>
                                        <p:tgtEl>
                                          <p:spTgt spid="18">
                                            <p:bg/>
                                          </p:spTgt>
                                        </p:tgtEl>
                                      </p:cBhvr>
                                    </p:animEffect>
                                  </p:childTnLst>
                                </p:cTn>
                              </p:par>
                            </p:childTnLst>
                          </p:cTn>
                        </p:par>
                        <p:par>
                          <p:cTn id="92" fill="hold">
                            <p:stCondLst>
                              <p:cond delay="22000"/>
                            </p:stCondLst>
                            <p:childTnLst>
                              <p:par>
                                <p:cTn id="93" presetID="10" presetClass="entr" presetSubtype="0" fill="hold" grpId="0" nodeType="afterEffect">
                                  <p:stCondLst>
                                    <p:cond delay="0"/>
                                  </p:stCondLst>
                                  <p:childTnLst>
                                    <p:set>
                                      <p:cBhvr>
                                        <p:cTn id="94" dur="1" fill="hold">
                                          <p:stCondLst>
                                            <p:cond delay="0"/>
                                          </p:stCondLst>
                                        </p:cTn>
                                        <p:tgtEl>
                                          <p:spTgt spid="18">
                                            <p:txEl>
                                              <p:pRg st="0" end="0"/>
                                            </p:txEl>
                                          </p:spTgt>
                                        </p:tgtEl>
                                        <p:attrNameLst>
                                          <p:attrName>style.visibility</p:attrName>
                                        </p:attrNameLst>
                                      </p:cBhvr>
                                      <p:to>
                                        <p:strVal val="visible"/>
                                      </p:to>
                                    </p:set>
                                    <p:animEffect transition="in" filter="fade">
                                      <p:cBhvr>
                                        <p:cTn id="95" dur="1000"/>
                                        <p:tgtEl>
                                          <p:spTgt spid="18">
                                            <p:txEl>
                                              <p:pRg st="0" end="0"/>
                                            </p:txEl>
                                          </p:spTgt>
                                        </p:tgtEl>
                                      </p:cBhvr>
                                    </p:animEffect>
                                  </p:childTnLst>
                                </p:cTn>
                              </p:par>
                            </p:childTnLst>
                          </p:cTn>
                        </p:par>
                        <p:par>
                          <p:cTn id="96" fill="hold">
                            <p:stCondLst>
                              <p:cond delay="23000"/>
                            </p:stCondLst>
                            <p:childTnLst>
                              <p:par>
                                <p:cTn id="97" presetID="10" presetClass="entr" presetSubtype="0" fill="hold" grpId="0" nodeType="afterEffect">
                                  <p:stCondLst>
                                    <p:cond delay="0"/>
                                  </p:stCondLst>
                                  <p:childTnLst>
                                    <p:set>
                                      <p:cBhvr>
                                        <p:cTn id="98" dur="1" fill="hold">
                                          <p:stCondLst>
                                            <p:cond delay="0"/>
                                          </p:stCondLst>
                                        </p:cTn>
                                        <p:tgtEl>
                                          <p:spTgt spid="18">
                                            <p:txEl>
                                              <p:pRg st="1" end="1"/>
                                            </p:txEl>
                                          </p:spTgt>
                                        </p:tgtEl>
                                        <p:attrNameLst>
                                          <p:attrName>style.visibility</p:attrName>
                                        </p:attrNameLst>
                                      </p:cBhvr>
                                      <p:to>
                                        <p:strVal val="visible"/>
                                      </p:to>
                                    </p:set>
                                    <p:animEffect transition="in" filter="fade">
                                      <p:cBhvr>
                                        <p:cTn id="99" dur="10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14" grpId="0" build="p" animBg="1"/>
      <p:bldP spid="15" grpId="0" build="p" animBg="1"/>
      <p:bldP spid="16" grpId="0" build="p" animBg="1"/>
      <p:bldP spid="17" grpId="0" build="p" animBg="1"/>
      <p:bldP spid="1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p:cNvSpPr>
            <a:spLocks noGrp="1"/>
          </p:cNvSpPr>
          <p:nvPr>
            <p:ph type="title"/>
          </p:nvPr>
        </p:nvSpPr>
        <p:spPr>
          <a:noFill/>
          <a:ln>
            <a:noFill/>
          </a:ln>
        </p:spPr>
        <p:txBody>
          <a:bodyPr anchor="ctr"/>
          <a:lstStyle/>
          <a:p>
            <a:r>
              <a:rPr lang="en-US" dirty="0">
                <a:solidFill>
                  <a:schemeClr val="bg1"/>
                </a:solidFill>
                <a:latin typeface="Arial" panose="020B0604020202020204" pitchFamily="34" charset="0"/>
                <a:cs typeface="Arial" panose="020B0604020202020204" pitchFamily="34" charset="0"/>
              </a:rPr>
              <a:t>Schema Diagram</a:t>
            </a:r>
          </a:p>
        </p:txBody>
      </p:sp>
      <p:sp>
        <p:nvSpPr>
          <p:cNvPr id="3" name="Text Placeholder 2"/>
          <p:cNvSpPr>
            <a:spLocks noGrp="1"/>
          </p:cNvSpPr>
          <p:nvPr>
            <p:ph type="body" sz="quarter" idx="13"/>
          </p:nvPr>
        </p:nvSpPr>
        <p:spPr/>
        <p:txBody>
          <a:bodyPr/>
          <a:lstStyle/>
          <a:p>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390331" y="1160342"/>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8"/>
          <p:cNvSpPr txBox="1">
            <a:spLocks/>
          </p:cNvSpPr>
          <p:nvPr/>
        </p:nvSpPr>
        <p:spPr>
          <a:xfrm>
            <a:off x="8702842" y="65532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6</a:t>
            </a:r>
          </a:p>
        </p:txBody>
      </p:sp>
    </p:spTree>
    <p:extLst>
      <p:ext uri="{BB962C8B-B14F-4D97-AF65-F5344CB8AC3E}">
        <p14:creationId xmlns:p14="http://schemas.microsoft.com/office/powerpoint/2010/main" val="30932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a:solidFill>
                  <a:schemeClr val="bg1"/>
                </a:solidFill>
              </a:rPr>
              <a:t>SELECT Statement</a:t>
            </a:r>
            <a:endParaRPr lang="en-US" dirty="0"/>
          </a:p>
        </p:txBody>
      </p:sp>
    </p:spTree>
    <p:extLst>
      <p:ext uri="{BB962C8B-B14F-4D97-AF65-F5344CB8AC3E}">
        <p14:creationId xmlns:p14="http://schemas.microsoft.com/office/powerpoint/2010/main" val="178305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000" dirty="0">
                <a:solidFill>
                  <a:schemeClr val="bg1"/>
                </a:solidFill>
                <a:latin typeface="Arial" panose="020B0604020202020204" pitchFamily="34" charset="0"/>
                <a:cs typeface="Arial" panose="020B0604020202020204" pitchFamily="34" charset="0"/>
              </a:rPr>
              <a:t>Requirement	</a:t>
            </a:r>
            <a:r>
              <a:rPr lang="en-US" sz="4000" dirty="0">
                <a:solidFill>
                  <a:schemeClr val="bg1"/>
                </a:solidFill>
                <a:latin typeface="Arial" panose="020B0604020202020204" pitchFamily="34" charset="0"/>
                <a:cs typeface="Arial" panose="020B0604020202020204" pitchFamily="34" charset="0"/>
              </a:rPr>
              <a:t> </a:t>
            </a:r>
          </a:p>
          <a:p>
            <a:pPr marL="0" indent="0">
              <a:buNone/>
            </a:pPr>
            <a:r>
              <a:rPr lang="en-US" sz="1800" dirty="0">
                <a:solidFill>
                  <a:schemeClr val="bg1"/>
                </a:solidFill>
                <a:latin typeface="Arial" panose="020B0604020202020204" pitchFamily="34" charset="0"/>
                <a:cs typeface="Arial" panose="020B0604020202020204" pitchFamily="34" charset="0"/>
              </a:rPr>
              <a:t>	</a:t>
            </a:r>
            <a:r>
              <a:rPr lang="en-US" sz="2200" dirty="0"/>
              <a:t>How to get last name, first name, and phone number of all 	customers of ABC Trader’s PMS System.</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spcBef>
                <a:spcPts val="0"/>
              </a:spcBef>
              <a:buNone/>
            </a:pPr>
            <a:r>
              <a:rPr lang="en-US" sz="2000" dirty="0">
                <a:solidFill>
                  <a:schemeClr val="bg1"/>
                </a:solidFill>
                <a:latin typeface="Arial" panose="020B0604020202020204" pitchFamily="34" charset="0"/>
                <a:cs typeface="Arial" panose="020B0604020202020204" pitchFamily="34" charset="0"/>
              </a:rPr>
              <a:t>Query</a:t>
            </a:r>
            <a:r>
              <a:rPr lang="en-US" sz="1800" dirty="0">
                <a:solidFill>
                  <a:schemeClr val="bg1"/>
                </a:solidFill>
                <a:latin typeface="Arial" panose="020B0604020202020204" pitchFamily="34" charset="0"/>
                <a:cs typeface="Arial" panose="020B0604020202020204" pitchFamily="34" charset="0"/>
              </a:rPr>
              <a:t>: </a:t>
            </a:r>
          </a:p>
          <a:p>
            <a:pPr marL="0" indent="0">
              <a:buNone/>
            </a:pPr>
            <a:r>
              <a:rPr lang="en-US" sz="1800" b="1" dirty="0">
                <a:solidFill>
                  <a:schemeClr val="bg1"/>
                </a:solidFill>
                <a:latin typeface="Arial" panose="020B0604020202020204" pitchFamily="34" charset="0"/>
                <a:cs typeface="Arial" panose="020B0604020202020204" pitchFamily="34" charset="0"/>
              </a:rPr>
              <a:t>	</a:t>
            </a:r>
            <a:r>
              <a:rPr lang="en-US" sz="2200" dirty="0">
                <a:solidFill>
                  <a:schemeClr val="accent4">
                    <a:lumMod val="60000"/>
                    <a:lumOff val="40000"/>
                  </a:schemeClr>
                </a:solidFill>
                <a:latin typeface="Arial" panose="020B0604020202020204" pitchFamily="34" charset="0"/>
              </a:rPr>
              <a:t>SELECT</a:t>
            </a:r>
            <a:r>
              <a:rPr lang="en-US" sz="22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contactLastName, contactFirstName, phone </a:t>
            </a:r>
          </a:p>
          <a:p>
            <a:pPr marL="0" indent="0">
              <a:buNone/>
            </a:pPr>
            <a:r>
              <a:rPr lang="en-US" sz="2200" dirty="0">
                <a:solidFill>
                  <a:schemeClr val="accent4">
                    <a:lumMod val="60000"/>
                    <a:lumOff val="40000"/>
                  </a:schemeClr>
                </a:solidFill>
                <a:latin typeface="Arial" panose="020B0604020202020204" pitchFamily="34" charset="0"/>
              </a:rPr>
              <a:t>	FROM</a:t>
            </a:r>
            <a:r>
              <a:rPr lang="en-US" sz="2200" dirty="0">
                <a:solidFill>
                  <a:schemeClr val="bg1"/>
                </a:solidFill>
                <a:latin typeface="Arial" panose="020B0604020202020204" pitchFamily="34" charset="0"/>
                <a:cs typeface="Arial" panose="020B0604020202020204" pitchFamily="34" charset="0"/>
              </a:rPr>
              <a:t> </a:t>
            </a:r>
            <a:r>
              <a:rPr lang="en-US" sz="2200" dirty="0">
                <a:solidFill>
                  <a:schemeClr val="accent6"/>
                </a:solidFill>
                <a:latin typeface="Arial" panose="020B0604020202020204" pitchFamily="34" charset="0"/>
              </a:rPr>
              <a:t>Customers;</a:t>
            </a: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18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0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noFill/>
          <a:ln>
            <a:noFill/>
          </a:ln>
        </p:spPr>
        <p:txBody>
          <a:bodyPr anchor="ctr"/>
          <a:lstStyle/>
          <a:p>
            <a:r>
              <a:rPr lang="en-US" dirty="0">
                <a:latin typeface="Arial" panose="020B0604020202020204" pitchFamily="34" charset="0"/>
                <a:cs typeface="Arial" panose="020B0604020202020204" pitchFamily="34" charset="0"/>
              </a:rPr>
              <a:t>Select Statement</a:t>
            </a:r>
            <a:endParaRPr lang="en-US" dirty="0">
              <a:solidFill>
                <a:schemeClr val="bg1"/>
              </a:solidFill>
              <a:latin typeface="Arial" panose="020B0604020202020204" pitchFamily="34" charset="0"/>
              <a:cs typeface="Arial" panose="020B0604020202020204" pitchFamily="34" charset="0"/>
            </a:endParaRPr>
          </a:p>
        </p:txBody>
      </p:sp>
      <p:sp>
        <p:nvSpPr>
          <p:cNvPr id="9" name="Slide Number Placeholder 18"/>
          <p:cNvSpPr txBox="1">
            <a:spLocks/>
          </p:cNvSpPr>
          <p:nvPr/>
        </p:nvSpPr>
        <p:spPr>
          <a:xfrm>
            <a:off x="8770219" y="6477000"/>
            <a:ext cx="457200" cy="27781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8</a:t>
            </a:r>
          </a:p>
        </p:txBody>
      </p:sp>
    </p:spTree>
    <p:extLst>
      <p:ext uri="{BB962C8B-B14F-4D97-AF65-F5344CB8AC3E}">
        <p14:creationId xmlns:p14="http://schemas.microsoft.com/office/powerpoint/2010/main" val="32774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1_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A9C735C9F3CD54A948D0AD38DF112BF" ma:contentTypeVersion="4" ma:contentTypeDescription="Create a new document." ma:contentTypeScope="" ma:versionID="580a171cd10c354d127ddd4ccb42a406">
  <xsd:schema xmlns:xsd="http://www.w3.org/2001/XMLSchema" xmlns:xs="http://www.w3.org/2001/XMLSchema" xmlns:p="http://schemas.microsoft.com/office/2006/metadata/properties" xmlns:ns2="eac52b12-2228-488c-9d59-8a93d308b64e" xmlns:ns3="951c5514-b77c-4532-82d5-a05f2f7d58e2" targetNamespace="http://schemas.microsoft.com/office/2006/metadata/properties" ma:root="true" ma:fieldsID="97de6e2cc3eb0ac4db5100074650e727" ns2:_="" ns3:_="">
    <xsd:import namespace="eac52b12-2228-488c-9d59-8a93d308b64e"/>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52b12-2228-488c-9d59-8a93d308b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481EB-8F30-4DBE-97E4-C47F16554C60}">
  <ds:schemaRefs>
    <ds:schemaRef ds:uri="http://www.w3.org/XML/1998/namespace"/>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2C5768A4-F005-4152-B62C-76F06784C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c52b12-2228-488c-9d59-8a93d308b64e"/>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Theme_3</Template>
  <TotalTime>19875</TotalTime>
  <Words>2024</Words>
  <Application>Microsoft Office PowerPoint</Application>
  <PresentationFormat>On-screen Show (4:3)</PresentationFormat>
  <Paragraphs>281</Paragraphs>
  <Slides>27</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Arial Narrow</vt:lpstr>
      <vt:lpstr>Arial Rounded MT Bold</vt:lpstr>
      <vt:lpstr>Arial Unicode MS</vt:lpstr>
      <vt:lpstr>Calibri</vt:lpstr>
      <vt:lpstr>Courier New</vt:lpstr>
      <vt:lpstr>Verdana</vt:lpstr>
      <vt:lpstr>Wingdings</vt:lpstr>
      <vt:lpstr>Academy LCD Compliant Template</vt:lpstr>
      <vt:lpstr>1_Academy LCD Compliant Template</vt:lpstr>
      <vt:lpstr>PowerPoint Presentation</vt:lpstr>
      <vt:lpstr>Context Setting: Overview</vt:lpstr>
      <vt:lpstr>Enabling Objectives</vt:lpstr>
      <vt:lpstr>Key Topics</vt:lpstr>
      <vt:lpstr>Scenario</vt:lpstr>
      <vt:lpstr>Database Tables</vt:lpstr>
      <vt:lpstr>Schema Diagram</vt:lpstr>
      <vt:lpstr>PowerPoint Presentation</vt:lpstr>
      <vt:lpstr>Select Statement</vt:lpstr>
      <vt:lpstr>Select Statement</vt:lpstr>
      <vt:lpstr>Select Statement’s WHERE Clause</vt:lpstr>
      <vt:lpstr>SELECT Syntax</vt:lpstr>
      <vt:lpstr>PowerPoint Presentation</vt:lpstr>
      <vt:lpstr>INSERT Statement</vt:lpstr>
      <vt:lpstr>INSERT Statement</vt:lpstr>
      <vt:lpstr>INSERT Multiple Rows</vt:lpstr>
      <vt:lpstr>INSERT Multiple Rows</vt:lpstr>
      <vt:lpstr>INSERT Multiple Rows</vt:lpstr>
      <vt:lpstr>PowerPoint Presentation</vt:lpstr>
      <vt:lpstr>UPDATE Statement</vt:lpstr>
      <vt:lpstr>UPDATE Statement</vt:lpstr>
      <vt:lpstr>DELETE Statement</vt:lpstr>
      <vt:lpstr>DELETE Statement</vt:lpstr>
      <vt:lpstr>Practice Check</vt:lpstr>
      <vt:lpstr>Recap</vt:lpstr>
      <vt:lpstr>Source</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RIO_02_DDL_DML_DQL_DCL_TCL</dc:title>
  <dc:creator>AssetDevelopmentTeam@cognizant.com</dc:creator>
  <cp:lastModifiedBy>Gopal8147117572@outlook.com</cp:lastModifiedBy>
  <cp:revision>1603</cp:revision>
  <dcterms:created xsi:type="dcterms:W3CDTF">2011-06-15T11:24:59Z</dcterms:created>
  <dcterms:modified xsi:type="dcterms:W3CDTF">2022-02-11T08:45:36Z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0x0101007A9C735C9F3CD54A948D0AD38DF112BF</vt:lpwstr>
  </property>
</Properties>
</file>