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4"/>
  </p:sldMasterIdLst>
  <p:notesMasterIdLst>
    <p:notesMasterId r:id="rId55"/>
  </p:notesMasterIdLst>
  <p:handoutMasterIdLst>
    <p:handoutMasterId r:id="rId56"/>
  </p:handoutMasterIdLst>
  <p:sldIdLst>
    <p:sldId id="257" r:id="rId5"/>
    <p:sldId id="451" r:id="rId6"/>
    <p:sldId id="452" r:id="rId7"/>
    <p:sldId id="520" r:id="rId8"/>
    <p:sldId id="521" r:id="rId9"/>
    <p:sldId id="522" r:id="rId10"/>
    <p:sldId id="523" r:id="rId11"/>
    <p:sldId id="499" r:id="rId12"/>
    <p:sldId id="500" r:id="rId13"/>
    <p:sldId id="459" r:id="rId14"/>
    <p:sldId id="460" r:id="rId15"/>
    <p:sldId id="510" r:id="rId16"/>
    <p:sldId id="509" r:id="rId17"/>
    <p:sldId id="501" r:id="rId18"/>
    <p:sldId id="513" r:id="rId19"/>
    <p:sldId id="464" r:id="rId20"/>
    <p:sldId id="511" r:id="rId21"/>
    <p:sldId id="465" r:id="rId22"/>
    <p:sldId id="512" r:id="rId23"/>
    <p:sldId id="514" r:id="rId24"/>
    <p:sldId id="466" r:id="rId25"/>
    <p:sldId id="467" r:id="rId26"/>
    <p:sldId id="502" r:id="rId27"/>
    <p:sldId id="515" r:id="rId28"/>
    <p:sldId id="469" r:id="rId29"/>
    <p:sldId id="503" r:id="rId30"/>
    <p:sldId id="470" r:id="rId31"/>
    <p:sldId id="516" r:id="rId32"/>
    <p:sldId id="473" r:id="rId33"/>
    <p:sldId id="504" r:id="rId34"/>
    <p:sldId id="475" r:id="rId35"/>
    <p:sldId id="476" r:id="rId36"/>
    <p:sldId id="517" r:id="rId37"/>
    <p:sldId id="477" r:id="rId38"/>
    <p:sldId id="478" r:id="rId39"/>
    <p:sldId id="479" r:id="rId40"/>
    <p:sldId id="506" r:id="rId41"/>
    <p:sldId id="518" r:id="rId42"/>
    <p:sldId id="480" r:id="rId43"/>
    <p:sldId id="507" r:id="rId44"/>
    <p:sldId id="519" r:id="rId45"/>
    <p:sldId id="481" r:id="rId46"/>
    <p:sldId id="482" r:id="rId47"/>
    <p:sldId id="508" r:id="rId48"/>
    <p:sldId id="526" r:id="rId49"/>
    <p:sldId id="525" r:id="rId50"/>
    <p:sldId id="497" r:id="rId51"/>
    <p:sldId id="277" r:id="rId52"/>
    <p:sldId id="524" r:id="rId53"/>
    <p:sldId id="41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85817" autoAdjust="0"/>
  </p:normalViewPr>
  <p:slideViewPr>
    <p:cSldViewPr>
      <p:cViewPr varScale="1">
        <p:scale>
          <a:sx n="71" d="100"/>
          <a:sy n="71" d="100"/>
        </p:scale>
        <p:origin x="1061" y="43"/>
      </p:cViewPr>
      <p:guideLst>
        <p:guide orient="horz" pos="2208"/>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777B3C-393F-42E1-9573-E7EB94F4F9CC}" type="datetimeFigureOut">
              <a:rPr lang="en-US" smtClean="0"/>
              <a:t>2/11/2022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9181E7-5B9F-4BBC-8B3B-9F2762FA40CA}" type="slidenum">
              <a:rPr lang="en-US" smtClean="0"/>
              <a:t>‹#›</a:t>
            </a:fld>
            <a:endParaRPr lang="en-US"/>
          </a:p>
        </p:txBody>
      </p:sp>
    </p:spTree>
    <p:extLst>
      <p:ext uri="{BB962C8B-B14F-4D97-AF65-F5344CB8AC3E}">
        <p14:creationId xmlns:p14="http://schemas.microsoft.com/office/powerpoint/2010/main" val="42246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2/11/2022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363432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23546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401530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83193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2881154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29</a:t>
            </a:fld>
            <a:endParaRPr lang="en-US"/>
          </a:p>
        </p:txBody>
      </p:sp>
    </p:spTree>
    <p:extLst>
      <p:ext uri="{BB962C8B-B14F-4D97-AF65-F5344CB8AC3E}">
        <p14:creationId xmlns:p14="http://schemas.microsoft.com/office/powerpoint/2010/main" val="2938129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normAutofit/>
          </a:bodyPr>
          <a:lstStyle/>
          <a:p>
            <a:pPr rtl="0" eaLnBrk="1" fontAlgn="t" latinLnBrk="0" hangingPunct="1"/>
            <a:r>
              <a:rPr lang="en-US" sz="1200" b="1" i="0" u="sng" strike="noStrike" kern="1200" dirty="0">
                <a:solidFill>
                  <a:schemeClr val="tx1"/>
                </a:solidFill>
                <a:effectLst/>
                <a:latin typeface="+mn-lt"/>
                <a:ea typeface="+mn-ea"/>
                <a:cs typeface="+mn-cs"/>
              </a:rPr>
              <a:t>More Date Time Functions</a:t>
            </a:r>
          </a:p>
          <a:p>
            <a:pPr rtl="0" eaLnBrk="1" fontAlgn="t" latinLnBrk="0" hangingPunct="1"/>
            <a:r>
              <a:rPr lang="en-US" sz="1200" b="1" i="0" u="none" strike="noStrike" kern="1200" dirty="0">
                <a:solidFill>
                  <a:schemeClr val="tx1"/>
                </a:solidFill>
                <a:effectLst/>
                <a:latin typeface="+mn-lt"/>
                <a:ea typeface="+mn-ea"/>
                <a:cs typeface="+mn-cs"/>
              </a:rPr>
              <a:t>Function Name	Description			Example 			Result</a:t>
            </a:r>
            <a:endParaRPr lang="en-US" sz="1200" b="0" i="0" u="none" strike="noStrike" kern="1200" dirty="0">
              <a:solidFill>
                <a:schemeClr val="tx1"/>
              </a:solidFill>
              <a:effectLst/>
              <a:latin typeface="+mn-lt"/>
              <a:ea typeface="+mn-ea"/>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CURRENT_DATE	Returns current date		</a:t>
            </a:r>
            <a:r>
              <a:rPr lang="en-US" sz="1200" b="1" i="0" u="none" strike="noStrike" kern="1200" dirty="0">
                <a:solidFill>
                  <a:schemeClr val="tx1"/>
                </a:solidFill>
                <a:effectLst/>
                <a:latin typeface="+mn-lt"/>
                <a:ea typeface="+mn-ea"/>
                <a:cs typeface="+mn-cs"/>
              </a:rPr>
              <a:t>SELECT CURRENT_DATE;		</a:t>
            </a:r>
            <a:r>
              <a:rPr lang="en-US" sz="1200" b="0" i="0" u="none" strike="noStrike" kern="1200" dirty="0">
                <a:solidFill>
                  <a:schemeClr val="tx1"/>
                </a:solidFill>
                <a:effectLst/>
                <a:latin typeface="+mn-lt"/>
                <a:ea typeface="+mn-ea"/>
                <a:cs typeface="+mn-cs"/>
              </a:rPr>
              <a:t>2013-02-15</a:t>
            </a:r>
          </a:p>
          <a:p>
            <a:pPr rtl="0" eaLnBrk="1" fontAlgn="ctr" latinLnBrk="0" hangingPunct="1"/>
            <a:r>
              <a:rPr lang="en-US" sz="1200" b="0" i="0" u="none" strike="noStrike" kern="1200" dirty="0">
                <a:solidFill>
                  <a:schemeClr val="tx1"/>
                </a:solidFill>
                <a:effectLst/>
                <a:latin typeface="+mn-lt"/>
                <a:ea typeface="+mn-ea"/>
                <a:cs typeface="+mn-cs"/>
              </a:rPr>
              <a:t>CURRENT_TIME 	Returns current time		</a:t>
            </a:r>
            <a:r>
              <a:rPr lang="en-US" sz="1200" b="1" i="0" u="none" strike="noStrike" kern="1200" dirty="0">
                <a:solidFill>
                  <a:schemeClr val="tx1"/>
                </a:solidFill>
                <a:effectLst/>
                <a:latin typeface="+mn-lt"/>
                <a:ea typeface="+mn-ea"/>
                <a:cs typeface="+mn-cs"/>
              </a:rPr>
              <a:t>SELECT CURRENT_TIME;		</a:t>
            </a:r>
            <a:r>
              <a:rPr lang="en-US" sz="1200" b="0" i="0" u="none" strike="noStrike" kern="1200" dirty="0">
                <a:solidFill>
                  <a:schemeClr val="tx1"/>
                </a:solidFill>
                <a:effectLst/>
                <a:latin typeface="+mn-lt"/>
                <a:ea typeface="+mn-ea"/>
                <a:cs typeface="+mn-cs"/>
              </a:rPr>
              <a:t>09:40:51</a:t>
            </a:r>
          </a:p>
          <a:p>
            <a:pPr rtl="0" eaLnBrk="1" fontAlgn="auto" latinLnBrk="0" hangingPunct="1"/>
            <a:r>
              <a:rPr lang="en-US" sz="1200" b="0" i="0" u="none" strike="noStrike" kern="1200" dirty="0">
                <a:solidFill>
                  <a:schemeClr val="tx1"/>
                </a:solidFill>
                <a:effectLst/>
                <a:latin typeface="+mn-lt"/>
                <a:ea typeface="+mn-ea"/>
                <a:cs typeface="+mn-cs"/>
              </a:rPr>
              <a:t>CURRENT_TIMESTAMP	Returns current date and time	</a:t>
            </a:r>
            <a:r>
              <a:rPr lang="en-US" sz="1200" b="1" i="0" u="none" strike="noStrike" kern="1200" dirty="0">
                <a:solidFill>
                  <a:schemeClr val="tx1"/>
                </a:solidFill>
                <a:effectLst/>
                <a:latin typeface="+mn-lt"/>
                <a:ea typeface="+mn-ea"/>
                <a:cs typeface="+mn-cs"/>
              </a:rPr>
              <a:t>SELECT CURRENT_TIMESTAMP;	</a:t>
            </a:r>
            <a:r>
              <a:rPr lang="en-US" sz="1200" b="0" i="0" u="none" strike="noStrike" kern="1200" dirty="0">
                <a:solidFill>
                  <a:schemeClr val="tx1"/>
                </a:solidFill>
                <a:effectLst/>
                <a:latin typeface="+mn-lt"/>
                <a:ea typeface="+mn-ea"/>
                <a:cs typeface="+mn-cs"/>
              </a:rPr>
              <a:t>2013-02-15 								09:42:40</a:t>
            </a:r>
          </a:p>
          <a:p>
            <a:pPr rtl="0" eaLnBrk="1" fontAlgn="ctr" latinLnBrk="0" hangingPunct="1"/>
            <a:r>
              <a:rPr lang="en-US" sz="1200" b="0" i="0" u="none" strike="noStrike" kern="1200" dirty="0">
                <a:solidFill>
                  <a:schemeClr val="tx1"/>
                </a:solidFill>
                <a:effectLst/>
                <a:latin typeface="+mn-lt"/>
                <a:ea typeface="+mn-ea"/>
                <a:cs typeface="+mn-cs"/>
              </a:rPr>
              <a:t>Date Addition		Adding days to a date		</a:t>
            </a:r>
            <a:r>
              <a:rPr lang="en-US" sz="1200" b="1" i="0" u="none" strike="noStrike" kern="1200" dirty="0">
                <a:solidFill>
                  <a:schemeClr val="tx1"/>
                </a:solidFill>
                <a:effectLst/>
                <a:latin typeface="+mn-lt"/>
                <a:ea typeface="+mn-ea"/>
                <a:cs typeface="+mn-cs"/>
              </a:rPr>
              <a:t>SELECT CURRENT_DATE+10;	</a:t>
            </a:r>
            <a:r>
              <a:rPr lang="en-US" sz="1200" b="0" i="0" u="none" strike="noStrike" kern="1200" dirty="0">
                <a:solidFill>
                  <a:schemeClr val="tx1"/>
                </a:solidFill>
                <a:effectLst/>
                <a:latin typeface="+mn-lt"/>
                <a:ea typeface="+mn-ea"/>
                <a:cs typeface="+mn-cs"/>
              </a:rPr>
              <a:t>20130225</a:t>
            </a:r>
          </a:p>
          <a:p>
            <a:pPr rtl="0" eaLnBrk="1" fontAlgn="ctr" latinLnBrk="0" hangingPunct="1"/>
            <a:r>
              <a:rPr lang="en-US" sz="1200" b="0" i="0" u="none" strike="noStrike" kern="1200" dirty="0">
                <a:solidFill>
                  <a:schemeClr val="tx1"/>
                </a:solidFill>
                <a:effectLst/>
                <a:latin typeface="+mn-lt"/>
                <a:ea typeface="+mn-ea"/>
                <a:cs typeface="+mn-cs"/>
              </a:rPr>
              <a:t>Date Subtraction	Subtracting days from a date 		</a:t>
            </a:r>
            <a:r>
              <a:rPr lang="en-US" sz="1200" b="1" i="0" u="none" strike="noStrike" kern="1200" dirty="0">
                <a:solidFill>
                  <a:schemeClr val="tx1"/>
                </a:solidFill>
                <a:effectLst/>
                <a:latin typeface="+mn-lt"/>
                <a:ea typeface="+mn-ea"/>
                <a:cs typeface="+mn-cs"/>
              </a:rPr>
              <a:t>SELECT CURRENT_DATE-10;		</a:t>
            </a:r>
            <a:r>
              <a:rPr lang="en-US" sz="1200" b="0" i="0" u="none" strike="noStrike" kern="1200" dirty="0">
                <a:solidFill>
                  <a:schemeClr val="tx1"/>
                </a:solidFill>
                <a:effectLst/>
                <a:latin typeface="+mn-lt"/>
                <a:ea typeface="+mn-ea"/>
                <a:cs typeface="+mn-cs"/>
              </a:rPr>
              <a:t>20130205</a:t>
            </a:r>
          </a:p>
          <a:p>
            <a:pPr rtl="0" eaLnBrk="1" fontAlgn="ctr" latinLnBrk="0" hangingPunct="1"/>
            <a:r>
              <a:rPr lang="en-US" sz="1200" b="0" i="0" u="none" strike="noStrike" kern="1200" dirty="0">
                <a:solidFill>
                  <a:schemeClr val="tx1"/>
                </a:solidFill>
                <a:effectLst/>
                <a:latin typeface="+mn-lt"/>
                <a:ea typeface="+mn-ea"/>
                <a:cs typeface="+mn-cs"/>
              </a:rPr>
              <a:t>Date Difference	Provides no of days between two dates	</a:t>
            </a:r>
            <a:r>
              <a:rPr lang="en-US" sz="1200" b="1" i="0" u="none" strike="noStrike" kern="1200" dirty="0">
                <a:solidFill>
                  <a:schemeClr val="tx1"/>
                </a:solidFill>
                <a:effectLst/>
                <a:latin typeface="+mn-lt"/>
                <a:ea typeface="+mn-ea"/>
                <a:cs typeface="+mn-cs"/>
              </a:rPr>
              <a:t>SELECT CURRENT_DATE-</a:t>
            </a:r>
            <a:r>
              <a:rPr lang="en-US" sz="1200" b="1" i="0" u="none" strike="noStrike" kern="1200" baseline="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orderdate</a:t>
            </a:r>
            <a:r>
              <a:rPr lang="en-US" sz="1200" b="1" i="0" u="none" strike="noStrike" kern="1200" baseline="0" dirty="0">
                <a:solidFill>
                  <a:schemeClr val="tx1"/>
                </a:solidFill>
                <a:effectLst/>
                <a:latin typeface="+mn-lt"/>
                <a:ea typeface="+mn-ea"/>
                <a:cs typeface="+mn-cs"/>
              </a:rPr>
              <a:t> 	</a:t>
            </a:r>
            <a:r>
              <a:rPr lang="en-US" sz="1200" b="0" i="0" u="none" strike="noStrike" kern="1200" baseline="0" dirty="0">
                <a:solidFill>
                  <a:schemeClr val="tx1"/>
                </a:solidFill>
                <a:effectLst/>
                <a:latin typeface="+mn-lt"/>
                <a:ea typeface="+mn-ea"/>
                <a:cs typeface="+mn-cs"/>
              </a:rPr>
              <a:t>10</a:t>
            </a:r>
          </a:p>
          <a:p>
            <a:pPr rtl="0" eaLnBrk="1" fontAlgn="ctr" latinLnBrk="0" hangingPunct="1"/>
            <a:r>
              <a:rPr lang="en-US" sz="1200" b="1" i="0" u="none" strike="noStrike" kern="1200" baseline="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FROM orders;</a:t>
            </a:r>
          </a:p>
          <a:p>
            <a:pPr rtl="0" eaLnBrk="1" fontAlgn="ctr" latinLnBrk="0" hangingPunct="1"/>
            <a:r>
              <a:rPr lang="en-US" sz="1200" b="1" i="0" u="none" strike="noStrike" kern="1200" dirty="0">
                <a:solidFill>
                  <a:schemeClr val="tx1"/>
                </a:solidFill>
                <a:effectLst/>
                <a:latin typeface="+mn-lt"/>
                <a:ea typeface="+mn-ea"/>
                <a:cs typeface="+mn-cs"/>
              </a:rPr>
              <a:t>					(Current date is 2013-02-15 and </a:t>
            </a:r>
          </a:p>
          <a:p>
            <a:pPr rtl="0" eaLnBrk="1" fontAlgn="ctr" latinLnBrk="0" hangingPunct="1"/>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orderdate</a:t>
            </a:r>
            <a:r>
              <a:rPr lang="en-US" sz="1200" b="1" i="0" u="none" strike="noStrike" kern="1200" dirty="0">
                <a:solidFill>
                  <a:schemeClr val="tx1"/>
                </a:solidFill>
                <a:effectLst/>
                <a:latin typeface="+mn-lt"/>
                <a:ea typeface="+mn-ea"/>
                <a:cs typeface="+mn-cs"/>
              </a:rPr>
              <a:t> is 2013-02-05);</a:t>
            </a:r>
            <a:endParaRPr lang="en-US" sz="1200" b="0" i="0" u="none" strike="noStrike" kern="1200" dirty="0">
              <a:solidFill>
                <a:schemeClr val="tx1"/>
              </a:solidFill>
              <a:effectLst/>
              <a:latin typeface="+mn-lt"/>
              <a:ea typeface="+mn-ea"/>
              <a:cs typeface="+mn-cs"/>
            </a:endParaRPr>
          </a:p>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040949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r>
              <a:rPr lang="en-US" sz="1200" b="1" kern="1200" dirty="0">
                <a:solidFill>
                  <a:schemeClr val="tx1"/>
                </a:solidFill>
                <a:effectLst/>
                <a:latin typeface="+mn-lt"/>
                <a:ea typeface="+mn-ea"/>
                <a:cs typeface="+mn-cs"/>
              </a:rPr>
              <a:t>NULLIF</a:t>
            </a:r>
            <a:endParaRPr lang="en-US" sz="1200" b="1" dirty="0">
              <a:effectLst/>
            </a:endParaRPr>
          </a:p>
          <a:p>
            <a:r>
              <a:rPr lang="en-US" sz="1200" kern="1200" dirty="0">
                <a:solidFill>
                  <a:schemeClr val="tx1"/>
                </a:solidFill>
                <a:effectLst/>
                <a:latin typeface="+mn-lt"/>
                <a:ea typeface="+mn-ea"/>
                <a:cs typeface="+mn-cs"/>
              </a:rPr>
              <a:t>Compatibility: ANSI</a:t>
            </a:r>
            <a:endParaRPr lang="en-US" sz="1200" dirty="0">
              <a:effectLst/>
            </a:endParaRPr>
          </a:p>
          <a:p>
            <a:r>
              <a:rPr lang="en-US" sz="1200" kern="1200" dirty="0">
                <a:solidFill>
                  <a:schemeClr val="tx1"/>
                </a:solidFill>
                <a:effectLst/>
                <a:latin typeface="+mn-lt"/>
                <a:ea typeface="+mn-ea"/>
                <a:cs typeface="+mn-cs"/>
              </a:rPr>
              <a:t>As handy as NULLIFZERO is, it only converts a zero to a NULL. Like its predecessor, the newer ANSI standard NULLIF function also can convert a zero to a NULL. However, it can convert anything to a NULL. To use the NULLIF, the SQL must pass the name of the column to compare and the value to compare for equal.</a:t>
            </a:r>
            <a:endParaRPr lang="en-US" sz="1200" dirty="0">
              <a:effectLst/>
            </a:endParaRPr>
          </a:p>
          <a:p>
            <a:r>
              <a:rPr lang="en-US" sz="1200" kern="1200" dirty="0">
                <a:solidFill>
                  <a:schemeClr val="tx1"/>
                </a:solidFill>
                <a:effectLst/>
                <a:latin typeface="+mn-lt"/>
                <a:ea typeface="+mn-ea"/>
                <a:cs typeface="+mn-cs"/>
              </a:rPr>
              <a:t>The following is the syntax for using the NULLIF function.</a:t>
            </a:r>
            <a:endParaRPr lang="en-US" sz="1200" dirty="0">
              <a:effectLst/>
            </a:endParaRPr>
          </a:p>
          <a:p>
            <a:r>
              <a:rPr lang="en-US" sz="1200" kern="1200" dirty="0">
                <a:solidFill>
                  <a:schemeClr val="tx1"/>
                </a:solidFill>
                <a:effectLst/>
                <a:latin typeface="+mn-lt"/>
                <a:ea typeface="+mn-ea"/>
                <a:cs typeface="+mn-cs"/>
              </a:rPr>
              <a:t>To show the operation of the NULLIF, literal values are shown in the next example:</a:t>
            </a:r>
            <a:endParaRPr lang="en-US" sz="1200" dirty="0">
              <a:effectLst/>
            </a:endParaRP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36858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06309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a:buFont typeface="Arial" pitchFamily="34" charset="0"/>
              <a:buChar char="•"/>
            </a:pPr>
            <a:r>
              <a:rPr lang="en-US" sz="1200" b="0" i="0" u="none" strike="noStrike" kern="1200" baseline="0" dirty="0">
                <a:solidFill>
                  <a:schemeClr val="tx1"/>
                </a:solidFill>
                <a:latin typeface="+mn-lt"/>
                <a:ea typeface="+mn-ea"/>
                <a:cs typeface="+mn-cs"/>
              </a:rPr>
              <a:t> </a:t>
            </a:r>
            <a:r>
              <a:rPr lang="en-US" sz="1600" dirty="0"/>
              <a:t>The first version returns the </a:t>
            </a:r>
            <a:r>
              <a:rPr lang="en-US" sz="1600" b="1" i="1" dirty="0"/>
              <a:t>result</a:t>
            </a:r>
            <a:r>
              <a:rPr lang="en-US" sz="1600" dirty="0"/>
              <a:t> where </a:t>
            </a:r>
            <a:r>
              <a:rPr lang="en-US" sz="1600" b="1" i="1" dirty="0"/>
              <a:t>value</a:t>
            </a:r>
            <a:r>
              <a:rPr lang="en-US" sz="1600" dirty="0"/>
              <a:t>=</a:t>
            </a:r>
            <a:r>
              <a:rPr lang="en-US" sz="1600" b="1" i="1" dirty="0" err="1"/>
              <a:t>compare_value</a:t>
            </a:r>
            <a:r>
              <a:rPr lang="en-US" sz="1600" dirty="0"/>
              <a:t>. </a:t>
            </a:r>
          </a:p>
          <a:p>
            <a:pPr marL="285750" lvl="1">
              <a:buFont typeface="Arial" pitchFamily="34" charset="0"/>
              <a:buChar char="•"/>
            </a:pPr>
            <a:r>
              <a:rPr lang="en-US" sz="1600" dirty="0"/>
              <a:t>The second version returns the result for the first condition that is true. </a:t>
            </a:r>
          </a:p>
          <a:p>
            <a:pPr marL="285750" lvl="1">
              <a:buFont typeface="Arial" pitchFamily="34" charset="0"/>
              <a:buChar char="•"/>
            </a:pPr>
            <a:r>
              <a:rPr lang="en-US" sz="1600" dirty="0"/>
              <a:t>If there was no matching result value, the result after ELSE is returned, or NULL if there is no ELSE part.</a:t>
            </a:r>
            <a:endParaRPr lang="en-US" sz="1600" b="1" dirty="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907286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3088315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40</a:t>
            </a:fld>
            <a:endParaRPr lang="en-US"/>
          </a:p>
        </p:txBody>
      </p:sp>
    </p:spTree>
    <p:extLst>
      <p:ext uri="{BB962C8B-B14F-4D97-AF65-F5344CB8AC3E}">
        <p14:creationId xmlns:p14="http://schemas.microsoft.com/office/powerpoint/2010/main" val="110345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44</a:t>
            </a:fld>
            <a:endParaRPr lang="en-US"/>
          </a:p>
        </p:txBody>
      </p:sp>
    </p:spTree>
    <p:extLst>
      <p:ext uri="{BB962C8B-B14F-4D97-AF65-F5344CB8AC3E}">
        <p14:creationId xmlns:p14="http://schemas.microsoft.com/office/powerpoint/2010/main" val="480488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sz="1200" u="none" strike="noStrike" dirty="0">
                <a:solidFill>
                  <a:schemeClr val="bg1"/>
                </a:solidFill>
                <a:effectLst/>
              </a:rPr>
              <a:t>CURRENT_DATE </a:t>
            </a:r>
            <a:endParaRPr lang="en-US" sz="1200" b="0" i="0" u="none" strike="noStrike" dirty="0">
              <a:solidFill>
                <a:schemeClr val="bg1"/>
              </a:solidFill>
              <a:effectLst/>
              <a:latin typeface="+mn-lt"/>
            </a:endParaRPr>
          </a:p>
          <a:p>
            <a:r>
              <a:rPr lang="en-US" dirty="0"/>
              <a:t>2. 2323.34</a:t>
            </a:r>
          </a:p>
          <a:p>
            <a:r>
              <a:rPr lang="en-US" dirty="0"/>
              <a:t>3. False</a:t>
            </a:r>
          </a:p>
        </p:txBody>
      </p:sp>
      <p:sp>
        <p:nvSpPr>
          <p:cNvPr id="4" name="Slide Number Placeholder 3"/>
          <p:cNvSpPr>
            <a:spLocks noGrp="1"/>
          </p:cNvSpPr>
          <p:nvPr>
            <p:ph type="sldNum" sz="quarter" idx="10"/>
          </p:nvPr>
        </p:nvSpPr>
        <p:spPr/>
        <p:txBody>
          <a:bodyPr/>
          <a:lstStyle/>
          <a:p>
            <a:fld id="{6A8B6E77-EC63-4CD7-8F8A-914122582C5F}" type="slidenum">
              <a:rPr lang="en-US" smtClean="0"/>
              <a:pPr/>
              <a:t>47</a:t>
            </a:fld>
            <a:endParaRPr lang="en-US"/>
          </a:p>
        </p:txBody>
      </p:sp>
    </p:spTree>
    <p:extLst>
      <p:ext uri="{BB962C8B-B14F-4D97-AF65-F5344CB8AC3E}">
        <p14:creationId xmlns:p14="http://schemas.microsoft.com/office/powerpoint/2010/main" val="38411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dirty="0">
                <a:effectLst/>
                <a:latin typeface="FranklinGothic-Book"/>
                <a:ea typeface="Calibri"/>
                <a:cs typeface="FranklinGothic-Book"/>
              </a:rPr>
              <a:t> </a:t>
            </a:r>
            <a:r>
              <a:rPr lang="en-US" sz="1050" dirty="0"/>
              <a:t>An example of a deterministic function is the function LENGTH. When passed an argument of a string data type, it returns the length of the argument passed. Calling it with the same argument over and over again will yield exactly the same result.</a:t>
            </a:r>
          </a:p>
          <a:p>
            <a:pPr marL="0" marR="0">
              <a:lnSpc>
                <a:spcPct val="115000"/>
              </a:lnSpc>
              <a:spcBef>
                <a:spcPts val="0"/>
              </a:spcBef>
              <a:spcAft>
                <a:spcPts val="0"/>
              </a:spcAft>
            </a:pPr>
            <a:endParaRPr lang="en-US" sz="1050" dirty="0">
              <a:effectLst/>
              <a:latin typeface="+mn-lt"/>
              <a:ea typeface="Calibri"/>
              <a:cs typeface="Mangal"/>
            </a:endParaRPr>
          </a:p>
          <a:p>
            <a:pPr marL="0" marR="0">
              <a:lnSpc>
                <a:spcPct val="115000"/>
              </a:lnSpc>
              <a:spcBef>
                <a:spcPts val="0"/>
              </a:spcBef>
              <a:spcAft>
                <a:spcPts val="1000"/>
              </a:spcAft>
            </a:pPr>
            <a:r>
              <a:rPr lang="en-US" sz="1050" dirty="0">
                <a:effectLst/>
                <a:latin typeface="+mn-lt"/>
                <a:ea typeface="Calibri"/>
                <a:cs typeface="Mangal"/>
              </a:rPr>
              <a:t>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Aggregate Functions</a:t>
            </a:r>
          </a:p>
          <a:p>
            <a:r>
              <a:rPr lang="en-US" sz="1200" b="0" i="0" u="none" strike="noStrike" kern="1200" baseline="0" dirty="0">
                <a:solidFill>
                  <a:schemeClr val="tx1"/>
                </a:solidFill>
                <a:latin typeface="+mn-lt"/>
                <a:ea typeface="+mn-ea"/>
                <a:cs typeface="+mn-cs"/>
              </a:rPr>
              <a:t> </a:t>
            </a:r>
            <a:r>
              <a:rPr lang="en-US" sz="1200" dirty="0"/>
              <a:t>Are those that operate against a collection of values to return a single, summarizing value.</a:t>
            </a:r>
          </a:p>
          <a:p>
            <a:r>
              <a:rPr lang="en-US" sz="1200" dirty="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Aggregate Functions</a:t>
            </a:r>
          </a:p>
          <a:p>
            <a:r>
              <a:rPr lang="en-US" sz="1200" b="0" i="0" u="none" strike="noStrike" kern="1200" baseline="0" dirty="0">
                <a:solidFill>
                  <a:schemeClr val="tx1"/>
                </a:solidFill>
                <a:latin typeface="+mn-lt"/>
                <a:ea typeface="+mn-ea"/>
                <a:cs typeface="+mn-cs"/>
              </a:rPr>
              <a:t> </a:t>
            </a:r>
            <a:r>
              <a:rPr lang="en-US" sz="1200" dirty="0"/>
              <a:t>Are those that operate against a collection of values to return a single, summarizing value.</a:t>
            </a:r>
          </a:p>
          <a:p>
            <a:r>
              <a:rPr lang="en-US" sz="1200" dirty="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17830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0" i="0" u="none" strike="noStrike" kern="1200" baseline="0" dirty="0">
                <a:solidFill>
                  <a:schemeClr val="tx1"/>
                </a:solidFill>
                <a:latin typeface="+mn-lt"/>
                <a:ea typeface="+mn-ea"/>
                <a:cs typeface="+mn-cs"/>
              </a:rPr>
              <a:t> Scalar </a:t>
            </a:r>
            <a:r>
              <a:rPr lang="en-US" sz="1200" dirty="0"/>
              <a:t>Require no arguments, or at most one argument, to be passed to them; they return a single value that is based on the input value. </a:t>
            </a:r>
          </a:p>
          <a:p>
            <a:pPr marL="731520" indent="-365760">
              <a:lnSpc>
                <a:spcPct val="120000"/>
              </a:lnSpc>
              <a:spcBef>
                <a:spcPts val="0"/>
              </a:spcBef>
            </a:pPr>
            <a:r>
              <a:rPr lang="en-US" sz="1200" dirty="0"/>
              <a:t>Scalar functions can be broken down into the subcategories shown in the following table, based upon their intended use.</a:t>
            </a:r>
            <a:endParaRPr lang="en-US" sz="1200" b="1" dirty="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0" i="0" u="none" strike="noStrike" kern="1200" baseline="0" dirty="0">
                <a:solidFill>
                  <a:schemeClr val="tx1"/>
                </a:solidFill>
                <a:latin typeface="+mn-lt"/>
                <a:ea typeface="+mn-ea"/>
                <a:cs typeface="+mn-cs"/>
              </a:rPr>
              <a:t> Scalar </a:t>
            </a:r>
            <a:r>
              <a:rPr lang="en-US" sz="1200" dirty="0"/>
              <a:t>Require no arguments, or at most one argument, to be passed to them; they return a single value that is based on the input value. </a:t>
            </a:r>
          </a:p>
          <a:p>
            <a:pPr marL="731520" indent="-365760">
              <a:lnSpc>
                <a:spcPct val="120000"/>
              </a:lnSpc>
              <a:spcBef>
                <a:spcPts val="0"/>
              </a:spcBef>
            </a:pPr>
            <a:r>
              <a:rPr lang="en-US" sz="1200" dirty="0"/>
              <a:t>Scalar functions can be broken down into the subcategories shown in the following table, based upon their intended use.</a:t>
            </a:r>
            <a:endParaRPr lang="en-US" sz="1200" b="1" dirty="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159608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1" dirty="0"/>
              <a:t>Built-in scalar functions </a:t>
            </a:r>
            <a:r>
              <a:rPr lang="en-US" sz="1200" dirty="0"/>
              <a:t>identify both the current user session and the characteristics of the current user session, such as the current session privileges. </a:t>
            </a:r>
          </a:p>
          <a:p>
            <a:pPr marL="731520" indent="-365760">
              <a:lnSpc>
                <a:spcPct val="120000"/>
              </a:lnSpc>
              <a:spcBef>
                <a:spcPts val="0"/>
              </a:spcBef>
            </a:pPr>
            <a:r>
              <a:rPr lang="en-US" sz="1200" dirty="0"/>
              <a:t>Built-in scalar functions are always nondeterministic.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216435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1" dirty="0"/>
              <a:t>Built-in scalar functions </a:t>
            </a:r>
            <a:r>
              <a:rPr lang="en-US" sz="1200" dirty="0"/>
              <a:t>identify both the current user session and the characteristics of the current user session, such as the current session privileges. </a:t>
            </a:r>
          </a:p>
          <a:p>
            <a:pPr marL="731520" indent="-365760">
              <a:lnSpc>
                <a:spcPct val="120000"/>
              </a:lnSpc>
              <a:spcBef>
                <a:spcPts val="0"/>
              </a:spcBef>
            </a:pPr>
            <a:r>
              <a:rPr lang="en-US" sz="1200" dirty="0"/>
              <a:t>Built-in scalar functions are always nondeterministic.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105256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0-Read Me First">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142794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4_Recap or Revi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67392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5_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61642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6_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571553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1_Check on Learn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2447018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2_Restate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245413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3_Ask Questio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379355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422588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 White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720536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243068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extLst>
      <p:ext uri="{BB962C8B-B14F-4D97-AF65-F5344CB8AC3E}">
        <p14:creationId xmlns:p14="http://schemas.microsoft.com/office/powerpoint/2010/main" val="114737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318922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30441069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806904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10190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urse_Completion_P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Tree>
    <p:extLst>
      <p:ext uri="{BB962C8B-B14F-4D97-AF65-F5344CB8AC3E}">
        <p14:creationId xmlns:p14="http://schemas.microsoft.com/office/powerpoint/2010/main" val="114153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63723792-2A9E-4443-B612-3D03527E11D4}" type="slidenum">
              <a:rPr lang="en-US" smtClean="0"/>
              <a:t>‹#›</a:t>
            </a:fld>
            <a:endParaRPr lang="en-US"/>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8312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413144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422365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71297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44623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360221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3_Dark Blue Activit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25698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val="218239116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7" r:id="rId22"/>
    <p:sldLayoutId id="2147483768" r:id="rId23"/>
  </p:sldLayoutIdLst>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1</a:t>
            </a:fld>
            <a:endParaRPr lang="en-US" dirty="0"/>
          </a:p>
        </p:txBody>
      </p:sp>
      <p:sp>
        <p:nvSpPr>
          <p:cNvPr id="6" name="Text Placeholder 5"/>
          <p:cNvSpPr>
            <a:spLocks noGrp="1"/>
          </p:cNvSpPr>
          <p:nvPr>
            <p:ph type="body" sz="quarter" idx="14"/>
          </p:nvPr>
        </p:nvSpPr>
        <p:spPr>
          <a:xfrm>
            <a:off x="498797" y="2696587"/>
            <a:ext cx="8284633" cy="584775"/>
          </a:xfrm>
        </p:spPr>
        <p:txBody>
          <a:bodyPr/>
          <a:lstStyle/>
          <a:p>
            <a:r>
              <a:rPr lang="en-US" dirty="0"/>
              <a:t>ANSI SQL</a:t>
            </a:r>
          </a:p>
        </p:txBody>
      </p:sp>
      <p:sp>
        <p:nvSpPr>
          <p:cNvPr id="7" name="Text Placeholder 6"/>
          <p:cNvSpPr>
            <a:spLocks noGrp="1"/>
          </p:cNvSpPr>
          <p:nvPr>
            <p:ph type="body" sz="quarter" idx="15"/>
          </p:nvPr>
        </p:nvSpPr>
        <p:spPr>
          <a:xfrm>
            <a:off x="595952" y="3784599"/>
            <a:ext cx="7880905" cy="446088"/>
          </a:xfrm>
        </p:spPr>
        <p:txBody>
          <a:bodyPr/>
          <a:lstStyle/>
          <a:p>
            <a:r>
              <a:rPr lang="en-US" dirty="0"/>
              <a:t>SQL Functions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90600"/>
            <a:ext cx="8686800" cy="4946650"/>
          </a:xfrm>
        </p:spPr>
        <p:txBody>
          <a:bodyPr>
            <a:normAutofit/>
          </a:bodyPr>
          <a:lstStyle/>
          <a:p>
            <a:pPr marL="0" indent="-365760">
              <a:lnSpc>
                <a:spcPct val="120000"/>
              </a:lnSpc>
              <a:spcBef>
                <a:spcPts val="0"/>
              </a:spcBef>
              <a:buNone/>
            </a:pPr>
            <a:r>
              <a:rPr lang="en-US" sz="2000" dirty="0"/>
              <a:t>ANSI SQL Functions Classification </a:t>
            </a:r>
          </a:p>
          <a:p>
            <a:pPr marL="365760" indent="0">
              <a:lnSpc>
                <a:spcPct val="120000"/>
              </a:lnSpc>
              <a:spcBef>
                <a:spcPts val="0"/>
              </a:spcBef>
              <a:buNone/>
            </a:pPr>
            <a:r>
              <a:rPr lang="en-US" sz="2000" dirty="0"/>
              <a:t>The first level of classification hierarchy is </a:t>
            </a:r>
          </a:p>
          <a:p>
            <a:pPr marL="1188720" lvl="1" indent="-365760">
              <a:lnSpc>
                <a:spcPct val="120000"/>
              </a:lnSpc>
              <a:spcBef>
                <a:spcPts val="0"/>
              </a:spcBef>
              <a:buFont typeface="Arial" pitchFamily="34" charset="0"/>
              <a:buChar char="•"/>
            </a:pPr>
            <a:r>
              <a:rPr lang="en-US" sz="2000" dirty="0"/>
              <a:t>Deterministic functions</a:t>
            </a:r>
          </a:p>
          <a:p>
            <a:pPr marL="1223010" lvl="2" indent="0">
              <a:lnSpc>
                <a:spcPct val="120000"/>
              </a:lnSpc>
              <a:spcBef>
                <a:spcPts val="0"/>
              </a:spcBef>
              <a:buNone/>
            </a:pPr>
            <a:r>
              <a:rPr lang="en-US" sz="2000" dirty="0"/>
              <a:t>- always returns the same results if given the same input values. </a:t>
            </a:r>
          </a:p>
          <a:p>
            <a:pPr marL="1188720" lvl="1" indent="-365760">
              <a:lnSpc>
                <a:spcPct val="120000"/>
              </a:lnSpc>
              <a:spcBef>
                <a:spcPts val="0"/>
              </a:spcBef>
              <a:buFont typeface="Arial" pitchFamily="34" charset="0"/>
              <a:buChar char="•"/>
            </a:pPr>
            <a:endParaRPr lang="en-US" sz="2000" b="1" dirty="0"/>
          </a:p>
          <a:p>
            <a:pPr marL="1188720" lvl="1" indent="-365760">
              <a:lnSpc>
                <a:spcPct val="120000"/>
              </a:lnSpc>
              <a:spcBef>
                <a:spcPts val="0"/>
              </a:spcBef>
              <a:buFont typeface="Arial" pitchFamily="34" charset="0"/>
              <a:buChar char="•"/>
            </a:pPr>
            <a:r>
              <a:rPr lang="en-US" sz="2000" dirty="0"/>
              <a:t>Non-Deterministic functions</a:t>
            </a:r>
          </a:p>
          <a:p>
            <a:pPr marL="1223010" lvl="2" indent="0">
              <a:lnSpc>
                <a:spcPct val="120000"/>
              </a:lnSpc>
              <a:spcBef>
                <a:spcPts val="0"/>
              </a:spcBef>
              <a:buNone/>
            </a:pPr>
            <a:r>
              <a:rPr lang="en-US" sz="2000" dirty="0"/>
              <a:t>- returns different results every time it is called, even when the  same input values are provided.</a:t>
            </a:r>
          </a:p>
          <a:p>
            <a:pPr marL="1188720" lvl="1" indent="-365760">
              <a:lnSpc>
                <a:spcPct val="120000"/>
              </a:lnSpc>
              <a:spcBef>
                <a:spcPts val="0"/>
              </a:spcBef>
              <a:buFont typeface="Arial" pitchFamily="34" charset="0"/>
              <a:buChar char="•"/>
            </a:pPr>
            <a:endParaRPr lang="en-US" sz="2000" b="1" dirty="0"/>
          </a:p>
          <a:p>
            <a:pPr marL="365760" indent="0">
              <a:lnSpc>
                <a:spcPct val="120000"/>
              </a:lnSpc>
              <a:spcBef>
                <a:spcPts val="0"/>
              </a:spcBef>
              <a:buNone/>
            </a:pPr>
            <a:r>
              <a:rPr lang="en-US" sz="2000" dirty="0"/>
              <a:t>There are no ironclad rules for recognizing a SQL routine as either deterministic or non-deterministic. </a:t>
            </a:r>
          </a:p>
          <a:p>
            <a:pPr marL="365760" indent="0">
              <a:lnSpc>
                <a:spcPct val="120000"/>
              </a:lnSpc>
              <a:spcBef>
                <a:spcPts val="0"/>
              </a:spcBef>
              <a:buNone/>
            </a:pPr>
            <a:endParaRPr lang="en-US" sz="2000" dirty="0"/>
          </a:p>
          <a:p>
            <a:pPr marL="457200" lvl="1" indent="-365760">
              <a:lnSpc>
                <a:spcPct val="120000"/>
              </a:lnSpc>
              <a:spcBef>
                <a:spcPts val="0"/>
              </a:spcBef>
              <a:buNone/>
            </a:pPr>
            <a:endParaRPr lang="en-IN" sz="2000" dirty="0"/>
          </a:p>
        </p:txBody>
      </p:sp>
      <p:sp>
        <p:nvSpPr>
          <p:cNvPr id="2" name="Title 1"/>
          <p:cNvSpPr>
            <a:spLocks noGrp="1"/>
          </p:cNvSpPr>
          <p:nvPr>
            <p:ph type="title"/>
          </p:nvPr>
        </p:nvSpPr>
        <p:spPr/>
        <p:txBody>
          <a:bodyPr/>
          <a:lstStyle/>
          <a:p>
            <a:pPr marL="0" indent="0"/>
            <a:r>
              <a:rPr lang="en-US" dirty="0"/>
              <a:t>Classifying SQL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38413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31885"/>
            <a:ext cx="8839200" cy="4906963"/>
          </a:xfrm>
        </p:spPr>
        <p:txBody>
          <a:bodyPr/>
          <a:lstStyle/>
          <a:p>
            <a:pPr marL="0" indent="-365760">
              <a:lnSpc>
                <a:spcPct val="120000"/>
              </a:lnSpc>
              <a:spcBef>
                <a:spcPts val="0"/>
              </a:spcBef>
              <a:buNone/>
            </a:pPr>
            <a:r>
              <a:rPr lang="en-US" sz="2000" dirty="0"/>
              <a:t>The SQL has two basic types of functions: </a:t>
            </a:r>
          </a:p>
          <a:p>
            <a:pPr marL="0" indent="-365760">
              <a:lnSpc>
                <a:spcPct val="120000"/>
              </a:lnSpc>
              <a:spcBef>
                <a:spcPts val="0"/>
              </a:spcBef>
              <a:buNone/>
            </a:pPr>
            <a:endParaRPr lang="en-US" sz="2000" dirty="0"/>
          </a:p>
          <a:p>
            <a:pPr marL="731520" lvl="3" indent="-365760">
              <a:lnSpc>
                <a:spcPct val="120000"/>
              </a:lnSpc>
              <a:spcBef>
                <a:spcPts val="0"/>
              </a:spcBef>
              <a:buFont typeface="Arial" pitchFamily="34" charset="0"/>
              <a:buChar char="•"/>
            </a:pPr>
            <a:r>
              <a:rPr lang="en-US" dirty="0"/>
              <a:t>Aggregate Functions </a:t>
            </a:r>
          </a:p>
          <a:p>
            <a:pPr marL="731520" lvl="3" indent="-365760">
              <a:lnSpc>
                <a:spcPct val="120000"/>
              </a:lnSpc>
              <a:spcBef>
                <a:spcPts val="0"/>
              </a:spcBef>
              <a:buFont typeface="Arial" pitchFamily="34" charset="0"/>
              <a:buChar char="•"/>
            </a:pPr>
            <a:endParaRPr lang="en-US" dirty="0"/>
          </a:p>
          <a:p>
            <a:pPr marL="731520" lvl="3" indent="-365760">
              <a:lnSpc>
                <a:spcPct val="120000"/>
              </a:lnSpc>
              <a:spcBef>
                <a:spcPts val="0"/>
              </a:spcBef>
              <a:buFont typeface="Arial" pitchFamily="34" charset="0"/>
              <a:buChar char="•"/>
            </a:pPr>
            <a:r>
              <a:rPr lang="en-US" dirty="0"/>
              <a:t>Scalar Functions.</a:t>
            </a:r>
          </a:p>
          <a:p>
            <a:pPr marL="731520" lvl="3" indent="-365760">
              <a:lnSpc>
                <a:spcPct val="120000"/>
              </a:lnSpc>
              <a:spcBef>
                <a:spcPts val="0"/>
              </a:spcBef>
              <a:buFont typeface="Arial" pitchFamily="34" charset="0"/>
              <a:buChar char="•"/>
            </a:pPr>
            <a:endParaRPr lang="en-US" b="1" dirty="0"/>
          </a:p>
          <a:p>
            <a:pPr marL="731520" lvl="3" indent="-365760">
              <a:lnSpc>
                <a:spcPct val="120000"/>
              </a:lnSpc>
              <a:spcBef>
                <a:spcPts val="0"/>
              </a:spcBef>
              <a:buFont typeface="Arial" pitchFamily="34" charset="0"/>
              <a:buChar char="•"/>
            </a:pPr>
            <a:endParaRPr lang="en-US" b="1" dirty="0"/>
          </a:p>
          <a:p>
            <a:pPr marL="114300" indent="-365760">
              <a:lnSpc>
                <a:spcPct val="120000"/>
              </a:lnSpc>
              <a:spcBef>
                <a:spcPts val="0"/>
              </a:spcBef>
              <a:buNone/>
            </a:pPr>
            <a:endParaRPr lang="en-US" sz="2000" dirty="0"/>
          </a:p>
          <a:p>
            <a:pPr marL="114300" indent="-365760">
              <a:lnSpc>
                <a:spcPct val="120000"/>
              </a:lnSpc>
              <a:spcBef>
                <a:spcPts val="0"/>
              </a:spcBef>
              <a:buNone/>
            </a:pPr>
            <a:endParaRPr lang="en-US" sz="2000" dirty="0"/>
          </a:p>
          <a:p>
            <a:pPr marL="1371600" lvl="3" indent="-365760">
              <a:lnSpc>
                <a:spcPct val="120000"/>
              </a:lnSpc>
              <a:spcBef>
                <a:spcPts val="0"/>
              </a:spcBef>
              <a:buNone/>
            </a:pPr>
            <a:endParaRPr lang="en-US" dirty="0"/>
          </a:p>
        </p:txBody>
      </p:sp>
      <p:sp>
        <p:nvSpPr>
          <p:cNvPr id="2" name="Title 1"/>
          <p:cNvSpPr>
            <a:spLocks noGrp="1"/>
          </p:cNvSpPr>
          <p:nvPr>
            <p:ph type="title"/>
          </p:nvPr>
        </p:nvSpPr>
        <p:spPr/>
        <p:txBody>
          <a:bodyPr/>
          <a:lstStyle/>
          <a:p>
            <a:pPr marL="0" indent="0"/>
            <a:r>
              <a:rPr lang="en-US" dirty="0"/>
              <a:t>Classifying SQL Functions</a:t>
            </a:r>
          </a:p>
        </p:txBody>
      </p:sp>
      <p:sp>
        <p:nvSpPr>
          <p:cNvPr id="8" name="Slide Number Placeholder 7"/>
          <p:cNvSpPr>
            <a:spLocks noGrp="1"/>
          </p:cNvSpPr>
          <p:nvPr>
            <p:ph type="sldNum" sz="quarter" idx="11"/>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20302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Aggregate Functions</a:t>
            </a:r>
          </a:p>
        </p:txBody>
      </p:sp>
    </p:spTree>
    <p:extLst>
      <p:ext uri="{BB962C8B-B14F-4D97-AF65-F5344CB8AC3E}">
        <p14:creationId xmlns:p14="http://schemas.microsoft.com/office/powerpoint/2010/main" val="411022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nSpc>
                <a:spcPct val="120000"/>
              </a:lnSpc>
              <a:spcBef>
                <a:spcPts val="0"/>
              </a:spcBef>
              <a:buFont typeface="Arial" panose="020B0604020202020204" pitchFamily="34" charset="0"/>
              <a:buChar char="•"/>
            </a:pPr>
            <a:r>
              <a:rPr lang="en-US" sz="2000" dirty="0"/>
              <a:t>operate on sets of rows </a:t>
            </a:r>
          </a:p>
          <a:p>
            <a:pPr lvl="1">
              <a:lnSpc>
                <a:spcPct val="120000"/>
              </a:lnSpc>
              <a:spcBef>
                <a:spcPts val="0"/>
              </a:spcBef>
              <a:buFont typeface="Arial" panose="020B0604020202020204" pitchFamily="34" charset="0"/>
              <a:buChar char="•"/>
            </a:pPr>
            <a:r>
              <a:rPr lang="en-US" sz="2000" dirty="0"/>
              <a:t>returns one value per group.</a:t>
            </a:r>
            <a:r>
              <a:rPr lang="en-US" sz="2000" b="1" dirty="0"/>
              <a:t> </a:t>
            </a:r>
          </a:p>
          <a:p>
            <a:pPr marL="114300" indent="-365760">
              <a:lnSpc>
                <a:spcPct val="120000"/>
              </a:lnSpc>
              <a:spcBef>
                <a:spcPts val="0"/>
              </a:spcBef>
              <a:buNone/>
            </a:pPr>
            <a:endParaRPr lang="en-US" sz="2000" b="1" dirty="0"/>
          </a:p>
          <a:p>
            <a:pPr marL="114300" indent="-365760">
              <a:lnSpc>
                <a:spcPct val="120000"/>
              </a:lnSpc>
              <a:spcBef>
                <a:spcPts val="0"/>
              </a:spcBef>
              <a:buNone/>
            </a:pPr>
            <a:r>
              <a:rPr lang="en-US" sz="2000" b="1" dirty="0"/>
              <a:t>			</a:t>
            </a:r>
            <a:r>
              <a:rPr lang="en-US" sz="2200" dirty="0" err="1">
                <a:solidFill>
                  <a:schemeClr val="accent4">
                    <a:lumMod val="60000"/>
                    <a:lumOff val="40000"/>
                  </a:schemeClr>
                </a:solidFill>
                <a:latin typeface="Arial" panose="020B0604020202020204" pitchFamily="34" charset="0"/>
              </a:rPr>
              <a:t>aggregate_function_name</a:t>
            </a:r>
            <a:r>
              <a:rPr lang="en-US" sz="2000" b="1" dirty="0"/>
              <a:t> </a:t>
            </a:r>
            <a:r>
              <a:rPr lang="en-US" sz="2200" dirty="0">
                <a:solidFill>
                  <a:schemeClr val="accent4">
                    <a:lumMod val="60000"/>
                    <a:lumOff val="40000"/>
                  </a:schemeClr>
                </a:solidFill>
                <a:latin typeface="Arial" panose="020B0604020202020204" pitchFamily="34" charset="0"/>
              </a:rPr>
              <a:t>([ALL | DISTINCT] </a:t>
            </a:r>
            <a:r>
              <a:rPr lang="en-US" sz="2200" dirty="0">
                <a:solidFill>
                  <a:schemeClr val="accent6"/>
                </a:solidFill>
                <a:latin typeface="Arial" panose="020B0604020202020204" pitchFamily="34" charset="0"/>
              </a:rPr>
              <a:t>expression</a:t>
            </a:r>
            <a:r>
              <a:rPr lang="en-US" sz="2200" dirty="0">
                <a:solidFill>
                  <a:schemeClr val="accent4">
                    <a:lumMod val="60000"/>
                    <a:lumOff val="40000"/>
                  </a:schemeClr>
                </a:solidFill>
                <a:latin typeface="Arial" panose="020B0604020202020204" pitchFamily="34" charset="0"/>
              </a:rPr>
              <a:t>)</a:t>
            </a:r>
          </a:p>
          <a:p>
            <a:endParaRPr lang="en-US" dirty="0"/>
          </a:p>
        </p:txBody>
      </p:sp>
      <p:sp>
        <p:nvSpPr>
          <p:cNvPr id="3" name="Title 2"/>
          <p:cNvSpPr>
            <a:spLocks noGrp="1"/>
          </p:cNvSpPr>
          <p:nvPr>
            <p:ph type="title"/>
          </p:nvPr>
        </p:nvSpPr>
        <p:spPr/>
        <p:txBody>
          <a:bodyPr/>
          <a:lstStyle/>
          <a:p>
            <a:r>
              <a:rPr lang="en-US" dirty="0"/>
              <a:t>Aggregate functions </a:t>
            </a:r>
            <a:br>
              <a:rPr lang="en-US" dirty="0"/>
            </a:br>
            <a:endParaRPr lang="en-US" dirty="0"/>
          </a:p>
        </p:txBody>
      </p:sp>
    </p:spTree>
    <p:extLst>
      <p:ext uri="{BB962C8B-B14F-4D97-AF65-F5344CB8AC3E}">
        <p14:creationId xmlns:p14="http://schemas.microsoft.com/office/powerpoint/2010/main" val="31383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Classifying SQL Functions</a:t>
            </a:r>
          </a:p>
        </p:txBody>
      </p:sp>
      <p:sp>
        <p:nvSpPr>
          <p:cNvPr id="8" name="Slide Number Placeholder 7"/>
          <p:cNvSpPr>
            <a:spLocks noGrp="1"/>
          </p:cNvSpPr>
          <p:nvPr>
            <p:ph type="sldNum" sz="quarter" idx="11"/>
          </p:nvPr>
        </p:nvSpPr>
        <p:spPr/>
        <p:txBody>
          <a:bodyPr/>
          <a:lstStyle/>
          <a:p>
            <a:fld id="{47ED8886-DB3B-44F4-9A80-E6A224679F20}" type="slidenum">
              <a:rPr lang="en-US" smtClean="0"/>
              <a:pPr/>
              <a:t>14</a:t>
            </a:fld>
            <a:endParaRPr lang="en-US" dirty="0"/>
          </a:p>
        </p:txBody>
      </p:sp>
      <p:sp>
        <p:nvSpPr>
          <p:cNvPr id="4" name="Content Placeholder 3"/>
          <p:cNvSpPr>
            <a:spLocks noGrp="1"/>
          </p:cNvSpPr>
          <p:nvPr>
            <p:ph idx="1"/>
          </p:nvPr>
        </p:nvSpPr>
        <p:spPr>
          <a:xfrm>
            <a:off x="228600" y="1066801"/>
            <a:ext cx="8229600" cy="1524000"/>
          </a:xfrm>
        </p:spPr>
        <p:txBody>
          <a:bodyPr/>
          <a:lstStyle/>
          <a:p>
            <a:r>
              <a:rPr lang="en-US" sz="2000" dirty="0"/>
              <a:t>Examples on Aggregate Functions</a:t>
            </a:r>
          </a:p>
        </p:txBody>
      </p:sp>
      <p:graphicFrame>
        <p:nvGraphicFramePr>
          <p:cNvPr id="7" name="Table 6"/>
          <p:cNvGraphicFramePr>
            <a:graphicFrameLocks noGrp="1"/>
          </p:cNvGraphicFramePr>
          <p:nvPr>
            <p:extLst>
              <p:ext uri="{D42A27DB-BD31-4B8C-83A1-F6EECF244321}">
                <p14:modId xmlns:p14="http://schemas.microsoft.com/office/powerpoint/2010/main" val="136091290"/>
              </p:ext>
            </p:extLst>
          </p:nvPr>
        </p:nvGraphicFramePr>
        <p:xfrm>
          <a:off x="361098" y="1852685"/>
          <a:ext cx="8534399" cy="3474720"/>
        </p:xfrm>
        <a:graphic>
          <a:graphicData uri="http://schemas.openxmlformats.org/drawingml/2006/table">
            <a:tbl>
              <a:tblPr firstRow="1" bandRow="1">
                <a:tableStyleId>{5C22544A-7EE6-4342-B048-85BDC9FD1C3A}</a:tableStyleId>
              </a:tblPr>
              <a:tblGrid>
                <a:gridCol w="1098487">
                  <a:extLst>
                    <a:ext uri="{9D8B030D-6E8A-4147-A177-3AD203B41FA5}">
                      <a16:colId xmlns:a16="http://schemas.microsoft.com/office/drawing/2014/main" val="20000"/>
                    </a:ext>
                  </a:extLst>
                </a:gridCol>
                <a:gridCol w="2711513">
                  <a:extLst>
                    <a:ext uri="{9D8B030D-6E8A-4147-A177-3AD203B41FA5}">
                      <a16:colId xmlns:a16="http://schemas.microsoft.com/office/drawing/2014/main" val="20001"/>
                    </a:ext>
                  </a:extLst>
                </a:gridCol>
                <a:gridCol w="4724399">
                  <a:extLst>
                    <a:ext uri="{9D8B030D-6E8A-4147-A177-3AD203B41FA5}">
                      <a16:colId xmlns:a16="http://schemas.microsoft.com/office/drawing/2014/main" val="20002"/>
                    </a:ext>
                  </a:extLst>
                </a:gridCol>
              </a:tblGrid>
              <a:tr h="269182">
                <a:tc>
                  <a:txBody>
                    <a:bodyPr/>
                    <a:lstStyle/>
                    <a:p>
                      <a:r>
                        <a:rPr lang="en-US" sz="1600" dirty="0"/>
                        <a:t>Function</a:t>
                      </a:r>
                      <a:endParaRPr lang="en-US" sz="1600" dirty="0">
                        <a:latin typeface="Arial" pitchFamily="34" charset="0"/>
                        <a:cs typeface="Arial" pitchFamily="34" charset="0"/>
                      </a:endParaRPr>
                    </a:p>
                  </a:txBody>
                  <a:tcPr>
                    <a:solidFill>
                      <a:schemeClr val="accent4"/>
                    </a:solidFill>
                  </a:tcPr>
                </a:tc>
                <a:tc>
                  <a:txBody>
                    <a:bodyPr/>
                    <a:lstStyle/>
                    <a:p>
                      <a:r>
                        <a:rPr lang="en-US" sz="1600" dirty="0"/>
                        <a:t>Example</a:t>
                      </a:r>
                      <a:endParaRPr lang="en-US" sz="1600" dirty="0">
                        <a:latin typeface="Arial" pitchFamily="34" charset="0"/>
                        <a:cs typeface="Arial" pitchFamily="34" charset="0"/>
                      </a:endParaRPr>
                    </a:p>
                  </a:txBody>
                  <a:tcPr>
                    <a:solidFill>
                      <a:schemeClr val="accent4"/>
                    </a:solidFill>
                  </a:tcPr>
                </a:tc>
                <a:tc>
                  <a:txBody>
                    <a:bodyPr/>
                    <a:lstStyle/>
                    <a:p>
                      <a:r>
                        <a:rPr lang="en-US" sz="1600" dirty="0"/>
                        <a:t>Description</a:t>
                      </a:r>
                      <a:endParaRPr lang="en-US" sz="1600" dirty="0">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403772">
                <a:tc>
                  <a:txBody>
                    <a:bodyPr/>
                    <a:lstStyle/>
                    <a:p>
                      <a:r>
                        <a:rPr lang="en-US" sz="1600" dirty="0">
                          <a:solidFill>
                            <a:schemeClr val="bg1"/>
                          </a:solidFill>
                        </a:rPr>
                        <a:t>COUNT</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a:solidFill>
                            <a:schemeClr val="bg1"/>
                          </a:solidFill>
                        </a:rPr>
                        <a:t>SELECT COUNT(</a:t>
                      </a:r>
                      <a:r>
                        <a:rPr lang="en-US" sz="1600" b="1" kern="1200" dirty="0" err="1">
                          <a:solidFill>
                            <a:schemeClr val="bg1"/>
                          </a:solidFill>
                          <a:latin typeface="+mn-lt"/>
                          <a:ea typeface="+mn-ea"/>
                          <a:cs typeface="+mn-cs"/>
                        </a:rPr>
                        <a:t>CustomerNumber</a:t>
                      </a:r>
                      <a:r>
                        <a:rPr lang="en-US" sz="1600" b="1" dirty="0">
                          <a:solidFill>
                            <a:schemeClr val="bg1"/>
                          </a:solidFill>
                        </a:rPr>
                        <a:t>) FROM </a:t>
                      </a:r>
                      <a:r>
                        <a:rPr lang="en-US" sz="1600" b="1" kern="1200" dirty="0">
                          <a:solidFill>
                            <a:schemeClr val="bg1"/>
                          </a:solidFill>
                          <a:latin typeface="+mn-lt"/>
                          <a:ea typeface="+mn-ea"/>
                          <a:cs typeface="+mn-cs"/>
                        </a:rPr>
                        <a:t>Customers</a:t>
                      </a:r>
                      <a:r>
                        <a:rPr lang="en-US" sz="1600" b="1" dirty="0">
                          <a:solidFill>
                            <a:schemeClr val="bg1"/>
                          </a:solidFill>
                        </a:rPr>
                        <a:t> ;</a:t>
                      </a:r>
                      <a:endParaRPr lang="en-US" sz="1600" b="1" dirty="0">
                        <a:solidFill>
                          <a:schemeClr val="bg1"/>
                        </a:solidFill>
                        <a:latin typeface="Arial" pitchFamily="34" charset="0"/>
                        <a:cs typeface="Arial" pitchFamily="34" charset="0"/>
                      </a:endParaRPr>
                    </a:p>
                  </a:txBody>
                  <a:tcPr>
                    <a:noFill/>
                  </a:tcPr>
                </a:tc>
                <a:tc>
                  <a:txBody>
                    <a:bodyPr/>
                    <a:lstStyle/>
                    <a:p>
                      <a:r>
                        <a:rPr lang="en-US" sz="1600" dirty="0">
                          <a:solidFill>
                            <a:schemeClr val="bg1"/>
                          </a:solidFill>
                        </a:rPr>
                        <a:t>Displays</a:t>
                      </a:r>
                      <a:r>
                        <a:rPr lang="en-US" sz="1600" baseline="0" dirty="0">
                          <a:solidFill>
                            <a:schemeClr val="bg1"/>
                          </a:solidFill>
                        </a:rPr>
                        <a:t>  the total number of rows in the Customers table.</a:t>
                      </a:r>
                      <a:endParaRPr lang="en-US" sz="1600" dirty="0">
                        <a:solidFill>
                          <a:schemeClr val="bg1"/>
                        </a:solidFill>
                        <a:latin typeface="Arial" pitchFamily="34" charset="0"/>
                        <a:cs typeface="Arial" pitchFamily="34" charset="0"/>
                      </a:endParaRPr>
                    </a:p>
                  </a:txBody>
                  <a:tcPr>
                    <a:noFill/>
                  </a:tcPr>
                </a:tc>
                <a:extLst>
                  <a:ext uri="{0D108BD9-81ED-4DB2-BD59-A6C34878D82A}">
                    <a16:rowId xmlns:a16="http://schemas.microsoft.com/office/drawing/2014/main" val="10001"/>
                  </a:ext>
                </a:extLst>
              </a:tr>
              <a:tr h="343336">
                <a:tc>
                  <a:txBody>
                    <a:bodyPr/>
                    <a:lstStyle/>
                    <a:p>
                      <a:r>
                        <a:rPr lang="en-US" sz="1600" dirty="0">
                          <a:solidFill>
                            <a:schemeClr val="bg1"/>
                          </a:solidFill>
                        </a:rPr>
                        <a:t>SUM</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a:solidFill>
                            <a:schemeClr val="bg1"/>
                          </a:solidFill>
                        </a:rPr>
                        <a:t>SELECT SUM(</a:t>
                      </a:r>
                      <a:r>
                        <a:rPr lang="en-US" sz="1600" b="1" kern="1200" dirty="0">
                          <a:solidFill>
                            <a:schemeClr val="bg1"/>
                          </a:solidFill>
                          <a:latin typeface="+mn-lt"/>
                          <a:ea typeface="+mn-ea"/>
                          <a:cs typeface="+mn-cs"/>
                        </a:rPr>
                        <a:t>amount</a:t>
                      </a:r>
                      <a:r>
                        <a:rPr lang="en-US" sz="1600" b="1" dirty="0">
                          <a:solidFill>
                            <a:schemeClr val="bg1"/>
                          </a:solidFill>
                        </a:rPr>
                        <a:t>) </a:t>
                      </a:r>
                    </a:p>
                    <a:p>
                      <a:r>
                        <a:rPr lang="en-US" sz="1600" b="1" dirty="0">
                          <a:solidFill>
                            <a:schemeClr val="bg1"/>
                          </a:solidFill>
                        </a:rPr>
                        <a:t>FROM </a:t>
                      </a:r>
                      <a:r>
                        <a:rPr lang="en-US" sz="1600" b="1" kern="1200" dirty="0">
                          <a:solidFill>
                            <a:schemeClr val="bg1"/>
                          </a:solidFill>
                          <a:latin typeface="+mn-lt"/>
                          <a:ea typeface="+mn-ea"/>
                          <a:cs typeface="+mn-cs"/>
                        </a:rPr>
                        <a:t>Payments;</a:t>
                      </a:r>
                      <a:endParaRPr lang="en-US" sz="1600" b="1"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Displays</a:t>
                      </a:r>
                      <a:r>
                        <a:rPr lang="en-US" sz="1600" baseline="0" dirty="0">
                          <a:solidFill>
                            <a:schemeClr val="bg1"/>
                          </a:solidFill>
                        </a:rPr>
                        <a:t>  the sum of all the payments in the payments table.</a:t>
                      </a:r>
                      <a:endParaRPr lang="en-US" sz="1600" dirty="0">
                        <a:solidFill>
                          <a:schemeClr val="bg1"/>
                        </a:solidFill>
                        <a:latin typeface="Arial" pitchFamily="34" charset="0"/>
                        <a:cs typeface="Arial" pitchFamily="34" charset="0"/>
                      </a:endParaRPr>
                    </a:p>
                  </a:txBody>
                  <a:tcPr>
                    <a:noFill/>
                  </a:tcPr>
                </a:tc>
                <a:extLst>
                  <a:ext uri="{0D108BD9-81ED-4DB2-BD59-A6C34878D82A}">
                    <a16:rowId xmlns:a16="http://schemas.microsoft.com/office/drawing/2014/main" val="10002"/>
                  </a:ext>
                </a:extLst>
              </a:tr>
              <a:tr h="448637">
                <a:tc>
                  <a:txBody>
                    <a:bodyPr/>
                    <a:lstStyle/>
                    <a:p>
                      <a:r>
                        <a:rPr lang="en-US" sz="1600" dirty="0">
                          <a:solidFill>
                            <a:schemeClr val="bg1"/>
                          </a:solidFill>
                        </a:rPr>
                        <a:t>MIN</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a:solidFill>
                            <a:schemeClr val="bg1"/>
                          </a:solidFill>
                        </a:rPr>
                        <a:t>SELECT MIN(</a:t>
                      </a:r>
                      <a:r>
                        <a:rPr lang="en-US" sz="1600" b="1" kern="1200" dirty="0">
                          <a:solidFill>
                            <a:schemeClr val="bg1"/>
                          </a:solidFill>
                          <a:latin typeface="+mn-lt"/>
                          <a:ea typeface="+mn-ea"/>
                          <a:cs typeface="+mn-cs"/>
                        </a:rPr>
                        <a:t>amount</a:t>
                      </a:r>
                      <a:r>
                        <a:rPr lang="en-US" sz="1600" b="1" dirty="0">
                          <a:solidFill>
                            <a:schemeClr val="bg1"/>
                          </a:solidFill>
                        </a:rPr>
                        <a:t>) </a:t>
                      </a:r>
                    </a:p>
                    <a:p>
                      <a:r>
                        <a:rPr lang="en-US" sz="1600" b="1" dirty="0">
                          <a:solidFill>
                            <a:schemeClr val="bg1"/>
                          </a:solidFill>
                        </a:rPr>
                        <a:t>FROM </a:t>
                      </a:r>
                      <a:r>
                        <a:rPr lang="en-US" sz="1600" b="1" kern="1200" dirty="0">
                          <a:solidFill>
                            <a:schemeClr val="bg1"/>
                          </a:solidFill>
                          <a:latin typeface="+mn-lt"/>
                          <a:ea typeface="+mn-ea"/>
                          <a:cs typeface="+mn-cs"/>
                        </a:rPr>
                        <a:t>PAYMENTS;</a:t>
                      </a:r>
                      <a:endParaRPr lang="en-US" sz="1600" b="1"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Displays</a:t>
                      </a:r>
                      <a:r>
                        <a:rPr lang="en-US" sz="1600" baseline="0" dirty="0">
                          <a:solidFill>
                            <a:schemeClr val="bg1"/>
                          </a:solidFill>
                        </a:rPr>
                        <a:t>  the  minimum amount paid in the Payments table.</a:t>
                      </a:r>
                      <a:endParaRPr lang="en-US" sz="1600" dirty="0">
                        <a:solidFill>
                          <a:schemeClr val="bg1"/>
                        </a:solidFill>
                        <a:latin typeface="Arial" pitchFamily="34" charset="0"/>
                        <a:cs typeface="Arial" pitchFamily="34" charset="0"/>
                      </a:endParaRPr>
                    </a:p>
                  </a:txBody>
                  <a:tcPr>
                    <a:noFill/>
                  </a:tcPr>
                </a:tc>
                <a:extLst>
                  <a:ext uri="{0D108BD9-81ED-4DB2-BD59-A6C34878D82A}">
                    <a16:rowId xmlns:a16="http://schemas.microsoft.com/office/drawing/2014/main" val="10003"/>
                  </a:ext>
                </a:extLst>
              </a:tr>
              <a:tr h="448637">
                <a:tc>
                  <a:txBody>
                    <a:bodyPr/>
                    <a:lstStyle/>
                    <a:p>
                      <a:r>
                        <a:rPr lang="en-US" sz="1600" dirty="0">
                          <a:solidFill>
                            <a:schemeClr val="bg1"/>
                          </a:solidFill>
                        </a:rPr>
                        <a:t>MAX</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a:solidFill>
                            <a:schemeClr val="bg1"/>
                          </a:solidFill>
                        </a:rPr>
                        <a:t>SELECT MAX(</a:t>
                      </a:r>
                      <a:r>
                        <a:rPr lang="en-US" sz="1600" b="1" kern="1200" dirty="0">
                          <a:solidFill>
                            <a:schemeClr val="bg1"/>
                          </a:solidFill>
                          <a:latin typeface="+mn-lt"/>
                          <a:ea typeface="+mn-ea"/>
                          <a:cs typeface="+mn-cs"/>
                        </a:rPr>
                        <a:t>amount</a:t>
                      </a:r>
                      <a:r>
                        <a:rPr lang="en-US" sz="1600" b="1" dirty="0">
                          <a:solidFill>
                            <a:schemeClr val="bg1"/>
                          </a:solidFill>
                        </a:rPr>
                        <a:t>) </a:t>
                      </a:r>
                    </a:p>
                    <a:p>
                      <a:r>
                        <a:rPr lang="en-US" sz="1600" b="1" dirty="0">
                          <a:solidFill>
                            <a:schemeClr val="bg1"/>
                          </a:solidFill>
                        </a:rPr>
                        <a:t>FROM </a:t>
                      </a:r>
                      <a:r>
                        <a:rPr lang="en-US" sz="1600" b="1" kern="1200" dirty="0">
                          <a:solidFill>
                            <a:schemeClr val="bg1"/>
                          </a:solidFill>
                          <a:latin typeface="+mn-lt"/>
                          <a:ea typeface="+mn-ea"/>
                          <a:cs typeface="+mn-cs"/>
                        </a:rPr>
                        <a:t>PAYMENTS</a:t>
                      </a:r>
                      <a:r>
                        <a:rPr lang="en-US" sz="1600" b="1" dirty="0">
                          <a:solidFill>
                            <a:schemeClr val="bg1"/>
                          </a:solidFill>
                        </a:rPr>
                        <a:t> ;</a:t>
                      </a:r>
                      <a:endParaRPr lang="en-US" sz="1600" b="1"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Displays</a:t>
                      </a:r>
                      <a:r>
                        <a:rPr lang="en-US" sz="1600" baseline="0" dirty="0">
                          <a:solidFill>
                            <a:schemeClr val="bg1"/>
                          </a:solidFill>
                        </a:rPr>
                        <a:t>  the  maximum amount paid in the Payments table.</a:t>
                      </a:r>
                      <a:endParaRPr lang="en-US" sz="1600" dirty="0">
                        <a:solidFill>
                          <a:schemeClr val="bg1"/>
                        </a:solidFill>
                        <a:latin typeface="Arial" pitchFamily="34" charset="0"/>
                        <a:cs typeface="Arial" pitchFamily="34" charset="0"/>
                      </a:endParaRPr>
                    </a:p>
                  </a:txBody>
                  <a:tcPr>
                    <a:noFill/>
                  </a:tcPr>
                </a:tc>
                <a:extLst>
                  <a:ext uri="{0D108BD9-81ED-4DB2-BD59-A6C34878D82A}">
                    <a16:rowId xmlns:a16="http://schemas.microsoft.com/office/drawing/2014/main" val="10004"/>
                  </a:ext>
                </a:extLst>
              </a:tr>
              <a:tr h="448637">
                <a:tc>
                  <a:txBody>
                    <a:bodyPr/>
                    <a:lstStyle/>
                    <a:p>
                      <a:r>
                        <a:rPr lang="en-US" sz="1600" dirty="0">
                          <a:solidFill>
                            <a:schemeClr val="bg1"/>
                          </a:solidFill>
                        </a:rPr>
                        <a:t>AVG</a:t>
                      </a:r>
                      <a:endParaRPr lang="en-US" sz="1600" dirty="0">
                        <a:solidFill>
                          <a:schemeClr val="bg1"/>
                        </a:solidFill>
                        <a:latin typeface="Arial" pitchFamily="34" charset="0"/>
                        <a:cs typeface="Arial" pitchFamily="34" charset="0"/>
                      </a:endParaRPr>
                    </a:p>
                  </a:txBody>
                  <a:tcPr>
                    <a:noFill/>
                  </a:tcPr>
                </a:tc>
                <a:tc>
                  <a:txBody>
                    <a:bodyPr/>
                    <a:lstStyle/>
                    <a:p>
                      <a:r>
                        <a:rPr lang="en-US" sz="1600" b="1" dirty="0">
                          <a:solidFill>
                            <a:schemeClr val="bg1"/>
                          </a:solidFill>
                        </a:rPr>
                        <a:t>SELECT AVG(</a:t>
                      </a:r>
                      <a:r>
                        <a:rPr lang="en-US" sz="1600" b="1" kern="1200" dirty="0">
                          <a:solidFill>
                            <a:schemeClr val="bg1"/>
                          </a:solidFill>
                          <a:latin typeface="+mn-lt"/>
                          <a:ea typeface="+mn-ea"/>
                          <a:cs typeface="+mn-cs"/>
                        </a:rPr>
                        <a:t>amount</a:t>
                      </a:r>
                      <a:r>
                        <a:rPr lang="en-US" sz="1600" b="1" dirty="0">
                          <a:solidFill>
                            <a:schemeClr val="bg1"/>
                          </a:solidFill>
                        </a:rPr>
                        <a:t>) </a:t>
                      </a:r>
                    </a:p>
                    <a:p>
                      <a:r>
                        <a:rPr lang="en-US" sz="1600" b="1" dirty="0">
                          <a:solidFill>
                            <a:schemeClr val="bg1"/>
                          </a:solidFill>
                        </a:rPr>
                        <a:t>FROM </a:t>
                      </a:r>
                      <a:r>
                        <a:rPr lang="en-US" sz="1600" b="1" kern="1200" dirty="0">
                          <a:solidFill>
                            <a:schemeClr val="bg1"/>
                          </a:solidFill>
                          <a:latin typeface="+mn-lt"/>
                          <a:ea typeface="+mn-ea"/>
                          <a:cs typeface="+mn-cs"/>
                        </a:rPr>
                        <a:t>PAYMENTS;</a:t>
                      </a:r>
                      <a:endParaRPr lang="en-US" sz="1600" b="1"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Displays</a:t>
                      </a:r>
                      <a:r>
                        <a:rPr lang="en-US" sz="1600" baseline="0" dirty="0">
                          <a:solidFill>
                            <a:schemeClr val="bg1"/>
                          </a:solidFill>
                        </a:rPr>
                        <a:t>  the average of all the amounts paid in payments table.</a:t>
                      </a:r>
                      <a:endParaRPr lang="en-US" sz="1600" dirty="0">
                        <a:solidFill>
                          <a:schemeClr val="bg1"/>
                        </a:solidFill>
                        <a:latin typeface="Arial" pitchFamily="34" charset="0"/>
                        <a:cs typeface="Arial" pitchFamily="34" charset="0"/>
                      </a:endParaRPr>
                    </a:p>
                  </a:txBody>
                  <a:tcPr>
                    <a:noFill/>
                  </a:tcPr>
                </a:tc>
                <a:extLst>
                  <a:ext uri="{0D108BD9-81ED-4DB2-BD59-A6C34878D82A}">
                    <a16:rowId xmlns:a16="http://schemas.microsoft.com/office/drawing/2014/main" val="10005"/>
                  </a:ext>
                </a:extLst>
              </a:tr>
            </a:tbl>
          </a:graphicData>
        </a:graphic>
      </p:graphicFrame>
      <p:sp>
        <p:nvSpPr>
          <p:cNvPr id="6" name="TextBox 5"/>
          <p:cNvSpPr txBox="1"/>
          <p:nvPr/>
        </p:nvSpPr>
        <p:spPr>
          <a:xfrm>
            <a:off x="533400" y="5538898"/>
            <a:ext cx="7620000" cy="726609"/>
          </a:xfrm>
          <a:prstGeom prst="rect">
            <a:avLst/>
          </a:prstGeom>
          <a:noFill/>
        </p:spPr>
        <p:txBody>
          <a:bodyPr wrap="square" rtlCol="0">
            <a:spAutoFit/>
          </a:bodyPr>
          <a:lstStyle/>
          <a:p>
            <a:pPr indent="-365760">
              <a:lnSpc>
                <a:spcPct val="120000"/>
              </a:lnSpc>
            </a:pPr>
            <a:r>
              <a:rPr lang="en-US" dirty="0">
                <a:solidFill>
                  <a:schemeClr val="bg1"/>
                </a:solidFill>
              </a:rPr>
              <a:t>They are commonly used with the GROUP BY clause in a SELECT statement, and accepts single column as input .</a:t>
            </a:r>
          </a:p>
        </p:txBody>
      </p:sp>
    </p:spTree>
    <p:extLst>
      <p:ext uri="{BB962C8B-B14F-4D97-AF65-F5344CB8AC3E}">
        <p14:creationId xmlns:p14="http://schemas.microsoft.com/office/powerpoint/2010/main" val="278433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Scalar Functions</a:t>
            </a:r>
          </a:p>
        </p:txBody>
      </p:sp>
    </p:spTree>
    <p:extLst>
      <p:ext uri="{BB962C8B-B14F-4D97-AF65-F5344CB8AC3E}">
        <p14:creationId xmlns:p14="http://schemas.microsoft.com/office/powerpoint/2010/main" val="157268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26" y="1219200"/>
            <a:ext cx="8686800" cy="4191000"/>
          </a:xfrm>
        </p:spPr>
        <p:txBody>
          <a:bodyPr/>
          <a:lstStyle/>
          <a:p>
            <a:pPr marL="731520" indent="-365760">
              <a:lnSpc>
                <a:spcPct val="120000"/>
              </a:lnSpc>
              <a:spcBef>
                <a:spcPts val="0"/>
              </a:spcBef>
            </a:pPr>
            <a:r>
              <a:rPr lang="en-US" sz="2000" dirty="0"/>
              <a:t>Require no arguments, or at most one argument</a:t>
            </a:r>
          </a:p>
          <a:p>
            <a:pPr marL="731520" indent="-365760">
              <a:lnSpc>
                <a:spcPct val="120000"/>
              </a:lnSpc>
              <a:spcBef>
                <a:spcPts val="0"/>
              </a:spcBef>
            </a:pPr>
            <a:endParaRPr lang="en-US" sz="2000" dirty="0"/>
          </a:p>
          <a:p>
            <a:pPr marL="731520" indent="-365760">
              <a:lnSpc>
                <a:spcPct val="120000"/>
              </a:lnSpc>
              <a:spcBef>
                <a:spcPts val="0"/>
              </a:spcBef>
            </a:pPr>
            <a:r>
              <a:rPr lang="en-US" sz="2000" dirty="0"/>
              <a:t>Returns a single value that is based on the input value</a:t>
            </a:r>
          </a:p>
          <a:p>
            <a:pPr marL="731520" indent="-365760">
              <a:lnSpc>
                <a:spcPct val="120000"/>
              </a:lnSpc>
              <a:spcBef>
                <a:spcPts val="0"/>
              </a:spcBef>
            </a:pPr>
            <a:endParaRPr lang="en-US" sz="2000" dirty="0"/>
          </a:p>
          <a:p>
            <a:pPr marL="731520" indent="-365760">
              <a:lnSpc>
                <a:spcPct val="120000"/>
              </a:lnSpc>
              <a:spcBef>
                <a:spcPts val="0"/>
              </a:spcBef>
            </a:pPr>
            <a:r>
              <a:rPr lang="en-US" sz="2000" dirty="0"/>
              <a:t>Can be broken down into the subcategories</a:t>
            </a:r>
          </a:p>
          <a:p>
            <a:pPr marL="731520" indent="-365760">
              <a:lnSpc>
                <a:spcPct val="120000"/>
              </a:lnSpc>
              <a:spcBef>
                <a:spcPts val="0"/>
              </a:spcBef>
            </a:pPr>
            <a:endParaRPr lang="en-US" sz="2000" dirty="0"/>
          </a:p>
          <a:p>
            <a:pPr marL="731520" indent="-365760">
              <a:lnSpc>
                <a:spcPct val="120000"/>
              </a:lnSpc>
              <a:spcBef>
                <a:spcPts val="0"/>
              </a:spcBef>
            </a:pPr>
            <a:r>
              <a:rPr lang="en-US" sz="2000" dirty="0"/>
              <a:t>Based upon their intended use, Subcategories are </a:t>
            </a:r>
            <a:endParaRPr lang="en-US" sz="2000" b="1" dirty="0"/>
          </a:p>
        </p:txBody>
      </p:sp>
      <p:sp>
        <p:nvSpPr>
          <p:cNvPr id="2" name="Title 1"/>
          <p:cNvSpPr>
            <a:spLocks noGrp="1"/>
          </p:cNvSpPr>
          <p:nvPr>
            <p:ph type="title"/>
          </p:nvPr>
        </p:nvSpPr>
        <p:spPr/>
        <p:txBody>
          <a:bodyPr/>
          <a:lstStyle/>
          <a:p>
            <a:pPr marL="0" indent="0"/>
            <a:r>
              <a:rPr lang="en-US" dirty="0"/>
              <a:t>Scalar Functions </a:t>
            </a:r>
          </a:p>
        </p:txBody>
      </p:sp>
      <p:sp>
        <p:nvSpPr>
          <p:cNvPr id="7" name="Slide Number Placeholder 6"/>
          <p:cNvSpPr>
            <a:spLocks noGrp="1"/>
          </p:cNvSpPr>
          <p:nvPr>
            <p:ph type="sldNum" sz="quarter" idx="11"/>
          </p:nvPr>
        </p:nvSpPr>
        <p:spPr/>
        <p:txBody>
          <a:bodyPr/>
          <a:lstStyle/>
          <a:p>
            <a:fld id="{47ED8886-DB3B-44F4-9A80-E6A224679F20}" type="slidenum">
              <a:rPr lang="en-US" smtClean="0"/>
              <a:pPr/>
              <a:t>16</a:t>
            </a:fld>
            <a:endParaRPr lang="en-US" dirty="0"/>
          </a:p>
        </p:txBody>
      </p:sp>
    </p:spTree>
    <p:extLst>
      <p:ext uri="{BB962C8B-B14F-4D97-AF65-F5344CB8AC3E}">
        <p14:creationId xmlns:p14="http://schemas.microsoft.com/office/powerpoint/2010/main" val="20914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Scalar Functions </a:t>
            </a:r>
          </a:p>
        </p:txBody>
      </p:sp>
      <p:sp>
        <p:nvSpPr>
          <p:cNvPr id="7" name="Slide Number Placeholder 6"/>
          <p:cNvSpPr>
            <a:spLocks noGrp="1"/>
          </p:cNvSpPr>
          <p:nvPr>
            <p:ph type="sldNum" sz="quarter" idx="11"/>
          </p:nvPr>
        </p:nvSpPr>
        <p:spPr/>
        <p:txBody>
          <a:bodyPr/>
          <a:lstStyle/>
          <a:p>
            <a:fld id="{47ED8886-DB3B-44F4-9A80-E6A224679F20}"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2421707"/>
              </p:ext>
            </p:extLst>
          </p:nvPr>
        </p:nvGraphicFramePr>
        <p:xfrm>
          <a:off x="609600" y="1295400"/>
          <a:ext cx="8305800" cy="4343401"/>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484814">
                <a:tc>
                  <a:txBody>
                    <a:bodyPr/>
                    <a:lstStyle/>
                    <a:p>
                      <a:r>
                        <a:rPr lang="en-US" sz="1600" dirty="0"/>
                        <a:t>Category</a:t>
                      </a:r>
                    </a:p>
                  </a:txBody>
                  <a:tcPr>
                    <a:solidFill>
                      <a:schemeClr val="accent4"/>
                    </a:solidFill>
                  </a:tcPr>
                </a:tc>
                <a:tc>
                  <a:txBody>
                    <a:bodyPr/>
                    <a:lstStyle/>
                    <a:p>
                      <a:r>
                        <a:rPr lang="en-US" sz="1600" dirty="0"/>
                        <a:t>Usage</a:t>
                      </a:r>
                    </a:p>
                  </a:txBody>
                  <a:tcPr>
                    <a:solidFill>
                      <a:schemeClr val="accent4"/>
                    </a:solidFill>
                  </a:tcPr>
                </a:tc>
                <a:extLst>
                  <a:ext uri="{0D108BD9-81ED-4DB2-BD59-A6C34878D82A}">
                    <a16:rowId xmlns:a16="http://schemas.microsoft.com/office/drawing/2014/main" val="10000"/>
                  </a:ext>
                </a:extLst>
              </a:tr>
              <a:tr h="1075888">
                <a:tc>
                  <a:txBody>
                    <a:bodyPr/>
                    <a:lstStyle/>
                    <a:p>
                      <a:r>
                        <a:rPr lang="en-US" sz="1800" dirty="0">
                          <a:solidFill>
                            <a:schemeClr val="bg1"/>
                          </a:solidFill>
                        </a:rPr>
                        <a:t>Built-in</a:t>
                      </a:r>
                    </a:p>
                  </a:txBody>
                  <a:tcPr>
                    <a:noFill/>
                  </a:tcPr>
                </a:tc>
                <a:tc>
                  <a:txBody>
                    <a:bodyPr/>
                    <a:lstStyle/>
                    <a:p>
                      <a:r>
                        <a:rPr lang="en-US" sz="1800" dirty="0">
                          <a:solidFill>
                            <a:schemeClr val="bg1"/>
                          </a:solidFill>
                        </a:rPr>
                        <a:t>These functions perform operations on values and settings that</a:t>
                      </a:r>
                      <a:r>
                        <a:rPr lang="en-US" sz="1800" baseline="0" dirty="0">
                          <a:solidFill>
                            <a:schemeClr val="bg1"/>
                          </a:solidFill>
                        </a:rPr>
                        <a:t> are built into the database (such as specifics dealing with the user session)</a:t>
                      </a:r>
                      <a:endParaRPr lang="en-US" sz="1800" dirty="0">
                        <a:solidFill>
                          <a:schemeClr val="bg1"/>
                        </a:solidFill>
                      </a:endParaRPr>
                    </a:p>
                  </a:txBody>
                  <a:tcPr>
                    <a:noFill/>
                  </a:tcPr>
                </a:tc>
                <a:extLst>
                  <a:ext uri="{0D108BD9-81ED-4DB2-BD59-A6C34878D82A}">
                    <a16:rowId xmlns:a16="http://schemas.microsoft.com/office/drawing/2014/main" val="10001"/>
                  </a:ext>
                </a:extLst>
              </a:tr>
              <a:tr h="1075888">
                <a:tc>
                  <a:txBody>
                    <a:bodyPr/>
                    <a:lstStyle/>
                    <a:p>
                      <a:r>
                        <a:rPr lang="en-US" sz="1800" dirty="0">
                          <a:solidFill>
                            <a:schemeClr val="bg1"/>
                          </a:solidFill>
                        </a:rPr>
                        <a:t>String</a:t>
                      </a:r>
                    </a:p>
                  </a:txBody>
                  <a:tcPr>
                    <a:noFill/>
                  </a:tcPr>
                </a:tc>
                <a:tc>
                  <a:txBody>
                    <a:bodyPr/>
                    <a:lstStyle/>
                    <a:p>
                      <a:r>
                        <a:rPr lang="en-US" sz="1800" dirty="0">
                          <a:solidFill>
                            <a:schemeClr val="bg1"/>
                          </a:solidFill>
                        </a:rPr>
                        <a:t>These functions perform</a:t>
                      </a:r>
                      <a:r>
                        <a:rPr lang="en-US" sz="1800" baseline="0" dirty="0">
                          <a:solidFill>
                            <a:schemeClr val="bg1"/>
                          </a:solidFill>
                        </a:rPr>
                        <a:t> operations on character values such as CHAR and VARCHAR and they can return either numeric or string values.</a:t>
                      </a:r>
                      <a:endParaRPr lang="en-US" sz="1800" dirty="0">
                        <a:solidFill>
                          <a:schemeClr val="bg1"/>
                        </a:solidFill>
                      </a:endParaRPr>
                    </a:p>
                  </a:txBody>
                  <a:tcPr>
                    <a:noFill/>
                  </a:tcPr>
                </a:tc>
                <a:extLst>
                  <a:ext uri="{0D108BD9-81ED-4DB2-BD59-A6C34878D82A}">
                    <a16:rowId xmlns:a16="http://schemas.microsoft.com/office/drawing/2014/main" val="10002"/>
                  </a:ext>
                </a:extLst>
              </a:tr>
              <a:tr h="484814">
                <a:tc>
                  <a:txBody>
                    <a:bodyPr/>
                    <a:lstStyle/>
                    <a:p>
                      <a:r>
                        <a:rPr lang="en-US" sz="1800" dirty="0">
                          <a:solidFill>
                            <a:schemeClr val="bg1"/>
                          </a:solidFill>
                        </a:rPr>
                        <a:t>Numeric/Mathematic</a:t>
                      </a:r>
                    </a:p>
                  </a:txBody>
                  <a:tcPr>
                    <a:noFill/>
                  </a:tcPr>
                </a:tc>
                <a:tc>
                  <a:txBody>
                    <a:bodyPr/>
                    <a:lstStyle/>
                    <a:p>
                      <a:r>
                        <a:rPr lang="en-US" sz="1800" dirty="0">
                          <a:solidFill>
                            <a:schemeClr val="bg1"/>
                          </a:solidFill>
                        </a:rPr>
                        <a:t>These functions perform operations on numeric values.</a:t>
                      </a:r>
                    </a:p>
                  </a:txBody>
                  <a:tcPr>
                    <a:noFill/>
                  </a:tcPr>
                </a:tc>
                <a:extLst>
                  <a:ext uri="{0D108BD9-81ED-4DB2-BD59-A6C34878D82A}">
                    <a16:rowId xmlns:a16="http://schemas.microsoft.com/office/drawing/2014/main" val="10003"/>
                  </a:ext>
                </a:extLst>
              </a:tr>
              <a:tr h="484814">
                <a:tc>
                  <a:txBody>
                    <a:bodyPr/>
                    <a:lstStyle/>
                    <a:p>
                      <a:r>
                        <a:rPr lang="en-US" sz="1800" dirty="0">
                          <a:solidFill>
                            <a:schemeClr val="bg1"/>
                          </a:solidFill>
                        </a:rPr>
                        <a:t>Date and Time</a:t>
                      </a:r>
                    </a:p>
                  </a:txBody>
                  <a:tcPr>
                    <a:noFill/>
                  </a:tcPr>
                </a:tc>
                <a:tc>
                  <a:txBody>
                    <a:bodyPr/>
                    <a:lstStyle/>
                    <a:p>
                      <a:r>
                        <a:rPr lang="en-US" sz="1800" dirty="0">
                          <a:solidFill>
                            <a:schemeClr val="bg1"/>
                          </a:solidFill>
                        </a:rPr>
                        <a:t>These</a:t>
                      </a:r>
                      <a:r>
                        <a:rPr lang="en-US" sz="1800" baseline="0" dirty="0">
                          <a:solidFill>
                            <a:schemeClr val="bg1"/>
                          </a:solidFill>
                        </a:rPr>
                        <a:t> functions perform operations on date/time fields.</a:t>
                      </a:r>
                      <a:endParaRPr lang="en-US" sz="1800" dirty="0">
                        <a:solidFill>
                          <a:schemeClr val="bg1"/>
                        </a:solidFill>
                      </a:endParaRPr>
                    </a:p>
                  </a:txBody>
                  <a:tcPr>
                    <a:noFill/>
                  </a:tcPr>
                </a:tc>
                <a:extLst>
                  <a:ext uri="{0D108BD9-81ED-4DB2-BD59-A6C34878D82A}">
                    <a16:rowId xmlns:a16="http://schemas.microsoft.com/office/drawing/2014/main" val="10004"/>
                  </a:ext>
                </a:extLst>
              </a:tr>
              <a:tr h="737183">
                <a:tc>
                  <a:txBody>
                    <a:bodyPr/>
                    <a:lstStyle/>
                    <a:p>
                      <a:r>
                        <a:rPr lang="en-US" sz="1800" kern="1200" baseline="0" dirty="0">
                          <a:solidFill>
                            <a:schemeClr val="bg1"/>
                          </a:solidFill>
                        </a:rPr>
                        <a:t>CASE and CAST</a:t>
                      </a:r>
                      <a:endParaRPr lang="en-US" sz="1800" kern="1200" baseline="0" dirty="0">
                        <a:solidFill>
                          <a:schemeClr val="bg1"/>
                        </a:solidFill>
                        <a:latin typeface="+mn-lt"/>
                        <a:ea typeface="+mn-ea"/>
                        <a:cs typeface="+mn-cs"/>
                      </a:endParaRPr>
                    </a:p>
                  </a:txBody>
                  <a:tcPr marL="38100" marR="38100" marT="38100" marB="38100" anchor="ctr">
                    <a:noFill/>
                  </a:tcPr>
                </a:tc>
                <a:tc>
                  <a:txBody>
                    <a:bodyPr/>
                    <a:lstStyle/>
                    <a:p>
                      <a:r>
                        <a:rPr lang="en-US" sz="1800" kern="1200" baseline="0" dirty="0">
                          <a:solidFill>
                            <a:schemeClr val="bg1"/>
                          </a:solidFill>
                        </a:rPr>
                        <a:t>CASE supplies IF-THEN logic to SQL statements and CAST can convert values from one data type to another.</a:t>
                      </a:r>
                      <a:endParaRPr lang="en-US" sz="1800" kern="1200" baseline="0" dirty="0">
                        <a:solidFill>
                          <a:schemeClr val="bg1"/>
                        </a:solidFill>
                        <a:latin typeface="+mn-lt"/>
                        <a:ea typeface="+mn-ea"/>
                        <a:cs typeface="+mn-cs"/>
                      </a:endParaRPr>
                    </a:p>
                  </a:txBody>
                  <a:tcPr marL="38100" marR="38100" marT="38100" marB="38100" anchor="c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160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0114" y="914401"/>
            <a:ext cx="8229600" cy="1524000"/>
          </a:xfrm>
        </p:spPr>
        <p:txBody>
          <a:bodyPr/>
          <a:lstStyle/>
          <a:p>
            <a:pPr marL="731520" indent="-365760">
              <a:lnSpc>
                <a:spcPct val="120000"/>
              </a:lnSpc>
              <a:spcBef>
                <a:spcPts val="0"/>
              </a:spcBef>
            </a:pPr>
            <a:r>
              <a:rPr lang="en-US" sz="2200" b="1" dirty="0"/>
              <a:t>I</a:t>
            </a:r>
            <a:r>
              <a:rPr lang="en-US" sz="2200" dirty="0"/>
              <a:t>dentify both the current user session and its characteristics, such as the current session privileges. </a:t>
            </a:r>
          </a:p>
          <a:p>
            <a:pPr marL="731520" indent="-365760">
              <a:lnSpc>
                <a:spcPct val="120000"/>
              </a:lnSpc>
              <a:spcBef>
                <a:spcPts val="0"/>
              </a:spcBef>
            </a:pPr>
            <a:endParaRPr lang="en-US" sz="2200" dirty="0"/>
          </a:p>
          <a:p>
            <a:pPr marL="731520" indent="-365760">
              <a:lnSpc>
                <a:spcPct val="120000"/>
              </a:lnSpc>
              <a:spcBef>
                <a:spcPts val="0"/>
              </a:spcBef>
            </a:pPr>
            <a:r>
              <a:rPr lang="en-US" sz="2200" dirty="0"/>
              <a:t>Are always nondeterministic. </a:t>
            </a:r>
          </a:p>
          <a:p>
            <a:pPr marL="731520" indent="-365760">
              <a:lnSpc>
                <a:spcPct val="120000"/>
              </a:lnSpc>
              <a:spcBef>
                <a:spcPts val="0"/>
              </a:spcBef>
              <a:buNone/>
            </a:pPr>
            <a:endParaRPr lang="en-US" sz="2200" dirty="0"/>
          </a:p>
        </p:txBody>
      </p:sp>
      <p:sp>
        <p:nvSpPr>
          <p:cNvPr id="3" name="Title 2"/>
          <p:cNvSpPr>
            <a:spLocks noGrp="1"/>
          </p:cNvSpPr>
          <p:nvPr>
            <p:ph type="title"/>
          </p:nvPr>
        </p:nvSpPr>
        <p:spPr/>
        <p:txBody>
          <a:bodyPr/>
          <a:lstStyle/>
          <a:p>
            <a:r>
              <a:rPr lang="en-US" dirty="0"/>
              <a:t>Built-in Scalar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18</a:t>
            </a:fld>
            <a:endParaRPr lang="en-US" dirty="0"/>
          </a:p>
        </p:txBody>
      </p:sp>
      <p:sp>
        <p:nvSpPr>
          <p:cNvPr id="8" name="Rectangle 2"/>
          <p:cNvSpPr>
            <a:spLocks noChangeArrowheads="1"/>
          </p:cNvSpPr>
          <p:nvPr/>
        </p:nvSpPr>
        <p:spPr bwMode="auto">
          <a:xfrm>
            <a:off x="228600" y="2262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701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Built-in Scalar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19</a:t>
            </a:fld>
            <a:endParaRPr lang="en-US" dirty="0"/>
          </a:p>
        </p:txBody>
      </p:sp>
      <p:sp>
        <p:nvSpPr>
          <p:cNvPr id="8" name="Rectangle 2"/>
          <p:cNvSpPr>
            <a:spLocks noChangeArrowheads="1"/>
          </p:cNvSpPr>
          <p:nvPr/>
        </p:nvSpPr>
        <p:spPr bwMode="auto">
          <a:xfrm>
            <a:off x="228600" y="2262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97495205"/>
              </p:ext>
            </p:extLst>
          </p:nvPr>
        </p:nvGraphicFramePr>
        <p:xfrm>
          <a:off x="533400" y="1119664"/>
          <a:ext cx="7848600" cy="3757134"/>
        </p:xfrm>
        <a:graphic>
          <a:graphicData uri="http://schemas.openxmlformats.org/drawingml/2006/table">
            <a:tbl>
              <a:tblPr firstRow="1" bandRow="1">
                <a:tableStyleId>{5C22544A-7EE6-4342-B048-85BDC9FD1C3A}</a:tableStyleId>
              </a:tblPr>
              <a:tblGrid>
                <a:gridCol w="2774758">
                  <a:extLst>
                    <a:ext uri="{9D8B030D-6E8A-4147-A177-3AD203B41FA5}">
                      <a16:colId xmlns:a16="http://schemas.microsoft.com/office/drawing/2014/main" val="20000"/>
                    </a:ext>
                  </a:extLst>
                </a:gridCol>
                <a:gridCol w="5073842">
                  <a:extLst>
                    <a:ext uri="{9D8B030D-6E8A-4147-A177-3AD203B41FA5}">
                      <a16:colId xmlns:a16="http://schemas.microsoft.com/office/drawing/2014/main" val="20001"/>
                    </a:ext>
                  </a:extLst>
                </a:gridCol>
              </a:tblGrid>
              <a:tr h="435480">
                <a:tc>
                  <a:txBody>
                    <a:bodyPr/>
                    <a:lstStyle/>
                    <a:p>
                      <a:pPr algn="ctr" fontAlgn="ctr"/>
                      <a:r>
                        <a:rPr lang="en-US" sz="1800" u="none" strike="noStrike" dirty="0">
                          <a:effectLst/>
                        </a:rPr>
                        <a:t>Function </a:t>
                      </a:r>
                      <a:endParaRPr lang="en-US" sz="1800" b="1" i="0" u="none" strike="noStrike" dirty="0">
                        <a:solidFill>
                          <a:schemeClr val="bg1"/>
                        </a:solidFill>
                        <a:effectLst/>
                        <a:latin typeface="Calibri"/>
                      </a:endParaRPr>
                    </a:p>
                  </a:txBody>
                  <a:tcPr marL="9525" marR="9525" marT="9525" marB="0" anchor="ctr">
                    <a:solidFill>
                      <a:schemeClr val="accent4"/>
                    </a:solidFill>
                  </a:tcPr>
                </a:tc>
                <a:tc>
                  <a:txBody>
                    <a:bodyPr/>
                    <a:lstStyle/>
                    <a:p>
                      <a:pPr algn="ctr" fontAlgn="ctr"/>
                      <a:r>
                        <a:rPr lang="en-US" sz="1800" u="none" strike="noStrike" dirty="0">
                          <a:effectLst/>
                        </a:rPr>
                        <a:t>Usage</a:t>
                      </a:r>
                      <a:endParaRPr lang="en-US" sz="1800" b="1" i="0" u="none" strike="noStrike" dirty="0">
                        <a:solidFill>
                          <a:schemeClr val="bg1"/>
                        </a:solidFill>
                        <a:effectLst/>
                        <a:latin typeface="Calibri"/>
                      </a:endParaRPr>
                    </a:p>
                  </a:txBody>
                  <a:tcPr marL="9525" marR="9525" marT="9525" marB="0" anchor="ctr">
                    <a:solidFill>
                      <a:schemeClr val="accent4"/>
                    </a:solidFill>
                  </a:tcPr>
                </a:tc>
                <a:extLst>
                  <a:ext uri="{0D108BD9-81ED-4DB2-BD59-A6C34878D82A}">
                    <a16:rowId xmlns:a16="http://schemas.microsoft.com/office/drawing/2014/main" val="10000"/>
                  </a:ext>
                </a:extLst>
              </a:tr>
              <a:tr h="435480">
                <a:tc>
                  <a:txBody>
                    <a:bodyPr/>
                    <a:lstStyle/>
                    <a:p>
                      <a:pPr algn="l" fontAlgn="ctr"/>
                      <a:r>
                        <a:rPr lang="en-US" sz="1600" u="none" strike="noStrike" dirty="0">
                          <a:solidFill>
                            <a:schemeClr val="bg1"/>
                          </a:solidFill>
                          <a:effectLst/>
                        </a:rPr>
                        <a:t>CURRENT_DATE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 Identifies the current date.</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1"/>
                  </a:ext>
                </a:extLst>
              </a:tr>
              <a:tr h="484323">
                <a:tc>
                  <a:txBody>
                    <a:bodyPr/>
                    <a:lstStyle/>
                    <a:p>
                      <a:pPr algn="l" fontAlgn="ctr"/>
                      <a:r>
                        <a:rPr lang="en-US" sz="1600" u="none" strike="noStrike" dirty="0">
                          <a:solidFill>
                            <a:schemeClr val="bg1"/>
                          </a:solidFill>
                          <a:effectLst/>
                        </a:rPr>
                        <a:t>CURRENT_TIME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 Identifies the current time.</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2"/>
                  </a:ext>
                </a:extLst>
              </a:tr>
              <a:tr h="435480">
                <a:tc>
                  <a:txBody>
                    <a:bodyPr/>
                    <a:lstStyle/>
                    <a:p>
                      <a:pPr algn="l" fontAlgn="ctr"/>
                      <a:r>
                        <a:rPr lang="en-US" sz="1600" u="none" strike="noStrike" dirty="0">
                          <a:solidFill>
                            <a:schemeClr val="bg1"/>
                          </a:solidFill>
                          <a:effectLst/>
                        </a:rPr>
                        <a:t>CURRENT_TIMESTAMP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 Identifies the current date and time.</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3"/>
                  </a:ext>
                </a:extLst>
              </a:tr>
              <a:tr h="655457">
                <a:tc>
                  <a:txBody>
                    <a:bodyPr/>
                    <a:lstStyle/>
                    <a:p>
                      <a:pPr algn="l" fontAlgn="ctr"/>
                      <a:r>
                        <a:rPr lang="en-US" sz="1600" u="none" strike="noStrike" dirty="0">
                          <a:solidFill>
                            <a:schemeClr val="bg1"/>
                          </a:solidFill>
                          <a:effectLst/>
                        </a:rPr>
                        <a:t>CURRENT_USER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 Identifies the currently active user within the  database server.</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4"/>
                  </a:ext>
                </a:extLst>
              </a:tr>
              <a:tr h="655457">
                <a:tc>
                  <a:txBody>
                    <a:bodyPr/>
                    <a:lstStyle/>
                    <a:p>
                      <a:pPr algn="l" fontAlgn="ctr"/>
                      <a:r>
                        <a:rPr lang="en-US" sz="1600" u="none" strike="noStrike" dirty="0">
                          <a:solidFill>
                            <a:schemeClr val="bg1"/>
                          </a:solidFill>
                          <a:effectLst/>
                        </a:rPr>
                        <a:t>SESSION_USER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 Identifies the currently active Authorization ID, if it differs from   the user.</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5"/>
                  </a:ext>
                </a:extLst>
              </a:tr>
              <a:tr h="655457">
                <a:tc>
                  <a:txBody>
                    <a:bodyPr/>
                    <a:lstStyle/>
                    <a:p>
                      <a:pPr algn="l" fontAlgn="ctr"/>
                      <a:r>
                        <a:rPr lang="en-US" sz="1600" u="none" strike="noStrike" dirty="0">
                          <a:solidFill>
                            <a:schemeClr val="bg1"/>
                          </a:solidFill>
                          <a:effectLst/>
                        </a:rPr>
                        <a:t>SYSTEM_USER </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 Identifies the currently active user within the host operating system.</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1375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3352800"/>
          </a:xfrm>
        </p:spPr>
        <p:txBody>
          <a:bodyPr/>
          <a:lstStyle/>
          <a:p>
            <a:pPr marL="0" indent="-365760">
              <a:lnSpc>
                <a:spcPct val="120000"/>
              </a:lnSpc>
              <a:spcBef>
                <a:spcPts val="0"/>
              </a:spcBef>
              <a:buNone/>
            </a:pPr>
            <a:r>
              <a:rPr lang="en-US" sz="2200" dirty="0"/>
              <a:t>SQL Functions session provides knowledge and understanding of the use of functions available in ANSI and finally apply the syntax learned as part of this session in a case study provided. </a:t>
            </a:r>
          </a:p>
        </p:txBody>
      </p:sp>
      <p:sp>
        <p:nvSpPr>
          <p:cNvPr id="2" name="Title 1"/>
          <p:cNvSpPr>
            <a:spLocks noGrp="1"/>
          </p:cNvSpPr>
          <p:nvPr>
            <p:ph type="title"/>
          </p:nvPr>
        </p:nvSpPr>
        <p:spPr/>
        <p:txBody>
          <a:bodyPr/>
          <a:lstStyle/>
          <a:p>
            <a:r>
              <a:rPr lang="en-US" dirty="0"/>
              <a:t>Overview</a:t>
            </a:r>
          </a:p>
        </p:txBody>
      </p:sp>
      <p:sp>
        <p:nvSpPr>
          <p:cNvPr id="9" name="Slide Number Placeholder 8"/>
          <p:cNvSpPr>
            <a:spLocks noGrp="1"/>
          </p:cNvSpPr>
          <p:nvPr>
            <p:ph type="sldNum" sz="quarter" idx="11"/>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4219457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String Functions</a:t>
            </a:r>
          </a:p>
        </p:txBody>
      </p:sp>
    </p:spTree>
    <p:extLst>
      <p:ext uri="{BB962C8B-B14F-4D97-AF65-F5344CB8AC3E}">
        <p14:creationId xmlns:p14="http://schemas.microsoft.com/office/powerpoint/2010/main" val="2256664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0999" y="914400"/>
            <a:ext cx="8229600" cy="1136015"/>
          </a:xfrm>
        </p:spPr>
        <p:txBody>
          <a:bodyPr/>
          <a:lstStyle/>
          <a:p>
            <a:pPr indent="-365760">
              <a:lnSpc>
                <a:spcPct val="120000"/>
              </a:lnSpc>
            </a:pPr>
            <a:r>
              <a:rPr lang="en-US" sz="2000" dirty="0"/>
              <a:t>Accepts character value as input and can return both character and numeric value.</a:t>
            </a:r>
          </a:p>
          <a:p>
            <a:pPr indent="-365760">
              <a:lnSpc>
                <a:spcPct val="120000"/>
              </a:lnSpc>
            </a:pPr>
            <a:endParaRPr lang="en-US" sz="2000" b="1" dirty="0"/>
          </a:p>
          <a:p>
            <a:endParaRPr lang="en-US" sz="2000" dirty="0"/>
          </a:p>
        </p:txBody>
      </p:sp>
      <p:sp>
        <p:nvSpPr>
          <p:cNvPr id="2" name="Title 1"/>
          <p:cNvSpPr>
            <a:spLocks noGrp="1"/>
          </p:cNvSpPr>
          <p:nvPr>
            <p:ph type="title"/>
          </p:nvPr>
        </p:nvSpPr>
        <p:spPr/>
        <p:txBody>
          <a:bodyPr/>
          <a:lstStyle/>
          <a:p>
            <a:pPr marL="0" indent="0"/>
            <a:r>
              <a:rPr lang="en-US" dirty="0"/>
              <a:t>String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28017"/>
              </p:ext>
            </p:extLst>
          </p:nvPr>
        </p:nvGraphicFramePr>
        <p:xfrm>
          <a:off x="533399" y="2248852"/>
          <a:ext cx="8077200" cy="3803015"/>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pPr algn="ctr" fontAlgn="ctr"/>
                      <a:r>
                        <a:rPr lang="en-US" sz="1600" u="none" strike="noStrike" dirty="0">
                          <a:effectLst/>
                        </a:rPr>
                        <a:t>Function </a:t>
                      </a:r>
                      <a:endParaRPr lang="en-US" sz="1600" b="1" i="0" u="none" strike="noStrike" dirty="0">
                        <a:solidFill>
                          <a:schemeClr val="bg1"/>
                        </a:solidFill>
                        <a:effectLst/>
                        <a:latin typeface="Calibri"/>
                      </a:endParaRPr>
                    </a:p>
                  </a:txBody>
                  <a:tcPr marL="9525" marR="9525" marT="9525" marB="0" anchor="ctr">
                    <a:solidFill>
                      <a:schemeClr val="accent4"/>
                    </a:solidFill>
                  </a:tcPr>
                </a:tc>
                <a:tc>
                  <a:txBody>
                    <a:bodyPr/>
                    <a:lstStyle/>
                    <a:p>
                      <a:pPr algn="ctr" fontAlgn="ctr"/>
                      <a:r>
                        <a:rPr lang="en-US" sz="1600" u="none" strike="noStrike" dirty="0">
                          <a:effectLst/>
                        </a:rPr>
                        <a:t>Usage</a:t>
                      </a:r>
                      <a:endParaRPr lang="en-US" sz="1600" b="1" i="0" u="none" strike="noStrike" dirty="0">
                        <a:solidFill>
                          <a:schemeClr val="bg1"/>
                        </a:solidFill>
                        <a:effectLst/>
                        <a:latin typeface="Calibri"/>
                      </a:endParaRPr>
                    </a:p>
                  </a:txBody>
                  <a:tcPr marL="9525" marR="9525" marT="9525" marB="0" anchor="ctr">
                    <a:solidFill>
                      <a:schemeClr val="accent4"/>
                    </a:solidFill>
                  </a:tcPr>
                </a:tc>
                <a:extLst>
                  <a:ext uri="{0D108BD9-81ED-4DB2-BD59-A6C34878D82A}">
                    <a16:rowId xmlns:a16="http://schemas.microsoft.com/office/drawing/2014/main" val="10000"/>
                  </a:ext>
                </a:extLst>
              </a:tr>
              <a:tr h="370840">
                <a:tc>
                  <a:txBody>
                    <a:bodyPr/>
                    <a:lstStyle/>
                    <a:p>
                      <a:pPr algn="l" fontAlgn="ctr"/>
                      <a:r>
                        <a:rPr lang="en-US" sz="1600" u="none" strike="noStrike" dirty="0">
                          <a:solidFill>
                            <a:schemeClr val="bg1"/>
                          </a:solidFill>
                          <a:effectLst/>
                        </a:rPr>
                        <a:t>CONCATENATE</a:t>
                      </a:r>
                      <a:br>
                        <a:rPr lang="en-US" sz="1600" u="none" strike="noStrike" dirty="0">
                          <a:solidFill>
                            <a:schemeClr val="bg1"/>
                          </a:solidFill>
                          <a:effectLst/>
                        </a:rPr>
                      </a:b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Appends two or more literal expressions, column values, or</a:t>
                      </a:r>
                      <a:br>
                        <a:rPr lang="en-US" sz="1800" u="none" strike="noStrike" dirty="0">
                          <a:solidFill>
                            <a:schemeClr val="bg1"/>
                          </a:solidFill>
                          <a:effectLst/>
                        </a:rPr>
                      </a:br>
                      <a:r>
                        <a:rPr lang="en-US" sz="1800" u="none" strike="noStrike" dirty="0">
                          <a:solidFill>
                            <a:schemeClr val="bg1"/>
                          </a:solidFill>
                          <a:effectLst/>
                        </a:rPr>
                        <a:t>variables together into one string.</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1"/>
                  </a:ext>
                </a:extLst>
              </a:tr>
              <a:tr h="370840">
                <a:tc>
                  <a:txBody>
                    <a:bodyPr/>
                    <a:lstStyle/>
                    <a:p>
                      <a:pPr algn="l" fontAlgn="ctr"/>
                      <a:r>
                        <a:rPr lang="en-US" sz="1600" u="none" strike="noStrike" dirty="0">
                          <a:solidFill>
                            <a:schemeClr val="bg1"/>
                          </a:solidFill>
                          <a:effectLst/>
                        </a:rPr>
                        <a:t>CONVERT</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to a different representation within the same</a:t>
                      </a:r>
                      <a:br>
                        <a:rPr lang="en-US" sz="1800" u="none" strike="noStrike" dirty="0">
                          <a:solidFill>
                            <a:schemeClr val="bg1"/>
                          </a:solidFill>
                          <a:effectLst/>
                        </a:rPr>
                      </a:br>
                      <a:r>
                        <a:rPr lang="en-US" sz="1800" u="none" strike="noStrike" dirty="0">
                          <a:solidFill>
                            <a:schemeClr val="bg1"/>
                          </a:solidFill>
                          <a:effectLst/>
                        </a:rPr>
                        <a:t>character set.</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2"/>
                  </a:ext>
                </a:extLst>
              </a:tr>
              <a:tr h="370840">
                <a:tc>
                  <a:txBody>
                    <a:bodyPr/>
                    <a:lstStyle/>
                    <a:p>
                      <a:pPr algn="l" fontAlgn="ctr"/>
                      <a:r>
                        <a:rPr lang="en-US" sz="1600" u="none" strike="noStrike" dirty="0">
                          <a:solidFill>
                            <a:schemeClr val="bg1"/>
                          </a:solidFill>
                          <a:effectLst/>
                        </a:rPr>
                        <a:t>LOWER</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to all lowercase characters.</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3"/>
                  </a:ext>
                </a:extLst>
              </a:tr>
              <a:tr h="370840">
                <a:tc>
                  <a:txBody>
                    <a:bodyPr/>
                    <a:lstStyle/>
                    <a:p>
                      <a:pPr algn="l" fontAlgn="ctr"/>
                      <a:r>
                        <a:rPr lang="en-US" sz="1600" u="none" strike="noStrike" dirty="0">
                          <a:solidFill>
                            <a:schemeClr val="bg1"/>
                          </a:solidFill>
                          <a:effectLst/>
                        </a:rPr>
                        <a:t>SUBSTRING</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Extracts a portion of a string.</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4"/>
                  </a:ext>
                </a:extLst>
              </a:tr>
              <a:tr h="370840">
                <a:tc>
                  <a:txBody>
                    <a:bodyPr/>
                    <a:lstStyle/>
                    <a:p>
                      <a:pPr algn="l" fontAlgn="ctr"/>
                      <a:r>
                        <a:rPr lang="en-US" sz="1600" u="none" strike="noStrike" dirty="0">
                          <a:solidFill>
                            <a:schemeClr val="bg1"/>
                          </a:solidFill>
                          <a:effectLst/>
                        </a:rPr>
                        <a:t>TRANSLATE</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from one character set to another.</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5"/>
                  </a:ext>
                </a:extLst>
              </a:tr>
              <a:tr h="370840">
                <a:tc>
                  <a:txBody>
                    <a:bodyPr/>
                    <a:lstStyle/>
                    <a:p>
                      <a:pPr algn="l" fontAlgn="ctr"/>
                      <a:r>
                        <a:rPr lang="en-US" sz="1600" u="none" strike="noStrike" dirty="0">
                          <a:solidFill>
                            <a:schemeClr val="bg1"/>
                          </a:solidFill>
                          <a:effectLst/>
                        </a:rPr>
                        <a:t>TRIM</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Removes leading characters, trailing characters, or both from a character string.</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6"/>
                  </a:ext>
                </a:extLst>
              </a:tr>
              <a:tr h="370840">
                <a:tc>
                  <a:txBody>
                    <a:bodyPr/>
                    <a:lstStyle/>
                    <a:p>
                      <a:pPr algn="l" fontAlgn="ctr"/>
                      <a:r>
                        <a:rPr lang="en-US" sz="1600" u="none" strike="noStrike" dirty="0">
                          <a:solidFill>
                            <a:schemeClr val="bg1"/>
                          </a:solidFill>
                          <a:effectLst/>
                        </a:rPr>
                        <a:t>UPPER</a:t>
                      </a:r>
                      <a:endParaRPr lang="en-US" sz="1600" b="0" i="0" u="none" strike="noStrike" dirty="0">
                        <a:solidFill>
                          <a:schemeClr val="bg1"/>
                        </a:solidFill>
                        <a:effectLst/>
                        <a:latin typeface="Calibri"/>
                      </a:endParaRPr>
                    </a:p>
                  </a:txBody>
                  <a:tcPr marL="9525" marR="9525" marT="9525" marB="0" anchor="ctr">
                    <a:noFill/>
                  </a:tcPr>
                </a:tc>
                <a:tc>
                  <a:txBody>
                    <a:bodyPr/>
                    <a:lstStyle/>
                    <a:p>
                      <a:pPr algn="l" fontAlgn="ctr"/>
                      <a:r>
                        <a:rPr lang="en-US" sz="1800" u="none" strike="noStrike" dirty="0">
                          <a:solidFill>
                            <a:schemeClr val="bg1"/>
                          </a:solidFill>
                          <a:effectLst/>
                        </a:rPr>
                        <a:t>Converts a string to all uppercase characters.</a:t>
                      </a:r>
                      <a:endParaRPr lang="en-US" sz="1800" b="0" i="0" u="none" strike="noStrike" dirty="0">
                        <a:solidFill>
                          <a:schemeClr val="bg1"/>
                        </a:solidFill>
                        <a:effectLst/>
                        <a:latin typeface="Calibri"/>
                      </a:endParaRPr>
                    </a:p>
                  </a:txBody>
                  <a:tcPr marL="9525" marR="9525" marT="9525" marB="0" anchor="c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561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916" y="914401"/>
            <a:ext cx="8229600" cy="563880"/>
          </a:xfrm>
        </p:spPr>
        <p:txBody>
          <a:bodyPr/>
          <a:lstStyle/>
          <a:p>
            <a:pPr>
              <a:spcBef>
                <a:spcPts val="1200"/>
              </a:spcBef>
            </a:pPr>
            <a:r>
              <a:rPr lang="en-US" sz="2000" dirty="0"/>
              <a:t>The following are some of the String functions</a:t>
            </a:r>
          </a:p>
        </p:txBody>
      </p:sp>
      <p:sp>
        <p:nvSpPr>
          <p:cNvPr id="7170" name="Title 1"/>
          <p:cNvSpPr>
            <a:spLocks noGrp="1"/>
          </p:cNvSpPr>
          <p:nvPr>
            <p:ph type="title"/>
          </p:nvPr>
        </p:nvSpPr>
        <p:spPr/>
        <p:txBody>
          <a:bodyPr/>
          <a:lstStyle/>
          <a:p>
            <a:pPr lvl="1" eaLnBrk="1" hangingPunct="1"/>
            <a:r>
              <a:rPr lang="en-US" dirty="0">
                <a:solidFill>
                  <a:schemeClr val="bg1"/>
                </a:solidFill>
                <a:latin typeface="+mj-lt"/>
              </a:rPr>
              <a:t>String Function Examples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22</a:t>
            </a:fld>
            <a:endParaRPr lang="en-US" dirty="0"/>
          </a:p>
        </p:txBody>
      </p:sp>
      <p:graphicFrame>
        <p:nvGraphicFramePr>
          <p:cNvPr id="60" name="Table 59"/>
          <p:cNvGraphicFramePr>
            <a:graphicFrameLocks noGrp="1"/>
          </p:cNvGraphicFramePr>
          <p:nvPr>
            <p:extLst>
              <p:ext uri="{D42A27DB-BD31-4B8C-83A1-F6EECF244321}">
                <p14:modId xmlns:p14="http://schemas.microsoft.com/office/powerpoint/2010/main" val="2102837840"/>
              </p:ext>
            </p:extLst>
          </p:nvPr>
        </p:nvGraphicFramePr>
        <p:xfrm>
          <a:off x="533400" y="1714819"/>
          <a:ext cx="8077200" cy="338328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3245455">
                  <a:extLst>
                    <a:ext uri="{9D8B030D-6E8A-4147-A177-3AD203B41FA5}">
                      <a16:colId xmlns:a16="http://schemas.microsoft.com/office/drawing/2014/main" val="20001"/>
                    </a:ext>
                  </a:extLst>
                </a:gridCol>
                <a:gridCol w="3536345">
                  <a:extLst>
                    <a:ext uri="{9D8B030D-6E8A-4147-A177-3AD203B41FA5}">
                      <a16:colId xmlns:a16="http://schemas.microsoft.com/office/drawing/2014/main" val="20002"/>
                    </a:ext>
                  </a:extLst>
                </a:gridCol>
              </a:tblGrid>
              <a:tr h="286175">
                <a:tc>
                  <a:txBody>
                    <a:bodyPr/>
                    <a:lstStyle/>
                    <a:p>
                      <a:r>
                        <a:rPr lang="en-US" sz="1800" dirty="0"/>
                        <a:t>Function</a:t>
                      </a:r>
                      <a:endParaRPr lang="en-US" sz="1800" dirty="0">
                        <a:latin typeface="Arial" pitchFamily="34" charset="0"/>
                        <a:cs typeface="Arial" pitchFamily="34" charset="0"/>
                      </a:endParaRPr>
                    </a:p>
                  </a:txBody>
                  <a:tcPr>
                    <a:solidFill>
                      <a:schemeClr val="accent4"/>
                    </a:solidFill>
                  </a:tcPr>
                </a:tc>
                <a:tc>
                  <a:txBody>
                    <a:bodyPr/>
                    <a:lstStyle/>
                    <a:p>
                      <a:r>
                        <a:rPr lang="en-US" sz="1800" dirty="0"/>
                        <a:t>Description</a:t>
                      </a:r>
                      <a:endParaRPr lang="en-US" sz="1800" dirty="0">
                        <a:latin typeface="Arial" pitchFamily="34" charset="0"/>
                        <a:cs typeface="Arial" pitchFamily="34" charset="0"/>
                      </a:endParaRPr>
                    </a:p>
                  </a:txBody>
                  <a:tcPr>
                    <a:solidFill>
                      <a:schemeClr val="accent4"/>
                    </a:solidFill>
                  </a:tcPr>
                </a:tc>
                <a:tc>
                  <a:txBody>
                    <a:bodyPr/>
                    <a:lstStyle/>
                    <a:p>
                      <a:r>
                        <a:rPr lang="en-US" sz="1800" dirty="0"/>
                        <a:t>Example </a:t>
                      </a:r>
                      <a:endParaRPr lang="en-US" sz="1800" dirty="0">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481979">
                <a:tc>
                  <a:txBody>
                    <a:bodyPr/>
                    <a:lstStyle/>
                    <a:p>
                      <a:r>
                        <a:rPr lang="en-US" sz="1800" dirty="0">
                          <a:solidFill>
                            <a:schemeClr val="bg1"/>
                          </a:solidFill>
                        </a:rPr>
                        <a:t>UPPER</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a:solidFill>
                            <a:schemeClr val="bg1"/>
                          </a:solidFill>
                        </a:rPr>
                        <a:t>Converts Alpha Character values to  Upper  Case</a:t>
                      </a:r>
                      <a:endParaRPr lang="en-US" sz="1800" b="0" dirty="0">
                        <a:solidFill>
                          <a:schemeClr val="bg1"/>
                        </a:solidFill>
                        <a:latin typeface="Arial" pitchFamily="34" charset="0"/>
                        <a:cs typeface="Arial" pitchFamily="34" charset="0"/>
                      </a:endParaRPr>
                    </a:p>
                  </a:txBody>
                  <a:tcPr>
                    <a:noFill/>
                  </a:tcPr>
                </a:tc>
                <a:tc>
                  <a:txBody>
                    <a:bodyPr/>
                    <a:lstStyle/>
                    <a:p>
                      <a:r>
                        <a:rPr lang="en-US" sz="1800" b="0" dirty="0">
                          <a:solidFill>
                            <a:srgbClr val="0070C0"/>
                          </a:solidFill>
                        </a:rPr>
                        <a:t>SELECT UPPER (</a:t>
                      </a:r>
                      <a:r>
                        <a:rPr lang="en-US" sz="1800" b="1" kern="1200" dirty="0">
                          <a:solidFill>
                            <a:srgbClr val="BC8F00"/>
                          </a:solidFill>
                          <a:latin typeface="+mn-lt"/>
                          <a:ea typeface="+mn-ea"/>
                          <a:cs typeface="+mn-cs"/>
                        </a:rPr>
                        <a:t>CUSTOMENAME</a:t>
                      </a:r>
                      <a:r>
                        <a:rPr lang="en-US" sz="1800" b="0" dirty="0">
                          <a:solidFill>
                            <a:srgbClr val="0070C0"/>
                          </a:solidFill>
                        </a:rPr>
                        <a:t>) </a:t>
                      </a:r>
                    </a:p>
                    <a:p>
                      <a:r>
                        <a:rPr lang="en-US" sz="1800" b="0" dirty="0">
                          <a:solidFill>
                            <a:srgbClr val="0070C0"/>
                          </a:solidFill>
                        </a:rPr>
                        <a:t>FROM </a:t>
                      </a:r>
                      <a:r>
                        <a:rPr lang="en-US" sz="1800" b="1" kern="1200" dirty="0">
                          <a:solidFill>
                            <a:srgbClr val="BC8F00"/>
                          </a:solidFill>
                          <a:latin typeface="+mn-lt"/>
                          <a:ea typeface="+mn-ea"/>
                          <a:cs typeface="+mn-cs"/>
                        </a:rPr>
                        <a:t>CUSTOMERS;</a:t>
                      </a:r>
                    </a:p>
                  </a:txBody>
                  <a:tcPr>
                    <a:noFill/>
                  </a:tcPr>
                </a:tc>
                <a:extLst>
                  <a:ext uri="{0D108BD9-81ED-4DB2-BD59-A6C34878D82A}">
                    <a16:rowId xmlns:a16="http://schemas.microsoft.com/office/drawing/2014/main" val="10001"/>
                  </a:ext>
                </a:extLst>
              </a:tr>
              <a:tr h="481979">
                <a:tc>
                  <a:txBody>
                    <a:bodyPr/>
                    <a:lstStyle/>
                    <a:p>
                      <a:r>
                        <a:rPr lang="en-US" sz="1800" dirty="0">
                          <a:solidFill>
                            <a:schemeClr val="bg1"/>
                          </a:solidFill>
                        </a:rPr>
                        <a:t>LOWER</a:t>
                      </a:r>
                      <a:endParaRPr lang="en-US" sz="18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bg1"/>
                          </a:solidFill>
                        </a:rPr>
                        <a:t>Converts Alpha Character values to  Lower  Case</a:t>
                      </a:r>
                      <a:endParaRPr lang="en-US" sz="18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70C0"/>
                          </a:solidFill>
                        </a:rPr>
                        <a:t>SELECT LOWER(</a:t>
                      </a:r>
                      <a:r>
                        <a:rPr lang="en-US" sz="1800" b="1" kern="1200" dirty="0">
                          <a:solidFill>
                            <a:srgbClr val="BC8F00"/>
                          </a:solidFill>
                          <a:latin typeface="+mn-lt"/>
                          <a:ea typeface="+mn-ea"/>
                          <a:cs typeface="+mn-cs"/>
                        </a:rPr>
                        <a:t>CUSTOMENAME</a:t>
                      </a:r>
                      <a:r>
                        <a:rPr lang="en-US" sz="1800" b="0" dirty="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70C0"/>
                          </a:solidFill>
                        </a:rPr>
                        <a:t>FROM </a:t>
                      </a:r>
                      <a:r>
                        <a:rPr lang="en-US" sz="1800" b="1" kern="1200" dirty="0">
                          <a:solidFill>
                            <a:srgbClr val="BC8F00"/>
                          </a:solidFill>
                          <a:latin typeface="+mn-lt"/>
                          <a:ea typeface="+mn-ea"/>
                          <a:cs typeface="+mn-cs"/>
                        </a:rPr>
                        <a:t>CUSTOMERS;</a:t>
                      </a:r>
                    </a:p>
                  </a:txBody>
                  <a:tcPr>
                    <a:noFill/>
                  </a:tcPr>
                </a:tc>
                <a:extLst>
                  <a:ext uri="{0D108BD9-81ED-4DB2-BD59-A6C34878D82A}">
                    <a16:rowId xmlns:a16="http://schemas.microsoft.com/office/drawing/2014/main" val="10002"/>
                  </a:ext>
                </a:extLst>
              </a:tr>
              <a:tr h="481979">
                <a:tc>
                  <a:txBody>
                    <a:bodyPr/>
                    <a:lstStyle/>
                    <a:p>
                      <a:r>
                        <a:rPr lang="en-US" sz="1800" dirty="0">
                          <a:solidFill>
                            <a:schemeClr val="bg1"/>
                          </a:solidFill>
                        </a:rPr>
                        <a:t>CONCAT</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a:solidFill>
                            <a:schemeClr val="bg1"/>
                          </a:solidFill>
                        </a:rPr>
                        <a:t>Concatenates the first character value to the second character value.	</a:t>
                      </a:r>
                      <a:endParaRPr lang="en-US" sz="1800" kern="1200" baseline="0" dirty="0">
                        <a:solidFill>
                          <a:schemeClr val="bg1"/>
                        </a:solidFill>
                        <a:latin typeface="Arial" pitchFamily="34" charset="0"/>
                        <a:ea typeface="+mn-ea"/>
                        <a:cs typeface="Arial" pitchFamily="34" charset="0"/>
                      </a:endParaRPr>
                    </a:p>
                  </a:txBody>
                  <a:tcPr>
                    <a:noFill/>
                  </a:tcPr>
                </a:tc>
                <a:tc>
                  <a:txBody>
                    <a:bodyPr/>
                    <a:lstStyle/>
                    <a:p>
                      <a:r>
                        <a:rPr lang="en-US" sz="1800" b="0" dirty="0">
                          <a:solidFill>
                            <a:srgbClr val="0070C0"/>
                          </a:solidFill>
                        </a:rPr>
                        <a:t>SELECT CONCAT (</a:t>
                      </a:r>
                      <a:r>
                        <a:rPr lang="en-US" sz="1800" b="1" kern="1200" dirty="0">
                          <a:solidFill>
                            <a:srgbClr val="BC8F00"/>
                          </a:solidFill>
                          <a:latin typeface="+mn-lt"/>
                          <a:ea typeface="+mn-ea"/>
                          <a:cs typeface="+mn-cs"/>
                        </a:rPr>
                        <a:t>CUSTOMERNUMBER</a:t>
                      </a:r>
                      <a:r>
                        <a:rPr lang="en-US" sz="1800" b="0" dirty="0">
                          <a:solidFill>
                            <a:srgbClr val="0070C0"/>
                          </a:solidFill>
                        </a:rPr>
                        <a:t>, </a:t>
                      </a:r>
                      <a:r>
                        <a:rPr lang="en-US" sz="1800" b="1" kern="1200" dirty="0">
                          <a:solidFill>
                            <a:srgbClr val="BC8F00"/>
                          </a:solidFill>
                          <a:latin typeface="+mn-lt"/>
                          <a:ea typeface="+mn-ea"/>
                          <a:cs typeface="+mn-cs"/>
                        </a:rPr>
                        <a:t>CUSTOMENAME</a:t>
                      </a:r>
                      <a:r>
                        <a:rPr lang="en-US" sz="1800" b="0" dirty="0">
                          <a:solidFill>
                            <a:srgbClr val="0070C0"/>
                          </a:solidFill>
                        </a:rPr>
                        <a:t>) </a:t>
                      </a:r>
                    </a:p>
                    <a:p>
                      <a:r>
                        <a:rPr lang="en-US" sz="1800" b="0" dirty="0">
                          <a:solidFill>
                            <a:srgbClr val="0070C0"/>
                          </a:solidFill>
                        </a:rPr>
                        <a:t>FROM </a:t>
                      </a:r>
                      <a:r>
                        <a:rPr lang="en-US" sz="1800" b="1" kern="1200" dirty="0">
                          <a:solidFill>
                            <a:srgbClr val="BC8F00"/>
                          </a:solidFill>
                          <a:latin typeface="+mn-lt"/>
                          <a:ea typeface="+mn-ea"/>
                          <a:cs typeface="+mn-cs"/>
                        </a:rPr>
                        <a:t>CUSTOMERS;</a:t>
                      </a:r>
                      <a:endParaRPr lang="en-US" sz="1800" b="0" dirty="0">
                        <a:solidFill>
                          <a:srgbClr val="0070C0"/>
                        </a:solidFill>
                        <a:latin typeface="Arial" pitchFamily="34" charset="0"/>
                        <a:cs typeface="Arial" pitchFamily="34" charset="0"/>
                      </a:endParaRPr>
                    </a:p>
                  </a:txBody>
                  <a:tcP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subTnLst>
                                    <p:animClr clrSpc="rgb" dir="cw">
                                      <p:cBhvr override="childStyle">
                                        <p:cTn dur="1" fill="hold" display="0" masterRel="nextClick" afterEffect="1"/>
                                        <p:tgtEl>
                                          <p:spTgt spid="60"/>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dirty="0">
                <a:solidFill>
                  <a:schemeClr val="bg1"/>
                </a:solidFill>
                <a:latin typeface="+mj-lt"/>
              </a:rPr>
              <a:t>String Function Examples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23</a:t>
            </a:fld>
            <a:endParaRPr lang="en-US" dirty="0"/>
          </a:p>
        </p:txBody>
      </p:sp>
      <p:graphicFrame>
        <p:nvGraphicFramePr>
          <p:cNvPr id="60" name="Table 59"/>
          <p:cNvGraphicFramePr>
            <a:graphicFrameLocks noGrp="1"/>
          </p:cNvGraphicFramePr>
          <p:nvPr>
            <p:extLst>
              <p:ext uri="{D42A27DB-BD31-4B8C-83A1-F6EECF244321}">
                <p14:modId xmlns:p14="http://schemas.microsoft.com/office/powerpoint/2010/main" val="3281460125"/>
              </p:ext>
            </p:extLst>
          </p:nvPr>
        </p:nvGraphicFramePr>
        <p:xfrm>
          <a:off x="163285" y="1371600"/>
          <a:ext cx="8458201" cy="3657599"/>
        </p:xfrm>
        <a:graphic>
          <a:graphicData uri="http://schemas.openxmlformats.org/drawingml/2006/table">
            <a:tbl>
              <a:tblPr firstRow="1" bandRow="1">
                <a:tableStyleId>{5C22544A-7EE6-4342-B048-85BDC9FD1C3A}</a:tableStyleId>
              </a:tblPr>
              <a:tblGrid>
                <a:gridCol w="1665515">
                  <a:extLst>
                    <a:ext uri="{9D8B030D-6E8A-4147-A177-3AD203B41FA5}">
                      <a16:colId xmlns:a16="http://schemas.microsoft.com/office/drawing/2014/main" val="20000"/>
                    </a:ext>
                  </a:extLst>
                </a:gridCol>
                <a:gridCol w="3089532">
                  <a:extLst>
                    <a:ext uri="{9D8B030D-6E8A-4147-A177-3AD203B41FA5}">
                      <a16:colId xmlns:a16="http://schemas.microsoft.com/office/drawing/2014/main" val="20001"/>
                    </a:ext>
                  </a:extLst>
                </a:gridCol>
                <a:gridCol w="3703154">
                  <a:extLst>
                    <a:ext uri="{9D8B030D-6E8A-4147-A177-3AD203B41FA5}">
                      <a16:colId xmlns:a16="http://schemas.microsoft.com/office/drawing/2014/main" val="20002"/>
                    </a:ext>
                  </a:extLst>
                </a:gridCol>
              </a:tblGrid>
              <a:tr h="457199">
                <a:tc>
                  <a:txBody>
                    <a:bodyPr/>
                    <a:lstStyle/>
                    <a:p>
                      <a:r>
                        <a:rPr lang="en-US" sz="1800" dirty="0"/>
                        <a:t>Function</a:t>
                      </a:r>
                      <a:endParaRPr lang="en-US" sz="1800" dirty="0">
                        <a:latin typeface="Arial" pitchFamily="34" charset="0"/>
                        <a:cs typeface="Arial" pitchFamily="34" charset="0"/>
                      </a:endParaRPr>
                    </a:p>
                  </a:txBody>
                  <a:tcPr>
                    <a:solidFill>
                      <a:schemeClr val="accent4"/>
                    </a:solidFill>
                  </a:tcPr>
                </a:tc>
                <a:tc>
                  <a:txBody>
                    <a:bodyPr/>
                    <a:lstStyle/>
                    <a:p>
                      <a:r>
                        <a:rPr lang="en-US" sz="1800" dirty="0"/>
                        <a:t>Description</a:t>
                      </a:r>
                      <a:endParaRPr lang="en-US" sz="1800" dirty="0">
                        <a:latin typeface="Arial" pitchFamily="34" charset="0"/>
                        <a:cs typeface="Arial" pitchFamily="34" charset="0"/>
                      </a:endParaRPr>
                    </a:p>
                  </a:txBody>
                  <a:tcPr>
                    <a:solidFill>
                      <a:schemeClr val="accent4"/>
                    </a:solidFill>
                  </a:tcPr>
                </a:tc>
                <a:tc>
                  <a:txBody>
                    <a:bodyPr/>
                    <a:lstStyle/>
                    <a:p>
                      <a:r>
                        <a:rPr lang="en-US" sz="1800" dirty="0"/>
                        <a:t>Example </a:t>
                      </a:r>
                      <a:endParaRPr lang="en-US" sz="1800" dirty="0">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677783">
                <a:tc>
                  <a:txBody>
                    <a:bodyPr/>
                    <a:lstStyle/>
                    <a:p>
                      <a:r>
                        <a:rPr lang="en-US" sz="1800" dirty="0">
                          <a:solidFill>
                            <a:schemeClr val="bg1"/>
                          </a:solidFill>
                        </a:rPr>
                        <a:t>SUBSTRING</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a:solidFill>
                            <a:schemeClr val="bg1"/>
                          </a:solidFill>
                        </a:rPr>
                        <a:t>Returns the specified characters from the character starting position and retrieve the next n characters. </a:t>
                      </a:r>
                      <a:endParaRPr lang="en-US" sz="18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70C0"/>
                          </a:solidFill>
                        </a:rPr>
                        <a:t>SELECT </a:t>
                      </a:r>
                      <a:r>
                        <a:rPr lang="en-US" sz="1800" b="1" kern="1200" dirty="0">
                          <a:solidFill>
                            <a:srgbClr val="BC8F00"/>
                          </a:solidFill>
                          <a:latin typeface="+mn-lt"/>
                          <a:ea typeface="+mn-ea"/>
                          <a:cs typeface="+mn-cs"/>
                        </a:rPr>
                        <a:t>SUBSTRING(CUSTOMERNAME,1,3</a:t>
                      </a:r>
                      <a:r>
                        <a:rPr lang="en-US" sz="1800" b="0" dirty="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70C0"/>
                          </a:solidFill>
                        </a:rPr>
                        <a:t>FROM </a:t>
                      </a:r>
                      <a:r>
                        <a:rPr lang="en-US" sz="1800" b="1" kern="1200" dirty="0">
                          <a:solidFill>
                            <a:srgbClr val="BC8F00"/>
                          </a:solidFill>
                          <a:latin typeface="+mn-lt"/>
                          <a:ea typeface="+mn-ea"/>
                          <a:cs typeface="+mn-cs"/>
                        </a:rPr>
                        <a:t>CUSTOMERS;</a:t>
                      </a:r>
                      <a:endParaRPr lang="en-US" sz="1800" b="0" dirty="0">
                        <a:solidFill>
                          <a:srgbClr val="0070C0"/>
                        </a:solidFill>
                        <a:latin typeface="Arial" pitchFamily="34" charset="0"/>
                        <a:cs typeface="Arial" pitchFamily="34" charset="0"/>
                      </a:endParaRPr>
                    </a:p>
                  </a:txBody>
                  <a:tcPr>
                    <a:noFill/>
                  </a:tcPr>
                </a:tc>
                <a:extLst>
                  <a:ext uri="{0D108BD9-81ED-4DB2-BD59-A6C34878D82A}">
                    <a16:rowId xmlns:a16="http://schemas.microsoft.com/office/drawing/2014/main" val="10001"/>
                  </a:ext>
                </a:extLst>
              </a:tr>
              <a:tr h="677783">
                <a:tc>
                  <a:txBody>
                    <a:bodyPr/>
                    <a:lstStyle/>
                    <a:p>
                      <a:r>
                        <a:rPr lang="en-US" sz="1800" dirty="0">
                          <a:solidFill>
                            <a:schemeClr val="bg1"/>
                          </a:solidFill>
                        </a:rPr>
                        <a:t>TRIM</a:t>
                      </a:r>
                      <a:endParaRPr lang="en-US" sz="1800" b="0" dirty="0">
                        <a:solidFill>
                          <a:schemeClr val="bg1"/>
                        </a:solidFill>
                        <a:latin typeface="Arial" pitchFamily="34" charset="0"/>
                        <a:cs typeface="Arial" pitchFamily="34" charset="0"/>
                      </a:endParaRPr>
                    </a:p>
                  </a:txBody>
                  <a:tcPr>
                    <a:noFill/>
                  </a:tcPr>
                </a:tc>
                <a:tc>
                  <a:txBody>
                    <a:bodyPr/>
                    <a:lstStyle/>
                    <a:p>
                      <a:r>
                        <a:rPr lang="en-US" sz="1800" kern="1200" baseline="0" dirty="0">
                          <a:solidFill>
                            <a:schemeClr val="bg1"/>
                          </a:solidFill>
                        </a:rPr>
                        <a:t>Enable you to trim leading or trailing (or both) from a character string	</a:t>
                      </a:r>
                    </a:p>
                    <a:p>
                      <a:r>
                        <a:rPr lang="en-US" sz="1800" kern="1200" baseline="0" dirty="0">
                          <a:solidFill>
                            <a:schemeClr val="bg1"/>
                          </a:solidFill>
                        </a:rPr>
                        <a:t>	</a:t>
                      </a:r>
                      <a:endParaRPr lang="en-US" sz="1800" kern="1200" baseline="0" dirty="0">
                        <a:solidFill>
                          <a:schemeClr val="bg1"/>
                        </a:solidFill>
                        <a:latin typeface="Arial" pitchFamily="34" charset="0"/>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70C0"/>
                          </a:solidFill>
                        </a:rPr>
                        <a:t>SELECT TRIM(LEADING '</a:t>
                      </a:r>
                      <a:r>
                        <a:rPr lang="en-US" sz="1800" b="0" dirty="0">
                          <a:solidFill>
                            <a:srgbClr val="00B050"/>
                          </a:solidFill>
                        </a:rPr>
                        <a:t>A</a:t>
                      </a:r>
                      <a:r>
                        <a:rPr lang="en-US" sz="1800" b="0" dirty="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70C0"/>
                          </a:solidFill>
                        </a:rPr>
                        <a:t>FROM </a:t>
                      </a:r>
                      <a:r>
                        <a:rPr lang="en-US" sz="1800" b="1" kern="1200" dirty="0">
                          <a:solidFill>
                            <a:srgbClr val="BC8F00"/>
                          </a:solidFill>
                          <a:latin typeface="+mn-lt"/>
                          <a:ea typeface="+mn-ea"/>
                          <a:cs typeface="+mn-cs"/>
                        </a:rPr>
                        <a:t>CUSTOMERNAME</a:t>
                      </a:r>
                      <a:r>
                        <a:rPr lang="en-US" sz="1800" b="0" dirty="0">
                          <a:solidFill>
                            <a:srgbClr val="0070C0"/>
                          </a:solidFill>
                        </a:rPr>
                        <a:t>) FROM </a:t>
                      </a:r>
                      <a:r>
                        <a:rPr lang="en-US" sz="1800" b="1" kern="1200" dirty="0">
                          <a:solidFill>
                            <a:srgbClr val="BC8F00"/>
                          </a:solidFill>
                          <a:latin typeface="+mn-lt"/>
                          <a:ea typeface="+mn-ea"/>
                          <a:cs typeface="+mn-cs"/>
                        </a:rPr>
                        <a:t>CUSTOMERS</a:t>
                      </a:r>
                      <a:endParaRPr lang="en-US" sz="1800" b="0" dirty="0">
                        <a:solidFill>
                          <a:srgbClr val="0070C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70C0"/>
                          </a:solidFill>
                          <a:latin typeface="+mn-lt"/>
                          <a:cs typeface="Arial" pitchFamily="34" charset="0"/>
                        </a:rPr>
                        <a:t>SELECT TRIM(TRAILING ‘</a:t>
                      </a:r>
                      <a:r>
                        <a:rPr lang="en-US" sz="1800" b="0" dirty="0">
                          <a:solidFill>
                            <a:srgbClr val="00B050"/>
                          </a:solidFill>
                          <a:latin typeface="+mn-lt"/>
                          <a:cs typeface="Arial" pitchFamily="34" charset="0"/>
                        </a:rPr>
                        <a:t>e</a:t>
                      </a:r>
                      <a:r>
                        <a:rPr lang="en-US" sz="1800" b="0" dirty="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70C0"/>
                          </a:solidFill>
                          <a:latin typeface="+mn-lt"/>
                          <a:cs typeface="Arial" pitchFamily="34" charset="0"/>
                        </a:rPr>
                        <a:t>FROM </a:t>
                      </a:r>
                      <a:r>
                        <a:rPr lang="en-US" sz="1800" b="1" kern="1200" dirty="0">
                          <a:solidFill>
                            <a:srgbClr val="BC8F00"/>
                          </a:solidFill>
                          <a:latin typeface="+mn-lt"/>
                          <a:ea typeface="+mn-ea"/>
                          <a:cs typeface="+mn-cs"/>
                        </a:rPr>
                        <a:t>CUSTOMERNAME</a:t>
                      </a:r>
                      <a:r>
                        <a:rPr lang="en-US" sz="1800" b="0" dirty="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70C0"/>
                          </a:solidFill>
                          <a:latin typeface="+mn-lt"/>
                          <a:cs typeface="Arial" pitchFamily="34" charset="0"/>
                        </a:rPr>
                        <a:t>FROM </a:t>
                      </a:r>
                      <a:r>
                        <a:rPr lang="en-US" sz="1800" b="1" kern="1200" dirty="0">
                          <a:solidFill>
                            <a:srgbClr val="BC8F00"/>
                          </a:solidFill>
                          <a:latin typeface="+mn-lt"/>
                          <a:ea typeface="+mn-ea"/>
                          <a:cs typeface="+mn-cs"/>
                        </a:rPr>
                        <a:t>CUSTOMERS;</a:t>
                      </a:r>
                      <a:endParaRPr lang="en-US" sz="1800" b="0" dirty="0">
                        <a:solidFill>
                          <a:srgbClr val="0070C0"/>
                        </a:solidFill>
                        <a:latin typeface="Arial" pitchFamily="34" charset="0"/>
                        <a:cs typeface="Arial" pitchFamily="34" charset="0"/>
                      </a:endParaRPr>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238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Numeric/Mathematical Functions</a:t>
            </a:r>
          </a:p>
        </p:txBody>
      </p:sp>
    </p:spTree>
    <p:extLst>
      <p:ext uri="{BB962C8B-B14F-4D97-AF65-F5344CB8AC3E}">
        <p14:creationId xmlns:p14="http://schemas.microsoft.com/office/powerpoint/2010/main" val="1779364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066801"/>
            <a:ext cx="8229600" cy="914400"/>
          </a:xfrm>
        </p:spPr>
        <p:txBody>
          <a:bodyPr/>
          <a:lstStyle/>
          <a:p>
            <a:pPr indent="-365760">
              <a:lnSpc>
                <a:spcPct val="120000"/>
              </a:lnSpc>
            </a:pPr>
            <a:r>
              <a:rPr lang="en-US" sz="2000" dirty="0"/>
              <a:t>Accept numbers, process it &amp; return numeric values.</a:t>
            </a:r>
          </a:p>
          <a:p>
            <a:pPr indent="-365760">
              <a:lnSpc>
                <a:spcPct val="120000"/>
              </a:lnSpc>
            </a:pPr>
            <a:endParaRPr lang="en-US" sz="2000" b="1" dirty="0"/>
          </a:p>
          <a:p>
            <a:pPr indent="-365760">
              <a:lnSpc>
                <a:spcPct val="120000"/>
              </a:lnSpc>
            </a:pPr>
            <a:endParaRPr lang="en-IN" sz="2000" dirty="0"/>
          </a:p>
          <a:p>
            <a:pPr indent="-365760">
              <a:lnSpc>
                <a:spcPct val="120000"/>
              </a:lnSpc>
            </a:pPr>
            <a:endParaRPr lang="en-US" sz="2000" dirty="0"/>
          </a:p>
          <a:p>
            <a:endParaRPr lang="en-US" sz="2000" dirty="0"/>
          </a:p>
        </p:txBody>
      </p:sp>
      <p:sp>
        <p:nvSpPr>
          <p:cNvPr id="2" name="Title 1"/>
          <p:cNvSpPr>
            <a:spLocks noGrp="1"/>
          </p:cNvSpPr>
          <p:nvPr>
            <p:ph type="title"/>
          </p:nvPr>
        </p:nvSpPr>
        <p:spPr/>
        <p:txBody>
          <a:bodyPr/>
          <a:lstStyle/>
          <a:p>
            <a:pPr marL="0" indent="0"/>
            <a:r>
              <a:rPr lang="en-US" dirty="0"/>
              <a:t>Numeric/Mathematical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42402637"/>
              </p:ext>
            </p:extLst>
          </p:nvPr>
        </p:nvGraphicFramePr>
        <p:xfrm>
          <a:off x="990600" y="1752600"/>
          <a:ext cx="7315200" cy="3526815"/>
        </p:xfrm>
        <a:graphic>
          <a:graphicData uri="http://schemas.openxmlformats.org/drawingml/2006/table">
            <a:tbl>
              <a:tblPr firstRow="1" bandRow="1">
                <a:tableStyleId>{5C22544A-7EE6-4342-B048-85BDC9FD1C3A}</a:tableStyleId>
              </a:tblPr>
              <a:tblGrid>
                <a:gridCol w="1417893">
                  <a:extLst>
                    <a:ext uri="{9D8B030D-6E8A-4147-A177-3AD203B41FA5}">
                      <a16:colId xmlns:a16="http://schemas.microsoft.com/office/drawing/2014/main" val="20000"/>
                    </a:ext>
                  </a:extLst>
                </a:gridCol>
                <a:gridCol w="5897307">
                  <a:extLst>
                    <a:ext uri="{9D8B030D-6E8A-4147-A177-3AD203B41FA5}">
                      <a16:colId xmlns:a16="http://schemas.microsoft.com/office/drawing/2014/main" val="20001"/>
                    </a:ext>
                  </a:extLst>
                </a:gridCol>
              </a:tblGrid>
              <a:tr h="457304">
                <a:tc>
                  <a:txBody>
                    <a:bodyPr/>
                    <a:lstStyle/>
                    <a:p>
                      <a:pPr algn="ctr" fontAlgn="b"/>
                      <a:r>
                        <a:rPr lang="en-US" sz="2000" u="none" strike="noStrike" dirty="0">
                          <a:effectLst/>
                        </a:rPr>
                        <a:t>Function </a:t>
                      </a:r>
                      <a:endParaRPr lang="en-US" sz="2000" b="1" i="0" u="none" strike="noStrike" dirty="0">
                        <a:solidFill>
                          <a:schemeClr val="bg1"/>
                        </a:solidFill>
                        <a:effectLst/>
                        <a:latin typeface="Calibri"/>
                      </a:endParaRPr>
                    </a:p>
                  </a:txBody>
                  <a:tcPr marL="9525" marR="9525" marT="9525" marB="0" anchor="b">
                    <a:solidFill>
                      <a:schemeClr val="accent4"/>
                    </a:solidFill>
                  </a:tcPr>
                </a:tc>
                <a:tc>
                  <a:txBody>
                    <a:bodyPr/>
                    <a:lstStyle/>
                    <a:p>
                      <a:pPr algn="ctr" fontAlgn="b"/>
                      <a:r>
                        <a:rPr lang="en-US" sz="2000" u="none" strike="noStrike" dirty="0">
                          <a:effectLst/>
                        </a:rPr>
                        <a:t>Usage</a:t>
                      </a:r>
                      <a:endParaRPr lang="en-US" sz="2000" b="1" i="0" u="none" strike="noStrike" dirty="0">
                        <a:solidFill>
                          <a:schemeClr val="bg1"/>
                        </a:solidFill>
                        <a:effectLst/>
                        <a:latin typeface="Calibri"/>
                      </a:endParaRPr>
                    </a:p>
                  </a:txBody>
                  <a:tcPr marL="9525" marR="9525" marT="9525" marB="0" anchor="b">
                    <a:solidFill>
                      <a:schemeClr val="accent4"/>
                    </a:solidFill>
                  </a:tcPr>
                </a:tc>
                <a:extLst>
                  <a:ext uri="{0D108BD9-81ED-4DB2-BD59-A6C34878D82A}">
                    <a16:rowId xmlns:a16="http://schemas.microsoft.com/office/drawing/2014/main" val="10000"/>
                  </a:ext>
                </a:extLst>
              </a:tr>
              <a:tr h="445109">
                <a:tc>
                  <a:txBody>
                    <a:bodyPr/>
                    <a:lstStyle/>
                    <a:p>
                      <a:pPr algn="ctr" fontAlgn="b"/>
                      <a:r>
                        <a:rPr lang="en-US" sz="1800" u="none" strike="noStrike" dirty="0">
                          <a:solidFill>
                            <a:schemeClr val="bg1"/>
                          </a:solidFill>
                          <a:effectLst/>
                        </a:rPr>
                        <a:t>ABS</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a:solidFill>
                            <a:schemeClr val="bg1"/>
                          </a:solidFill>
                          <a:effectLst/>
                        </a:rPr>
                        <a:t> Returns the and absolute value of n.</a:t>
                      </a:r>
                      <a:endParaRPr lang="en-US" sz="2000" b="0" i="0" u="none" strike="noStrike" dirty="0">
                        <a:solidFill>
                          <a:schemeClr val="bg1"/>
                        </a:solidFill>
                        <a:effectLst/>
                        <a:latin typeface="Calibri"/>
                      </a:endParaRPr>
                    </a:p>
                  </a:txBody>
                  <a:tcPr marL="9525" marR="9525" marT="9525" marB="0" anchor="b">
                    <a:noFill/>
                  </a:tcPr>
                </a:tc>
                <a:extLst>
                  <a:ext uri="{0D108BD9-81ED-4DB2-BD59-A6C34878D82A}">
                    <a16:rowId xmlns:a16="http://schemas.microsoft.com/office/drawing/2014/main" val="10001"/>
                  </a:ext>
                </a:extLst>
              </a:tr>
              <a:tr h="445109">
                <a:tc>
                  <a:txBody>
                    <a:bodyPr/>
                    <a:lstStyle/>
                    <a:p>
                      <a:pPr algn="ctr" fontAlgn="b"/>
                      <a:r>
                        <a:rPr lang="en-US" sz="1800" u="none" strike="noStrike" dirty="0">
                          <a:solidFill>
                            <a:schemeClr val="bg1"/>
                          </a:solidFill>
                          <a:effectLst/>
                        </a:rPr>
                        <a:t>CEIL</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a:solidFill>
                            <a:schemeClr val="bg1"/>
                          </a:solidFill>
                          <a:effectLst/>
                        </a:rPr>
                        <a:t> Returns the smallest integer greater than or equal to n.</a:t>
                      </a:r>
                      <a:endParaRPr lang="en-US" sz="2000" b="0" i="0" u="none" strike="noStrike" dirty="0">
                        <a:solidFill>
                          <a:schemeClr val="bg1"/>
                        </a:solidFill>
                        <a:effectLst/>
                        <a:latin typeface="Calibri"/>
                      </a:endParaRPr>
                    </a:p>
                  </a:txBody>
                  <a:tcPr marL="9525" marR="9525" marT="9525" marB="0" anchor="b">
                    <a:noFill/>
                  </a:tcPr>
                </a:tc>
                <a:extLst>
                  <a:ext uri="{0D108BD9-81ED-4DB2-BD59-A6C34878D82A}">
                    <a16:rowId xmlns:a16="http://schemas.microsoft.com/office/drawing/2014/main" val="10002"/>
                  </a:ext>
                </a:extLst>
              </a:tr>
              <a:tr h="445109">
                <a:tc>
                  <a:txBody>
                    <a:bodyPr/>
                    <a:lstStyle/>
                    <a:p>
                      <a:pPr algn="ctr" fontAlgn="b"/>
                      <a:r>
                        <a:rPr lang="en-US" sz="1800" u="none" strike="noStrike" dirty="0">
                          <a:solidFill>
                            <a:schemeClr val="bg1"/>
                          </a:solidFill>
                          <a:effectLst/>
                        </a:rPr>
                        <a:t>FLOOR </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a:solidFill>
                            <a:schemeClr val="bg1"/>
                          </a:solidFill>
                          <a:effectLst/>
                        </a:rPr>
                        <a:t> Returns the largest integer equal to or less than n.</a:t>
                      </a:r>
                      <a:endParaRPr lang="en-US" sz="2000" b="0" i="0" u="none" strike="noStrike" dirty="0">
                        <a:solidFill>
                          <a:schemeClr val="bg1"/>
                        </a:solidFill>
                        <a:effectLst/>
                        <a:latin typeface="Calibri"/>
                      </a:endParaRPr>
                    </a:p>
                  </a:txBody>
                  <a:tcPr marL="9525" marR="9525" marT="9525" marB="0" anchor="b">
                    <a:noFill/>
                  </a:tcPr>
                </a:tc>
                <a:extLst>
                  <a:ext uri="{0D108BD9-81ED-4DB2-BD59-A6C34878D82A}">
                    <a16:rowId xmlns:a16="http://schemas.microsoft.com/office/drawing/2014/main" val="10003"/>
                  </a:ext>
                </a:extLst>
              </a:tr>
              <a:tr h="669950">
                <a:tc>
                  <a:txBody>
                    <a:bodyPr/>
                    <a:lstStyle/>
                    <a:p>
                      <a:pPr algn="ctr" fontAlgn="b"/>
                      <a:r>
                        <a:rPr lang="en-US" sz="1800" u="none" strike="noStrike" dirty="0">
                          <a:solidFill>
                            <a:schemeClr val="bg1"/>
                          </a:solidFill>
                          <a:effectLst/>
                        </a:rPr>
                        <a:t>MOD</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a:solidFill>
                            <a:schemeClr val="bg1"/>
                          </a:solidFill>
                          <a:effectLst/>
                        </a:rPr>
                        <a:t> Returns the operator remainder of m divided by n; returns m if n is 0.</a:t>
                      </a:r>
                      <a:endParaRPr lang="en-US" sz="2000" b="0" i="0" u="none" strike="noStrike" dirty="0">
                        <a:solidFill>
                          <a:schemeClr val="bg1"/>
                        </a:solidFill>
                        <a:effectLst/>
                        <a:latin typeface="Calibri"/>
                      </a:endParaRPr>
                    </a:p>
                  </a:txBody>
                  <a:tcPr marL="9525" marR="9525" marT="9525" marB="0" anchor="b">
                    <a:noFill/>
                  </a:tcPr>
                </a:tc>
                <a:extLst>
                  <a:ext uri="{0D108BD9-81ED-4DB2-BD59-A6C34878D82A}">
                    <a16:rowId xmlns:a16="http://schemas.microsoft.com/office/drawing/2014/main" val="10004"/>
                  </a:ext>
                </a:extLst>
              </a:tr>
              <a:tr h="445109">
                <a:tc>
                  <a:txBody>
                    <a:bodyPr/>
                    <a:lstStyle/>
                    <a:p>
                      <a:pPr algn="ctr" fontAlgn="b"/>
                      <a:r>
                        <a:rPr lang="en-US" sz="1800" u="none" strike="noStrike" dirty="0">
                          <a:solidFill>
                            <a:schemeClr val="bg1"/>
                          </a:solidFill>
                          <a:effectLst/>
                        </a:rPr>
                        <a:t>PI</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a:solidFill>
                            <a:schemeClr val="bg1"/>
                          </a:solidFill>
                          <a:effectLst/>
                        </a:rPr>
                        <a:t> Returns pi (approx. 3.1415926...).</a:t>
                      </a:r>
                      <a:endParaRPr lang="en-US" sz="2000" b="0" i="0" u="none" strike="noStrike" dirty="0">
                        <a:solidFill>
                          <a:schemeClr val="bg1"/>
                        </a:solidFill>
                        <a:effectLst/>
                        <a:latin typeface="Calibri"/>
                      </a:endParaRPr>
                    </a:p>
                  </a:txBody>
                  <a:tcPr marL="9525" marR="9525" marT="9525" marB="0" anchor="b">
                    <a:noFill/>
                  </a:tcPr>
                </a:tc>
                <a:extLst>
                  <a:ext uri="{0D108BD9-81ED-4DB2-BD59-A6C34878D82A}">
                    <a16:rowId xmlns:a16="http://schemas.microsoft.com/office/drawing/2014/main" val="10005"/>
                  </a:ext>
                </a:extLst>
              </a:tr>
              <a:tr h="445109">
                <a:tc>
                  <a:txBody>
                    <a:bodyPr/>
                    <a:lstStyle/>
                    <a:p>
                      <a:pPr marL="0" algn="ctr" defTabSz="457200" rtl="0" eaLnBrk="1" fontAlgn="b" latinLnBrk="0" hangingPunct="1"/>
                      <a:r>
                        <a:rPr lang="en-US" sz="1800" u="none" strike="noStrike" kern="1200" dirty="0">
                          <a:solidFill>
                            <a:schemeClr val="bg1"/>
                          </a:solidFill>
                          <a:effectLst/>
                          <a:latin typeface="+mn-lt"/>
                          <a:ea typeface="+mn-ea"/>
                          <a:cs typeface="+mn-cs"/>
                        </a:rPr>
                        <a:t>POWER</a:t>
                      </a:r>
                    </a:p>
                  </a:txBody>
                  <a:tcPr marL="9525" marR="9525" marT="9525" marB="0" anchor="b">
                    <a:noFill/>
                  </a:tcPr>
                </a:tc>
                <a:tc>
                  <a:txBody>
                    <a:bodyPr/>
                    <a:lstStyle/>
                    <a:p>
                      <a:pPr marL="0" algn="l" defTabSz="457200" rtl="0" eaLnBrk="1" fontAlgn="b" latinLnBrk="0" hangingPunct="1"/>
                      <a:r>
                        <a:rPr lang="en-US" sz="2000" u="none" strike="noStrike" kern="1200" dirty="0">
                          <a:solidFill>
                            <a:schemeClr val="bg1"/>
                          </a:solidFill>
                          <a:effectLst/>
                          <a:latin typeface="+mn-lt"/>
                          <a:ea typeface="+mn-ea"/>
                          <a:cs typeface="+mn-cs"/>
                        </a:rPr>
                        <a:t> Returns m raised to the nth power.</a:t>
                      </a:r>
                    </a:p>
                  </a:txBody>
                  <a:tcPr marL="9525" marR="9525" marT="9525" marB="0" anchor="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6224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Numeric/Mathematical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74289786"/>
              </p:ext>
            </p:extLst>
          </p:nvPr>
        </p:nvGraphicFramePr>
        <p:xfrm>
          <a:off x="914400" y="1371600"/>
          <a:ext cx="7076364" cy="4466482"/>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5704764">
                  <a:extLst>
                    <a:ext uri="{9D8B030D-6E8A-4147-A177-3AD203B41FA5}">
                      <a16:colId xmlns:a16="http://schemas.microsoft.com/office/drawing/2014/main" val="20001"/>
                    </a:ext>
                  </a:extLst>
                </a:gridCol>
              </a:tblGrid>
              <a:tr h="581522">
                <a:tc>
                  <a:txBody>
                    <a:bodyPr/>
                    <a:lstStyle/>
                    <a:p>
                      <a:pPr algn="ctr" fontAlgn="b"/>
                      <a:r>
                        <a:rPr lang="en-US" sz="2000" u="none" strike="noStrike" dirty="0">
                          <a:effectLst/>
                        </a:rPr>
                        <a:t>Function </a:t>
                      </a:r>
                      <a:endParaRPr lang="en-US" sz="2000" b="1" i="0" u="none" strike="noStrike" dirty="0">
                        <a:solidFill>
                          <a:schemeClr val="bg1"/>
                        </a:solidFill>
                        <a:effectLst/>
                        <a:latin typeface="Calibri"/>
                      </a:endParaRPr>
                    </a:p>
                  </a:txBody>
                  <a:tcPr marL="9525" marR="9525" marT="9525" marB="0" anchor="b">
                    <a:solidFill>
                      <a:schemeClr val="accent4"/>
                    </a:solidFill>
                  </a:tcPr>
                </a:tc>
                <a:tc>
                  <a:txBody>
                    <a:bodyPr/>
                    <a:lstStyle/>
                    <a:p>
                      <a:pPr algn="ctr" fontAlgn="b"/>
                      <a:r>
                        <a:rPr lang="en-US" sz="2000" u="none" strike="noStrike" dirty="0">
                          <a:effectLst/>
                        </a:rPr>
                        <a:t>Usage</a:t>
                      </a:r>
                      <a:endParaRPr lang="en-US" sz="2000" b="1" i="0" u="none" strike="noStrike" dirty="0">
                        <a:solidFill>
                          <a:schemeClr val="bg1"/>
                        </a:solidFill>
                        <a:effectLst/>
                        <a:latin typeface="Calibri"/>
                      </a:endParaRPr>
                    </a:p>
                  </a:txBody>
                  <a:tcPr marL="9525" marR="9525" marT="9525" marB="0" anchor="b">
                    <a:solidFill>
                      <a:schemeClr val="accent4"/>
                    </a:solidFill>
                  </a:tcPr>
                </a:tc>
                <a:extLst>
                  <a:ext uri="{0D108BD9-81ED-4DB2-BD59-A6C34878D82A}">
                    <a16:rowId xmlns:a16="http://schemas.microsoft.com/office/drawing/2014/main" val="10000"/>
                  </a:ext>
                </a:extLst>
              </a:tr>
              <a:tr h="787478">
                <a:tc>
                  <a:txBody>
                    <a:bodyPr/>
                    <a:lstStyle/>
                    <a:p>
                      <a:pPr algn="ctr" fontAlgn="b"/>
                      <a:r>
                        <a:rPr lang="en-US" sz="1800" u="none" strike="noStrike" dirty="0">
                          <a:solidFill>
                            <a:schemeClr val="bg1"/>
                          </a:solidFill>
                          <a:effectLst/>
                        </a:rPr>
                        <a:t>ROUND</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a:solidFill>
                            <a:schemeClr val="bg1"/>
                          </a:solidFill>
                          <a:effectLst/>
                        </a:rPr>
                        <a:t> Returns a numeric expression rounded to the specified length or precision.</a:t>
                      </a:r>
                      <a:endParaRPr lang="en-US" sz="2000" b="0" i="0" u="none" strike="noStrike" dirty="0">
                        <a:solidFill>
                          <a:schemeClr val="bg1"/>
                        </a:solidFill>
                        <a:effectLst/>
                        <a:latin typeface="Calibri"/>
                      </a:endParaRPr>
                    </a:p>
                  </a:txBody>
                  <a:tcPr marL="9525" marR="9525" marT="9525" marB="0" anchor="b">
                    <a:noFill/>
                  </a:tcPr>
                </a:tc>
                <a:extLst>
                  <a:ext uri="{0D108BD9-81ED-4DB2-BD59-A6C34878D82A}">
                    <a16:rowId xmlns:a16="http://schemas.microsoft.com/office/drawing/2014/main" val="10001"/>
                  </a:ext>
                </a:extLst>
              </a:tr>
              <a:tr h="471679">
                <a:tc>
                  <a:txBody>
                    <a:bodyPr/>
                    <a:lstStyle/>
                    <a:p>
                      <a:pPr algn="ctr" fontAlgn="b"/>
                      <a:r>
                        <a:rPr lang="en-US" sz="1800" u="none" strike="noStrike" dirty="0">
                          <a:solidFill>
                            <a:schemeClr val="bg1"/>
                          </a:solidFill>
                          <a:effectLst/>
                        </a:rPr>
                        <a:t>SQRT</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a:solidFill>
                            <a:schemeClr val="bg1"/>
                          </a:solidFill>
                          <a:effectLst/>
                        </a:rPr>
                        <a:t> Returns the square root of n.</a:t>
                      </a:r>
                      <a:endParaRPr lang="en-US" sz="2000" b="0" i="0" u="none" strike="noStrike" dirty="0">
                        <a:solidFill>
                          <a:schemeClr val="bg1"/>
                        </a:solidFill>
                        <a:effectLst/>
                        <a:latin typeface="Calibri"/>
                      </a:endParaRPr>
                    </a:p>
                  </a:txBody>
                  <a:tcPr marL="9525" marR="9525" marT="9525" marB="0" anchor="b">
                    <a:noFill/>
                  </a:tcPr>
                </a:tc>
                <a:extLst>
                  <a:ext uri="{0D108BD9-81ED-4DB2-BD59-A6C34878D82A}">
                    <a16:rowId xmlns:a16="http://schemas.microsoft.com/office/drawing/2014/main" val="10002"/>
                  </a:ext>
                </a:extLst>
              </a:tr>
              <a:tr h="787478">
                <a:tc>
                  <a:txBody>
                    <a:bodyPr/>
                    <a:lstStyle/>
                    <a:p>
                      <a:pPr algn="ctr" fontAlgn="b"/>
                      <a:r>
                        <a:rPr lang="en-US" sz="1800" u="none" strike="noStrike" dirty="0">
                          <a:solidFill>
                            <a:schemeClr val="bg1"/>
                          </a:solidFill>
                          <a:effectLst/>
                        </a:rPr>
                        <a:t>SQUARE</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a:solidFill>
                            <a:schemeClr val="bg1"/>
                          </a:solidFill>
                          <a:effectLst/>
                        </a:rPr>
                        <a:t> Returns the expression raised to the power of 2; equivalent to POWER(number,2).</a:t>
                      </a:r>
                      <a:endParaRPr lang="en-US" sz="2000" b="0" i="0" u="none" strike="noStrike" dirty="0">
                        <a:solidFill>
                          <a:schemeClr val="bg1"/>
                        </a:solidFill>
                        <a:effectLst/>
                        <a:latin typeface="Calibri"/>
                      </a:endParaRPr>
                    </a:p>
                  </a:txBody>
                  <a:tcPr marL="9525" marR="9525" marT="9525" marB="0" anchor="b">
                    <a:noFill/>
                  </a:tcPr>
                </a:tc>
                <a:extLst>
                  <a:ext uri="{0D108BD9-81ED-4DB2-BD59-A6C34878D82A}">
                    <a16:rowId xmlns:a16="http://schemas.microsoft.com/office/drawing/2014/main" val="10003"/>
                  </a:ext>
                </a:extLst>
              </a:tr>
              <a:tr h="1410443">
                <a:tc>
                  <a:txBody>
                    <a:bodyPr/>
                    <a:lstStyle/>
                    <a:p>
                      <a:pPr algn="ctr" fontAlgn="b"/>
                      <a:r>
                        <a:rPr lang="en-US" sz="1800" u="none" strike="noStrike" dirty="0">
                          <a:solidFill>
                            <a:schemeClr val="bg1"/>
                          </a:solidFill>
                          <a:effectLst/>
                        </a:rPr>
                        <a:t>TRUNC </a:t>
                      </a:r>
                    </a:p>
                    <a:p>
                      <a:pPr algn="ctr" fontAlgn="b"/>
                      <a:r>
                        <a:rPr lang="en-US" sz="1800" u="none" strike="noStrike" dirty="0">
                          <a:solidFill>
                            <a:schemeClr val="bg1"/>
                          </a:solidFill>
                          <a:effectLst/>
                        </a:rPr>
                        <a:t>or </a:t>
                      </a:r>
                    </a:p>
                    <a:p>
                      <a:pPr algn="ctr" fontAlgn="b"/>
                      <a:r>
                        <a:rPr lang="en-US" sz="1800" u="none" strike="noStrike" dirty="0">
                          <a:solidFill>
                            <a:schemeClr val="bg1"/>
                          </a:solidFill>
                          <a:effectLst/>
                        </a:rPr>
                        <a:t>TRUNCATE </a:t>
                      </a:r>
                      <a:endParaRPr lang="en-US" sz="1800" b="1" i="0" u="none" strike="noStrike" dirty="0">
                        <a:solidFill>
                          <a:schemeClr val="bg1"/>
                        </a:solidFill>
                        <a:effectLst/>
                        <a:latin typeface="Calibri"/>
                      </a:endParaRPr>
                    </a:p>
                  </a:txBody>
                  <a:tcPr marL="9525" marR="9525" marT="9525" marB="0" anchor="b">
                    <a:noFill/>
                  </a:tcPr>
                </a:tc>
                <a:tc>
                  <a:txBody>
                    <a:bodyPr/>
                    <a:lstStyle/>
                    <a:p>
                      <a:pPr algn="l" fontAlgn="b"/>
                      <a:r>
                        <a:rPr lang="en-US" sz="2000" u="none" strike="noStrike" dirty="0">
                          <a:solidFill>
                            <a:schemeClr val="bg1"/>
                          </a:solidFill>
                          <a:effectLst/>
                        </a:rPr>
                        <a:t> </a:t>
                      </a:r>
                      <a:r>
                        <a:rPr lang="en-US" sz="1800" b="0" kern="1200" dirty="0">
                          <a:solidFill>
                            <a:srgbClr val="0070C0"/>
                          </a:solidFill>
                          <a:latin typeface="+mn-lt"/>
                          <a:ea typeface="+mn-ea"/>
                          <a:cs typeface="+mn-cs"/>
                        </a:rPr>
                        <a:t>TRUNC( </a:t>
                      </a:r>
                      <a:r>
                        <a:rPr lang="en-US" sz="1800" b="1" kern="1200" dirty="0">
                          <a:solidFill>
                            <a:srgbClr val="BC8F00"/>
                          </a:solidFill>
                          <a:latin typeface="+mn-lt"/>
                          <a:ea typeface="+mn-ea"/>
                          <a:cs typeface="+mn-cs"/>
                        </a:rPr>
                        <a:t>number, D</a:t>
                      </a:r>
                      <a:r>
                        <a:rPr lang="en-US" sz="1800" b="0" kern="1200" dirty="0">
                          <a:solidFill>
                            <a:srgbClr val="0070C0"/>
                          </a:solidFill>
                          <a:latin typeface="+mn-lt"/>
                          <a:ea typeface="+mn-ea"/>
                          <a:cs typeface="+mn-cs"/>
                        </a:rPr>
                        <a:t>)</a:t>
                      </a:r>
                    </a:p>
                    <a:p>
                      <a:pPr algn="l" fontAlgn="b"/>
                      <a:r>
                        <a:rPr lang="en-US" sz="2000" u="none" strike="noStrike" dirty="0">
                          <a:solidFill>
                            <a:schemeClr val="bg1"/>
                          </a:solidFill>
                          <a:effectLst/>
                        </a:rPr>
                        <a:t>Returns the number x, truncated to D decimals. </a:t>
                      </a:r>
                    </a:p>
                    <a:p>
                      <a:pPr algn="l" fontAlgn="b"/>
                      <a:r>
                        <a:rPr lang="en-US" sz="2000" u="none" strike="noStrike" dirty="0">
                          <a:solidFill>
                            <a:schemeClr val="bg1"/>
                          </a:solidFill>
                          <a:effectLst/>
                        </a:rPr>
                        <a:t>If D is 0, result will have no decimal point or fractional part.</a:t>
                      </a:r>
                    </a:p>
                    <a:p>
                      <a:pPr algn="l" fontAlgn="b"/>
                      <a:r>
                        <a:rPr lang="en-US" sz="2000" u="none" strike="noStrike" dirty="0">
                          <a:solidFill>
                            <a:schemeClr val="bg1"/>
                          </a:solidFill>
                          <a:effectLst/>
                        </a:rPr>
                        <a:t>If D is negative, the integer part of the number is zeroed out.</a:t>
                      </a:r>
                      <a:endParaRPr lang="en-US" sz="2000" b="0" i="0" u="none" strike="noStrike" dirty="0">
                        <a:solidFill>
                          <a:schemeClr val="bg1"/>
                        </a:solidFill>
                        <a:effectLst/>
                        <a:latin typeface="Calibri"/>
                      </a:endParaRPr>
                    </a:p>
                  </a:txBody>
                  <a:tcPr marL="9525" marR="9525" marT="9525" marB="0" anchor="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6313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21407"/>
            <a:ext cx="8229600" cy="497794"/>
          </a:xfrm>
        </p:spPr>
        <p:txBody>
          <a:bodyPr/>
          <a:lstStyle/>
          <a:p>
            <a:pPr marL="0" indent="0">
              <a:buNone/>
            </a:pPr>
            <a:r>
              <a:rPr lang="en-US" sz="2000" dirty="0"/>
              <a:t>Examples:</a:t>
            </a:r>
          </a:p>
          <a:p>
            <a:endParaRPr lang="en-US" sz="2000" dirty="0"/>
          </a:p>
        </p:txBody>
      </p:sp>
      <p:sp>
        <p:nvSpPr>
          <p:cNvPr id="7170" name="Title 1"/>
          <p:cNvSpPr>
            <a:spLocks noGrp="1"/>
          </p:cNvSpPr>
          <p:nvPr>
            <p:ph type="title"/>
          </p:nvPr>
        </p:nvSpPr>
        <p:spPr/>
        <p:txBody>
          <a:bodyPr/>
          <a:lstStyle/>
          <a:p>
            <a:pPr lvl="1"/>
            <a:r>
              <a:rPr lang="en-US" dirty="0">
                <a:solidFill>
                  <a:schemeClr val="bg1"/>
                </a:solidFill>
                <a:latin typeface="+mj-lt"/>
              </a:rPr>
              <a:t>Numeric/Mathematical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27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0679456"/>
              </p:ext>
            </p:extLst>
          </p:nvPr>
        </p:nvGraphicFramePr>
        <p:xfrm>
          <a:off x="381000" y="1524000"/>
          <a:ext cx="8229600" cy="384048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64160">
                <a:tc>
                  <a:txBody>
                    <a:bodyPr/>
                    <a:lstStyle/>
                    <a:p>
                      <a:r>
                        <a:rPr lang="en-US" sz="1800" dirty="0"/>
                        <a:t>Function Name</a:t>
                      </a:r>
                      <a:endParaRPr lang="en-US" sz="1800" dirty="0">
                        <a:latin typeface="Arial" pitchFamily="34" charset="0"/>
                        <a:cs typeface="Arial" pitchFamily="34" charset="0"/>
                      </a:endParaRPr>
                    </a:p>
                  </a:txBody>
                  <a:tcPr>
                    <a:solidFill>
                      <a:schemeClr val="accent4"/>
                    </a:solidFill>
                  </a:tcPr>
                </a:tc>
                <a:tc>
                  <a:txBody>
                    <a:bodyPr/>
                    <a:lstStyle/>
                    <a:p>
                      <a:r>
                        <a:rPr lang="en-US" sz="1800" dirty="0"/>
                        <a:t>Description</a:t>
                      </a:r>
                      <a:endParaRPr lang="en-US" sz="1800" dirty="0">
                        <a:latin typeface="Arial" pitchFamily="34" charset="0"/>
                        <a:cs typeface="Arial" pitchFamily="34" charset="0"/>
                      </a:endParaRPr>
                    </a:p>
                  </a:txBody>
                  <a:tcPr>
                    <a:solidFill>
                      <a:schemeClr val="accent4"/>
                    </a:solidFill>
                  </a:tcPr>
                </a:tc>
                <a:tc>
                  <a:txBody>
                    <a:bodyPr/>
                    <a:lstStyle/>
                    <a:p>
                      <a:r>
                        <a:rPr lang="en-US" sz="1800" dirty="0"/>
                        <a:t>Example </a:t>
                      </a:r>
                      <a:endParaRPr lang="en-US" sz="1800" dirty="0">
                        <a:latin typeface="Arial" pitchFamily="34" charset="0"/>
                        <a:cs typeface="Arial" pitchFamily="34" charset="0"/>
                      </a:endParaRPr>
                    </a:p>
                  </a:txBody>
                  <a:tcPr>
                    <a:solidFill>
                      <a:schemeClr val="accent4"/>
                    </a:solidFill>
                  </a:tcPr>
                </a:tc>
                <a:tc>
                  <a:txBody>
                    <a:bodyPr/>
                    <a:lstStyle/>
                    <a:p>
                      <a:r>
                        <a:rPr lang="en-US" sz="1800" dirty="0"/>
                        <a:t>Output</a:t>
                      </a:r>
                      <a:endParaRPr lang="en-US" sz="1800" dirty="0">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853440">
                <a:tc>
                  <a:txBody>
                    <a:bodyPr/>
                    <a:lstStyle/>
                    <a:p>
                      <a:r>
                        <a:rPr lang="en-US" sz="2000" dirty="0">
                          <a:solidFill>
                            <a:schemeClr val="bg1"/>
                          </a:solidFill>
                        </a:rPr>
                        <a:t>Round</a:t>
                      </a:r>
                      <a:endParaRPr lang="en-US" sz="2000" b="0" dirty="0">
                        <a:solidFill>
                          <a:schemeClr val="bg1"/>
                        </a:solidFill>
                        <a:latin typeface="Arial" pitchFamily="34" charset="0"/>
                        <a:cs typeface="Arial" pitchFamily="34" charset="0"/>
                      </a:endParaRPr>
                    </a:p>
                  </a:txBody>
                  <a:tcPr>
                    <a:noFill/>
                  </a:tcPr>
                </a:tc>
                <a:tc>
                  <a:txBody>
                    <a:bodyPr/>
                    <a:lstStyle/>
                    <a:p>
                      <a:r>
                        <a:rPr lang="en-US" sz="2000" kern="1200" baseline="0" dirty="0">
                          <a:solidFill>
                            <a:schemeClr val="bg1"/>
                          </a:solidFill>
                        </a:rPr>
                        <a:t>Rounds value to specified decimal. </a:t>
                      </a:r>
                      <a:endParaRPr lang="en-US" sz="2000" b="0" dirty="0">
                        <a:solidFill>
                          <a:schemeClr val="bg1"/>
                        </a:solidFill>
                        <a:latin typeface="Arial" pitchFamily="34" charset="0"/>
                        <a:cs typeface="Arial" pitchFamily="34" charset="0"/>
                      </a:endParaRPr>
                    </a:p>
                  </a:txBody>
                  <a:tcPr>
                    <a:noFill/>
                  </a:tcPr>
                </a:tc>
                <a:tc>
                  <a:txBody>
                    <a:bodyPr/>
                    <a:lstStyle/>
                    <a:p>
                      <a:r>
                        <a:rPr lang="en-US" sz="1600" b="1" dirty="0">
                          <a:solidFill>
                            <a:srgbClr val="0070C0"/>
                          </a:solidFill>
                        </a:rPr>
                        <a:t>SELECT </a:t>
                      </a:r>
                      <a:r>
                        <a:rPr lang="en-US" sz="1600" b="1" kern="1200" dirty="0">
                          <a:solidFill>
                            <a:srgbClr val="BC8F00"/>
                          </a:solidFill>
                          <a:latin typeface="+mn-lt"/>
                          <a:ea typeface="+mn-ea"/>
                          <a:cs typeface="+mn-cs"/>
                        </a:rPr>
                        <a:t>CUSTOMERNAME</a:t>
                      </a:r>
                      <a:r>
                        <a:rPr lang="en-US" sz="1600" b="1" dirty="0">
                          <a:solidFill>
                            <a:srgbClr val="0070C0"/>
                          </a:solidFill>
                        </a:rPr>
                        <a:t>, </a:t>
                      </a:r>
                    </a:p>
                    <a:p>
                      <a:r>
                        <a:rPr lang="en-US" sz="1600" b="1" dirty="0">
                          <a:solidFill>
                            <a:srgbClr val="0070C0"/>
                          </a:solidFill>
                        </a:rPr>
                        <a:t>ROUND (</a:t>
                      </a:r>
                      <a:r>
                        <a:rPr lang="en-US" sz="1600" b="1" kern="1200" dirty="0">
                          <a:solidFill>
                            <a:srgbClr val="BC8F00"/>
                          </a:solidFill>
                          <a:latin typeface="+mn-lt"/>
                          <a:ea typeface="+mn-ea"/>
                          <a:cs typeface="+mn-cs"/>
                        </a:rPr>
                        <a:t>CREDITLIMIT</a:t>
                      </a:r>
                      <a:r>
                        <a:rPr lang="en-US" sz="1600" b="1" dirty="0">
                          <a:solidFill>
                            <a:srgbClr val="0070C0"/>
                          </a:solidFill>
                        </a:rPr>
                        <a:t>, </a:t>
                      </a:r>
                      <a:r>
                        <a:rPr lang="en-US" sz="1600" b="1" dirty="0">
                          <a:solidFill>
                            <a:srgbClr val="FFC000"/>
                          </a:solidFill>
                        </a:rPr>
                        <a:t>2</a:t>
                      </a:r>
                      <a:r>
                        <a:rPr lang="en-US" sz="1600" b="1" dirty="0">
                          <a:solidFill>
                            <a:srgbClr val="0070C0"/>
                          </a:solidFill>
                        </a:rPr>
                        <a:t>) </a:t>
                      </a:r>
                    </a:p>
                    <a:p>
                      <a:r>
                        <a:rPr lang="en-US" sz="1600" b="1" dirty="0">
                          <a:solidFill>
                            <a:srgbClr val="0070C0"/>
                          </a:solidFill>
                        </a:rPr>
                        <a:t>FROM </a:t>
                      </a:r>
                      <a:r>
                        <a:rPr lang="en-US" sz="1600" b="1" kern="1200" dirty="0">
                          <a:solidFill>
                            <a:srgbClr val="BC8F00"/>
                          </a:solidFill>
                          <a:latin typeface="+mn-lt"/>
                          <a:ea typeface="+mn-ea"/>
                          <a:cs typeface="+mn-cs"/>
                        </a:rPr>
                        <a:t>CUSTOMERS</a:t>
                      </a:r>
                      <a:r>
                        <a:rPr lang="en-US" sz="1600" b="1" dirty="0">
                          <a:solidFill>
                            <a:srgbClr val="0070C0"/>
                          </a:solidFill>
                        </a:rPr>
                        <a:t> </a:t>
                      </a:r>
                    </a:p>
                    <a:p>
                      <a:r>
                        <a:rPr lang="en-US" sz="1600" dirty="0"/>
                        <a:t>//When</a:t>
                      </a:r>
                      <a:r>
                        <a:rPr lang="en-US" sz="1600" baseline="0" dirty="0"/>
                        <a:t> Creditlimit=4500.926</a:t>
                      </a:r>
                      <a:endParaRPr lang="en-US" sz="1600" b="0" dirty="0">
                        <a:solidFill>
                          <a:srgbClr val="0070C0"/>
                        </a:solidFill>
                        <a:latin typeface="Arial" pitchFamily="34" charset="0"/>
                        <a:cs typeface="Arial" pitchFamily="34" charset="0"/>
                      </a:endParaRPr>
                    </a:p>
                  </a:txBody>
                  <a:tcPr>
                    <a:noFill/>
                  </a:tcPr>
                </a:tc>
                <a:tc>
                  <a:txBody>
                    <a:bodyPr/>
                    <a:lstStyle/>
                    <a:p>
                      <a:r>
                        <a:rPr lang="en-US" sz="1600" dirty="0">
                          <a:solidFill>
                            <a:schemeClr val="bg1"/>
                          </a:solidFill>
                        </a:rPr>
                        <a:t>4500.93</a:t>
                      </a:r>
                      <a:endParaRPr lang="en-US" sz="1600" b="0" dirty="0">
                        <a:solidFill>
                          <a:schemeClr val="bg1"/>
                        </a:solidFill>
                        <a:latin typeface="Arial" pitchFamily="34" charset="0"/>
                        <a:cs typeface="Arial" pitchFamily="34" charset="0"/>
                      </a:endParaRPr>
                    </a:p>
                  </a:txBody>
                  <a:tcPr>
                    <a:noFill/>
                  </a:tcPr>
                </a:tc>
                <a:extLst>
                  <a:ext uri="{0D108BD9-81ED-4DB2-BD59-A6C34878D82A}">
                    <a16:rowId xmlns:a16="http://schemas.microsoft.com/office/drawing/2014/main" val="10001"/>
                  </a:ext>
                </a:extLst>
              </a:tr>
              <a:tr h="1066800">
                <a:tc>
                  <a:txBody>
                    <a:bodyPr/>
                    <a:lstStyle/>
                    <a:p>
                      <a:r>
                        <a:rPr lang="en-US" sz="2000" dirty="0">
                          <a:solidFill>
                            <a:schemeClr val="bg1"/>
                          </a:solidFill>
                        </a:rPr>
                        <a:t>Truncate</a:t>
                      </a:r>
                      <a:endParaRPr lang="en-US" sz="2000" b="0" dirty="0">
                        <a:solidFill>
                          <a:schemeClr val="bg1"/>
                        </a:solidFill>
                        <a:latin typeface="Arial" pitchFamily="34" charset="0"/>
                        <a:cs typeface="Arial" pitchFamily="34" charset="0"/>
                      </a:endParaRPr>
                    </a:p>
                  </a:txBody>
                  <a:tcPr>
                    <a:noFill/>
                  </a:tcPr>
                </a:tc>
                <a:tc>
                  <a:txBody>
                    <a:bodyPr/>
                    <a:lstStyle/>
                    <a:p>
                      <a:r>
                        <a:rPr lang="en-US" sz="2000" kern="1200" baseline="0" dirty="0">
                          <a:solidFill>
                            <a:schemeClr val="bg1"/>
                          </a:solidFill>
                        </a:rPr>
                        <a:t>Truncates value to specified decimal</a:t>
                      </a:r>
                      <a:endParaRPr lang="en-US" sz="20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rPr>
                        <a:t>SELECT </a:t>
                      </a:r>
                      <a:r>
                        <a:rPr lang="en-US" sz="1600" b="1" kern="1200" dirty="0">
                          <a:solidFill>
                            <a:srgbClr val="BC8F00"/>
                          </a:solidFill>
                          <a:latin typeface="+mn-lt"/>
                          <a:ea typeface="+mn-ea"/>
                          <a:cs typeface="+mn-cs"/>
                        </a:rPr>
                        <a:t>CUSTOMERNAME</a:t>
                      </a:r>
                      <a:r>
                        <a:rPr lang="en-US" sz="1600" b="1" dirty="0">
                          <a:solidFill>
                            <a:srgbClr val="0070C0"/>
                          </a:solidFill>
                        </a:rPr>
                        <a:t>, TRUNCATE(</a:t>
                      </a:r>
                      <a:r>
                        <a:rPr lang="en-US" sz="1600" b="1" kern="1200" dirty="0">
                          <a:solidFill>
                            <a:srgbClr val="BC8F00"/>
                          </a:solidFill>
                          <a:latin typeface="+mn-lt"/>
                          <a:ea typeface="+mn-ea"/>
                          <a:cs typeface="+mn-cs"/>
                        </a:rPr>
                        <a:t>CREDITLIMIT</a:t>
                      </a:r>
                      <a:r>
                        <a:rPr lang="en-US" sz="1600" b="1" dirty="0">
                          <a:solidFill>
                            <a:srgbClr val="0070C0"/>
                          </a:solidFill>
                        </a:rPr>
                        <a:t>, </a:t>
                      </a:r>
                      <a:r>
                        <a:rPr lang="en-US" sz="1600" b="1" dirty="0">
                          <a:solidFill>
                            <a:srgbClr val="FFC000"/>
                          </a:solidFill>
                        </a:rPr>
                        <a:t>2</a:t>
                      </a:r>
                      <a:r>
                        <a:rPr lang="en-US" sz="1600" b="1" dirty="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rPr>
                        <a:t>FROM </a:t>
                      </a:r>
                      <a:r>
                        <a:rPr lang="en-US" sz="1600" b="1" kern="1200" dirty="0">
                          <a:solidFill>
                            <a:srgbClr val="BC8F00"/>
                          </a:solidFill>
                          <a:latin typeface="+mn-lt"/>
                          <a:ea typeface="+mn-ea"/>
                          <a:cs typeface="+mn-cs"/>
                        </a:rPr>
                        <a:t>CUSTOMERS</a:t>
                      </a:r>
                    </a:p>
                    <a:p>
                      <a:r>
                        <a:rPr lang="en-US" sz="1600" dirty="0"/>
                        <a:t>//When</a:t>
                      </a:r>
                      <a:r>
                        <a:rPr lang="en-US" sz="1600" baseline="0" dirty="0"/>
                        <a:t> Creditlimit=4500.926</a:t>
                      </a:r>
                      <a:endParaRPr lang="en-US" sz="1600" b="0" dirty="0">
                        <a:solidFill>
                          <a:srgbClr val="0070C0"/>
                        </a:solidFill>
                        <a:latin typeface="Arial" pitchFamily="34" charset="0"/>
                        <a:cs typeface="Arial" pitchFamily="34" charset="0"/>
                      </a:endParaRPr>
                    </a:p>
                  </a:txBody>
                  <a:tcPr>
                    <a:noFill/>
                  </a:tcPr>
                </a:tc>
                <a:tc>
                  <a:txBody>
                    <a:bodyPr/>
                    <a:lstStyle/>
                    <a:p>
                      <a:r>
                        <a:rPr lang="en-US" sz="1600" dirty="0">
                          <a:solidFill>
                            <a:schemeClr val="bg1"/>
                          </a:solidFill>
                        </a:rPr>
                        <a:t>4500.92</a:t>
                      </a:r>
                      <a:endParaRPr lang="en-US" sz="1600" b="0" dirty="0">
                        <a:solidFill>
                          <a:schemeClr val="bg1"/>
                        </a:solidFill>
                        <a:latin typeface="Arial" pitchFamily="34" charset="0"/>
                        <a:cs typeface="Arial" pitchFamily="34" charset="0"/>
                      </a:endParaRPr>
                    </a:p>
                  </a:txBody>
                  <a:tcPr>
                    <a:noFill/>
                  </a:tcPr>
                </a:tc>
                <a:extLst>
                  <a:ext uri="{0D108BD9-81ED-4DB2-BD59-A6C34878D82A}">
                    <a16:rowId xmlns:a16="http://schemas.microsoft.com/office/drawing/2014/main" val="10002"/>
                  </a:ext>
                </a:extLst>
              </a:tr>
              <a:tr h="633984">
                <a:tc>
                  <a:txBody>
                    <a:bodyPr/>
                    <a:lstStyle/>
                    <a:p>
                      <a:r>
                        <a:rPr lang="en-US" sz="2000" dirty="0">
                          <a:solidFill>
                            <a:schemeClr val="bg1"/>
                          </a:solidFill>
                        </a:rPr>
                        <a:t>Mod</a:t>
                      </a:r>
                      <a:endParaRPr lang="en-US" sz="2000" b="0" dirty="0">
                        <a:solidFill>
                          <a:schemeClr val="bg1"/>
                        </a:solidFill>
                        <a:latin typeface="Arial" pitchFamily="34" charset="0"/>
                        <a:cs typeface="Arial" pitchFamily="34" charset="0"/>
                      </a:endParaRPr>
                    </a:p>
                  </a:txBody>
                  <a:tcPr>
                    <a:noFill/>
                  </a:tcPr>
                </a:tc>
                <a:tc>
                  <a:txBody>
                    <a:bodyPr/>
                    <a:lstStyle/>
                    <a:p>
                      <a:r>
                        <a:rPr lang="en-US" sz="2000" kern="1200" baseline="0" dirty="0">
                          <a:solidFill>
                            <a:schemeClr val="bg1"/>
                          </a:solidFill>
                        </a:rPr>
                        <a:t>Returns remainder of division</a:t>
                      </a:r>
                      <a:endParaRPr lang="en-US" sz="2000" b="0" dirty="0">
                        <a:solidFill>
                          <a:schemeClr val="bg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rPr>
                        <a:t>SELECT </a:t>
                      </a:r>
                      <a:r>
                        <a:rPr lang="en-US" sz="1600" b="1" kern="1200" dirty="0">
                          <a:solidFill>
                            <a:srgbClr val="BC8F00"/>
                          </a:solidFill>
                          <a:latin typeface="+mn-lt"/>
                          <a:ea typeface="+mn-ea"/>
                          <a:cs typeface="+mn-cs"/>
                        </a:rPr>
                        <a:t>CUSTOMERNAME</a:t>
                      </a:r>
                      <a:r>
                        <a:rPr lang="en-US" sz="1600" b="1" dirty="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rPr>
                        <a:t>MOD(</a:t>
                      </a:r>
                      <a:r>
                        <a:rPr lang="en-US" sz="1600" b="1" kern="1200" dirty="0">
                          <a:solidFill>
                            <a:srgbClr val="BC8F00"/>
                          </a:solidFill>
                          <a:latin typeface="+mn-lt"/>
                          <a:ea typeface="+mn-ea"/>
                          <a:cs typeface="+mn-cs"/>
                        </a:rPr>
                        <a:t>CREDITLIMIT</a:t>
                      </a:r>
                      <a:r>
                        <a:rPr lang="en-US" sz="1600" b="1" dirty="0">
                          <a:solidFill>
                            <a:srgbClr val="0070C0"/>
                          </a:solidFill>
                        </a:rPr>
                        <a:t>,</a:t>
                      </a:r>
                      <a:r>
                        <a:rPr lang="en-US" sz="1600" b="1" kern="1200" dirty="0">
                          <a:solidFill>
                            <a:srgbClr val="FFC000"/>
                          </a:solidFill>
                          <a:latin typeface="+mn-lt"/>
                          <a:ea typeface="+mn-ea"/>
                          <a:cs typeface="+mn-cs"/>
                        </a:rPr>
                        <a:t> 300</a:t>
                      </a:r>
                      <a:r>
                        <a:rPr lang="en-US" sz="1600" b="1" dirty="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rPr>
                        <a:t>FROM </a:t>
                      </a:r>
                      <a:r>
                        <a:rPr lang="en-US" sz="1600" b="1" kern="1200" dirty="0">
                          <a:solidFill>
                            <a:srgbClr val="BC8F00"/>
                          </a:solidFill>
                          <a:latin typeface="+mn-lt"/>
                          <a:ea typeface="+mn-ea"/>
                          <a:cs typeface="+mn-cs"/>
                        </a:rPr>
                        <a:t>CUSTOMERS</a:t>
                      </a:r>
                      <a:endParaRPr lang="en-US" sz="1600" b="1" dirty="0">
                        <a:solidFill>
                          <a:srgbClr val="0070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//When</a:t>
                      </a:r>
                      <a:r>
                        <a:rPr lang="en-US" sz="1600" baseline="0" dirty="0"/>
                        <a:t> </a:t>
                      </a:r>
                      <a:r>
                        <a:rPr lang="en-US" sz="1600" baseline="0" dirty="0" err="1"/>
                        <a:t>CreditLimit</a:t>
                      </a:r>
                      <a:r>
                        <a:rPr lang="en-US" sz="1600" baseline="0" dirty="0"/>
                        <a:t>=1600</a:t>
                      </a:r>
                      <a:endParaRPr lang="en-US" sz="1600" dirty="0"/>
                    </a:p>
                  </a:txBody>
                  <a:tcPr>
                    <a:noFill/>
                  </a:tcPr>
                </a:tc>
                <a:tc>
                  <a:txBody>
                    <a:bodyPr/>
                    <a:lstStyle/>
                    <a:p>
                      <a:r>
                        <a:rPr lang="en-US" sz="1600" dirty="0">
                          <a:solidFill>
                            <a:schemeClr val="bg1"/>
                          </a:solidFill>
                        </a:rPr>
                        <a:t>100</a:t>
                      </a:r>
                      <a:endParaRPr lang="en-US" sz="1600" b="0" dirty="0">
                        <a:solidFill>
                          <a:schemeClr val="bg1"/>
                        </a:solidFill>
                        <a:latin typeface="Arial" pitchFamily="34" charset="0"/>
                        <a:cs typeface="Arial" pitchFamily="34" charset="0"/>
                      </a:endParaRPr>
                    </a:p>
                  </a:txBody>
                  <a:tcP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DateTime Functions</a:t>
            </a:r>
          </a:p>
        </p:txBody>
      </p:sp>
    </p:spTree>
    <p:extLst>
      <p:ext uri="{BB962C8B-B14F-4D97-AF65-F5344CB8AC3E}">
        <p14:creationId xmlns:p14="http://schemas.microsoft.com/office/powerpoint/2010/main" val="1576586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96641"/>
            <a:ext cx="8229600" cy="533400"/>
          </a:xfrm>
        </p:spPr>
        <p:txBody>
          <a:bodyPr/>
          <a:lstStyle/>
          <a:p>
            <a:r>
              <a:rPr lang="en-US" sz="2000" dirty="0"/>
              <a:t>Operates on date, timestamp data type.</a:t>
            </a:r>
          </a:p>
        </p:txBody>
      </p:sp>
      <p:sp>
        <p:nvSpPr>
          <p:cNvPr id="7170" name="Title 1"/>
          <p:cNvSpPr>
            <a:spLocks noGrp="1"/>
          </p:cNvSpPr>
          <p:nvPr>
            <p:ph type="title"/>
          </p:nvPr>
        </p:nvSpPr>
        <p:spPr/>
        <p:txBody>
          <a:bodyPr/>
          <a:lstStyle/>
          <a:p>
            <a:pPr lvl="1" eaLnBrk="1" hangingPunct="1"/>
            <a:r>
              <a:rPr lang="en-US" dirty="0">
                <a:solidFill>
                  <a:schemeClr val="bg1"/>
                </a:solidFill>
                <a:latin typeface="+mj-lt"/>
              </a:rPr>
              <a:t>Date Time Function</a:t>
            </a:r>
          </a:p>
        </p:txBody>
      </p:sp>
      <p:sp>
        <p:nvSpPr>
          <p:cNvPr id="8" name="Slide Number Placeholder 7"/>
          <p:cNvSpPr>
            <a:spLocks noGrp="1"/>
          </p:cNvSpPr>
          <p:nvPr>
            <p:ph type="sldNum" sz="quarter" idx="11"/>
          </p:nvPr>
        </p:nvSpPr>
        <p:spPr/>
        <p:txBody>
          <a:bodyPr/>
          <a:lstStyle/>
          <a:p>
            <a:fld id="{47ED8886-DB3B-44F4-9A80-E6A224679F20}" type="slidenum">
              <a:rPr lang="en-US" smtClean="0"/>
              <a:pPr/>
              <a:t>29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97804359"/>
              </p:ext>
            </p:extLst>
          </p:nvPr>
        </p:nvGraphicFramePr>
        <p:xfrm>
          <a:off x="228600" y="1605276"/>
          <a:ext cx="8610600" cy="3341606"/>
        </p:xfrm>
        <a:graphic>
          <a:graphicData uri="http://schemas.openxmlformats.org/drawingml/2006/table">
            <a:tbl>
              <a:tblPr firstRow="1" bandRow="1">
                <a:tableStyleId>{5C22544A-7EE6-4342-B048-85BDC9FD1C3A}</a:tableStyleId>
              </a:tblPr>
              <a:tblGrid>
                <a:gridCol w="1252451">
                  <a:extLst>
                    <a:ext uri="{9D8B030D-6E8A-4147-A177-3AD203B41FA5}">
                      <a16:colId xmlns:a16="http://schemas.microsoft.com/office/drawing/2014/main" val="20000"/>
                    </a:ext>
                  </a:extLst>
                </a:gridCol>
                <a:gridCol w="3090949">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22531">
                <a:tc>
                  <a:txBody>
                    <a:bodyPr/>
                    <a:lstStyle/>
                    <a:p>
                      <a:r>
                        <a:rPr lang="en-US" sz="1800" dirty="0"/>
                        <a:t>Function Name</a:t>
                      </a:r>
                      <a:endParaRPr lang="en-US" sz="1800" dirty="0">
                        <a:latin typeface="+mn-lt"/>
                        <a:cs typeface="Arial" pitchFamily="34" charset="0"/>
                      </a:endParaRPr>
                    </a:p>
                  </a:txBody>
                  <a:tcPr>
                    <a:solidFill>
                      <a:schemeClr val="accent4"/>
                    </a:solidFill>
                  </a:tcPr>
                </a:tc>
                <a:tc>
                  <a:txBody>
                    <a:bodyPr/>
                    <a:lstStyle/>
                    <a:p>
                      <a:r>
                        <a:rPr lang="en-US" sz="1800" dirty="0"/>
                        <a:t>Description</a:t>
                      </a:r>
                      <a:endParaRPr lang="en-US" sz="1800" dirty="0">
                        <a:latin typeface="+mn-lt"/>
                        <a:cs typeface="Arial" pitchFamily="34" charset="0"/>
                      </a:endParaRPr>
                    </a:p>
                  </a:txBody>
                  <a:tcPr>
                    <a:solidFill>
                      <a:schemeClr val="accent4"/>
                    </a:solidFill>
                  </a:tcPr>
                </a:tc>
                <a:tc>
                  <a:txBody>
                    <a:bodyPr/>
                    <a:lstStyle/>
                    <a:p>
                      <a:r>
                        <a:rPr lang="en-US" sz="1800" dirty="0"/>
                        <a:t>Example </a:t>
                      </a:r>
                      <a:endParaRPr lang="en-US" sz="1800" dirty="0">
                        <a:latin typeface="+mn-lt"/>
                        <a:cs typeface="Arial" pitchFamily="34" charset="0"/>
                      </a:endParaRPr>
                    </a:p>
                  </a:txBody>
                  <a:tcPr>
                    <a:solidFill>
                      <a:schemeClr val="accent4"/>
                    </a:solidFill>
                  </a:tcPr>
                </a:tc>
                <a:tc>
                  <a:txBody>
                    <a:bodyPr/>
                    <a:lstStyle/>
                    <a:p>
                      <a:r>
                        <a:rPr lang="en-US" sz="1800" dirty="0"/>
                        <a:t>Result</a:t>
                      </a:r>
                      <a:endParaRPr lang="en-US" sz="1800" dirty="0">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689846">
                <a:tc>
                  <a:txBody>
                    <a:bodyPr/>
                    <a:lstStyle/>
                    <a:p>
                      <a:r>
                        <a:rPr lang="en-US" sz="1800" dirty="0">
                          <a:solidFill>
                            <a:schemeClr val="bg1"/>
                          </a:solidFill>
                        </a:rPr>
                        <a:t>DATE</a:t>
                      </a:r>
                      <a:endParaRPr lang="en-US" sz="1800" b="1" dirty="0">
                        <a:solidFill>
                          <a:schemeClr val="bg1"/>
                        </a:solidFill>
                        <a:latin typeface="+mn-lt"/>
                        <a:cs typeface="Arial" pitchFamily="34" charset="0"/>
                      </a:endParaRPr>
                    </a:p>
                  </a:txBody>
                  <a:tcPr>
                    <a:noFill/>
                  </a:tcPr>
                </a:tc>
                <a:tc>
                  <a:txBody>
                    <a:bodyPr/>
                    <a:lstStyle/>
                    <a:p>
                      <a:r>
                        <a:rPr lang="en-US" sz="1800" dirty="0">
                          <a:solidFill>
                            <a:schemeClr val="bg1"/>
                          </a:solidFill>
                        </a:rPr>
                        <a:t>Converts TIMESTAMP or character string to DATE. </a:t>
                      </a:r>
                      <a:endParaRPr lang="en-US" sz="1800" b="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0070C0"/>
                          </a:solidFill>
                          <a:latin typeface="+mn-lt"/>
                          <a:ea typeface="+mn-ea"/>
                          <a:cs typeface="+mn-cs"/>
                        </a:rPr>
                        <a:t>SELECT DATE(</a:t>
                      </a:r>
                      <a:r>
                        <a:rPr lang="en-US" sz="1600" b="1" kern="1200" dirty="0">
                          <a:solidFill>
                            <a:srgbClr val="BC8F00"/>
                          </a:solidFill>
                          <a:latin typeface="+mn-lt"/>
                          <a:ea typeface="+mn-ea"/>
                          <a:cs typeface="+mn-cs"/>
                        </a:rPr>
                        <a:t>200802</a:t>
                      </a:r>
                      <a:r>
                        <a:rPr lang="en-US" sz="1600" kern="1200" dirty="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0070C0"/>
                          </a:solidFill>
                          <a:latin typeface="+mn-lt"/>
                          <a:ea typeface="+mn-ea"/>
                          <a:cs typeface="+mn-cs"/>
                        </a:rPr>
                        <a:t>FROM </a:t>
                      </a:r>
                      <a:r>
                        <a:rPr lang="en-US" sz="1600" b="1" kern="1200" dirty="0">
                          <a:solidFill>
                            <a:srgbClr val="BC8F00"/>
                          </a:solidFill>
                          <a:latin typeface="+mn-lt"/>
                          <a:ea typeface="+mn-ea"/>
                          <a:cs typeface="+mn-cs"/>
                        </a:rPr>
                        <a:t>customers</a:t>
                      </a:r>
                      <a:r>
                        <a:rPr lang="en-US" sz="1600" dirty="0">
                          <a:latin typeface="+mn-lt"/>
                        </a:rPr>
                        <a:t>;</a:t>
                      </a:r>
                      <a:endParaRPr lang="en-US" sz="1600" b="0" dirty="0">
                        <a:latin typeface="+mn-lt"/>
                        <a:cs typeface="Arial" pitchFamily="34" charset="0"/>
                      </a:endParaRPr>
                    </a:p>
                  </a:txBody>
                  <a:tcPr>
                    <a:noFill/>
                  </a:tcPr>
                </a:tc>
                <a:tc>
                  <a:txBody>
                    <a:bodyPr/>
                    <a:lstStyle/>
                    <a:p>
                      <a:r>
                        <a:rPr lang="en-US" sz="1400" dirty="0">
                          <a:solidFill>
                            <a:schemeClr val="bg1"/>
                          </a:solidFill>
                        </a:rPr>
                        <a:t>2020-08-02</a:t>
                      </a:r>
                    </a:p>
                  </a:txBody>
                  <a:tcPr anchor="ctr">
                    <a:noFill/>
                  </a:tcPr>
                </a:tc>
                <a:extLst>
                  <a:ext uri="{0D108BD9-81ED-4DB2-BD59-A6C34878D82A}">
                    <a16:rowId xmlns:a16="http://schemas.microsoft.com/office/drawing/2014/main" val="10001"/>
                  </a:ext>
                </a:extLst>
              </a:tr>
              <a:tr h="534074">
                <a:tc>
                  <a:txBody>
                    <a:bodyPr/>
                    <a:lstStyle/>
                    <a:p>
                      <a:r>
                        <a:rPr lang="en-US" sz="1800" dirty="0">
                          <a:solidFill>
                            <a:schemeClr val="bg1"/>
                          </a:solidFill>
                        </a:rPr>
                        <a:t>ADDDATE</a:t>
                      </a:r>
                      <a:endParaRPr lang="en-US" sz="1800" b="1"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Adds interval to date time value. </a:t>
                      </a:r>
                      <a:endParaRPr lang="en-US" sz="1800" b="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0070C0"/>
                          </a:solidFill>
                          <a:latin typeface="+mn-lt"/>
                          <a:ea typeface="+mn-ea"/>
                          <a:cs typeface="+mn-cs"/>
                        </a:rPr>
                        <a:t>SELECT ADDDATE</a:t>
                      </a:r>
                      <a:r>
                        <a:rPr lang="en-US" sz="1600" b="0" kern="1200" dirty="0">
                          <a:solidFill>
                            <a:schemeClr val="dk1"/>
                          </a:solidFill>
                          <a:latin typeface="+mn-lt"/>
                          <a:ea typeface="+mn-ea"/>
                          <a:cs typeface="+mn-cs"/>
                        </a:rPr>
                        <a:t>(</a:t>
                      </a:r>
                      <a:r>
                        <a:rPr lang="en-US" sz="1600" b="1" kern="1200" dirty="0">
                          <a:solidFill>
                            <a:srgbClr val="BC8F00"/>
                          </a:solidFill>
                          <a:latin typeface="+mn-lt"/>
                          <a:ea typeface="+mn-ea"/>
                          <a:cs typeface="+mn-cs"/>
                        </a:rPr>
                        <a:t>'2008-01-02</a:t>
                      </a:r>
                      <a:r>
                        <a:rPr lang="en-US" sz="1600" kern="1200" dirty="0">
                          <a:latin typeface="+mn-lt"/>
                        </a:rPr>
                        <a:t>', </a:t>
                      </a:r>
                      <a:r>
                        <a:rPr lang="en-US" sz="1600" b="1" kern="1200" dirty="0">
                          <a:solidFill>
                            <a:srgbClr val="0070C0"/>
                          </a:solidFill>
                          <a:latin typeface="+mn-lt"/>
                          <a:ea typeface="+mn-ea"/>
                          <a:cs typeface="+mn-cs"/>
                        </a:rPr>
                        <a:t>INTERVAL</a:t>
                      </a:r>
                      <a:r>
                        <a:rPr lang="en-US" sz="1600" kern="1200" dirty="0">
                          <a:latin typeface="+mn-lt"/>
                        </a:rPr>
                        <a:t> </a:t>
                      </a:r>
                      <a:r>
                        <a:rPr lang="en-US" sz="1600" b="1" kern="1200" dirty="0">
                          <a:solidFill>
                            <a:srgbClr val="0070C0"/>
                          </a:solidFill>
                          <a:latin typeface="+mn-lt"/>
                          <a:ea typeface="+mn-ea"/>
                          <a:cs typeface="+mn-cs"/>
                        </a:rPr>
                        <a:t>31 DAY</a:t>
                      </a:r>
                      <a:r>
                        <a:rPr lang="en-US" sz="1600" kern="1200" dirty="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0070C0"/>
                          </a:solidFill>
                          <a:latin typeface="+mn-lt"/>
                          <a:ea typeface="+mn-ea"/>
                          <a:cs typeface="+mn-cs"/>
                        </a:rPr>
                        <a:t>FROM</a:t>
                      </a:r>
                      <a:r>
                        <a:rPr lang="en-US" sz="1600" kern="1200" dirty="0">
                          <a:latin typeface="+mn-lt"/>
                        </a:rPr>
                        <a:t> </a:t>
                      </a:r>
                      <a:r>
                        <a:rPr lang="en-US" sz="1600" b="1" kern="1200" dirty="0">
                          <a:solidFill>
                            <a:srgbClr val="BC8F00"/>
                          </a:solidFill>
                          <a:latin typeface="+mn-lt"/>
                          <a:ea typeface="+mn-ea"/>
                          <a:cs typeface="+mn-cs"/>
                        </a:rPr>
                        <a:t>customers</a:t>
                      </a:r>
                      <a:r>
                        <a:rPr lang="en-US" sz="1600" kern="1200" dirty="0">
                          <a:latin typeface="+mn-lt"/>
                        </a:rPr>
                        <a:t>;</a:t>
                      </a:r>
                      <a:endParaRPr lang="en-US" sz="1600" b="0" dirty="0">
                        <a:latin typeface="+mn-lt"/>
                        <a:cs typeface="Arial" pitchFamily="34" charset="0"/>
                      </a:endParaRPr>
                    </a:p>
                  </a:txBody>
                  <a:tcPr>
                    <a:noFill/>
                  </a:tcPr>
                </a:tc>
                <a:tc>
                  <a:txBody>
                    <a:bodyPr/>
                    <a:lstStyle/>
                    <a:p>
                      <a:r>
                        <a:rPr lang="en-US" sz="1400" dirty="0">
                          <a:solidFill>
                            <a:schemeClr val="bg1"/>
                          </a:solidFill>
                        </a:rPr>
                        <a:t>2008-02-02</a:t>
                      </a:r>
                      <a:endParaRPr lang="en-US" sz="1400" b="0" dirty="0">
                        <a:solidFill>
                          <a:schemeClr val="bg1"/>
                        </a:solidFill>
                        <a:latin typeface="+mn-lt"/>
                        <a:cs typeface="Arial" pitchFamily="34" charset="0"/>
                      </a:endParaRPr>
                    </a:p>
                  </a:txBody>
                  <a:tcPr>
                    <a:noFill/>
                  </a:tcPr>
                </a:tc>
                <a:extLst>
                  <a:ext uri="{0D108BD9-81ED-4DB2-BD59-A6C34878D82A}">
                    <a16:rowId xmlns:a16="http://schemas.microsoft.com/office/drawing/2014/main" val="10002"/>
                  </a:ext>
                </a:extLst>
              </a:tr>
              <a:tr h="534074">
                <a:tc>
                  <a:txBody>
                    <a:bodyPr/>
                    <a:lstStyle/>
                    <a:p>
                      <a:r>
                        <a:rPr lang="en-US" sz="1800" dirty="0">
                          <a:solidFill>
                            <a:schemeClr val="bg1"/>
                          </a:solidFill>
                        </a:rPr>
                        <a:t>DATEDIFF</a:t>
                      </a:r>
                      <a:endParaRPr lang="en-US" sz="1800" b="1"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bg1"/>
                          </a:solidFill>
                        </a:rPr>
                        <a:t>Subtract two dates (</a:t>
                      </a:r>
                      <a:r>
                        <a:rPr lang="en-US" sz="1800" dirty="0">
                          <a:solidFill>
                            <a:schemeClr val="bg1"/>
                          </a:solidFill>
                        </a:rPr>
                        <a:t>Computes difference between two date time values. )</a:t>
                      </a:r>
                      <a:r>
                        <a:rPr lang="en-US" sz="1800" kern="1200" baseline="0" dirty="0">
                          <a:solidFill>
                            <a:schemeClr val="bg1"/>
                          </a:solidFill>
                        </a:rPr>
                        <a:t>	</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0070C0"/>
                          </a:solidFill>
                          <a:latin typeface="+mn-lt"/>
                          <a:ea typeface="+mn-ea"/>
                          <a:cs typeface="+mn-cs"/>
                        </a:rPr>
                        <a:t>SELECT</a:t>
                      </a:r>
                      <a:r>
                        <a:rPr lang="en-US" sz="1600" kern="1200" dirty="0">
                          <a:latin typeface="+mn-lt"/>
                        </a:rPr>
                        <a:t> </a:t>
                      </a:r>
                      <a:r>
                        <a:rPr lang="en-US" sz="1600" b="1" kern="1200" dirty="0">
                          <a:solidFill>
                            <a:srgbClr val="0070C0"/>
                          </a:solidFill>
                          <a:latin typeface="+mn-lt"/>
                          <a:ea typeface="+mn-ea"/>
                          <a:cs typeface="+mn-cs"/>
                        </a:rPr>
                        <a:t>DATEDIFF</a:t>
                      </a:r>
                      <a:r>
                        <a:rPr lang="en-US" sz="1600" kern="1200" dirty="0">
                          <a:latin typeface="+mn-lt"/>
                        </a:rPr>
                        <a:t>(</a:t>
                      </a:r>
                      <a:r>
                        <a:rPr lang="en-US" sz="1600" b="1" kern="1200" dirty="0">
                          <a:solidFill>
                            <a:srgbClr val="BC8F00"/>
                          </a:solidFill>
                          <a:latin typeface="+mn-lt"/>
                          <a:ea typeface="+mn-ea"/>
                          <a:cs typeface="+mn-cs"/>
                        </a:rPr>
                        <a:t>'2007-12-31 23:59:59','2007-12-30</a:t>
                      </a:r>
                      <a:r>
                        <a:rPr lang="en-US" sz="1600" kern="1200" dirty="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0070C0"/>
                          </a:solidFill>
                          <a:latin typeface="+mn-lt"/>
                          <a:ea typeface="+mn-ea"/>
                          <a:cs typeface="+mn-cs"/>
                        </a:rPr>
                        <a:t>FROM </a:t>
                      </a:r>
                      <a:r>
                        <a:rPr lang="en-US" sz="1600" b="1" kern="1200" dirty="0">
                          <a:solidFill>
                            <a:srgbClr val="BC8F00"/>
                          </a:solidFill>
                          <a:latin typeface="+mn-lt"/>
                          <a:ea typeface="+mn-ea"/>
                          <a:cs typeface="+mn-cs"/>
                        </a:rPr>
                        <a:t>customers;</a:t>
                      </a:r>
                    </a:p>
                  </a:txBody>
                  <a:tcPr>
                    <a:noFill/>
                  </a:tcPr>
                </a:tc>
                <a:tc>
                  <a:txBody>
                    <a:bodyPr/>
                    <a:lstStyle/>
                    <a:p>
                      <a:r>
                        <a:rPr lang="en-US" sz="1400" dirty="0">
                          <a:solidFill>
                            <a:schemeClr val="bg1"/>
                          </a:solidFill>
                        </a:rPr>
                        <a:t>1</a:t>
                      </a:r>
                      <a:endParaRPr lang="en-US" sz="1400" b="0" dirty="0">
                        <a:solidFill>
                          <a:schemeClr val="bg1"/>
                        </a:solidFill>
                        <a:latin typeface="+mn-lt"/>
                        <a:cs typeface="Arial" pitchFamily="34" charset="0"/>
                      </a:endParaRPr>
                    </a:p>
                  </a:txBody>
                  <a:tcP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b="0" dirty="0"/>
              <a:t>Enabling Objective</a:t>
            </a:r>
          </a:p>
        </p:txBody>
      </p:sp>
      <p:sp>
        <p:nvSpPr>
          <p:cNvPr id="2" name="Content Placeholder 1"/>
          <p:cNvSpPr>
            <a:spLocks noGrp="1"/>
          </p:cNvSpPr>
          <p:nvPr>
            <p:ph type="body" sz="quarter" idx="13"/>
          </p:nvPr>
        </p:nvSpPr>
        <p:spPr>
          <a:xfrm>
            <a:off x="228600" y="1118831"/>
            <a:ext cx="8763000" cy="2614969"/>
          </a:xfrm>
        </p:spPr>
        <p:txBody>
          <a:bodyPr>
            <a:normAutofit/>
          </a:bodyPr>
          <a:lstStyle/>
          <a:p>
            <a:r>
              <a:rPr lang="en-US" sz="2000" dirty="0">
                <a:solidFill>
                  <a:schemeClr val="bg1"/>
                </a:solidFill>
              </a:rPr>
              <a:t>After completing this chapter, in the next 90 minutes you will be able to : </a:t>
            </a:r>
          </a:p>
          <a:p>
            <a:pPr marL="57150" indent="-365760">
              <a:lnSpc>
                <a:spcPct val="120000"/>
              </a:lnSpc>
              <a:spcBef>
                <a:spcPts val="0"/>
              </a:spcBef>
              <a:buNone/>
            </a:pPr>
            <a:endParaRPr lang="en-US" sz="2000" dirty="0"/>
          </a:p>
          <a:p>
            <a:pPr marL="57150" indent="-365760">
              <a:lnSpc>
                <a:spcPct val="120000"/>
              </a:lnSpc>
              <a:spcBef>
                <a:spcPts val="0"/>
              </a:spcBef>
              <a:buFont typeface="Arial" panose="020B0604020202020204" pitchFamily="34" charset="0"/>
              <a:buChar char="•"/>
            </a:pPr>
            <a:r>
              <a:rPr lang="en-US" sz="2000" dirty="0"/>
              <a:t> Describe and Demonstrate any one function for in each of Aggregate, 	Scalar, String, Mathematical, DateTime and Control Flow Functions with 	an example.</a:t>
            </a:r>
          </a:p>
        </p:txBody>
      </p:sp>
      <p:sp>
        <p:nvSpPr>
          <p:cNvPr id="10" name="Slide Number Placeholder 9"/>
          <p:cNvSpPr>
            <a:spLocks noGrp="1"/>
          </p:cNvSpPr>
          <p:nvPr>
            <p:ph type="sldNum" sz="quarter" idx="4294967295"/>
          </p:nvPr>
        </p:nvSpPr>
        <p:spPr/>
        <p:txBody>
          <a:bodyPr/>
          <a:lstStyle/>
          <a:p>
            <a:fld id="{47ED8886-DB3B-44F4-9A80-E6A224679F20}"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96641"/>
            <a:ext cx="8229600" cy="533400"/>
          </a:xfrm>
        </p:spPr>
        <p:txBody>
          <a:bodyPr/>
          <a:lstStyle/>
          <a:p>
            <a:r>
              <a:rPr lang="en-US" sz="2000" dirty="0"/>
              <a:t>Operates on date, timestamp data type.</a:t>
            </a:r>
          </a:p>
        </p:txBody>
      </p:sp>
      <p:sp>
        <p:nvSpPr>
          <p:cNvPr id="7170" name="Title 1"/>
          <p:cNvSpPr>
            <a:spLocks noGrp="1"/>
          </p:cNvSpPr>
          <p:nvPr>
            <p:ph type="title"/>
          </p:nvPr>
        </p:nvSpPr>
        <p:spPr/>
        <p:txBody>
          <a:bodyPr/>
          <a:lstStyle/>
          <a:p>
            <a:pPr lvl="1" eaLnBrk="1" hangingPunct="1"/>
            <a:r>
              <a:rPr lang="en-US" dirty="0">
                <a:solidFill>
                  <a:schemeClr val="bg1"/>
                </a:solidFill>
                <a:latin typeface="+mj-lt"/>
              </a:rPr>
              <a:t>Date Time Function</a:t>
            </a:r>
          </a:p>
        </p:txBody>
      </p:sp>
      <p:sp>
        <p:nvSpPr>
          <p:cNvPr id="8" name="Slide Number Placeholder 7"/>
          <p:cNvSpPr>
            <a:spLocks noGrp="1"/>
          </p:cNvSpPr>
          <p:nvPr>
            <p:ph type="sldNum" sz="quarter" idx="11"/>
          </p:nvPr>
        </p:nvSpPr>
        <p:spPr/>
        <p:txBody>
          <a:bodyPr/>
          <a:lstStyle/>
          <a:p>
            <a:fld id="{47ED8886-DB3B-44F4-9A80-E6A224679F20}" type="slidenum">
              <a:rPr lang="en-US" smtClean="0"/>
              <a:pPr/>
              <a:t>30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42358184"/>
              </p:ext>
            </p:extLst>
          </p:nvPr>
        </p:nvGraphicFramePr>
        <p:xfrm>
          <a:off x="239486" y="1610719"/>
          <a:ext cx="8382000" cy="347472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0000"/>
                    </a:ext>
                  </a:extLst>
                </a:gridCol>
                <a:gridCol w="3211286">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22531">
                <a:tc>
                  <a:txBody>
                    <a:bodyPr/>
                    <a:lstStyle/>
                    <a:p>
                      <a:r>
                        <a:rPr lang="en-US" sz="1800" dirty="0"/>
                        <a:t>Function Name</a:t>
                      </a:r>
                      <a:endParaRPr lang="en-US" sz="1800" dirty="0">
                        <a:latin typeface="+mn-lt"/>
                        <a:cs typeface="Arial" pitchFamily="34" charset="0"/>
                      </a:endParaRPr>
                    </a:p>
                  </a:txBody>
                  <a:tcPr>
                    <a:solidFill>
                      <a:schemeClr val="accent4"/>
                    </a:solidFill>
                  </a:tcPr>
                </a:tc>
                <a:tc>
                  <a:txBody>
                    <a:bodyPr/>
                    <a:lstStyle/>
                    <a:p>
                      <a:r>
                        <a:rPr lang="en-US" sz="1800" dirty="0"/>
                        <a:t>Description</a:t>
                      </a:r>
                      <a:endParaRPr lang="en-US" sz="1800" dirty="0">
                        <a:latin typeface="+mn-lt"/>
                        <a:cs typeface="Arial" pitchFamily="34" charset="0"/>
                      </a:endParaRPr>
                    </a:p>
                  </a:txBody>
                  <a:tcPr>
                    <a:solidFill>
                      <a:schemeClr val="accent4"/>
                    </a:solidFill>
                  </a:tcPr>
                </a:tc>
                <a:tc>
                  <a:txBody>
                    <a:bodyPr/>
                    <a:lstStyle/>
                    <a:p>
                      <a:r>
                        <a:rPr lang="en-US" sz="1800" dirty="0"/>
                        <a:t>Example </a:t>
                      </a:r>
                      <a:endParaRPr lang="en-US" sz="1800" dirty="0">
                        <a:latin typeface="+mn-lt"/>
                        <a:cs typeface="Arial" pitchFamily="34" charset="0"/>
                      </a:endParaRPr>
                    </a:p>
                  </a:txBody>
                  <a:tcPr>
                    <a:solidFill>
                      <a:schemeClr val="accent4"/>
                    </a:solidFill>
                  </a:tcPr>
                </a:tc>
                <a:tc>
                  <a:txBody>
                    <a:bodyPr/>
                    <a:lstStyle/>
                    <a:p>
                      <a:r>
                        <a:rPr lang="en-US" sz="1800" dirty="0"/>
                        <a:t>Result</a:t>
                      </a:r>
                      <a:endParaRPr lang="en-US" sz="1800" dirty="0">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534074">
                <a:tc>
                  <a:txBody>
                    <a:bodyPr/>
                    <a:lstStyle/>
                    <a:p>
                      <a:r>
                        <a:rPr lang="en-US" sz="1800" dirty="0">
                          <a:solidFill>
                            <a:schemeClr val="bg1"/>
                          </a:solidFill>
                        </a:rPr>
                        <a:t>TIME</a:t>
                      </a:r>
                      <a:endParaRPr lang="en-US" sz="1800" b="1" dirty="0">
                        <a:solidFill>
                          <a:schemeClr val="bg1"/>
                        </a:solidFill>
                        <a:latin typeface="+mn-lt"/>
                        <a:cs typeface="Arial" pitchFamily="34" charset="0"/>
                      </a:endParaRPr>
                    </a:p>
                  </a:txBody>
                  <a:tcPr>
                    <a:noFill/>
                  </a:tcPr>
                </a:tc>
                <a:tc>
                  <a:txBody>
                    <a:bodyPr/>
                    <a:lstStyle/>
                    <a:p>
                      <a:r>
                        <a:rPr lang="en-US" sz="1800" dirty="0">
                          <a:solidFill>
                            <a:schemeClr val="bg1"/>
                          </a:solidFill>
                        </a:rPr>
                        <a:t>Converts TIMESTAMP or character string to TIME. </a:t>
                      </a:r>
                      <a:endParaRPr lang="en-US" sz="1800" b="0" kern="1200" baseline="0" dirty="0">
                        <a:solidFill>
                          <a:schemeClr val="bg1"/>
                        </a:solidFill>
                        <a:latin typeface="+mn-lt"/>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0070C0"/>
                          </a:solidFill>
                          <a:latin typeface="+mn-lt"/>
                          <a:ea typeface="+mn-ea"/>
                          <a:cs typeface="+mn-cs"/>
                        </a:rPr>
                        <a:t>SELECT</a:t>
                      </a:r>
                      <a:r>
                        <a:rPr lang="en-US" sz="1600" b="1" kern="1200" baseline="0" dirty="0">
                          <a:solidFill>
                            <a:srgbClr val="0070C0"/>
                          </a:solidFill>
                          <a:latin typeface="+mn-lt"/>
                          <a:ea typeface="+mn-ea"/>
                          <a:cs typeface="+mn-cs"/>
                        </a:rPr>
                        <a:t> TIME(</a:t>
                      </a:r>
                      <a:r>
                        <a:rPr lang="en-US" sz="1600" b="1" kern="1200" dirty="0">
                          <a:solidFill>
                            <a:srgbClr val="BC8F00"/>
                          </a:solidFill>
                          <a:latin typeface="+mn-lt"/>
                          <a:ea typeface="+mn-ea"/>
                          <a:cs typeface="+mn-cs"/>
                        </a:rPr>
                        <a:t>'2008-02-03</a:t>
                      </a:r>
                      <a:r>
                        <a:rPr lang="en-US" sz="1300" b="0" dirty="0">
                          <a:latin typeface="+mn-lt"/>
                          <a:cs typeface="Arial" pitchFamily="34" charset="0"/>
                        </a:rPr>
                        <a:t>'</a:t>
                      </a:r>
                      <a:r>
                        <a:rPr lang="en-US" sz="1600" b="1" kern="1200" baseline="0" dirty="0">
                          <a:solidFill>
                            <a:srgbClr val="0070C0"/>
                          </a:solidFill>
                          <a:latin typeface="+mn-lt"/>
                          <a:ea typeface="+mn-ea"/>
                          <a:cs typeface="+mn-cs"/>
                        </a:rPr>
                        <a:t>)</a:t>
                      </a:r>
                      <a:r>
                        <a:rPr lang="en-US" sz="1300" b="0" dirty="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a:solidFill>
                            <a:srgbClr val="0070C0"/>
                          </a:solidFill>
                          <a:latin typeface="+mn-lt"/>
                          <a:ea typeface="+mn-ea"/>
                          <a:cs typeface="+mn-cs"/>
                        </a:rPr>
                        <a:t>FROM</a:t>
                      </a:r>
                      <a:r>
                        <a:rPr lang="en-US" sz="1300" b="0" dirty="0">
                          <a:latin typeface="+mn-lt"/>
                          <a:cs typeface="Arial" pitchFamily="34" charset="0"/>
                        </a:rPr>
                        <a:t> </a:t>
                      </a:r>
                      <a:r>
                        <a:rPr lang="en-US" sz="1600" b="1" kern="1200" dirty="0">
                          <a:solidFill>
                            <a:srgbClr val="BC8F00"/>
                          </a:solidFill>
                          <a:latin typeface="+mn-lt"/>
                          <a:ea typeface="+mn-ea"/>
                          <a:cs typeface="+mn-cs"/>
                        </a:rPr>
                        <a:t>customers;</a:t>
                      </a:r>
                    </a:p>
                  </a:txBody>
                  <a:tcPr>
                    <a:noFill/>
                  </a:tcPr>
                </a:tc>
                <a:tc>
                  <a:txBody>
                    <a:bodyPr/>
                    <a:lstStyle/>
                    <a:p>
                      <a:r>
                        <a:rPr lang="en-US" sz="1600" dirty="0">
                          <a:solidFill>
                            <a:schemeClr val="bg1"/>
                          </a:solidFill>
                        </a:rPr>
                        <a:t>00:20:08</a:t>
                      </a:r>
                    </a:p>
                  </a:txBody>
                  <a:tcPr anchor="ctr">
                    <a:noFill/>
                  </a:tcPr>
                </a:tc>
                <a:extLst>
                  <a:ext uri="{0D108BD9-81ED-4DB2-BD59-A6C34878D82A}">
                    <a16:rowId xmlns:a16="http://schemas.microsoft.com/office/drawing/2014/main" val="10001"/>
                  </a:ext>
                </a:extLst>
              </a:tr>
              <a:tr h="534074">
                <a:tc>
                  <a:txBody>
                    <a:bodyPr/>
                    <a:lstStyle/>
                    <a:p>
                      <a:r>
                        <a:rPr lang="en-US" sz="1800" dirty="0">
                          <a:solidFill>
                            <a:schemeClr val="bg1"/>
                          </a:solidFill>
                        </a:rPr>
                        <a:t>EXTRACT </a:t>
                      </a:r>
                      <a:endParaRPr lang="en-US" sz="1800" b="1" dirty="0">
                        <a:solidFill>
                          <a:schemeClr val="bg1"/>
                        </a:solidFill>
                        <a:latin typeface="+mn-lt"/>
                        <a:cs typeface="Arial" pitchFamily="34" charset="0"/>
                      </a:endParaRPr>
                    </a:p>
                  </a:txBody>
                  <a:tcPr>
                    <a:noFill/>
                  </a:tcPr>
                </a:tc>
                <a:tc>
                  <a:txBody>
                    <a:bodyPr/>
                    <a:lstStyle/>
                    <a:p>
                      <a:r>
                        <a:rPr lang="en-US" sz="1800" kern="1200" baseline="0" dirty="0">
                          <a:solidFill>
                            <a:schemeClr val="bg1"/>
                          </a:solidFill>
                        </a:rPr>
                        <a:t>Allows the date part to be extracted (YEAR, MONTH, DAY, HOUR, MINUTE, SECOND, TIMEZONE_HOUR, or TIMEZONE_MINUTE) from a temporal expression.</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a:solidFill>
                            <a:srgbClr val="0070C0"/>
                          </a:solidFill>
                          <a:latin typeface="+mn-lt"/>
                          <a:ea typeface="+mn-ea"/>
                          <a:cs typeface="+mn-cs"/>
                        </a:rPr>
                        <a:t>SELECT</a:t>
                      </a:r>
                      <a:r>
                        <a:rPr lang="en-US" sz="1300" b="0" dirty="0">
                          <a:latin typeface="+mn-lt"/>
                          <a:cs typeface="Arial" pitchFamily="34" charset="0"/>
                        </a:rPr>
                        <a:t> </a:t>
                      </a:r>
                      <a:r>
                        <a:rPr lang="en-US" sz="1600" b="1" kern="1200" baseline="0" dirty="0">
                          <a:solidFill>
                            <a:srgbClr val="0070C0"/>
                          </a:solidFill>
                          <a:latin typeface="+mn-lt"/>
                          <a:ea typeface="+mn-ea"/>
                          <a:cs typeface="+mn-cs"/>
                        </a:rPr>
                        <a:t>EXTRACT(DAY FROM DATE(</a:t>
                      </a:r>
                      <a:r>
                        <a:rPr lang="en-US" sz="1300" b="1" kern="1200" dirty="0">
                          <a:solidFill>
                            <a:srgbClr val="BC8F00"/>
                          </a:solidFill>
                          <a:latin typeface="+mn-lt"/>
                          <a:ea typeface="+mn-ea"/>
                          <a:cs typeface="+mn-cs"/>
                        </a:rPr>
                        <a:t>'</a:t>
                      </a:r>
                      <a:r>
                        <a:rPr lang="en-US" sz="1600" b="1" kern="1200" dirty="0">
                          <a:solidFill>
                            <a:srgbClr val="BC8F00"/>
                          </a:solidFill>
                          <a:latin typeface="+mn-lt"/>
                          <a:ea typeface="+mn-ea"/>
                          <a:cs typeface="+mn-cs"/>
                        </a:rPr>
                        <a:t>2009-01-01</a:t>
                      </a:r>
                      <a:r>
                        <a:rPr lang="en-US" sz="1300" b="0" dirty="0">
                          <a:latin typeface="+mn-lt"/>
                          <a:cs typeface="Arial" pitchFamily="34" charset="0"/>
                        </a:rPr>
                        <a:t>‘</a:t>
                      </a:r>
                      <a:r>
                        <a:rPr lang="en-US" sz="1600" b="1" kern="1200" baseline="0" dirty="0">
                          <a:solidFill>
                            <a:srgbClr val="0070C0"/>
                          </a:solidFill>
                          <a:latin typeface="+mn-lt"/>
                          <a:ea typeface="+mn-ea"/>
                          <a:cs typeface="+mn-cs"/>
                        </a:rPr>
                        <a:t>)) FROM</a:t>
                      </a:r>
                      <a:r>
                        <a:rPr lang="en-US" sz="1300" b="0" dirty="0">
                          <a:latin typeface="+mn-lt"/>
                          <a:cs typeface="Arial" pitchFamily="34" charset="0"/>
                        </a:rPr>
                        <a:t> </a:t>
                      </a:r>
                      <a:r>
                        <a:rPr lang="en-US" sz="1600" b="1" kern="1200" dirty="0">
                          <a:solidFill>
                            <a:srgbClr val="BC8F00"/>
                          </a:solidFill>
                          <a:latin typeface="+mn-lt"/>
                          <a:ea typeface="+mn-ea"/>
                          <a:cs typeface="+mn-cs"/>
                        </a:rPr>
                        <a:t>customers;</a:t>
                      </a:r>
                    </a:p>
                  </a:txBody>
                  <a:tcPr>
                    <a:noFill/>
                  </a:tcPr>
                </a:tc>
                <a:tc>
                  <a:txBody>
                    <a:bodyPr/>
                    <a:lstStyle/>
                    <a:p>
                      <a:r>
                        <a:rPr lang="en-US" sz="1600" dirty="0">
                          <a:solidFill>
                            <a:schemeClr val="bg1"/>
                          </a:solidFill>
                        </a:rPr>
                        <a:t>1</a:t>
                      </a:r>
                      <a:endParaRPr lang="en-US" sz="1600" b="0" dirty="0">
                        <a:solidFill>
                          <a:schemeClr val="bg1"/>
                        </a:solidFill>
                        <a:latin typeface="+mn-lt"/>
                        <a:cs typeface="Arial" pitchFamily="34" charset="0"/>
                      </a:endParaRPr>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9357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79400" y="746918"/>
            <a:ext cx="8229600" cy="4906963"/>
          </a:xfrm>
        </p:spPr>
        <p:txBody>
          <a:bodyPr/>
          <a:lstStyle/>
          <a:p>
            <a:pPr marL="0" indent="0">
              <a:lnSpc>
                <a:spcPct val="120000"/>
              </a:lnSpc>
              <a:buNone/>
            </a:pPr>
            <a:r>
              <a:rPr lang="en-US" sz="2000" dirty="0"/>
              <a:t>COALESCE():</a:t>
            </a:r>
          </a:p>
          <a:p>
            <a:pPr indent="-365760">
              <a:lnSpc>
                <a:spcPct val="120000"/>
              </a:lnSpc>
            </a:pPr>
            <a:r>
              <a:rPr lang="en-US" sz="2000" b="1" dirty="0"/>
              <a:t>Syntax</a:t>
            </a:r>
            <a:r>
              <a:rPr lang="en-US" sz="2000" dirty="0"/>
              <a:t> :</a:t>
            </a:r>
          </a:p>
          <a:p>
            <a:pPr marL="800100" lvl="2" indent="0">
              <a:spcBef>
                <a:spcPts val="1200"/>
              </a:spcBef>
              <a:buNone/>
            </a:pPr>
            <a:r>
              <a:rPr lang="en-US" sz="2000" b="1" dirty="0">
                <a:solidFill>
                  <a:srgbClr val="0070C0"/>
                </a:solidFill>
              </a:rPr>
              <a:t>SELECT COALESCE( </a:t>
            </a:r>
            <a:r>
              <a:rPr lang="en-US" sz="2000" b="1" dirty="0">
                <a:solidFill>
                  <a:srgbClr val="BC8F00"/>
                </a:solidFill>
              </a:rPr>
              <a:t>column1,column2</a:t>
            </a:r>
            <a:r>
              <a:rPr lang="en-US" sz="2000" b="1" dirty="0">
                <a:solidFill>
                  <a:srgbClr val="0070C0"/>
                </a:solidFill>
              </a:rPr>
              <a:t>)</a:t>
            </a:r>
            <a:r>
              <a:rPr lang="en-US" sz="2000" dirty="0">
                <a:solidFill>
                  <a:srgbClr val="0070C0"/>
                </a:solidFill>
              </a:rPr>
              <a:t> </a:t>
            </a:r>
          </a:p>
          <a:p>
            <a:pPr marL="800100" lvl="2" indent="0">
              <a:spcBef>
                <a:spcPts val="1200"/>
              </a:spcBef>
              <a:buNone/>
            </a:pPr>
            <a:r>
              <a:rPr lang="en-US" sz="2000" b="1" dirty="0">
                <a:solidFill>
                  <a:srgbClr val="0070C0"/>
                </a:solidFill>
              </a:rPr>
              <a:t>FROM &lt;TABLE-NAME&gt;;</a:t>
            </a:r>
          </a:p>
          <a:p>
            <a:pPr indent="-365760">
              <a:lnSpc>
                <a:spcPct val="120000"/>
              </a:lnSpc>
            </a:pPr>
            <a:endParaRPr lang="en-US" sz="2000" dirty="0"/>
          </a:p>
          <a:p>
            <a:pPr marL="731520" indent="-365760">
              <a:lnSpc>
                <a:spcPct val="120000"/>
              </a:lnSpc>
              <a:buFont typeface="Arial" pitchFamily="34" charset="0"/>
              <a:buChar char="•"/>
            </a:pPr>
            <a:r>
              <a:rPr lang="en-US" sz="2000" dirty="0"/>
              <a:t>Returns the first non-null expression in the expression list. </a:t>
            </a:r>
          </a:p>
          <a:p>
            <a:pPr marL="731520" indent="-365760">
              <a:lnSpc>
                <a:spcPct val="120000"/>
              </a:lnSpc>
              <a:buFont typeface="Arial" pitchFamily="34" charset="0"/>
              <a:buChar char="•"/>
            </a:pPr>
            <a:r>
              <a:rPr lang="en-US" sz="2000" dirty="0"/>
              <a:t>At least one expression must not be the literal NULL. </a:t>
            </a:r>
          </a:p>
          <a:p>
            <a:pPr marL="731520" indent="-365760">
              <a:lnSpc>
                <a:spcPct val="120000"/>
              </a:lnSpc>
              <a:buFont typeface="Arial" pitchFamily="34" charset="0"/>
              <a:buChar char="•"/>
            </a:pPr>
            <a:r>
              <a:rPr lang="en-US" sz="2000" dirty="0"/>
              <a:t>If all expressions evaluate to NULL, then function returns NULL.</a:t>
            </a:r>
          </a:p>
          <a:p>
            <a:pPr indent="-365760">
              <a:lnSpc>
                <a:spcPct val="120000"/>
              </a:lnSpc>
            </a:pPr>
            <a:endParaRPr lang="en-US" sz="2000" b="1" dirty="0"/>
          </a:p>
          <a:p>
            <a:pPr indent="-365760">
              <a:lnSpc>
                <a:spcPct val="120000"/>
              </a:lnSpc>
            </a:pPr>
            <a:endParaRPr lang="en-US" sz="2000" b="1" dirty="0"/>
          </a:p>
          <a:p>
            <a:endParaRPr lang="en-US" sz="2000" dirty="0"/>
          </a:p>
        </p:txBody>
      </p:sp>
      <p:sp>
        <p:nvSpPr>
          <p:cNvPr id="2" name="Title 1"/>
          <p:cNvSpPr>
            <a:spLocks noGrp="1"/>
          </p:cNvSpPr>
          <p:nvPr>
            <p:ph type="title"/>
          </p:nvPr>
        </p:nvSpPr>
        <p:spPr/>
        <p:txBody>
          <a:bodyPr/>
          <a:lstStyle/>
          <a:p>
            <a:pPr marL="0" indent="0"/>
            <a:r>
              <a:rPr lang="en-US" dirty="0"/>
              <a:t>Miscellaneous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31</a:t>
            </a:fld>
            <a:endParaRPr lang="en-US" dirty="0"/>
          </a:p>
        </p:txBody>
      </p:sp>
    </p:spTree>
    <p:extLst>
      <p:ext uri="{BB962C8B-B14F-4D97-AF65-F5344CB8AC3E}">
        <p14:creationId xmlns:p14="http://schemas.microsoft.com/office/powerpoint/2010/main" val="16530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9372600" cy="4906963"/>
          </a:xfrm>
        </p:spPr>
        <p:txBody>
          <a:bodyPr/>
          <a:lstStyle/>
          <a:p>
            <a:pPr indent="-365760">
              <a:lnSpc>
                <a:spcPct val="120000"/>
              </a:lnSpc>
            </a:pPr>
            <a:r>
              <a:rPr lang="en-US" sz="2000" dirty="0"/>
              <a:t>Compares two columns.</a:t>
            </a:r>
          </a:p>
          <a:p>
            <a:pPr indent="-365760">
              <a:lnSpc>
                <a:spcPct val="120000"/>
              </a:lnSpc>
            </a:pPr>
            <a:r>
              <a:rPr lang="en-US" sz="2000" dirty="0"/>
              <a:t>If both the columns are equal, the NULLIF function returns NULL. Otherwise, it returns the value of the first column.</a:t>
            </a:r>
          </a:p>
          <a:p>
            <a:pPr indent="-365760">
              <a:lnSpc>
                <a:spcPct val="120000"/>
              </a:lnSpc>
            </a:pPr>
            <a:r>
              <a:rPr lang="en-US" sz="2000" dirty="0"/>
              <a:t>Syntax:</a:t>
            </a:r>
            <a:r>
              <a:rPr lang="en-US" sz="2000" dirty="0">
                <a:solidFill>
                  <a:srgbClr val="0070C0"/>
                </a:solidFill>
              </a:rPr>
              <a:t>	</a:t>
            </a:r>
          </a:p>
          <a:p>
            <a:pPr marL="800100" lvl="2" indent="0">
              <a:spcBef>
                <a:spcPts val="1200"/>
              </a:spcBef>
              <a:buNone/>
            </a:pPr>
            <a:r>
              <a:rPr lang="en-US" sz="2000" b="1" dirty="0">
                <a:solidFill>
                  <a:srgbClr val="0070C0"/>
                </a:solidFill>
              </a:rPr>
              <a:t>SELECT NULLIF( </a:t>
            </a:r>
            <a:r>
              <a:rPr lang="en-US" sz="2000" b="1" dirty="0">
                <a:solidFill>
                  <a:srgbClr val="BC8F00"/>
                </a:solidFill>
              </a:rPr>
              <a:t>column1,column2</a:t>
            </a:r>
            <a:r>
              <a:rPr lang="en-US" sz="2000" b="1" dirty="0">
                <a:solidFill>
                  <a:srgbClr val="0070C0"/>
                </a:solidFill>
              </a:rPr>
              <a:t>) </a:t>
            </a:r>
          </a:p>
          <a:p>
            <a:pPr marL="800100" lvl="2" indent="0">
              <a:spcBef>
                <a:spcPts val="1200"/>
              </a:spcBef>
              <a:buNone/>
            </a:pPr>
            <a:r>
              <a:rPr lang="en-US" sz="2000" b="1" dirty="0">
                <a:solidFill>
                  <a:srgbClr val="0070C0"/>
                </a:solidFill>
              </a:rPr>
              <a:t>FROM &lt;TABLE-NAME&gt;; </a:t>
            </a:r>
          </a:p>
          <a:p>
            <a:pPr indent="-365760">
              <a:lnSpc>
                <a:spcPct val="120000"/>
              </a:lnSpc>
            </a:pPr>
            <a:endParaRPr lang="en-US" sz="2000" dirty="0"/>
          </a:p>
          <a:p>
            <a:pPr indent="-365760">
              <a:lnSpc>
                <a:spcPct val="120000"/>
              </a:lnSpc>
            </a:pPr>
            <a:r>
              <a:rPr lang="en-US" sz="2000" dirty="0"/>
              <a:t>Column1 and Column 2 must be of the same data type.</a:t>
            </a:r>
          </a:p>
          <a:p>
            <a:pPr marL="0" indent="0">
              <a:lnSpc>
                <a:spcPct val="120000"/>
              </a:lnSpc>
              <a:buNone/>
            </a:pPr>
            <a:r>
              <a:rPr lang="en-US" sz="2000" b="1" dirty="0">
                <a:solidFill>
                  <a:srgbClr val="0070C0"/>
                </a:solidFill>
              </a:rPr>
              <a:t>		SELECT NULLIF( </a:t>
            </a:r>
            <a:r>
              <a:rPr lang="en-US" sz="2000" b="1" dirty="0">
                <a:solidFill>
                  <a:srgbClr val="BC8F00"/>
                </a:solidFill>
              </a:rPr>
              <a:t>12,12</a:t>
            </a:r>
            <a:r>
              <a:rPr lang="en-US" sz="2000" b="1" dirty="0">
                <a:solidFill>
                  <a:srgbClr val="0070C0"/>
                </a:solidFill>
              </a:rPr>
              <a:t>) FROM </a:t>
            </a:r>
            <a:r>
              <a:rPr lang="en-US" sz="2000" b="1" dirty="0">
                <a:solidFill>
                  <a:srgbClr val="BC8F00"/>
                </a:solidFill>
              </a:rPr>
              <a:t>Customers</a:t>
            </a:r>
            <a:r>
              <a:rPr lang="en-US" sz="2000" b="1" dirty="0">
                <a:solidFill>
                  <a:srgbClr val="0070C0"/>
                </a:solidFill>
              </a:rPr>
              <a:t>;  </a:t>
            </a:r>
            <a:r>
              <a:rPr lang="en-US" sz="2000" dirty="0"/>
              <a:t>Returns NULL</a:t>
            </a:r>
          </a:p>
          <a:p>
            <a:pPr marL="0" indent="0">
              <a:buNone/>
            </a:pPr>
            <a:r>
              <a:rPr lang="en-US" sz="2000" b="1" dirty="0">
                <a:solidFill>
                  <a:srgbClr val="0070C0"/>
                </a:solidFill>
              </a:rPr>
              <a:t>		SELECT NULLIF( </a:t>
            </a:r>
            <a:r>
              <a:rPr lang="en-US" sz="2000" b="1" dirty="0">
                <a:solidFill>
                  <a:srgbClr val="BC8F00"/>
                </a:solidFill>
              </a:rPr>
              <a:t>12,13</a:t>
            </a:r>
            <a:r>
              <a:rPr lang="en-US" sz="2000" b="1" dirty="0">
                <a:solidFill>
                  <a:srgbClr val="0070C0"/>
                </a:solidFill>
              </a:rPr>
              <a:t>) FROM </a:t>
            </a:r>
            <a:r>
              <a:rPr lang="en-US" sz="2000" b="1" dirty="0">
                <a:solidFill>
                  <a:srgbClr val="BC8F00"/>
                </a:solidFill>
              </a:rPr>
              <a:t>Customers</a:t>
            </a:r>
            <a:r>
              <a:rPr lang="en-US" sz="2000" b="1" dirty="0">
                <a:solidFill>
                  <a:srgbClr val="0070C0"/>
                </a:solidFill>
              </a:rPr>
              <a:t>;  </a:t>
            </a:r>
            <a:r>
              <a:rPr lang="en-US" sz="2000" dirty="0"/>
              <a:t>Returns 12</a:t>
            </a:r>
          </a:p>
          <a:p>
            <a:pPr marL="0" indent="0">
              <a:buNone/>
            </a:pPr>
            <a:r>
              <a:rPr lang="en-US" sz="2000" b="1" dirty="0">
                <a:solidFill>
                  <a:srgbClr val="0070C0"/>
                </a:solidFill>
              </a:rPr>
              <a:t>		SELECT NULLIF( </a:t>
            </a:r>
            <a:r>
              <a:rPr lang="en-US" sz="2000" b="1" dirty="0">
                <a:solidFill>
                  <a:srgbClr val="BC8F00"/>
                </a:solidFill>
              </a:rPr>
              <a:t>‘</a:t>
            </a:r>
            <a:r>
              <a:rPr lang="en-US" sz="2000" b="1" dirty="0" err="1">
                <a:solidFill>
                  <a:srgbClr val="BC8F00"/>
                </a:solidFill>
              </a:rPr>
              <a:t>apples’,’oranges</a:t>
            </a:r>
            <a:r>
              <a:rPr lang="en-US" sz="2000" b="1" dirty="0">
                <a:solidFill>
                  <a:srgbClr val="BC8F00"/>
                </a:solidFill>
              </a:rPr>
              <a:t>’</a:t>
            </a:r>
            <a:r>
              <a:rPr lang="en-US" sz="2000" b="1" dirty="0">
                <a:solidFill>
                  <a:srgbClr val="0070C0"/>
                </a:solidFill>
              </a:rPr>
              <a:t>) FROM </a:t>
            </a:r>
            <a:r>
              <a:rPr lang="en-US" sz="2000" b="1" dirty="0">
                <a:solidFill>
                  <a:srgbClr val="BC8F00"/>
                </a:solidFill>
              </a:rPr>
              <a:t>Customers</a:t>
            </a:r>
            <a:r>
              <a:rPr lang="en-US" sz="2000" b="1" dirty="0">
                <a:solidFill>
                  <a:srgbClr val="0070C0"/>
                </a:solidFill>
              </a:rPr>
              <a:t>;  </a:t>
            </a:r>
          </a:p>
          <a:p>
            <a:pPr marL="0" indent="0">
              <a:buNone/>
            </a:pPr>
            <a:r>
              <a:rPr lang="en-US" sz="2000" b="1" dirty="0">
                <a:solidFill>
                  <a:srgbClr val="0070C0"/>
                </a:solidFill>
              </a:rPr>
              <a:t>													</a:t>
            </a:r>
            <a:r>
              <a:rPr lang="en-US" sz="2000" dirty="0"/>
              <a:t>Returns ‘apples’</a:t>
            </a:r>
          </a:p>
          <a:p>
            <a:endParaRPr lang="en-US" sz="2000" dirty="0"/>
          </a:p>
        </p:txBody>
      </p:sp>
      <p:sp>
        <p:nvSpPr>
          <p:cNvPr id="7170" name="Title 1"/>
          <p:cNvSpPr>
            <a:spLocks noGrp="1"/>
          </p:cNvSpPr>
          <p:nvPr>
            <p:ph type="title"/>
          </p:nvPr>
        </p:nvSpPr>
        <p:spPr/>
        <p:txBody>
          <a:bodyPr/>
          <a:lstStyle/>
          <a:p>
            <a:pPr lvl="1"/>
            <a:r>
              <a:rPr lang="en-US" dirty="0">
                <a:solidFill>
                  <a:schemeClr val="bg1"/>
                </a:solidFill>
                <a:latin typeface="+mj-lt"/>
              </a:rPr>
              <a:t>NULLIF Function</a:t>
            </a:r>
          </a:p>
        </p:txBody>
      </p:sp>
      <p:sp>
        <p:nvSpPr>
          <p:cNvPr id="9" name="Slide Number Placeholder 8"/>
          <p:cNvSpPr>
            <a:spLocks noGrp="1"/>
          </p:cNvSpPr>
          <p:nvPr>
            <p:ph type="sldNum" sz="quarter" idx="11"/>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43815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subTnLst>
                                    <p:animClr clrSpc="rgb" dir="cw">
                                      <p:cBhvr override="childStyle">
                                        <p:cTn dur="1" fill="hold" display="0" masterRel="nextClick" afterEffect="1"/>
                                        <p:tgtEl>
                                          <p:spTgt spid="2">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subTnLst>
                                    <p:animClr clrSpc="rgb" dir="cw">
                                      <p:cBhvr override="childStyle">
                                        <p:cTn dur="1" fill="hold" display="0" masterRel="nextClick" afterEffect="1"/>
                                        <p:tgtEl>
                                          <p:spTgt spid="2">
                                            <p:txEl>
                                              <p:pRg st="9" end="9"/>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subTnLst>
                                    <p:animClr clrSpc="rgb" dir="cw">
                                      <p:cBhvr override="childStyle">
                                        <p:cTn dur="1" fill="hold" display="0" masterRel="nextClick" afterEffect="1"/>
                                        <p:tgtEl>
                                          <p:spTgt spid="2">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Control Flow Functions</a:t>
            </a:r>
          </a:p>
        </p:txBody>
      </p:sp>
    </p:spTree>
    <p:extLst>
      <p:ext uri="{BB962C8B-B14F-4D97-AF65-F5344CB8AC3E}">
        <p14:creationId xmlns:p14="http://schemas.microsoft.com/office/powerpoint/2010/main" val="1673606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990600"/>
            <a:ext cx="8763000" cy="3822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marL="0" lvl="1" indent="-365760">
              <a:lnSpc>
                <a:spcPct val="120000"/>
              </a:lnSpc>
              <a:buNone/>
            </a:pPr>
            <a:r>
              <a:rPr lang="en-US" sz="2000" dirty="0">
                <a:latin typeface="Arial" pitchFamily="34" charset="0"/>
                <a:cs typeface="Arial" pitchFamily="34" charset="0"/>
              </a:rPr>
              <a:t>It is similar to the IF-THEN-ELSE logic where a value is substituted based on the return value of the column</a:t>
            </a:r>
            <a:endParaRPr lang="en-US" sz="2000" b="1" dirty="0"/>
          </a:p>
          <a:p>
            <a:pPr marL="0" indent="-365760">
              <a:lnSpc>
                <a:spcPct val="120000"/>
              </a:lnSpc>
              <a:spcBef>
                <a:spcPts val="1200"/>
              </a:spcBef>
              <a:buNone/>
            </a:pPr>
            <a:r>
              <a:rPr lang="en-US" sz="2000" b="1" dirty="0"/>
              <a:t>Syntax:</a:t>
            </a:r>
          </a:p>
          <a:p>
            <a:pPr marL="1257300" lvl="3" indent="-365760">
              <a:lnSpc>
                <a:spcPct val="120000"/>
              </a:lnSpc>
              <a:spcBef>
                <a:spcPts val="1200"/>
              </a:spcBef>
              <a:buNone/>
            </a:pPr>
            <a:r>
              <a:rPr lang="en-US" b="1" dirty="0">
                <a:solidFill>
                  <a:srgbClr val="0070C0"/>
                </a:solidFill>
              </a:rPr>
              <a:t>CASE </a:t>
            </a:r>
            <a:r>
              <a:rPr lang="en-US" b="1" dirty="0">
                <a:solidFill>
                  <a:srgbClr val="BC8F00"/>
                </a:solidFill>
              </a:rPr>
              <a:t>value</a:t>
            </a:r>
            <a:r>
              <a:rPr lang="en-US" b="1" dirty="0">
                <a:solidFill>
                  <a:srgbClr val="0070C0"/>
                </a:solidFill>
              </a:rPr>
              <a:t> WHEN [</a:t>
            </a:r>
            <a:r>
              <a:rPr lang="en-US" b="1" dirty="0" err="1">
                <a:solidFill>
                  <a:srgbClr val="BC8F00"/>
                </a:solidFill>
              </a:rPr>
              <a:t>compare_value</a:t>
            </a:r>
            <a:r>
              <a:rPr lang="en-US" b="1" dirty="0">
                <a:solidFill>
                  <a:srgbClr val="0070C0"/>
                </a:solidFill>
              </a:rPr>
              <a:t>] THEN </a:t>
            </a:r>
            <a:r>
              <a:rPr lang="en-US" b="1" dirty="0">
                <a:solidFill>
                  <a:srgbClr val="BC8F00"/>
                </a:solidFill>
              </a:rPr>
              <a:t>result</a:t>
            </a:r>
            <a:r>
              <a:rPr lang="en-US" b="1" dirty="0">
                <a:solidFill>
                  <a:srgbClr val="0070C0"/>
                </a:solidFill>
              </a:rPr>
              <a:t> </a:t>
            </a:r>
          </a:p>
          <a:p>
            <a:pPr marL="1257300" lvl="3" indent="-365760">
              <a:lnSpc>
                <a:spcPct val="120000"/>
              </a:lnSpc>
              <a:spcBef>
                <a:spcPts val="1200"/>
              </a:spcBef>
              <a:buNone/>
            </a:pPr>
            <a:r>
              <a:rPr lang="en-US" b="1" dirty="0">
                <a:solidFill>
                  <a:srgbClr val="0070C0"/>
                </a:solidFill>
              </a:rPr>
              <a:t>[WHEN [</a:t>
            </a:r>
            <a:r>
              <a:rPr lang="en-US" b="1" dirty="0" err="1">
                <a:solidFill>
                  <a:srgbClr val="BC8F00"/>
                </a:solidFill>
              </a:rPr>
              <a:t>compare_value</a:t>
            </a:r>
            <a:r>
              <a:rPr lang="en-US" b="1" dirty="0">
                <a:solidFill>
                  <a:srgbClr val="0070C0"/>
                </a:solidFill>
              </a:rPr>
              <a:t>] THEN 	</a:t>
            </a:r>
            <a:r>
              <a:rPr lang="en-US" b="1" dirty="0">
                <a:solidFill>
                  <a:srgbClr val="BC8F00"/>
                </a:solidFill>
              </a:rPr>
              <a:t>result</a:t>
            </a:r>
            <a:r>
              <a:rPr lang="en-US" b="1" dirty="0">
                <a:solidFill>
                  <a:srgbClr val="0070C0"/>
                </a:solidFill>
              </a:rPr>
              <a:t> ...] [ELSE </a:t>
            </a:r>
            <a:r>
              <a:rPr lang="en-US" b="1" dirty="0">
                <a:solidFill>
                  <a:srgbClr val="BC8F00"/>
                </a:solidFill>
              </a:rPr>
              <a:t>result</a:t>
            </a:r>
            <a:r>
              <a:rPr lang="en-US" b="1" dirty="0">
                <a:solidFill>
                  <a:srgbClr val="0070C0"/>
                </a:solidFill>
              </a:rPr>
              <a:t>] </a:t>
            </a:r>
          </a:p>
          <a:p>
            <a:pPr marL="1257300" lvl="3" indent="-365760">
              <a:lnSpc>
                <a:spcPct val="120000"/>
              </a:lnSpc>
              <a:spcBef>
                <a:spcPts val="1200"/>
              </a:spcBef>
              <a:buNone/>
            </a:pPr>
            <a:r>
              <a:rPr lang="en-US" b="1" dirty="0">
                <a:solidFill>
                  <a:srgbClr val="0070C0"/>
                </a:solidFill>
              </a:rPr>
              <a:t>END </a:t>
            </a:r>
            <a:endParaRPr lang="en-US" b="1" dirty="0"/>
          </a:p>
          <a:p>
            <a:pPr marL="0" lvl="1" indent="-365760">
              <a:lnSpc>
                <a:spcPct val="120000"/>
              </a:lnSpc>
              <a:buNone/>
            </a:pPr>
            <a:endParaRPr lang="en-US" sz="2000" b="1" dirty="0"/>
          </a:p>
        </p:txBody>
      </p:sp>
      <p:sp>
        <p:nvSpPr>
          <p:cNvPr id="2" name="Title 1"/>
          <p:cNvSpPr>
            <a:spLocks noGrp="1"/>
          </p:cNvSpPr>
          <p:nvPr>
            <p:ph type="title"/>
          </p:nvPr>
        </p:nvSpPr>
        <p:spPr/>
        <p:txBody>
          <a:bodyPr/>
          <a:lstStyle/>
          <a:p>
            <a:pPr marL="0" indent="0"/>
            <a:r>
              <a:rPr lang="en-US" dirty="0"/>
              <a:t>Control Flow Functions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160153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086" y="707571"/>
            <a:ext cx="9082314" cy="5464629"/>
          </a:xfrm>
        </p:spPr>
        <p:txBody>
          <a:bodyPr/>
          <a:lstStyle/>
          <a:p>
            <a:pPr marL="0" indent="0">
              <a:lnSpc>
                <a:spcPct val="120000"/>
              </a:lnSpc>
              <a:buNone/>
            </a:pPr>
            <a:r>
              <a:rPr lang="en-US" sz="2000" b="1" dirty="0"/>
              <a:t>Example 1:</a:t>
            </a:r>
          </a:p>
          <a:p>
            <a:pPr marL="1223010" lvl="3" indent="0">
              <a:lnSpc>
                <a:spcPct val="120000"/>
              </a:lnSpc>
              <a:buNone/>
            </a:pPr>
            <a:r>
              <a:rPr lang="en-US" b="1" dirty="0">
                <a:solidFill>
                  <a:srgbClr val="0070C0"/>
                </a:solidFill>
              </a:rPr>
              <a:t>SELECT CASE 1 WHEN 1 THEN </a:t>
            </a:r>
            <a:r>
              <a:rPr lang="en-US" b="1" dirty="0">
                <a:solidFill>
                  <a:srgbClr val="BC8F00"/>
                </a:solidFill>
              </a:rPr>
              <a:t>'this is case one'</a:t>
            </a:r>
            <a:br>
              <a:rPr lang="en-US" b="1" dirty="0">
                <a:solidFill>
                  <a:srgbClr val="0070C0"/>
                </a:solidFill>
              </a:rPr>
            </a:br>
            <a:r>
              <a:rPr lang="en-US" b="1" dirty="0">
                <a:solidFill>
                  <a:srgbClr val="0070C0"/>
                </a:solidFill>
              </a:rPr>
              <a:t>WHEN 2 THEN </a:t>
            </a:r>
            <a:r>
              <a:rPr lang="en-US" b="1" dirty="0">
                <a:solidFill>
                  <a:srgbClr val="BC8F00"/>
                </a:solidFill>
              </a:rPr>
              <a:t>'this is case two' </a:t>
            </a:r>
            <a:br>
              <a:rPr lang="en-US" b="1" dirty="0">
                <a:solidFill>
                  <a:srgbClr val="0070C0"/>
                </a:solidFill>
              </a:rPr>
            </a:br>
            <a:r>
              <a:rPr lang="en-US" b="1" dirty="0">
                <a:solidFill>
                  <a:srgbClr val="0070C0"/>
                </a:solidFill>
              </a:rPr>
              <a:t>ELSE </a:t>
            </a:r>
            <a:r>
              <a:rPr lang="en-US" b="1" dirty="0">
                <a:solidFill>
                  <a:srgbClr val="BC8F00"/>
                </a:solidFill>
              </a:rPr>
              <a:t>'this is not in the case'</a:t>
            </a:r>
            <a:br>
              <a:rPr lang="en-US" b="1" dirty="0">
                <a:solidFill>
                  <a:srgbClr val="0070C0"/>
                </a:solidFill>
              </a:rPr>
            </a:br>
            <a:r>
              <a:rPr lang="en-US" b="1" dirty="0">
                <a:solidFill>
                  <a:srgbClr val="0070C0"/>
                </a:solidFill>
              </a:rPr>
              <a:t>END as </a:t>
            </a:r>
            <a:r>
              <a:rPr lang="en-US" b="1" dirty="0">
                <a:solidFill>
                  <a:srgbClr val="BC8F00"/>
                </a:solidFill>
              </a:rPr>
              <a:t>'how to execute case statement'</a:t>
            </a:r>
          </a:p>
          <a:p>
            <a:pPr marL="0" indent="0">
              <a:lnSpc>
                <a:spcPct val="120000"/>
              </a:lnSpc>
              <a:buNone/>
            </a:pPr>
            <a:r>
              <a:rPr lang="en-US" sz="2000" b="1" dirty="0"/>
              <a:t>	Explanation</a:t>
            </a:r>
          </a:p>
          <a:p>
            <a:pPr marL="0" indent="0">
              <a:lnSpc>
                <a:spcPct val="120000"/>
              </a:lnSpc>
              <a:buNone/>
            </a:pPr>
            <a:r>
              <a:rPr lang="en-US" sz="2000" dirty="0"/>
              <a:t>		Since CASE is 1, so "this is case one" is returned. </a:t>
            </a:r>
          </a:p>
          <a:p>
            <a:pPr marL="0" indent="0">
              <a:lnSpc>
                <a:spcPct val="120000"/>
              </a:lnSpc>
              <a:buNone/>
            </a:pPr>
            <a:endParaRPr lang="en-US" sz="2000" dirty="0"/>
          </a:p>
          <a:p>
            <a:pPr marL="0" indent="0">
              <a:lnSpc>
                <a:spcPct val="120000"/>
              </a:lnSpc>
              <a:buNone/>
            </a:pPr>
            <a:r>
              <a:rPr lang="en-US" sz="2000" b="1" dirty="0"/>
              <a:t>Example 2:</a:t>
            </a:r>
          </a:p>
          <a:p>
            <a:pPr marL="1280160" lvl="4" indent="0">
              <a:lnSpc>
                <a:spcPct val="120000"/>
              </a:lnSpc>
              <a:buNone/>
            </a:pPr>
            <a:r>
              <a:rPr lang="en-US" b="1" dirty="0">
                <a:solidFill>
                  <a:srgbClr val="0070C0"/>
                </a:solidFill>
              </a:rPr>
              <a:t>SELECT CASE </a:t>
            </a:r>
            <a:r>
              <a:rPr lang="en-US" b="1" dirty="0">
                <a:solidFill>
                  <a:srgbClr val="BC8F00"/>
                </a:solidFill>
              </a:rPr>
              <a:t>'A</a:t>
            </a:r>
            <a:r>
              <a:rPr lang="en-US" b="1" dirty="0">
                <a:solidFill>
                  <a:srgbClr val="0070C0"/>
                </a:solidFill>
              </a:rPr>
              <a:t>' WHEN </a:t>
            </a:r>
            <a:r>
              <a:rPr lang="en-US" b="1" dirty="0">
                <a:solidFill>
                  <a:srgbClr val="BC8F00"/>
                </a:solidFill>
              </a:rPr>
              <a:t>'a' </a:t>
            </a:r>
            <a:r>
              <a:rPr lang="en-US" b="1" dirty="0">
                <a:solidFill>
                  <a:srgbClr val="0070C0"/>
                </a:solidFill>
              </a:rPr>
              <a:t>THEN </a:t>
            </a:r>
            <a:r>
              <a:rPr lang="en-US" b="1" dirty="0">
                <a:solidFill>
                  <a:srgbClr val="BC8F00"/>
                </a:solidFill>
              </a:rPr>
              <a:t>1 </a:t>
            </a:r>
            <a:endParaRPr lang="en-US" b="1" dirty="0">
              <a:solidFill>
                <a:srgbClr val="0070C0"/>
              </a:solidFill>
            </a:endParaRPr>
          </a:p>
          <a:p>
            <a:pPr marL="1280160" lvl="4" indent="0">
              <a:lnSpc>
                <a:spcPct val="120000"/>
              </a:lnSpc>
              <a:buNone/>
            </a:pPr>
            <a:r>
              <a:rPr lang="en-US" b="1" dirty="0">
                <a:solidFill>
                  <a:srgbClr val="0070C0"/>
                </a:solidFill>
              </a:rPr>
              <a:t>WHEN '</a:t>
            </a:r>
            <a:r>
              <a:rPr lang="en-US" b="1" dirty="0">
                <a:solidFill>
                  <a:srgbClr val="BC8F00"/>
                </a:solidFill>
              </a:rPr>
              <a:t>b' </a:t>
            </a:r>
            <a:r>
              <a:rPr lang="en-US" b="1" dirty="0">
                <a:solidFill>
                  <a:srgbClr val="0070C0"/>
                </a:solidFill>
              </a:rPr>
              <a:t>THEN </a:t>
            </a:r>
            <a:r>
              <a:rPr lang="en-US" b="1" dirty="0">
                <a:solidFill>
                  <a:srgbClr val="BC8F00"/>
                </a:solidFill>
              </a:rPr>
              <a:t>2</a:t>
            </a:r>
            <a:r>
              <a:rPr lang="en-US" b="1" dirty="0">
                <a:solidFill>
                  <a:srgbClr val="0070C0"/>
                </a:solidFill>
              </a:rPr>
              <a:t> END; </a:t>
            </a:r>
          </a:p>
          <a:p>
            <a:pPr marL="0" indent="0">
              <a:lnSpc>
                <a:spcPct val="120000"/>
              </a:lnSpc>
              <a:buNone/>
            </a:pPr>
            <a:r>
              <a:rPr lang="en-US" sz="2000" b="1" dirty="0"/>
              <a:t>	Explanation</a:t>
            </a:r>
          </a:p>
          <a:p>
            <a:pPr marL="0" indent="0">
              <a:lnSpc>
                <a:spcPct val="120000"/>
              </a:lnSpc>
              <a:buNone/>
            </a:pPr>
            <a:r>
              <a:rPr lang="en-US" sz="2000" dirty="0"/>
              <a:t>		Since CASE is not satisfied by neither of the WHEN, it returns NULL. </a:t>
            </a:r>
          </a:p>
          <a:p>
            <a:endParaRPr lang="en-US" sz="2000" dirty="0"/>
          </a:p>
        </p:txBody>
      </p:sp>
      <p:sp>
        <p:nvSpPr>
          <p:cNvPr id="7170" name="Title 1"/>
          <p:cNvSpPr>
            <a:spLocks noGrp="1"/>
          </p:cNvSpPr>
          <p:nvPr>
            <p:ph type="title"/>
          </p:nvPr>
        </p:nvSpPr>
        <p:spPr>
          <a:xfrm>
            <a:off x="228600" y="152400"/>
            <a:ext cx="6858000" cy="533400"/>
          </a:xfrm>
        </p:spPr>
        <p:txBody>
          <a:bodyPr/>
          <a:lstStyle/>
          <a:p>
            <a:pPr lvl="1"/>
            <a:r>
              <a:rPr lang="en-US" dirty="0">
                <a:solidFill>
                  <a:schemeClr val="bg1"/>
                </a:solidFill>
                <a:latin typeface="+mj-lt"/>
              </a:rPr>
              <a:t>CASE Operator examples</a:t>
            </a:r>
          </a:p>
        </p:txBody>
      </p:sp>
      <p:sp>
        <p:nvSpPr>
          <p:cNvPr id="7" name="Slide Number Placeholder 6"/>
          <p:cNvSpPr>
            <a:spLocks noGrp="1"/>
          </p:cNvSpPr>
          <p:nvPr>
            <p:ph type="sldNum" sz="quarter" idx="11"/>
          </p:nvPr>
        </p:nvSpPr>
        <p:spPr/>
        <p:txBody>
          <a:bodyPr/>
          <a:lstStyle/>
          <a:p>
            <a:fld id="{47ED8886-DB3B-44F4-9A80-E6A224679F20}" type="slidenum">
              <a:rPr lang="en-US" smtClean="0"/>
              <a:pPr/>
              <a:t>35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26030"/>
            <a:ext cx="8915400" cy="5346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spcBef>
                <a:spcPts val="1200"/>
              </a:spcBef>
              <a:buNone/>
            </a:pPr>
            <a:r>
              <a:rPr lang="en-US" sz="2200" b="1" dirty="0">
                <a:solidFill>
                  <a:srgbClr val="0070C0"/>
                </a:solidFill>
              </a:rPr>
              <a:t>IF(</a:t>
            </a:r>
            <a:r>
              <a:rPr lang="en-US" sz="2200" b="1" dirty="0">
                <a:solidFill>
                  <a:srgbClr val="BC8F00"/>
                </a:solidFill>
              </a:rPr>
              <a:t>expr1, expr2, expr3</a:t>
            </a:r>
            <a:r>
              <a:rPr lang="en-US" sz="2200" b="1" dirty="0">
                <a:solidFill>
                  <a:srgbClr val="0070C0"/>
                </a:solidFill>
              </a:rPr>
              <a:t>)</a:t>
            </a:r>
          </a:p>
          <a:p>
            <a:pPr marL="731520" lvl="1" indent="-365760">
              <a:lnSpc>
                <a:spcPct val="120000"/>
              </a:lnSpc>
              <a:spcBef>
                <a:spcPts val="0"/>
              </a:spcBef>
              <a:buFont typeface="Arial" pitchFamily="34" charset="0"/>
              <a:buChar char="•"/>
            </a:pPr>
            <a:endParaRPr lang="en-US" sz="2200" b="1" dirty="0">
              <a:solidFill>
                <a:srgbClr val="0070C0"/>
              </a:solidFill>
            </a:endParaRPr>
          </a:p>
          <a:p>
            <a:pPr marL="731520" lvl="1" indent="-365760">
              <a:lnSpc>
                <a:spcPct val="120000"/>
              </a:lnSpc>
              <a:spcBef>
                <a:spcPts val="0"/>
              </a:spcBef>
              <a:buFont typeface="Arial" pitchFamily="34" charset="0"/>
              <a:buChar char="•"/>
            </a:pPr>
            <a:r>
              <a:rPr lang="en-US" sz="2000" dirty="0"/>
              <a:t>If expr1 is TRUE (expr1 &lt;&gt; 0 and expr1 &lt;&gt; NULL) then IF() returns expr2; otherwise it returns expr3.</a:t>
            </a:r>
          </a:p>
          <a:p>
            <a:pPr marL="731520" lvl="1" indent="-365760">
              <a:lnSpc>
                <a:spcPct val="120000"/>
              </a:lnSpc>
              <a:spcBef>
                <a:spcPts val="0"/>
              </a:spcBef>
              <a:buFont typeface="Arial" pitchFamily="34" charset="0"/>
              <a:buChar char="•"/>
            </a:pPr>
            <a:r>
              <a:rPr lang="en-US" sz="2000" dirty="0"/>
              <a:t>IF() returns a numeric or string value, depending on the context in which it is used..</a:t>
            </a:r>
          </a:p>
          <a:p>
            <a:pPr marL="731520" lvl="1" indent="-365760">
              <a:lnSpc>
                <a:spcPct val="120000"/>
              </a:lnSpc>
              <a:spcBef>
                <a:spcPts val="0"/>
              </a:spcBef>
              <a:buFont typeface="Arial" pitchFamily="34" charset="0"/>
              <a:buChar char="•"/>
            </a:pPr>
            <a:endParaRPr lang="en-US" sz="2000" b="1" dirty="0"/>
          </a:p>
          <a:p>
            <a:pPr marL="365760" lvl="1" indent="0">
              <a:lnSpc>
                <a:spcPct val="120000"/>
              </a:lnSpc>
              <a:spcBef>
                <a:spcPts val="0"/>
              </a:spcBef>
              <a:buNone/>
            </a:pPr>
            <a:r>
              <a:rPr lang="en-US" sz="2000" dirty="0"/>
              <a:t>Examples:</a:t>
            </a:r>
          </a:p>
          <a:p>
            <a:pPr marL="365760" lvl="1" indent="0">
              <a:lnSpc>
                <a:spcPct val="120000"/>
              </a:lnSpc>
              <a:spcBef>
                <a:spcPts val="0"/>
              </a:spcBef>
              <a:buNone/>
            </a:pPr>
            <a:r>
              <a:rPr lang="en-US" sz="2000" dirty="0"/>
              <a:t>				</a:t>
            </a:r>
          </a:p>
          <a:p>
            <a:pPr marL="1314450" lvl="3" indent="0">
              <a:spcBef>
                <a:spcPts val="600"/>
              </a:spcBef>
              <a:buNone/>
            </a:pPr>
            <a:r>
              <a:rPr lang="en-US" b="1" dirty="0">
                <a:solidFill>
                  <a:srgbClr val="0070C0"/>
                </a:solidFill>
              </a:rPr>
              <a:t>Select IF</a:t>
            </a:r>
            <a:r>
              <a:rPr lang="en-US" b="1" dirty="0">
                <a:solidFill>
                  <a:srgbClr val="BC8F00"/>
                </a:solidFill>
              </a:rPr>
              <a:t>(1&gt;2,2,3); </a:t>
            </a:r>
            <a:r>
              <a:rPr lang="en-US" b="1" dirty="0">
                <a:solidFill>
                  <a:schemeClr val="bg1"/>
                </a:solidFill>
              </a:rPr>
              <a:t>-&gt; 3</a:t>
            </a:r>
          </a:p>
          <a:p>
            <a:pPr marL="1314450" lvl="3" indent="0">
              <a:spcBef>
                <a:spcPts val="600"/>
              </a:spcBef>
              <a:buNone/>
            </a:pPr>
            <a:r>
              <a:rPr lang="en-US" b="1" dirty="0">
                <a:solidFill>
                  <a:srgbClr val="0070C0"/>
                </a:solidFill>
              </a:rPr>
              <a:t>Select IF</a:t>
            </a:r>
            <a:r>
              <a:rPr lang="en-US" b="1" dirty="0">
                <a:solidFill>
                  <a:srgbClr val="BC8F00"/>
                </a:solidFill>
              </a:rPr>
              <a:t>(1&lt;2,’Yes’,’no’); </a:t>
            </a:r>
            <a:r>
              <a:rPr lang="en-US" b="1" dirty="0">
                <a:solidFill>
                  <a:schemeClr val="bg1"/>
                </a:solidFill>
              </a:rPr>
              <a:t>-&gt; Yes</a:t>
            </a:r>
          </a:p>
          <a:p>
            <a:pPr marL="1314450" lvl="3" indent="0">
              <a:spcBef>
                <a:spcPts val="600"/>
              </a:spcBef>
              <a:buNone/>
            </a:pPr>
            <a:r>
              <a:rPr lang="en-US" b="1" dirty="0">
                <a:solidFill>
                  <a:srgbClr val="0070C0"/>
                </a:solidFill>
              </a:rPr>
              <a:t>Select</a:t>
            </a:r>
            <a:r>
              <a:rPr lang="en-US" b="1" dirty="0">
                <a:solidFill>
                  <a:srgbClr val="BC8F00"/>
                </a:solidFill>
              </a:rPr>
              <a:t> </a:t>
            </a:r>
            <a:r>
              <a:rPr lang="en-US" b="1" dirty="0">
                <a:solidFill>
                  <a:srgbClr val="0070C0"/>
                </a:solidFill>
              </a:rPr>
              <a:t>IF(STRCMP</a:t>
            </a:r>
            <a:r>
              <a:rPr lang="en-US" b="1" dirty="0">
                <a:solidFill>
                  <a:srgbClr val="BC8F00"/>
                </a:solidFill>
              </a:rPr>
              <a:t>(‘hi’,’h1’),’no', 'yes’); </a:t>
            </a:r>
            <a:r>
              <a:rPr lang="en-US" b="1" dirty="0">
                <a:solidFill>
                  <a:schemeClr val="bg1"/>
                </a:solidFill>
              </a:rPr>
              <a:t>-&gt; no</a:t>
            </a:r>
          </a:p>
          <a:p>
            <a:pPr marL="365760" lvl="1" indent="0">
              <a:lnSpc>
                <a:spcPct val="120000"/>
              </a:lnSpc>
              <a:spcBef>
                <a:spcPts val="0"/>
              </a:spcBef>
              <a:buNone/>
            </a:pPr>
            <a:endParaRPr lang="en-US" sz="2000" b="1" dirty="0"/>
          </a:p>
          <a:p>
            <a:pPr marL="731520" lvl="1" indent="-365760">
              <a:lnSpc>
                <a:spcPct val="120000"/>
              </a:lnSpc>
              <a:spcBef>
                <a:spcPts val="0"/>
              </a:spcBef>
              <a:buFont typeface="Arial" pitchFamily="34" charset="0"/>
              <a:buChar char="•"/>
            </a:pPr>
            <a:endParaRPr lang="en-US" sz="2000" b="1" dirty="0"/>
          </a:p>
          <a:p>
            <a:pPr marL="731520" lvl="1" indent="-365760">
              <a:lnSpc>
                <a:spcPct val="120000"/>
              </a:lnSpc>
              <a:spcBef>
                <a:spcPts val="0"/>
              </a:spcBef>
              <a:buFont typeface="Arial" pitchFamily="34" charset="0"/>
              <a:buChar char="•"/>
            </a:pPr>
            <a:endParaRPr lang="en-US" sz="2000" dirty="0"/>
          </a:p>
          <a:p>
            <a:pPr marL="731520" lvl="1" indent="-365760">
              <a:lnSpc>
                <a:spcPct val="120000"/>
              </a:lnSpc>
              <a:spcBef>
                <a:spcPts val="0"/>
              </a:spcBef>
              <a:buFont typeface="Arial" pitchFamily="34" charset="0"/>
              <a:buChar char="•"/>
            </a:pPr>
            <a:endParaRPr lang="en-US" sz="2200" dirty="0"/>
          </a:p>
          <a:p>
            <a:pPr marL="731520" lvl="1" indent="-365760">
              <a:lnSpc>
                <a:spcPct val="120000"/>
              </a:lnSpc>
              <a:spcBef>
                <a:spcPts val="0"/>
              </a:spcBef>
              <a:buNone/>
            </a:pPr>
            <a:endParaRPr lang="en-US" sz="2200" b="1" dirty="0"/>
          </a:p>
        </p:txBody>
      </p:sp>
      <p:sp>
        <p:nvSpPr>
          <p:cNvPr id="2" name="Title 1"/>
          <p:cNvSpPr>
            <a:spLocks noGrp="1"/>
          </p:cNvSpPr>
          <p:nvPr>
            <p:ph type="title"/>
          </p:nvPr>
        </p:nvSpPr>
        <p:spPr/>
        <p:txBody>
          <a:bodyPr/>
          <a:lstStyle/>
          <a:p>
            <a:pPr marL="0" indent="0"/>
            <a:r>
              <a:rPr lang="en-US" dirty="0"/>
              <a:t>Control Flow Functions</a:t>
            </a:r>
          </a:p>
        </p:txBody>
      </p:sp>
      <p:sp>
        <p:nvSpPr>
          <p:cNvPr id="11" name="Slide Number Placeholder 10"/>
          <p:cNvSpPr>
            <a:spLocks noGrp="1"/>
          </p:cNvSpPr>
          <p:nvPr>
            <p:ph type="sldNum" sz="quarter" idx="11"/>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251319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21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2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wd">
                                    <p:tmPct val="20000"/>
                                  </p:iterate>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26030"/>
            <a:ext cx="8915400" cy="5346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65760" lvl="1" indent="0" algn="ctr">
              <a:lnSpc>
                <a:spcPct val="120000"/>
              </a:lnSpc>
              <a:spcBef>
                <a:spcPts val="0"/>
              </a:spcBef>
              <a:buNone/>
            </a:pPr>
            <a:r>
              <a:rPr lang="en-US" sz="2200" b="1" dirty="0">
                <a:solidFill>
                  <a:srgbClr val="0070C0"/>
                </a:solidFill>
              </a:rPr>
              <a:t>IFNULL(</a:t>
            </a:r>
            <a:r>
              <a:rPr lang="en-US" sz="2200" b="1" dirty="0">
                <a:solidFill>
                  <a:srgbClr val="BC8F00"/>
                </a:solidFill>
              </a:rPr>
              <a:t>expr1, expr2, expr3</a:t>
            </a:r>
            <a:r>
              <a:rPr lang="en-US" sz="2200" b="1" dirty="0">
                <a:solidFill>
                  <a:srgbClr val="0070C0"/>
                </a:solidFill>
              </a:rPr>
              <a:t>)</a:t>
            </a:r>
          </a:p>
          <a:p>
            <a:pPr marL="731520" lvl="1" indent="-365760">
              <a:lnSpc>
                <a:spcPct val="120000"/>
              </a:lnSpc>
              <a:spcBef>
                <a:spcPts val="0"/>
              </a:spcBef>
              <a:buFont typeface="Arial" pitchFamily="34" charset="0"/>
              <a:buChar char="•"/>
            </a:pPr>
            <a:endParaRPr lang="en-US" sz="2200" dirty="0"/>
          </a:p>
          <a:p>
            <a:pPr marL="731520" lvl="1" indent="-365760">
              <a:lnSpc>
                <a:spcPct val="120000"/>
              </a:lnSpc>
              <a:spcBef>
                <a:spcPts val="0"/>
              </a:spcBef>
              <a:buFont typeface="Arial" pitchFamily="34" charset="0"/>
              <a:buChar char="•"/>
            </a:pPr>
            <a:r>
              <a:rPr lang="en-US" sz="2200" dirty="0"/>
              <a:t>If expr1 is not NULL, IFNULL() returns expr1; otherwise it returns expr2. </a:t>
            </a:r>
          </a:p>
          <a:p>
            <a:pPr marL="731520" lvl="1" indent="-365760">
              <a:lnSpc>
                <a:spcPct val="120000"/>
              </a:lnSpc>
              <a:spcBef>
                <a:spcPts val="0"/>
              </a:spcBef>
              <a:buFont typeface="Arial" pitchFamily="34" charset="0"/>
              <a:buChar char="•"/>
            </a:pPr>
            <a:r>
              <a:rPr lang="en-US" sz="2200" dirty="0"/>
              <a:t>IFNULL() returns a numeric or string value, depending on the context in which it is used.</a:t>
            </a:r>
          </a:p>
          <a:p>
            <a:pPr marL="731520" lvl="1" indent="-365760">
              <a:lnSpc>
                <a:spcPct val="120000"/>
              </a:lnSpc>
              <a:spcBef>
                <a:spcPts val="0"/>
              </a:spcBef>
              <a:buFont typeface="Arial" pitchFamily="34" charset="0"/>
              <a:buChar char="•"/>
            </a:pPr>
            <a:endParaRPr lang="en-US" sz="2000" b="1" dirty="0"/>
          </a:p>
          <a:p>
            <a:pPr marL="365760" lvl="1" indent="0">
              <a:lnSpc>
                <a:spcPct val="120000"/>
              </a:lnSpc>
              <a:spcBef>
                <a:spcPts val="0"/>
              </a:spcBef>
              <a:buNone/>
            </a:pPr>
            <a:r>
              <a:rPr lang="en-US" sz="2000" dirty="0"/>
              <a:t>Examples:</a:t>
            </a:r>
          </a:p>
          <a:p>
            <a:pPr marL="365760" lvl="1" indent="0">
              <a:lnSpc>
                <a:spcPct val="120000"/>
              </a:lnSpc>
              <a:spcBef>
                <a:spcPts val="0"/>
              </a:spcBef>
              <a:buNone/>
            </a:pPr>
            <a:r>
              <a:rPr lang="en-US" sz="2000" dirty="0"/>
              <a:t>				</a:t>
            </a:r>
          </a:p>
          <a:p>
            <a:pPr lvl="3" indent="0">
              <a:spcBef>
                <a:spcPts val="600"/>
              </a:spcBef>
              <a:buNone/>
            </a:pPr>
            <a:r>
              <a:rPr lang="en-US" b="1" dirty="0">
                <a:solidFill>
                  <a:srgbClr val="0070C0"/>
                </a:solidFill>
              </a:rPr>
              <a:t>Select IFNULL(</a:t>
            </a:r>
            <a:r>
              <a:rPr lang="en-US" sz="2200" b="1" dirty="0">
                <a:solidFill>
                  <a:srgbClr val="BC8F00"/>
                </a:solidFill>
              </a:rPr>
              <a:t>1,0</a:t>
            </a:r>
            <a:r>
              <a:rPr lang="en-US" b="1" dirty="0">
                <a:solidFill>
                  <a:srgbClr val="0070C0"/>
                </a:solidFill>
              </a:rPr>
              <a:t>); </a:t>
            </a:r>
            <a:r>
              <a:rPr lang="en-US" b="1" dirty="0">
                <a:solidFill>
                  <a:schemeClr val="bg1"/>
                </a:solidFill>
              </a:rPr>
              <a:t>-&gt; 1 </a:t>
            </a:r>
          </a:p>
          <a:p>
            <a:pPr lvl="3" indent="0">
              <a:spcBef>
                <a:spcPts val="600"/>
              </a:spcBef>
              <a:buNone/>
            </a:pPr>
            <a:r>
              <a:rPr lang="en-US" b="1" dirty="0">
                <a:solidFill>
                  <a:srgbClr val="0070C0"/>
                </a:solidFill>
              </a:rPr>
              <a:t>Select IFNULL(</a:t>
            </a:r>
            <a:r>
              <a:rPr lang="en-US" sz="2200" b="1" dirty="0">
                <a:solidFill>
                  <a:srgbClr val="BC8F00"/>
                </a:solidFill>
              </a:rPr>
              <a:t>NULL,10</a:t>
            </a:r>
            <a:r>
              <a:rPr lang="en-US" b="1" dirty="0">
                <a:solidFill>
                  <a:srgbClr val="0070C0"/>
                </a:solidFill>
              </a:rPr>
              <a:t>); </a:t>
            </a:r>
            <a:r>
              <a:rPr lang="en-US" b="1" dirty="0">
                <a:solidFill>
                  <a:schemeClr val="bg1"/>
                </a:solidFill>
              </a:rPr>
              <a:t>-&gt; 10</a:t>
            </a:r>
          </a:p>
          <a:p>
            <a:pPr marL="365760" lvl="1" indent="0">
              <a:lnSpc>
                <a:spcPct val="120000"/>
              </a:lnSpc>
              <a:spcBef>
                <a:spcPts val="0"/>
              </a:spcBef>
              <a:buNone/>
            </a:pPr>
            <a:endParaRPr lang="en-US" sz="2000" b="1" dirty="0"/>
          </a:p>
          <a:p>
            <a:pPr marL="731520" lvl="1" indent="-365760">
              <a:lnSpc>
                <a:spcPct val="120000"/>
              </a:lnSpc>
              <a:spcBef>
                <a:spcPts val="0"/>
              </a:spcBef>
              <a:buFont typeface="Arial" pitchFamily="34" charset="0"/>
              <a:buChar char="•"/>
            </a:pPr>
            <a:endParaRPr lang="en-US" sz="2000" b="1" dirty="0"/>
          </a:p>
          <a:p>
            <a:pPr marL="731520" lvl="1" indent="-365760">
              <a:lnSpc>
                <a:spcPct val="120000"/>
              </a:lnSpc>
              <a:spcBef>
                <a:spcPts val="0"/>
              </a:spcBef>
              <a:buFont typeface="Arial" pitchFamily="34" charset="0"/>
              <a:buChar char="•"/>
            </a:pPr>
            <a:endParaRPr lang="en-US" sz="2000" dirty="0"/>
          </a:p>
          <a:p>
            <a:pPr marL="731520" lvl="1" indent="-365760">
              <a:lnSpc>
                <a:spcPct val="120000"/>
              </a:lnSpc>
              <a:spcBef>
                <a:spcPts val="0"/>
              </a:spcBef>
              <a:buFont typeface="Arial" pitchFamily="34" charset="0"/>
              <a:buChar char="•"/>
            </a:pPr>
            <a:endParaRPr lang="en-US" sz="2200" dirty="0"/>
          </a:p>
          <a:p>
            <a:pPr marL="731520" lvl="1" indent="-365760">
              <a:lnSpc>
                <a:spcPct val="120000"/>
              </a:lnSpc>
              <a:spcBef>
                <a:spcPts val="0"/>
              </a:spcBef>
              <a:buNone/>
            </a:pPr>
            <a:endParaRPr lang="en-US" sz="2200" b="1" dirty="0"/>
          </a:p>
        </p:txBody>
      </p:sp>
      <p:sp>
        <p:nvSpPr>
          <p:cNvPr id="2" name="Title 1"/>
          <p:cNvSpPr>
            <a:spLocks noGrp="1"/>
          </p:cNvSpPr>
          <p:nvPr>
            <p:ph type="title"/>
          </p:nvPr>
        </p:nvSpPr>
        <p:spPr/>
        <p:txBody>
          <a:bodyPr/>
          <a:lstStyle/>
          <a:p>
            <a:pPr marL="0" indent="0"/>
            <a:r>
              <a:rPr lang="en-US" dirty="0"/>
              <a:t>Control Flow Functions</a:t>
            </a:r>
          </a:p>
        </p:txBody>
      </p:sp>
      <p:sp>
        <p:nvSpPr>
          <p:cNvPr id="11" name="Slide Number Placeholder 10"/>
          <p:cNvSpPr>
            <a:spLocks noGrp="1"/>
          </p:cNvSpPr>
          <p:nvPr>
            <p:ph type="sldNum" sz="quarter" idx="11"/>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7425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20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2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Nesting of Functions</a:t>
            </a:r>
          </a:p>
        </p:txBody>
      </p:sp>
    </p:spTree>
    <p:extLst>
      <p:ext uri="{BB962C8B-B14F-4D97-AF65-F5344CB8AC3E}">
        <p14:creationId xmlns:p14="http://schemas.microsoft.com/office/powerpoint/2010/main" val="210168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838200"/>
            <a:ext cx="8686800" cy="312420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31520" indent="-365760">
              <a:lnSpc>
                <a:spcPct val="120000"/>
              </a:lnSpc>
              <a:spcBef>
                <a:spcPts val="0"/>
              </a:spcBef>
            </a:pPr>
            <a:r>
              <a:rPr lang="en-US" sz="2200" dirty="0"/>
              <a:t>The inner most functions is evaluated first &amp; the output of that function serves as input to outer function. </a:t>
            </a:r>
          </a:p>
          <a:p>
            <a:pPr marL="731520" indent="-365760">
              <a:lnSpc>
                <a:spcPct val="120000"/>
              </a:lnSpc>
              <a:spcBef>
                <a:spcPts val="0"/>
              </a:spcBef>
            </a:pPr>
            <a:endParaRPr lang="en-US" sz="2200" dirty="0"/>
          </a:p>
          <a:p>
            <a:pPr marL="731520" indent="-365760">
              <a:lnSpc>
                <a:spcPct val="120000"/>
              </a:lnSpc>
              <a:spcBef>
                <a:spcPts val="0"/>
              </a:spcBef>
            </a:pPr>
            <a:r>
              <a:rPr lang="en-US" sz="2200" dirty="0"/>
              <a:t>The process goes till outer most function return the value.</a:t>
            </a:r>
          </a:p>
          <a:p>
            <a:pPr marL="731520" indent="-365760">
              <a:lnSpc>
                <a:spcPct val="120000"/>
              </a:lnSpc>
              <a:spcBef>
                <a:spcPts val="0"/>
              </a:spcBef>
            </a:pPr>
            <a:endParaRPr lang="en-US" sz="2200" dirty="0"/>
          </a:p>
          <a:p>
            <a:pPr marL="731520" indent="-365760">
              <a:lnSpc>
                <a:spcPct val="120000"/>
              </a:lnSpc>
              <a:spcBef>
                <a:spcPts val="0"/>
              </a:spcBef>
            </a:pPr>
            <a:r>
              <a:rPr lang="en-US" sz="2200" dirty="0"/>
              <a:t>Scalar functions can be nested to any level. </a:t>
            </a:r>
          </a:p>
          <a:p>
            <a:pPr marL="365760" indent="0">
              <a:lnSpc>
                <a:spcPct val="120000"/>
              </a:lnSpc>
              <a:spcBef>
                <a:spcPts val="0"/>
              </a:spcBef>
              <a:buNone/>
            </a:pPr>
            <a:r>
              <a:rPr lang="en-US" sz="2200" dirty="0"/>
              <a:t>	   Though Some database vendors have their own restrictions. </a:t>
            </a:r>
          </a:p>
          <a:p>
            <a:pPr marL="0" indent="-365760">
              <a:lnSpc>
                <a:spcPct val="120000"/>
              </a:lnSpc>
              <a:spcBef>
                <a:spcPts val="0"/>
              </a:spcBef>
              <a:buNone/>
            </a:pPr>
            <a:r>
              <a:rPr lang="en-US" sz="2400" dirty="0"/>
              <a:t>   </a:t>
            </a:r>
          </a:p>
          <a:p>
            <a:pPr marL="0" indent="-365760">
              <a:lnSpc>
                <a:spcPct val="120000"/>
              </a:lnSpc>
              <a:spcBef>
                <a:spcPts val="0"/>
              </a:spcBef>
              <a:buNone/>
            </a:pPr>
            <a:endParaRPr lang="en-US" sz="2400" b="1" dirty="0">
              <a:latin typeface="Verdana" pitchFamily="34" charset="0"/>
            </a:endParaRPr>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a:p>
        </p:txBody>
      </p:sp>
      <p:sp>
        <p:nvSpPr>
          <p:cNvPr id="2" name="Title 1"/>
          <p:cNvSpPr>
            <a:spLocks noGrp="1"/>
          </p:cNvSpPr>
          <p:nvPr>
            <p:ph type="title"/>
          </p:nvPr>
        </p:nvSpPr>
        <p:spPr/>
        <p:txBody>
          <a:bodyPr/>
          <a:lstStyle/>
          <a:p>
            <a:pPr marL="0" indent="0"/>
            <a:r>
              <a:rPr lang="en-US" dirty="0"/>
              <a:t>Nesting Of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39</a:t>
            </a:fld>
            <a:endParaRPr lang="en-US" dirty="0"/>
          </a:p>
        </p:txBody>
      </p:sp>
    </p:spTree>
    <p:extLst>
      <p:ext uri="{BB962C8B-B14F-4D97-AF65-F5344CB8AC3E}">
        <p14:creationId xmlns:p14="http://schemas.microsoft.com/office/powerpoint/2010/main" val="411554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Topics</a:t>
            </a:r>
          </a:p>
        </p:txBody>
      </p:sp>
      <p:sp>
        <p:nvSpPr>
          <p:cNvPr id="5" name="Text Placeholder 4"/>
          <p:cNvSpPr>
            <a:spLocks noGrp="1"/>
          </p:cNvSpPr>
          <p:nvPr>
            <p:ph type="body" sz="quarter" idx="13"/>
          </p:nvPr>
        </p:nvSpPr>
        <p:spPr/>
        <p:txBody>
          <a:bodyPr>
            <a:normAutofit/>
          </a:bodyPr>
          <a:lstStyle/>
          <a:p>
            <a:pPr marL="342900" indent="-342900">
              <a:buFont typeface="Arial" panose="020B0604020202020204" pitchFamily="34" charset="0"/>
              <a:buChar char="•"/>
            </a:pPr>
            <a:r>
              <a:rPr lang="en-US" sz="2200" dirty="0"/>
              <a:t>Types of SQL Function</a:t>
            </a:r>
          </a:p>
          <a:p>
            <a:pPr marL="342900" indent="-342900">
              <a:buFont typeface="Arial" panose="020B0604020202020204" pitchFamily="34" charset="0"/>
              <a:buChar char="•"/>
            </a:pPr>
            <a:r>
              <a:rPr lang="en-US" sz="2200" dirty="0"/>
              <a:t>Aggregate Function </a:t>
            </a:r>
          </a:p>
          <a:p>
            <a:pPr marL="342900" indent="-342900">
              <a:buFont typeface="Arial" panose="020B0604020202020204" pitchFamily="34" charset="0"/>
              <a:buChar char="•"/>
            </a:pPr>
            <a:r>
              <a:rPr lang="en-US" sz="2200" dirty="0"/>
              <a:t>Scalar </a:t>
            </a:r>
            <a:r>
              <a:rPr lang="en-US" sz="2200" dirty="0" err="1"/>
              <a:t>Fuctions</a:t>
            </a:r>
            <a:endParaRPr lang="en-US" sz="2200" dirty="0"/>
          </a:p>
          <a:p>
            <a:pPr marL="342900" indent="-342900">
              <a:buFont typeface="Arial" panose="020B0604020202020204" pitchFamily="34" charset="0"/>
              <a:buChar char="•"/>
            </a:pPr>
            <a:r>
              <a:rPr lang="en-US" sz="2200" dirty="0"/>
              <a:t>String Functions</a:t>
            </a:r>
          </a:p>
          <a:p>
            <a:pPr marL="342900" indent="-342900">
              <a:buFont typeface="Arial" panose="020B0604020202020204" pitchFamily="34" charset="0"/>
              <a:buChar char="•"/>
            </a:pPr>
            <a:r>
              <a:rPr lang="en-US" sz="2200" dirty="0"/>
              <a:t>Numeric/Mathematical Functions</a:t>
            </a:r>
          </a:p>
          <a:p>
            <a:pPr marL="342900" indent="-342900">
              <a:buFont typeface="Arial" panose="020B0604020202020204" pitchFamily="34" charset="0"/>
              <a:buChar char="•"/>
            </a:pPr>
            <a:r>
              <a:rPr lang="en-US" sz="2200" dirty="0"/>
              <a:t>DateTime </a:t>
            </a:r>
            <a:r>
              <a:rPr lang="en-US" sz="2200" dirty="0" err="1"/>
              <a:t>Funcctions</a:t>
            </a:r>
            <a:endParaRPr lang="en-US" sz="2200" dirty="0"/>
          </a:p>
          <a:p>
            <a:pPr marL="342900" indent="-342900">
              <a:buFont typeface="Arial" panose="020B0604020202020204" pitchFamily="34" charset="0"/>
              <a:buChar char="•"/>
            </a:pPr>
            <a:r>
              <a:rPr lang="en-US" sz="2200" dirty="0"/>
              <a:t>Control Flow </a:t>
            </a:r>
            <a:r>
              <a:rPr lang="en-US" sz="2200" dirty="0" err="1"/>
              <a:t>Fuctions</a:t>
            </a:r>
            <a:endParaRPr lang="en-US" sz="2200" dirty="0"/>
          </a:p>
          <a:p>
            <a:pPr marL="342900" indent="-342900">
              <a:buFont typeface="Arial" panose="020B0604020202020204" pitchFamily="34" charset="0"/>
              <a:buChar char="•"/>
            </a:pPr>
            <a:r>
              <a:rPr lang="en-US" sz="2200" dirty="0"/>
              <a:t>Nesting of Functions</a:t>
            </a:r>
          </a:p>
          <a:p>
            <a:pPr marL="342900" indent="-342900">
              <a:buFont typeface="Arial" panose="020B0604020202020204" pitchFamily="34" charset="0"/>
              <a:buChar char="•"/>
            </a:pPr>
            <a:r>
              <a:rPr lang="en-US" sz="2200" dirty="0"/>
              <a:t>SQL Expressions</a:t>
            </a:r>
          </a:p>
        </p:txBody>
      </p:sp>
    </p:spTree>
    <p:extLst>
      <p:ext uri="{BB962C8B-B14F-4D97-AF65-F5344CB8AC3E}">
        <p14:creationId xmlns:p14="http://schemas.microsoft.com/office/powerpoint/2010/main" val="315984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8382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nSpc>
                <a:spcPct val="120000"/>
              </a:lnSpc>
              <a:spcBef>
                <a:spcPts val="0"/>
              </a:spcBef>
              <a:buNone/>
            </a:pPr>
            <a:r>
              <a:rPr lang="en-US" sz="2400" dirty="0"/>
              <a:t>Example</a:t>
            </a:r>
          </a:p>
          <a:p>
            <a:pPr marL="0" indent="0">
              <a:lnSpc>
                <a:spcPct val="120000"/>
              </a:lnSpc>
              <a:spcBef>
                <a:spcPts val="0"/>
              </a:spcBef>
              <a:buNone/>
            </a:pPr>
            <a:endParaRPr lang="en-US" sz="2400" dirty="0"/>
          </a:p>
          <a:p>
            <a:pPr marL="800100" lvl="2" indent="0">
              <a:buNone/>
            </a:pPr>
            <a:r>
              <a:rPr lang="en-US" sz="2000" b="1" dirty="0">
                <a:solidFill>
                  <a:srgbClr val="0070C0"/>
                </a:solidFill>
                <a:latin typeface="Arial" pitchFamily="34" charset="0"/>
                <a:cs typeface="Arial" pitchFamily="34" charset="0"/>
              </a:rPr>
              <a:t>SELECT  AVG(IFNULL(</a:t>
            </a:r>
            <a:r>
              <a:rPr lang="en-US" sz="2000" b="1" dirty="0">
                <a:solidFill>
                  <a:srgbClr val="BC8F00"/>
                </a:solidFill>
              </a:rPr>
              <a:t>CREDITLIMIT, 0</a:t>
            </a:r>
            <a:r>
              <a:rPr lang="en-US" sz="2000" b="1" dirty="0">
                <a:solidFill>
                  <a:srgbClr val="0070C0"/>
                </a:solidFill>
                <a:latin typeface="Arial" pitchFamily="34" charset="0"/>
                <a:cs typeface="Arial" pitchFamily="34" charset="0"/>
              </a:rPr>
              <a:t>))  </a:t>
            </a:r>
          </a:p>
          <a:p>
            <a:pPr marL="800100" lvl="2" indent="0">
              <a:buNone/>
            </a:pPr>
            <a:r>
              <a:rPr lang="en-US" sz="2000" b="1" dirty="0">
                <a:solidFill>
                  <a:srgbClr val="0070C0"/>
                </a:solidFill>
                <a:latin typeface="Arial" pitchFamily="34" charset="0"/>
                <a:cs typeface="Arial" pitchFamily="34" charset="0"/>
              </a:rPr>
              <a:t>FROM  </a:t>
            </a:r>
            <a:r>
              <a:rPr lang="en-US" sz="2000" b="1" dirty="0">
                <a:solidFill>
                  <a:srgbClr val="BC8F00"/>
                </a:solidFill>
              </a:rPr>
              <a:t>CUSTOMERS</a:t>
            </a:r>
            <a:r>
              <a:rPr lang="en-US" sz="2000" b="1" dirty="0">
                <a:solidFill>
                  <a:srgbClr val="0070C0"/>
                </a:solidFill>
                <a:latin typeface="Arial" pitchFamily="34" charset="0"/>
                <a:cs typeface="Arial" pitchFamily="34" charset="0"/>
              </a:rPr>
              <a:t>;</a:t>
            </a:r>
          </a:p>
          <a:p>
            <a:pPr marL="800100" lvl="2" indent="0">
              <a:buNone/>
            </a:pPr>
            <a:endParaRPr lang="en-US" sz="2000" b="1" dirty="0">
              <a:latin typeface="Arial" pitchFamily="34" charset="0"/>
              <a:cs typeface="Arial" pitchFamily="34" charset="0"/>
            </a:endParaRPr>
          </a:p>
          <a:p>
            <a:pPr marL="800100" lvl="2" indent="0">
              <a:spcBef>
                <a:spcPts val="1200"/>
              </a:spcBef>
              <a:buNone/>
            </a:pPr>
            <a:r>
              <a:rPr lang="en-US" sz="2000" b="1" dirty="0">
                <a:solidFill>
                  <a:schemeClr val="bg1"/>
                </a:solidFill>
                <a:latin typeface="Arial" pitchFamily="34" charset="0"/>
                <a:cs typeface="Arial" pitchFamily="34" charset="0"/>
              </a:rPr>
              <a:t>Step 1: </a:t>
            </a:r>
          </a:p>
          <a:p>
            <a:pPr marL="1314450" lvl="3" indent="0">
              <a:buNone/>
            </a:pPr>
            <a:r>
              <a:rPr lang="en-US" dirty="0">
                <a:solidFill>
                  <a:schemeClr val="bg1"/>
                </a:solidFill>
                <a:latin typeface="Arial" pitchFamily="34" charset="0"/>
                <a:cs typeface="Arial" pitchFamily="34" charset="0"/>
              </a:rPr>
              <a:t>IFNULL function is applied:</a:t>
            </a:r>
          </a:p>
          <a:p>
            <a:pPr marL="1314450" lvl="3" indent="0">
              <a:buNone/>
            </a:pPr>
            <a:r>
              <a:rPr lang="en-US" dirty="0">
                <a:solidFill>
                  <a:schemeClr val="bg1"/>
                </a:solidFill>
                <a:latin typeface="Arial" pitchFamily="34" charset="0"/>
                <a:cs typeface="Arial" pitchFamily="34" charset="0"/>
              </a:rPr>
              <a:t>If the SAL column in NULL, it is replaced as 0</a:t>
            </a:r>
          </a:p>
          <a:p>
            <a:pPr marL="800100" lvl="2" indent="0">
              <a:spcBef>
                <a:spcPts val="1200"/>
              </a:spcBef>
              <a:buNone/>
            </a:pPr>
            <a:r>
              <a:rPr lang="en-US" sz="2000" b="1" dirty="0">
                <a:solidFill>
                  <a:schemeClr val="bg1"/>
                </a:solidFill>
                <a:latin typeface="Arial" pitchFamily="34" charset="0"/>
                <a:cs typeface="Arial" pitchFamily="34" charset="0"/>
              </a:rPr>
              <a:t>Step 2: </a:t>
            </a:r>
          </a:p>
          <a:p>
            <a:pPr marL="1314450" lvl="3" indent="0">
              <a:buNone/>
            </a:pPr>
            <a:r>
              <a:rPr lang="en-US" dirty="0">
                <a:solidFill>
                  <a:schemeClr val="bg1"/>
                </a:solidFill>
                <a:latin typeface="Arial" pitchFamily="34" charset="0"/>
                <a:cs typeface="Arial" pitchFamily="34" charset="0"/>
              </a:rPr>
              <a:t>AVG function is applied:</a:t>
            </a:r>
          </a:p>
          <a:p>
            <a:pPr marL="1314450" lvl="3" indent="0">
              <a:buNone/>
            </a:pPr>
            <a:r>
              <a:rPr lang="en-US" dirty="0">
                <a:solidFill>
                  <a:schemeClr val="bg1"/>
                </a:solidFill>
                <a:latin typeface="Arial" pitchFamily="34" charset="0"/>
                <a:cs typeface="Arial" pitchFamily="34" charset="0"/>
              </a:rPr>
              <a:t>Average is taken after the IFNULL function is applied</a:t>
            </a:r>
          </a:p>
          <a:p>
            <a:pPr marL="0" indent="0">
              <a:lnSpc>
                <a:spcPct val="120000"/>
              </a:lnSpc>
              <a:spcBef>
                <a:spcPts val="0"/>
              </a:spcBef>
              <a:buNone/>
            </a:pPr>
            <a:endParaRPr lang="en-US" sz="2400" dirty="0"/>
          </a:p>
          <a:p>
            <a:pPr indent="-365760">
              <a:lnSpc>
                <a:spcPct val="120000"/>
              </a:lnSpc>
              <a:spcBef>
                <a:spcPts val="0"/>
              </a:spcBef>
            </a:pPr>
            <a:endParaRPr lang="en-US" sz="2400" dirty="0"/>
          </a:p>
          <a:p>
            <a:pPr marL="0" indent="-365760">
              <a:lnSpc>
                <a:spcPct val="120000"/>
              </a:lnSpc>
              <a:spcBef>
                <a:spcPts val="0"/>
              </a:spcBef>
              <a:buNone/>
            </a:pPr>
            <a:endParaRPr lang="en-US" sz="2400" b="1" dirty="0">
              <a:latin typeface="Verdana" pitchFamily="34" charset="0"/>
            </a:endParaRPr>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a:p>
        </p:txBody>
      </p:sp>
      <p:sp>
        <p:nvSpPr>
          <p:cNvPr id="2" name="Title 1"/>
          <p:cNvSpPr>
            <a:spLocks noGrp="1"/>
          </p:cNvSpPr>
          <p:nvPr>
            <p:ph type="title"/>
          </p:nvPr>
        </p:nvSpPr>
        <p:spPr/>
        <p:txBody>
          <a:bodyPr/>
          <a:lstStyle/>
          <a:p>
            <a:pPr marL="0" indent="0"/>
            <a:r>
              <a:rPr lang="en-US" dirty="0"/>
              <a:t>Nesting Of Functions</a:t>
            </a:r>
          </a:p>
        </p:txBody>
      </p:sp>
      <p:sp>
        <p:nvSpPr>
          <p:cNvPr id="9" name="Slide Number Placeholder 8"/>
          <p:cNvSpPr>
            <a:spLocks noGrp="1"/>
          </p:cNvSpPr>
          <p:nvPr>
            <p:ph type="sldNum" sz="quarter" idx="11"/>
          </p:nvPr>
        </p:nvSpPr>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240048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SQL Expressions</a:t>
            </a:r>
          </a:p>
        </p:txBody>
      </p:sp>
    </p:spTree>
    <p:extLst>
      <p:ext uri="{BB962C8B-B14F-4D97-AF65-F5344CB8AC3E}">
        <p14:creationId xmlns:p14="http://schemas.microsoft.com/office/powerpoint/2010/main" val="4064382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433" y="9906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lnSpc>
                <a:spcPct val="120000"/>
              </a:lnSpc>
              <a:spcBef>
                <a:spcPts val="0"/>
              </a:spcBef>
              <a:buNone/>
            </a:pPr>
            <a:r>
              <a:rPr lang="en-US" sz="2400" b="1" dirty="0">
                <a:latin typeface="+mj-lt"/>
              </a:rPr>
              <a:t>What is Expression?</a:t>
            </a:r>
          </a:p>
          <a:p>
            <a:pPr marL="365760" indent="0">
              <a:lnSpc>
                <a:spcPct val="120000"/>
              </a:lnSpc>
              <a:spcBef>
                <a:spcPts val="0"/>
              </a:spcBef>
              <a:buNone/>
            </a:pPr>
            <a:r>
              <a:rPr lang="en-US" sz="2200" dirty="0">
                <a:latin typeface="+mj-lt"/>
              </a:rPr>
              <a:t>An expression is a combination of one or more </a:t>
            </a:r>
          </a:p>
          <a:p>
            <a:pPr marL="1108710" lvl="1" indent="-342900">
              <a:lnSpc>
                <a:spcPct val="120000"/>
              </a:lnSpc>
              <a:spcBef>
                <a:spcPts val="0"/>
              </a:spcBef>
              <a:buFont typeface="Arial" panose="020B0604020202020204" pitchFamily="34" charset="0"/>
              <a:buChar char="•"/>
            </a:pPr>
            <a:r>
              <a:rPr lang="en-US" sz="2000" dirty="0">
                <a:latin typeface="+mj-lt"/>
              </a:rPr>
              <a:t>conditions, values, operators, and SQL functions that evaluates to a value. </a:t>
            </a:r>
          </a:p>
          <a:p>
            <a:pPr marL="0" indent="-365760">
              <a:lnSpc>
                <a:spcPct val="120000"/>
              </a:lnSpc>
              <a:spcBef>
                <a:spcPts val="0"/>
              </a:spcBef>
              <a:buNone/>
            </a:pPr>
            <a:endParaRPr lang="en-US" sz="2400" b="1" dirty="0">
              <a:latin typeface="+mj-lt"/>
            </a:endParaRPr>
          </a:p>
          <a:p>
            <a:pPr marL="0" indent="-365760">
              <a:lnSpc>
                <a:spcPct val="120000"/>
              </a:lnSpc>
              <a:spcBef>
                <a:spcPts val="0"/>
              </a:spcBef>
              <a:buNone/>
            </a:pPr>
            <a:r>
              <a:rPr lang="en-US" sz="2400" b="1" dirty="0">
                <a:latin typeface="+mj-lt"/>
              </a:rPr>
              <a:t>Where they can be used?</a:t>
            </a:r>
          </a:p>
          <a:p>
            <a:pPr marL="365760" indent="0">
              <a:lnSpc>
                <a:spcPct val="120000"/>
              </a:lnSpc>
              <a:spcBef>
                <a:spcPts val="0"/>
              </a:spcBef>
              <a:buNone/>
            </a:pPr>
            <a:r>
              <a:rPr lang="en-US" sz="2200" dirty="0">
                <a:latin typeface="+mj-lt"/>
              </a:rPr>
              <a:t>Expressions can be used in,</a:t>
            </a:r>
          </a:p>
          <a:p>
            <a:pPr marL="1188720" lvl="4" indent="-365760">
              <a:lnSpc>
                <a:spcPct val="120000"/>
              </a:lnSpc>
              <a:spcBef>
                <a:spcPts val="0"/>
              </a:spcBef>
              <a:buFont typeface="Arial" pitchFamily="34" charset="0"/>
              <a:buChar char="•"/>
            </a:pPr>
            <a:r>
              <a:rPr lang="en-US" sz="2000" dirty="0">
                <a:latin typeface="+mj-lt"/>
              </a:rPr>
              <a:t>The SELECT statement. </a:t>
            </a:r>
          </a:p>
          <a:p>
            <a:pPr marL="1188720" lvl="4" indent="-365760">
              <a:lnSpc>
                <a:spcPct val="120000"/>
              </a:lnSpc>
              <a:spcBef>
                <a:spcPts val="0"/>
              </a:spcBef>
              <a:buFont typeface="Arial" pitchFamily="34" charset="0"/>
              <a:buChar char="•"/>
            </a:pPr>
            <a:r>
              <a:rPr lang="en-US" sz="2000" dirty="0">
                <a:latin typeface="+mj-lt"/>
              </a:rPr>
              <a:t>A condition of the WHERE,HAVING and ORDER BY clause.</a:t>
            </a:r>
          </a:p>
          <a:p>
            <a:pPr marL="1188720" lvl="4" indent="-365760">
              <a:lnSpc>
                <a:spcPct val="120000"/>
              </a:lnSpc>
              <a:spcBef>
                <a:spcPts val="0"/>
              </a:spcBef>
              <a:buFont typeface="Arial" pitchFamily="34" charset="0"/>
              <a:buChar char="•"/>
            </a:pPr>
            <a:r>
              <a:rPr lang="en-US" sz="2000" dirty="0">
                <a:latin typeface="+mj-lt"/>
              </a:rPr>
              <a:t>The VALUES clause of the INSERT statement. </a:t>
            </a:r>
          </a:p>
          <a:p>
            <a:pPr marL="1188720" lvl="4" indent="-365760">
              <a:lnSpc>
                <a:spcPct val="120000"/>
              </a:lnSpc>
              <a:spcBef>
                <a:spcPts val="0"/>
              </a:spcBef>
              <a:buFont typeface="Arial" pitchFamily="34" charset="0"/>
              <a:buChar char="•"/>
            </a:pPr>
            <a:r>
              <a:rPr lang="en-US" sz="2000" dirty="0">
                <a:latin typeface="+mj-lt"/>
              </a:rPr>
              <a:t>The SET clause of the UPDATE statement. </a:t>
            </a:r>
          </a:p>
          <a:p>
            <a:pPr lvl="1" indent="-365760">
              <a:lnSpc>
                <a:spcPct val="120000"/>
              </a:lnSpc>
              <a:spcBef>
                <a:spcPts val="0"/>
              </a:spcBef>
              <a:buFont typeface="Wingdings" pitchFamily="2" charset="2"/>
              <a:buChar char="q"/>
            </a:pPr>
            <a:endParaRPr lang="en-US" dirty="0">
              <a:latin typeface="+mj-lt"/>
            </a:endParaRPr>
          </a:p>
          <a:p>
            <a:pPr indent="-365760">
              <a:lnSpc>
                <a:spcPct val="120000"/>
              </a:lnSpc>
              <a:spcBef>
                <a:spcPts val="0"/>
              </a:spcBef>
            </a:pPr>
            <a:endParaRPr lang="en-US" sz="2400" dirty="0">
              <a:latin typeface="+mj-lt"/>
            </a:endParaRPr>
          </a:p>
          <a:p>
            <a:pPr indent="-365760">
              <a:lnSpc>
                <a:spcPct val="120000"/>
              </a:lnSpc>
              <a:spcBef>
                <a:spcPts val="0"/>
              </a:spcBef>
            </a:pPr>
            <a:endParaRPr lang="en-US" sz="2400" dirty="0">
              <a:latin typeface="+mj-lt"/>
            </a:endParaRPr>
          </a:p>
          <a:p>
            <a:pPr marL="0" indent="-365760">
              <a:lnSpc>
                <a:spcPct val="120000"/>
              </a:lnSpc>
              <a:spcBef>
                <a:spcPts val="0"/>
              </a:spcBef>
              <a:buNone/>
            </a:pPr>
            <a:endParaRPr lang="en-US" sz="2400" b="1" dirty="0">
              <a:latin typeface="+mj-lt"/>
            </a:endParaRPr>
          </a:p>
          <a:p>
            <a:pPr marL="285750" lvl="1" indent="-365760">
              <a:lnSpc>
                <a:spcPct val="120000"/>
              </a:lnSpc>
              <a:spcBef>
                <a:spcPts val="0"/>
              </a:spcBef>
              <a:buFont typeface="Arial" pitchFamily="34" charset="0"/>
              <a:buChar char="•"/>
            </a:pPr>
            <a:endParaRPr lang="en-US" dirty="0">
              <a:latin typeface="+mj-lt"/>
            </a:endParaRPr>
          </a:p>
          <a:p>
            <a:pPr marL="285750" lvl="1" indent="-365760">
              <a:lnSpc>
                <a:spcPct val="120000"/>
              </a:lnSpc>
              <a:spcBef>
                <a:spcPts val="0"/>
              </a:spcBef>
              <a:buFont typeface="Arial" pitchFamily="34" charset="0"/>
              <a:buChar char="•"/>
            </a:pPr>
            <a:endParaRPr lang="en-US" dirty="0">
              <a:latin typeface="+mj-lt"/>
            </a:endParaRPr>
          </a:p>
          <a:p>
            <a:pPr marL="285750" lvl="1" indent="-365760">
              <a:lnSpc>
                <a:spcPct val="120000"/>
              </a:lnSpc>
              <a:spcBef>
                <a:spcPts val="0"/>
              </a:spcBef>
              <a:buFont typeface="Arial" pitchFamily="34" charset="0"/>
              <a:buChar char="•"/>
            </a:pPr>
            <a:endParaRPr lang="en-US" dirty="0">
              <a:latin typeface="+mj-lt"/>
            </a:endParaRPr>
          </a:p>
          <a:p>
            <a:pPr marL="285750" lvl="1" indent="-365760">
              <a:lnSpc>
                <a:spcPct val="120000"/>
              </a:lnSpc>
              <a:spcBef>
                <a:spcPts val="0"/>
              </a:spcBef>
              <a:buFont typeface="Arial" pitchFamily="34" charset="0"/>
              <a:buChar char="•"/>
            </a:pPr>
            <a:endParaRPr lang="en-US" dirty="0">
              <a:latin typeface="+mj-lt"/>
            </a:endParaRPr>
          </a:p>
          <a:p>
            <a:pPr marL="285750" lvl="1" indent="-365760">
              <a:lnSpc>
                <a:spcPct val="120000"/>
              </a:lnSpc>
              <a:spcBef>
                <a:spcPts val="0"/>
              </a:spcBef>
              <a:buFont typeface="Arial" pitchFamily="34" charset="0"/>
              <a:buChar char="•"/>
            </a:pPr>
            <a:endParaRPr lang="en-US" dirty="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7" name="Slide Number Placeholder 6"/>
          <p:cNvSpPr>
            <a:spLocks noGrp="1"/>
          </p:cNvSpPr>
          <p:nvPr>
            <p:ph type="sldNum" sz="quarter" idx="11"/>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16128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900" y="715963"/>
            <a:ext cx="8686800" cy="503237"/>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a:t>Examples</a:t>
            </a:r>
            <a:endParaRPr lang="en-US" sz="2000" dirty="0"/>
          </a:p>
          <a:p>
            <a:endParaRPr lang="en-US" sz="2400" dirty="0">
              <a:latin typeface="+mj-lt"/>
            </a:endParaRPr>
          </a:p>
          <a:p>
            <a:endParaRPr lang="en-US" sz="2400" dirty="0">
              <a:latin typeface="+mj-lt"/>
            </a:endParaRPr>
          </a:p>
          <a:p>
            <a:pPr marL="0" indent="0">
              <a:buNone/>
            </a:pPr>
            <a:endParaRPr lang="en-US" sz="2400" b="1" dirty="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9" name="Slide Number Placeholder 8"/>
          <p:cNvSpPr>
            <a:spLocks noGrp="1"/>
          </p:cNvSpPr>
          <p:nvPr>
            <p:ph type="sldNum" sz="quarter" idx="11"/>
          </p:nvPr>
        </p:nvSpPr>
        <p:spPr/>
        <p:txBody>
          <a:bodyPr/>
          <a:lstStyle/>
          <a:p>
            <a:fld id="{47ED8886-DB3B-44F4-9A80-E6A224679F20}" type="slidenum">
              <a:rPr lang="en-US" smtClean="0"/>
              <a:pPr/>
              <a:t>43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3750562"/>
              </p:ext>
            </p:extLst>
          </p:nvPr>
        </p:nvGraphicFramePr>
        <p:xfrm>
          <a:off x="685800" y="1181630"/>
          <a:ext cx="8077200" cy="4304769"/>
        </p:xfrm>
        <a:graphic>
          <a:graphicData uri="http://schemas.openxmlformats.org/drawingml/2006/table">
            <a:tbl>
              <a:tblPr firstRow="1" bandRow="1">
                <a:tableStyleId>{5C22544A-7EE6-4342-B048-85BDC9FD1C3A}</a:tableStyleId>
              </a:tblPr>
              <a:tblGrid>
                <a:gridCol w="1704347">
                  <a:extLst>
                    <a:ext uri="{9D8B030D-6E8A-4147-A177-3AD203B41FA5}">
                      <a16:colId xmlns:a16="http://schemas.microsoft.com/office/drawing/2014/main" val="20000"/>
                    </a:ext>
                  </a:extLst>
                </a:gridCol>
                <a:gridCol w="3627871">
                  <a:extLst>
                    <a:ext uri="{9D8B030D-6E8A-4147-A177-3AD203B41FA5}">
                      <a16:colId xmlns:a16="http://schemas.microsoft.com/office/drawing/2014/main" val="20001"/>
                    </a:ext>
                  </a:extLst>
                </a:gridCol>
                <a:gridCol w="2744982">
                  <a:extLst>
                    <a:ext uri="{9D8B030D-6E8A-4147-A177-3AD203B41FA5}">
                      <a16:colId xmlns:a16="http://schemas.microsoft.com/office/drawing/2014/main" val="20002"/>
                    </a:ext>
                  </a:extLst>
                </a:gridCol>
              </a:tblGrid>
              <a:tr h="619496">
                <a:tc>
                  <a:txBody>
                    <a:bodyPr/>
                    <a:lstStyle/>
                    <a:p>
                      <a:pPr algn="ctr" rtl="0" fontAlgn="ctr"/>
                      <a:r>
                        <a:rPr lang="en-US" sz="1800" b="1" i="0" u="none" strike="noStrike" dirty="0">
                          <a:solidFill>
                            <a:schemeClr val="bg1"/>
                          </a:solidFill>
                          <a:effectLst/>
                          <a:latin typeface="Arial" panose="020B0604020202020204" pitchFamily="34" charset="0"/>
                        </a:rPr>
                        <a:t>Expression Name</a:t>
                      </a:r>
                    </a:p>
                  </a:txBody>
                  <a:tcPr marL="7743" marR="7743" marT="7743" marB="0" anchor="ctr">
                    <a:solidFill>
                      <a:schemeClr val="accent4"/>
                    </a:solidFill>
                  </a:tcPr>
                </a:tc>
                <a:tc>
                  <a:txBody>
                    <a:bodyPr/>
                    <a:lstStyle/>
                    <a:p>
                      <a:pPr algn="ctr" rtl="0" fontAlgn="ctr"/>
                      <a:r>
                        <a:rPr lang="en-US" sz="1800" b="1" i="0" u="none" strike="noStrike" dirty="0">
                          <a:solidFill>
                            <a:schemeClr val="bg1"/>
                          </a:solidFill>
                          <a:effectLst/>
                          <a:latin typeface="Arial" panose="020B0604020202020204" pitchFamily="34" charset="0"/>
                        </a:rPr>
                        <a:t>Description</a:t>
                      </a:r>
                    </a:p>
                  </a:txBody>
                  <a:tcPr marL="7743" marR="7743" marT="7743" marB="0" anchor="ctr">
                    <a:solidFill>
                      <a:schemeClr val="accent4"/>
                    </a:solidFill>
                  </a:tcPr>
                </a:tc>
                <a:tc>
                  <a:txBody>
                    <a:bodyPr/>
                    <a:lstStyle/>
                    <a:p>
                      <a:pPr algn="ctr" rtl="0" fontAlgn="ctr"/>
                      <a:r>
                        <a:rPr lang="en-US" sz="1800" b="1" i="0" u="none" strike="noStrike" dirty="0">
                          <a:solidFill>
                            <a:schemeClr val="bg1"/>
                          </a:solidFill>
                          <a:effectLst/>
                          <a:latin typeface="Arial" panose="020B0604020202020204" pitchFamily="34" charset="0"/>
                        </a:rPr>
                        <a:t>Examples</a:t>
                      </a:r>
                    </a:p>
                  </a:txBody>
                  <a:tcPr marL="7743" marR="7743" marT="7743" marB="0" anchor="ctr">
                    <a:solidFill>
                      <a:schemeClr val="accent4"/>
                    </a:solidFill>
                  </a:tcPr>
                </a:tc>
                <a:extLst>
                  <a:ext uri="{0D108BD9-81ED-4DB2-BD59-A6C34878D82A}">
                    <a16:rowId xmlns:a16="http://schemas.microsoft.com/office/drawing/2014/main" val="10000"/>
                  </a:ext>
                </a:extLst>
              </a:tr>
              <a:tr h="1022958">
                <a:tc>
                  <a:txBody>
                    <a:bodyPr/>
                    <a:lstStyle/>
                    <a:p>
                      <a:pPr algn="l" rtl="0" fontAlgn="ctr"/>
                      <a:r>
                        <a:rPr lang="en-US" sz="1800" u="none" strike="noStrike" dirty="0">
                          <a:solidFill>
                            <a:schemeClr val="bg1"/>
                          </a:solidFill>
                          <a:effectLst/>
                        </a:rPr>
                        <a:t>Simple Expression</a:t>
                      </a:r>
                      <a:endParaRPr lang="en-US" sz="1800" b="1"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bg1"/>
                          </a:solidFill>
                          <a:effectLst/>
                        </a:rPr>
                        <a:t>A simple expression specifies a column, pseudo column, constant, sequence number, or null. </a:t>
                      </a:r>
                      <a:endParaRPr lang="en-US" sz="1800" b="1"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err="1">
                          <a:solidFill>
                            <a:srgbClr val="BC8F00"/>
                          </a:solidFill>
                          <a:latin typeface="+mn-lt"/>
                          <a:ea typeface="+mn-ea"/>
                          <a:cs typeface="+mn-cs"/>
                        </a:rPr>
                        <a:t>Buyprice</a:t>
                      </a:r>
                      <a:r>
                        <a:rPr lang="en-US" sz="2000" b="1" kern="1200" dirty="0">
                          <a:solidFill>
                            <a:srgbClr val="BC8F00"/>
                          </a:solidFill>
                          <a:latin typeface="+mn-lt"/>
                          <a:ea typeface="+mn-ea"/>
                          <a:cs typeface="+mn-cs"/>
                        </a:rPr>
                        <a:t> + MSRP</a:t>
                      </a:r>
                    </a:p>
                  </a:txBody>
                  <a:tcPr marL="7743" marR="7743" marT="7743" marB="0" anchor="ctr">
                    <a:noFill/>
                  </a:tcPr>
                </a:tc>
                <a:extLst>
                  <a:ext uri="{0D108BD9-81ED-4DB2-BD59-A6C34878D82A}">
                    <a16:rowId xmlns:a16="http://schemas.microsoft.com/office/drawing/2014/main" val="10001"/>
                  </a:ext>
                </a:extLst>
              </a:tr>
              <a:tr h="1232796">
                <a:tc>
                  <a:txBody>
                    <a:bodyPr/>
                    <a:lstStyle/>
                    <a:p>
                      <a:pPr algn="l" rtl="0" fontAlgn="ctr"/>
                      <a:r>
                        <a:rPr lang="en-US" sz="1800" u="none" strike="noStrike">
                          <a:solidFill>
                            <a:schemeClr val="bg1"/>
                          </a:solidFill>
                          <a:effectLst/>
                        </a:rPr>
                        <a:t>Compound Expression</a:t>
                      </a:r>
                      <a:endParaRPr lang="en-US" sz="1800" b="0" i="0" u="none" strike="noStrike">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bg1"/>
                          </a:solidFill>
                          <a:effectLst/>
                        </a:rPr>
                        <a:t>A compound expression specifies a combination of a function and one or multiple expressions</a:t>
                      </a:r>
                      <a:endParaRPr lang="en-US" sz="1800" b="0"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err="1">
                          <a:solidFill>
                            <a:srgbClr val="BC8F00"/>
                          </a:solidFill>
                          <a:latin typeface="+mn-lt"/>
                          <a:ea typeface="+mn-ea"/>
                          <a:cs typeface="+mn-cs"/>
                        </a:rPr>
                        <a:t>creditlimit</a:t>
                      </a:r>
                      <a:r>
                        <a:rPr lang="en-US" sz="18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t>
                      </a:r>
                      <a:r>
                        <a:rPr lang="en-US" sz="18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AVG(</a:t>
                      </a:r>
                      <a:r>
                        <a:rPr lang="en-US" sz="2000" b="1" kern="1200" dirty="0">
                          <a:solidFill>
                            <a:srgbClr val="BC8F00"/>
                          </a:solidFill>
                          <a:latin typeface="+mn-lt"/>
                          <a:ea typeface="+mn-ea"/>
                          <a:cs typeface="+mn-cs"/>
                        </a:rPr>
                        <a:t>amount</a:t>
                      </a:r>
                      <a:r>
                        <a:rPr lang="en-US" sz="2000" b="1" kern="1200" dirty="0">
                          <a:solidFill>
                            <a:srgbClr val="0070C0"/>
                          </a:solidFill>
                          <a:latin typeface="Arial" pitchFamily="34" charset="0"/>
                          <a:ea typeface="+mn-ea"/>
                          <a:cs typeface="Arial" pitchFamily="34" charset="0"/>
                        </a:rPr>
                        <a:t>)</a:t>
                      </a:r>
                    </a:p>
                  </a:txBody>
                  <a:tcPr marL="7743" marR="7743" marT="7743" marB="0" anchor="ctr">
                    <a:noFill/>
                  </a:tcPr>
                </a:tc>
                <a:extLst>
                  <a:ext uri="{0D108BD9-81ED-4DB2-BD59-A6C34878D82A}">
                    <a16:rowId xmlns:a16="http://schemas.microsoft.com/office/drawing/2014/main" val="10002"/>
                  </a:ext>
                </a:extLst>
              </a:tr>
              <a:tr h="1429519">
                <a:tc>
                  <a:txBody>
                    <a:bodyPr/>
                    <a:lstStyle/>
                    <a:p>
                      <a:pPr algn="l" rtl="0" fontAlgn="ctr"/>
                      <a:r>
                        <a:rPr lang="en-US" sz="1800" u="none" strike="noStrike">
                          <a:solidFill>
                            <a:schemeClr val="bg1"/>
                          </a:solidFill>
                          <a:effectLst/>
                        </a:rPr>
                        <a:t>Date Time Expression</a:t>
                      </a:r>
                      <a:endParaRPr lang="en-US" sz="1800" b="0" i="0" u="none" strike="noStrike">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bg1"/>
                          </a:solidFill>
                          <a:effectLst/>
                        </a:rPr>
                        <a:t>A  Date Time Expression can be a date time column or a compound expression that yields a date time value. </a:t>
                      </a:r>
                      <a:endParaRPr lang="en-US" sz="1800" b="0" i="0" u="none" strike="noStrike" dirty="0">
                        <a:solidFill>
                          <a:schemeClr val="bg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a:solidFill>
                            <a:srgbClr val="0070C0"/>
                          </a:solidFill>
                          <a:latin typeface="Arial" pitchFamily="34" charset="0"/>
                          <a:ea typeface="+mn-ea"/>
                          <a:cs typeface="Arial" pitchFamily="34" charset="0"/>
                        </a:rPr>
                        <a:t>(</a:t>
                      </a:r>
                      <a:r>
                        <a:rPr lang="en-US" sz="2000" b="1" kern="1200" dirty="0" err="1">
                          <a:solidFill>
                            <a:srgbClr val="BC8F00"/>
                          </a:solidFill>
                          <a:latin typeface="+mn-lt"/>
                          <a:ea typeface="+mn-ea"/>
                          <a:cs typeface="+mn-cs"/>
                        </a:rPr>
                        <a:t>requiredDate</a:t>
                      </a:r>
                      <a:r>
                        <a:rPr lang="en-US" sz="18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t>
                      </a:r>
                      <a:r>
                        <a:rPr lang="en-US" sz="2000" b="1" kern="1200" dirty="0" err="1">
                          <a:solidFill>
                            <a:srgbClr val="BC8F00"/>
                          </a:solidFill>
                          <a:latin typeface="+mn-lt"/>
                          <a:ea typeface="+mn-ea"/>
                          <a:cs typeface="+mn-cs"/>
                        </a:rPr>
                        <a:t>shippeddate</a:t>
                      </a:r>
                      <a:r>
                        <a:rPr lang="en-US" sz="2000" b="1" kern="1200" dirty="0">
                          <a:solidFill>
                            <a:srgbClr val="0070C0"/>
                          </a:solidFill>
                          <a:latin typeface="Arial" pitchFamily="34" charset="0"/>
                          <a:ea typeface="+mn-ea"/>
                          <a:cs typeface="Arial" pitchFamily="34" charset="0"/>
                        </a:rPr>
                        <a:t>)/7 </a:t>
                      </a:r>
                    </a:p>
                  </a:txBody>
                  <a:tcPr marL="7743" marR="7743" marT="7743" marB="0" anchor="c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5785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900" y="715963"/>
            <a:ext cx="8686800" cy="503237"/>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a:t>Examples</a:t>
            </a:r>
            <a:endParaRPr lang="en-US" sz="2000" dirty="0"/>
          </a:p>
          <a:p>
            <a:endParaRPr lang="en-US" sz="2400" dirty="0">
              <a:latin typeface="+mj-lt"/>
            </a:endParaRPr>
          </a:p>
          <a:p>
            <a:endParaRPr lang="en-US" sz="2400" dirty="0">
              <a:latin typeface="+mj-lt"/>
            </a:endParaRPr>
          </a:p>
          <a:p>
            <a:pPr marL="0" indent="0">
              <a:buNone/>
            </a:pPr>
            <a:endParaRPr lang="en-US" sz="2400" b="1" dirty="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9" name="Slide Number Placeholder 8"/>
          <p:cNvSpPr>
            <a:spLocks noGrp="1"/>
          </p:cNvSpPr>
          <p:nvPr>
            <p:ph type="sldNum" sz="quarter" idx="11"/>
          </p:nvPr>
        </p:nvSpPr>
        <p:spPr/>
        <p:txBody>
          <a:bodyPr/>
          <a:lstStyle/>
          <a:p>
            <a:fld id="{47ED8886-DB3B-44F4-9A80-E6A224679F20}" type="slidenum">
              <a:rPr lang="en-US" smtClean="0"/>
              <a:pPr/>
              <a:t>44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37053336"/>
              </p:ext>
            </p:extLst>
          </p:nvPr>
        </p:nvGraphicFramePr>
        <p:xfrm>
          <a:off x="226480" y="1185017"/>
          <a:ext cx="8676219" cy="4005160"/>
        </p:xfrm>
        <a:graphic>
          <a:graphicData uri="http://schemas.openxmlformats.org/drawingml/2006/table">
            <a:tbl>
              <a:tblPr firstRow="1" bandRow="1">
                <a:tableStyleId>{5C22544A-7EE6-4342-B048-85BDC9FD1C3A}</a:tableStyleId>
              </a:tblPr>
              <a:tblGrid>
                <a:gridCol w="213572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721099">
                  <a:extLst>
                    <a:ext uri="{9D8B030D-6E8A-4147-A177-3AD203B41FA5}">
                      <a16:colId xmlns:a16="http://schemas.microsoft.com/office/drawing/2014/main" val="20002"/>
                    </a:ext>
                  </a:extLst>
                </a:gridCol>
              </a:tblGrid>
              <a:tr h="4694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a:effectLst/>
                        </a:rPr>
                        <a:t>Expression Name</a:t>
                      </a:r>
                      <a:endParaRPr lang="en-US" sz="1800" b="1" i="0" u="none" strike="noStrike" dirty="0">
                        <a:solidFill>
                          <a:srgbClr val="FFFFFF"/>
                        </a:solidFill>
                        <a:effectLst/>
                        <a:latin typeface="Calibri"/>
                      </a:endParaRPr>
                    </a:p>
                  </a:txBody>
                  <a:tcPr>
                    <a:solidFill>
                      <a:schemeClr val="accent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dirty="0">
                          <a:effectLst/>
                        </a:rPr>
                        <a:t>Description</a:t>
                      </a:r>
                      <a:endParaRPr lang="en-US" sz="1800" b="1" i="0" u="none" strike="noStrike" dirty="0">
                        <a:solidFill>
                          <a:srgbClr val="FFFFFF"/>
                        </a:solidFill>
                        <a:effectLst/>
                        <a:latin typeface="Calibri"/>
                      </a:endParaRPr>
                    </a:p>
                  </a:txBody>
                  <a:tcPr>
                    <a:solidFill>
                      <a:schemeClr val="accent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a:effectLst/>
                        </a:rPr>
                        <a:t>Examples</a:t>
                      </a:r>
                      <a:endParaRPr lang="en-US" sz="1800" b="1" i="0" u="none" strike="noStrike" dirty="0">
                        <a:solidFill>
                          <a:srgbClr val="FFFFFF"/>
                        </a:solidFill>
                        <a:effectLst/>
                        <a:latin typeface="Calibri"/>
                      </a:endParaRPr>
                    </a:p>
                  </a:txBody>
                  <a:tcPr>
                    <a:solidFill>
                      <a:schemeClr val="accent4"/>
                    </a:solidFill>
                  </a:tcPr>
                </a:tc>
                <a:extLst>
                  <a:ext uri="{0D108BD9-81ED-4DB2-BD59-A6C34878D82A}">
                    <a16:rowId xmlns:a16="http://schemas.microsoft.com/office/drawing/2014/main" val="10000"/>
                  </a:ext>
                </a:extLst>
              </a:tr>
              <a:tr h="9383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a:solidFill>
                            <a:schemeClr val="bg1"/>
                          </a:solidFill>
                          <a:effectLst/>
                        </a:rPr>
                        <a:t>Function Expression</a:t>
                      </a:r>
                      <a:endParaRPr lang="en-US" sz="2000" b="0" i="0" u="none" strike="noStrike" dirty="0">
                        <a:solidFill>
                          <a:schemeClr val="bg1"/>
                        </a:solidFill>
                        <a:effectLst/>
                        <a:latin typeface="Calibri"/>
                      </a:endParaRPr>
                    </a:p>
                    <a:p>
                      <a:endParaRPr lang="en-US" sz="200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a:solidFill>
                            <a:schemeClr val="bg1"/>
                          </a:solidFill>
                          <a:effectLst/>
                        </a:rPr>
                        <a:t>A Function Expression can be combination of one or more Functions</a:t>
                      </a:r>
                      <a:endParaRPr lang="en-US" sz="2000" b="0" i="0" u="none" strike="noStrike" dirty="0">
                        <a:solidFill>
                          <a:schemeClr val="bg1"/>
                        </a:solidFill>
                        <a:effectLst/>
                        <a:latin typeface="Calibri"/>
                      </a:endParaRPr>
                    </a:p>
                  </a:txBody>
                  <a:tcPr>
                    <a:noFill/>
                  </a:tcPr>
                </a:tc>
                <a:tc>
                  <a:txBody>
                    <a:bodyPr/>
                    <a:lstStyle/>
                    <a:p>
                      <a:r>
                        <a:rPr lang="en-US" sz="2000" b="1" kern="1200" dirty="0">
                          <a:solidFill>
                            <a:srgbClr val="0070C0"/>
                          </a:solidFill>
                          <a:latin typeface="Arial" pitchFamily="34" charset="0"/>
                          <a:ea typeface="+mn-ea"/>
                          <a:cs typeface="Arial" pitchFamily="34" charset="0"/>
                        </a:rPr>
                        <a:t>SUM(</a:t>
                      </a:r>
                      <a:r>
                        <a:rPr lang="en-US" sz="2000" b="1" kern="1200" dirty="0">
                          <a:solidFill>
                            <a:srgbClr val="BC8F00"/>
                          </a:solidFill>
                          <a:latin typeface="+mn-lt"/>
                          <a:ea typeface="+mn-ea"/>
                          <a:cs typeface="+mn-cs"/>
                        </a:rPr>
                        <a:t>amount</a:t>
                      </a:r>
                      <a:r>
                        <a:rPr lang="en-US" sz="2000" b="1" kern="1200" dirty="0">
                          <a:solidFill>
                            <a:srgbClr val="0070C0"/>
                          </a:solidFill>
                          <a:latin typeface="Arial" pitchFamily="34" charset="0"/>
                          <a:ea typeface="+mn-ea"/>
                          <a:cs typeface="Arial" pitchFamily="34" charset="0"/>
                        </a:rPr>
                        <a:t>) *</a:t>
                      </a:r>
                      <a:r>
                        <a:rPr lang="en-US" sz="2000" u="none" strike="noStrike" dirty="0">
                          <a:solidFill>
                            <a:schemeClr val="bg1"/>
                          </a:solidFill>
                          <a:effectLst/>
                        </a:rPr>
                        <a:t> </a:t>
                      </a:r>
                      <a:r>
                        <a:rPr lang="en-US" sz="2000" b="1" kern="1200" dirty="0">
                          <a:solidFill>
                            <a:srgbClr val="0070C0"/>
                          </a:solidFill>
                          <a:latin typeface="Arial" pitchFamily="34" charset="0"/>
                          <a:ea typeface="+mn-ea"/>
                          <a:cs typeface="Arial" pitchFamily="34" charset="0"/>
                        </a:rPr>
                        <a:t>AVG(</a:t>
                      </a:r>
                      <a:r>
                        <a:rPr lang="en-US" sz="2000" b="1" kern="1200" dirty="0" err="1">
                          <a:solidFill>
                            <a:srgbClr val="BC8F00"/>
                          </a:solidFill>
                          <a:latin typeface="+mn-lt"/>
                          <a:ea typeface="+mn-ea"/>
                          <a:cs typeface="+mn-cs"/>
                        </a:rPr>
                        <a:t>creditlimt</a:t>
                      </a:r>
                      <a:r>
                        <a:rPr lang="en-US" sz="2000" b="1" kern="1200" dirty="0">
                          <a:solidFill>
                            <a:srgbClr val="0070C0"/>
                          </a:solidFill>
                          <a:latin typeface="Arial" pitchFamily="34" charset="0"/>
                          <a:ea typeface="+mn-ea"/>
                          <a:cs typeface="Arial" pitchFamily="34" charset="0"/>
                        </a:rPr>
                        <a:t>)</a:t>
                      </a:r>
                      <a:br>
                        <a:rPr lang="en-US" sz="2000" u="none" strike="noStrike" dirty="0">
                          <a:solidFill>
                            <a:schemeClr val="bg1"/>
                          </a:solidFill>
                          <a:effectLst/>
                        </a:rPr>
                      </a:br>
                      <a:r>
                        <a:rPr lang="en-US" sz="2000" b="1" kern="1200" dirty="0">
                          <a:solidFill>
                            <a:srgbClr val="0070C0"/>
                          </a:solidFill>
                          <a:latin typeface="Arial" pitchFamily="34" charset="0"/>
                          <a:ea typeface="+mn-ea"/>
                          <a:cs typeface="Arial" pitchFamily="34" charset="0"/>
                        </a:rPr>
                        <a:t>COUNT(</a:t>
                      </a:r>
                      <a:r>
                        <a:rPr lang="en-US" sz="2000" b="1" kern="1200" dirty="0" err="1">
                          <a:solidFill>
                            <a:srgbClr val="BC8F00"/>
                          </a:solidFill>
                          <a:latin typeface="+mn-lt"/>
                          <a:ea typeface="+mn-ea"/>
                          <a:cs typeface="+mn-cs"/>
                        </a:rPr>
                        <a:t>customername</a:t>
                      </a:r>
                      <a:r>
                        <a:rPr lang="en-US" sz="2000" b="1" kern="1200" dirty="0">
                          <a:solidFill>
                            <a:srgbClr val="0070C0"/>
                          </a:solidFill>
                          <a:latin typeface="Arial" pitchFamily="34" charset="0"/>
                          <a:ea typeface="+mn-ea"/>
                          <a:cs typeface="Arial" pitchFamily="34" charset="0"/>
                        </a:rPr>
                        <a:t>)</a:t>
                      </a:r>
                    </a:p>
                  </a:txBody>
                  <a:tcPr>
                    <a:noFill/>
                  </a:tcPr>
                </a:tc>
                <a:extLst>
                  <a:ext uri="{0D108BD9-81ED-4DB2-BD59-A6C34878D82A}">
                    <a16:rowId xmlns:a16="http://schemas.microsoft.com/office/drawing/2014/main" val="10001"/>
                  </a:ext>
                </a:extLst>
              </a:tr>
              <a:tr h="23601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a:solidFill>
                            <a:schemeClr val="bg1"/>
                          </a:solidFill>
                          <a:effectLst/>
                        </a:rPr>
                        <a:t>CASE Expression</a:t>
                      </a:r>
                      <a:endParaRPr lang="en-US" sz="2000" b="0" i="0" u="none" strike="noStrike" dirty="0">
                        <a:solidFill>
                          <a:schemeClr val="bg1"/>
                        </a:solidFill>
                        <a:effectLst/>
                        <a:latin typeface="Calibri"/>
                      </a:endParaRPr>
                    </a:p>
                    <a:p>
                      <a:endParaRPr lang="en-US" sz="200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a:solidFill>
                            <a:schemeClr val="bg1"/>
                          </a:solidFill>
                          <a:effectLst/>
                        </a:rPr>
                        <a:t>It is similar to the IF-THEN-ELSE logic where a value is substituted based on the return value of the column</a:t>
                      </a:r>
                      <a:endParaRPr lang="en-US" sz="2000" b="0" i="0" u="none" strike="noStrike" dirty="0">
                        <a:solidFill>
                          <a:schemeClr val="bg1"/>
                        </a:solidFill>
                        <a:effectLst/>
                        <a:latin typeface="Calibri"/>
                      </a:endParaRPr>
                    </a:p>
                  </a:txBody>
                  <a:tcPr>
                    <a:noFill/>
                  </a:tcPr>
                </a:tc>
                <a:tc>
                  <a:txBody>
                    <a:bodyPr/>
                    <a:lstStyle/>
                    <a:p>
                      <a:pPr marL="0" lvl="3" indent="0" algn="l" defTabSz="914400" rtl="0" eaLnBrk="1" fontAlgn="ctr" latinLnBrk="0" hangingPunct="1">
                        <a:buNone/>
                      </a:pPr>
                      <a:r>
                        <a:rPr lang="en-US" sz="2000" b="1" kern="1200" dirty="0">
                          <a:solidFill>
                            <a:srgbClr val="0070C0"/>
                          </a:solidFill>
                          <a:latin typeface="Arial" pitchFamily="34" charset="0"/>
                          <a:ea typeface="+mn-ea"/>
                          <a:cs typeface="Arial" pitchFamily="34" charset="0"/>
                        </a:rPr>
                        <a:t>SELECT </a:t>
                      </a:r>
                      <a:r>
                        <a:rPr lang="en-US" sz="2000" b="1" kern="1200" dirty="0" err="1">
                          <a:solidFill>
                            <a:srgbClr val="BC8F00"/>
                          </a:solidFill>
                          <a:latin typeface="+mn-lt"/>
                          <a:ea typeface="+mn-ea"/>
                          <a:cs typeface="+mn-cs"/>
                        </a:rPr>
                        <a:t>customerNumber</a:t>
                      </a:r>
                      <a:r>
                        <a:rPr lang="en-US" sz="2000" b="1" kern="1200" dirty="0">
                          <a:solidFill>
                            <a:srgbClr val="BC8F00"/>
                          </a:solidFill>
                          <a:latin typeface="+mn-lt"/>
                          <a:ea typeface="+mn-ea"/>
                          <a:cs typeface="+mn-cs"/>
                        </a:rPr>
                        <a:t>, country, </a:t>
                      </a:r>
                    </a:p>
                    <a:p>
                      <a:pPr marL="0" lvl="3" indent="0" algn="l" defTabSz="914400" rtl="0" eaLnBrk="1" fontAlgn="ctr" latinLnBrk="0" hangingPunct="1">
                        <a:buNone/>
                      </a:pPr>
                      <a:r>
                        <a:rPr lang="en-US" sz="2000" b="1" kern="1200" dirty="0">
                          <a:solidFill>
                            <a:srgbClr val="0070C0"/>
                          </a:solidFill>
                          <a:latin typeface="Arial" pitchFamily="34" charset="0"/>
                          <a:ea typeface="+mn-ea"/>
                          <a:cs typeface="Arial" pitchFamily="34" charset="0"/>
                        </a:rPr>
                        <a:t>CASE</a:t>
                      </a:r>
                      <a:r>
                        <a:rPr lang="en-US" sz="2000" u="none" strike="noStrike" kern="1200" dirty="0">
                          <a:solidFill>
                            <a:schemeClr val="bg1"/>
                          </a:solidFill>
                          <a:effectLst/>
                        </a:rPr>
                        <a:t> </a:t>
                      </a:r>
                      <a:r>
                        <a:rPr lang="en-US" sz="2000" b="1" kern="1200" dirty="0">
                          <a:solidFill>
                            <a:srgbClr val="BC8F00"/>
                          </a:solidFill>
                          <a:latin typeface="+mn-lt"/>
                          <a:ea typeface="+mn-ea"/>
                          <a:cs typeface="+mn-cs"/>
                        </a:rPr>
                        <a:t>country</a:t>
                      </a:r>
                    </a:p>
                    <a:p>
                      <a:pPr marL="0" lvl="3" indent="0" algn="l" defTabSz="914400" rtl="0" eaLnBrk="1" fontAlgn="ctr" latinLnBrk="0" hangingPunct="1">
                        <a:buNone/>
                      </a:pPr>
                      <a:r>
                        <a:rPr lang="en-US" sz="2000" b="1" kern="1200" dirty="0">
                          <a:solidFill>
                            <a:srgbClr val="0070C0"/>
                          </a:solidFill>
                          <a:latin typeface="Arial" pitchFamily="34" charset="0"/>
                          <a:ea typeface="+mn-ea"/>
                          <a:cs typeface="Arial" pitchFamily="34" charset="0"/>
                        </a:rPr>
                        <a:t>WHEN</a:t>
                      </a:r>
                      <a:r>
                        <a:rPr lang="en-US" sz="2000" u="none" strike="noStrike" kern="1200" dirty="0">
                          <a:solidFill>
                            <a:schemeClr val="bg1"/>
                          </a:solidFill>
                          <a:effectLst/>
                        </a:rPr>
                        <a:t> </a:t>
                      </a:r>
                      <a:r>
                        <a:rPr lang="en-US" sz="2000" b="1" kern="1200" dirty="0">
                          <a:solidFill>
                            <a:srgbClr val="BC8F00"/>
                          </a:solidFill>
                          <a:latin typeface="+mn-lt"/>
                          <a:ea typeface="+mn-ea"/>
                          <a:cs typeface="+mn-cs"/>
                        </a:rPr>
                        <a:t>‘USA' </a:t>
                      </a:r>
                      <a:r>
                        <a:rPr lang="en-US" sz="2000" b="1" kern="1200" dirty="0">
                          <a:solidFill>
                            <a:srgbClr val="0070C0"/>
                          </a:solidFill>
                          <a:latin typeface="Arial" pitchFamily="34" charset="0"/>
                          <a:ea typeface="+mn-ea"/>
                          <a:cs typeface="Arial" pitchFamily="34" charset="0"/>
                        </a:rPr>
                        <a:t>THEN</a:t>
                      </a:r>
                      <a:r>
                        <a:rPr lang="en-US" sz="2000" b="1" kern="1200" dirty="0">
                          <a:solidFill>
                            <a:srgbClr val="BC8F00"/>
                          </a:solidFill>
                          <a:latin typeface="+mn-lt"/>
                          <a:ea typeface="+mn-ea"/>
                          <a:cs typeface="+mn-cs"/>
                        </a:rPr>
                        <a:t> ‘America’</a:t>
                      </a:r>
                    </a:p>
                    <a:p>
                      <a:pPr marL="0" lvl="3" indent="0" algn="l" defTabSz="914400" rtl="0" eaLnBrk="1" fontAlgn="ctr" latinLnBrk="0" hangingPunct="1">
                        <a:buNone/>
                      </a:pPr>
                      <a:r>
                        <a:rPr lang="en-US" sz="2000" b="1" kern="1200" dirty="0">
                          <a:solidFill>
                            <a:srgbClr val="0070C0"/>
                          </a:solidFill>
                          <a:latin typeface="Arial" pitchFamily="34" charset="0"/>
                          <a:ea typeface="+mn-ea"/>
                          <a:cs typeface="Arial" pitchFamily="34" charset="0"/>
                        </a:rPr>
                        <a:t>WHEN</a:t>
                      </a:r>
                      <a:r>
                        <a:rPr lang="en-US" sz="2000" b="1" kern="1200" dirty="0">
                          <a:solidFill>
                            <a:srgbClr val="BC8F00"/>
                          </a:solidFill>
                          <a:latin typeface="+mn-lt"/>
                          <a:ea typeface="+mn-ea"/>
                          <a:cs typeface="+mn-cs"/>
                        </a:rPr>
                        <a:t> ‘UK' </a:t>
                      </a:r>
                      <a:r>
                        <a:rPr lang="en-US" sz="2000" b="1" kern="1200" dirty="0">
                          <a:solidFill>
                            <a:srgbClr val="0070C0"/>
                          </a:solidFill>
                          <a:latin typeface="Arial" pitchFamily="34" charset="0"/>
                          <a:ea typeface="+mn-ea"/>
                          <a:cs typeface="Arial" pitchFamily="34" charset="0"/>
                        </a:rPr>
                        <a:t>THEN</a:t>
                      </a:r>
                      <a:r>
                        <a:rPr lang="en-US" sz="2000" b="1" kern="1200" dirty="0">
                          <a:solidFill>
                            <a:srgbClr val="BC8F00"/>
                          </a:solidFill>
                          <a:latin typeface="+mn-lt"/>
                          <a:ea typeface="+mn-ea"/>
                          <a:cs typeface="+mn-cs"/>
                        </a:rPr>
                        <a:t> ‘Britain’</a:t>
                      </a:r>
                    </a:p>
                    <a:p>
                      <a:pPr marL="0" lvl="3" indent="0" algn="l" defTabSz="914400" rtl="0" eaLnBrk="1" fontAlgn="ctr" latinLnBrk="0" hangingPunct="1">
                        <a:buNone/>
                      </a:pPr>
                      <a:r>
                        <a:rPr lang="en-US" sz="2000" b="1" kern="1200" dirty="0">
                          <a:solidFill>
                            <a:srgbClr val="0070C0"/>
                          </a:solidFill>
                          <a:latin typeface="Arial" pitchFamily="34" charset="0"/>
                          <a:ea typeface="+mn-ea"/>
                          <a:cs typeface="Arial" pitchFamily="34" charset="0"/>
                        </a:rPr>
                        <a:t>ELSE</a:t>
                      </a:r>
                      <a:r>
                        <a:rPr lang="en-US" sz="2000" b="1" kern="1200" dirty="0">
                          <a:solidFill>
                            <a:srgbClr val="BC8F00"/>
                          </a:solidFill>
                          <a:latin typeface="+mn-lt"/>
                          <a:ea typeface="+mn-ea"/>
                          <a:cs typeface="+mn-cs"/>
                        </a:rPr>
                        <a:t> ‘NA’ </a:t>
                      </a:r>
                      <a:r>
                        <a:rPr lang="en-US" sz="2000" b="1" kern="1200" dirty="0">
                          <a:solidFill>
                            <a:srgbClr val="0070C0"/>
                          </a:solidFill>
                          <a:latin typeface="Arial" pitchFamily="34" charset="0"/>
                          <a:ea typeface="+mn-ea"/>
                          <a:cs typeface="Arial" pitchFamily="34" charset="0"/>
                        </a:rPr>
                        <a:t>END</a:t>
                      </a:r>
                    </a:p>
                    <a:p>
                      <a:pPr marL="0" lvl="3" indent="0" algn="l" defTabSz="914400" rtl="0" eaLnBrk="1" fontAlgn="ctr" latinLnBrk="0" hangingPunct="1">
                        <a:buNone/>
                      </a:pPr>
                      <a:r>
                        <a:rPr lang="en-US" sz="2000" b="1" kern="1200" dirty="0">
                          <a:solidFill>
                            <a:srgbClr val="0070C0"/>
                          </a:solidFill>
                          <a:latin typeface="Arial" pitchFamily="34" charset="0"/>
                          <a:ea typeface="+mn-ea"/>
                          <a:cs typeface="Arial" pitchFamily="34" charset="0"/>
                        </a:rPr>
                        <a:t>FROM</a:t>
                      </a:r>
                      <a:r>
                        <a:rPr lang="en-US" sz="2000" b="1" kern="1200" dirty="0">
                          <a:solidFill>
                            <a:srgbClr val="BC8F00"/>
                          </a:solidFill>
                          <a:latin typeface="+mn-lt"/>
                          <a:ea typeface="+mn-ea"/>
                          <a:cs typeface="+mn-cs"/>
                        </a:rPr>
                        <a:t> customers</a:t>
                      </a:r>
                    </a:p>
                    <a:p>
                      <a:endParaRPr lang="en-US" sz="2000" dirty="0"/>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937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2092" y="304800"/>
            <a:ext cx="8389665" cy="607259"/>
          </a:xfrm>
        </p:spPr>
        <p:txBody>
          <a:bodyPr/>
          <a:lstStyle/>
          <a:p>
            <a:r>
              <a:rPr lang="en-US" sz="1800" b="0" dirty="0"/>
              <a:t>Lend a Hand</a:t>
            </a:r>
          </a:p>
        </p:txBody>
      </p:sp>
      <p:sp>
        <p:nvSpPr>
          <p:cNvPr id="2" name="Text Placeholder 1"/>
          <p:cNvSpPr>
            <a:spLocks noGrp="1"/>
          </p:cNvSpPr>
          <p:nvPr>
            <p:ph type="body" sz="quarter" idx="13"/>
          </p:nvPr>
        </p:nvSpPr>
        <p:spPr>
          <a:xfrm>
            <a:off x="381000" y="1137831"/>
            <a:ext cx="8382000" cy="767169"/>
          </a:xfrm>
        </p:spPr>
        <p:txBody>
          <a:bodyPr>
            <a:normAutofit/>
          </a:bodyPr>
          <a:lstStyle/>
          <a:p>
            <a:r>
              <a:rPr lang="en-US" sz="2000" dirty="0">
                <a:solidFill>
                  <a:schemeClr val="bg1"/>
                </a:solidFill>
              </a:rPr>
              <a:t>Refer  </a:t>
            </a:r>
            <a:r>
              <a:rPr lang="en-US" sz="2000" dirty="0">
                <a:solidFill>
                  <a:schemeClr val="accent3"/>
                </a:solidFill>
              </a:rPr>
              <a:t>RIO_07_ANSI_SQL_Functions - Lend a Hand.ppt </a:t>
            </a:r>
            <a:r>
              <a:rPr lang="en-US" sz="2000" dirty="0">
                <a:solidFill>
                  <a:schemeClr val="bg1"/>
                </a:solidFill>
              </a:rPr>
              <a:t>document file</a:t>
            </a:r>
          </a:p>
          <a:p>
            <a:endParaRPr lang="en-US" sz="2000" dirty="0"/>
          </a:p>
        </p:txBody>
      </p:sp>
    </p:spTree>
    <p:extLst>
      <p:ext uri="{BB962C8B-B14F-4D97-AF65-F5344CB8AC3E}">
        <p14:creationId xmlns:p14="http://schemas.microsoft.com/office/powerpoint/2010/main" val="276687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a:t>Practice Check</a:t>
            </a:r>
          </a:p>
        </p:txBody>
      </p:sp>
      <p:sp>
        <p:nvSpPr>
          <p:cNvPr id="2" name="Text Placeholder 1"/>
          <p:cNvSpPr>
            <a:spLocks noGrp="1"/>
          </p:cNvSpPr>
          <p:nvPr>
            <p:ph type="body" sz="quarter" idx="13"/>
          </p:nvPr>
        </p:nvSpPr>
        <p:spPr>
          <a:xfrm>
            <a:off x="381000" y="1137831"/>
            <a:ext cx="8382000" cy="767169"/>
          </a:xfrm>
        </p:spPr>
        <p:txBody>
          <a:bodyPr>
            <a:normAutofit/>
          </a:bodyPr>
          <a:lstStyle/>
          <a:p>
            <a:r>
              <a:rPr lang="en-US" sz="2000" dirty="0">
                <a:solidFill>
                  <a:schemeClr val="bg1"/>
                </a:solidFill>
              </a:rPr>
              <a:t>Refer  </a:t>
            </a:r>
            <a:r>
              <a:rPr lang="en-US" sz="2000" dirty="0">
                <a:solidFill>
                  <a:schemeClr val="accent3"/>
                </a:solidFill>
              </a:rPr>
              <a:t>RIO_07_ANSI_SQL_Functions – Practice check.ppt </a:t>
            </a:r>
            <a:r>
              <a:rPr lang="en-US" sz="2000" dirty="0">
                <a:solidFill>
                  <a:schemeClr val="bg1"/>
                </a:solidFill>
              </a:rPr>
              <a:t>document file</a:t>
            </a:r>
          </a:p>
          <a:p>
            <a:endParaRPr lang="en-US" sz="2000" dirty="0"/>
          </a:p>
        </p:txBody>
      </p:sp>
    </p:spTree>
    <p:extLst>
      <p:ext uri="{BB962C8B-B14F-4D97-AF65-F5344CB8AC3E}">
        <p14:creationId xmlns:p14="http://schemas.microsoft.com/office/powerpoint/2010/main" val="298420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Check Your Understanding</a:t>
            </a:r>
          </a:p>
        </p:txBody>
      </p:sp>
      <p:sp>
        <p:nvSpPr>
          <p:cNvPr id="2" name="Content Placeholder 1"/>
          <p:cNvSpPr>
            <a:spLocks noGrp="1"/>
          </p:cNvSpPr>
          <p:nvPr>
            <p:ph type="body" sz="quarter" idx="13"/>
          </p:nvPr>
        </p:nvSpPr>
        <p:spPr>
          <a:xfrm>
            <a:off x="0" y="1143000"/>
            <a:ext cx="8991600" cy="4622800"/>
          </a:xfrm>
        </p:spPr>
        <p:txBody>
          <a:bodyPr/>
          <a:lstStyle/>
          <a:p>
            <a:pPr marL="822960" indent="-457200">
              <a:lnSpc>
                <a:spcPct val="120000"/>
              </a:lnSpc>
              <a:spcBef>
                <a:spcPts val="0"/>
              </a:spcBef>
              <a:buFont typeface="+mj-lt"/>
              <a:buAutoNum type="arabicPeriod"/>
            </a:pPr>
            <a:r>
              <a:rPr lang="en-US" sz="2200" dirty="0"/>
              <a:t>What function is used to get the current system date?</a:t>
            </a:r>
          </a:p>
          <a:p>
            <a:pPr marL="822960" indent="-457200">
              <a:lnSpc>
                <a:spcPct val="120000"/>
              </a:lnSpc>
              <a:spcBef>
                <a:spcPts val="0"/>
              </a:spcBef>
              <a:buFont typeface="+mj-lt"/>
              <a:buAutoNum type="arabicPeriod"/>
            </a:pPr>
            <a:endParaRPr lang="en-US" sz="2200" dirty="0"/>
          </a:p>
          <a:p>
            <a:pPr marL="822960" indent="-457200">
              <a:lnSpc>
                <a:spcPct val="120000"/>
              </a:lnSpc>
              <a:spcBef>
                <a:spcPts val="0"/>
              </a:spcBef>
              <a:buFont typeface="+mj-lt"/>
              <a:buAutoNum type="arabicPeriod"/>
            </a:pPr>
            <a:r>
              <a:rPr lang="en-US" sz="2200" dirty="0"/>
              <a:t>What will ROUND(2323.343,2) return ?</a:t>
            </a:r>
          </a:p>
          <a:p>
            <a:pPr marL="822960" indent="-457200">
              <a:lnSpc>
                <a:spcPct val="120000"/>
              </a:lnSpc>
              <a:spcBef>
                <a:spcPts val="0"/>
              </a:spcBef>
              <a:buFont typeface="+mj-lt"/>
              <a:buAutoNum type="arabicPeriod"/>
            </a:pPr>
            <a:endParaRPr lang="en-US" sz="2200" dirty="0"/>
          </a:p>
          <a:p>
            <a:pPr marL="822960" indent="-457200">
              <a:lnSpc>
                <a:spcPct val="120000"/>
              </a:lnSpc>
              <a:spcBef>
                <a:spcPts val="0"/>
              </a:spcBef>
              <a:buFont typeface="+mj-lt"/>
              <a:buAutoNum type="arabicPeriod"/>
            </a:pPr>
            <a:r>
              <a:rPr lang="en-US" sz="2200" dirty="0"/>
              <a:t>An Expression can contain only One Condition. </a:t>
            </a:r>
          </a:p>
          <a:p>
            <a:pPr marL="365760">
              <a:lnSpc>
                <a:spcPct val="120000"/>
              </a:lnSpc>
              <a:spcBef>
                <a:spcPts val="0"/>
              </a:spcBef>
            </a:pPr>
            <a:r>
              <a:rPr lang="en-US" sz="2200" dirty="0"/>
              <a:t>		State true or False</a:t>
            </a:r>
          </a:p>
          <a:p>
            <a:pPr marL="365760">
              <a:lnSpc>
                <a:spcPct val="120000"/>
              </a:lnSpc>
              <a:spcBef>
                <a:spcPts val="0"/>
              </a:spcBef>
            </a:pPr>
            <a:endParaRPr lang="en-US" sz="2200" dirty="0"/>
          </a:p>
          <a:p>
            <a:pPr marL="822960" indent="-457200">
              <a:lnSpc>
                <a:spcPct val="120000"/>
              </a:lnSpc>
              <a:spcBef>
                <a:spcPts val="0"/>
              </a:spcBef>
              <a:buFont typeface="+mj-lt"/>
              <a:buAutoNum type="arabicPeriod"/>
            </a:pPr>
            <a:endParaRPr lang="en-US" sz="2200" dirty="0"/>
          </a:p>
          <a:p>
            <a:pPr marL="731520" indent="-365760">
              <a:lnSpc>
                <a:spcPct val="120000"/>
              </a:lnSpc>
              <a:spcBef>
                <a:spcPts val="0"/>
              </a:spcBef>
            </a:pPr>
            <a:endParaRPr lang="en-US" sz="2200" dirty="0"/>
          </a:p>
          <a:p>
            <a:pPr marL="731520" indent="-365760">
              <a:lnSpc>
                <a:spcPct val="120000"/>
              </a:lnSpc>
              <a:spcBef>
                <a:spcPts val="0"/>
              </a:spcBef>
            </a:pPr>
            <a:endParaRPr lang="en-US" sz="2200" dirty="0"/>
          </a:p>
          <a:p>
            <a:pPr marL="731520" indent="-365760">
              <a:lnSpc>
                <a:spcPct val="120000"/>
              </a:lnSpc>
              <a:spcBef>
                <a:spcPts val="0"/>
              </a:spcBef>
            </a:pPr>
            <a:endParaRPr lang="en-US" sz="2200" dirty="0"/>
          </a:p>
        </p:txBody>
      </p:sp>
      <p:sp>
        <p:nvSpPr>
          <p:cNvPr id="8" name="Slide Number Placeholder 7"/>
          <p:cNvSpPr>
            <a:spLocks noGrp="1"/>
          </p:cNvSpPr>
          <p:nvPr>
            <p:ph type="sldNum" sz="quarter" idx="4294967295"/>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291280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Recap</a:t>
            </a:r>
          </a:p>
        </p:txBody>
      </p:sp>
      <p:sp>
        <p:nvSpPr>
          <p:cNvPr id="2" name="Content Placeholder 1"/>
          <p:cNvSpPr>
            <a:spLocks noGrp="1"/>
          </p:cNvSpPr>
          <p:nvPr>
            <p:ph type="body" sz="quarter" idx="13"/>
          </p:nvPr>
        </p:nvSpPr>
        <p:spPr>
          <a:xfrm>
            <a:off x="228600" y="1066800"/>
            <a:ext cx="8763000" cy="4622800"/>
          </a:xfrm>
        </p:spPr>
        <p:txBody>
          <a:bodyPr>
            <a:normAutofit/>
          </a:bodyPr>
          <a:lstStyle/>
          <a:p>
            <a:pPr marL="731520" indent="-365760">
              <a:lnSpc>
                <a:spcPct val="120000"/>
              </a:lnSpc>
              <a:spcBef>
                <a:spcPts val="0"/>
              </a:spcBef>
              <a:defRPr/>
            </a:pPr>
            <a:r>
              <a:rPr lang="en-US" sz="2000" dirty="0">
                <a:solidFill>
                  <a:schemeClr val="bg1"/>
                </a:solidFill>
              </a:rPr>
              <a:t>In this chapter we have learnt to:</a:t>
            </a:r>
          </a:p>
          <a:p>
            <a:pPr marL="731520" indent="-365760">
              <a:lnSpc>
                <a:spcPct val="120000"/>
              </a:lnSpc>
              <a:spcBef>
                <a:spcPts val="0"/>
              </a:spcBef>
              <a:defRPr/>
            </a:pPr>
            <a:endParaRPr lang="en-US" sz="2000" dirty="0"/>
          </a:p>
          <a:p>
            <a:pPr marL="57150" indent="-365760">
              <a:lnSpc>
                <a:spcPct val="120000"/>
              </a:lnSpc>
              <a:spcBef>
                <a:spcPts val="0"/>
              </a:spcBef>
              <a:buFont typeface="Arial" panose="020B0604020202020204" pitchFamily="34" charset="0"/>
              <a:buChar char="•"/>
            </a:pPr>
            <a:r>
              <a:rPr lang="en-US" sz="2000" dirty="0"/>
              <a:t> Describe and Demonstrate any one function for in each of Aggregate, 	Scalar, String, Mathematical, DateTime and Control Flow Functions with 	an example.</a:t>
            </a:r>
          </a:p>
        </p:txBody>
      </p:sp>
      <p:sp>
        <p:nvSpPr>
          <p:cNvPr id="8" name="Slide Number Placeholder 7"/>
          <p:cNvSpPr>
            <a:spLocks noGrp="1"/>
          </p:cNvSpPr>
          <p:nvPr>
            <p:ph type="sldNum" sz="quarter" idx="4294967295"/>
          </p:nvPr>
        </p:nvSpPr>
        <p:spPr/>
        <p:txBody>
          <a:bodyPr/>
          <a:lstStyle/>
          <a:p>
            <a:fld id="{47ED8886-DB3B-44F4-9A80-E6A224679F20}" type="slidenum">
              <a:rPr lang="en-US" smtClean="0"/>
              <a:pPr/>
              <a:t>48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219201"/>
            <a:ext cx="5105400" cy="3581400"/>
          </a:xfrm>
        </p:spPr>
        <p:txBody>
          <a:bodyPr/>
          <a:lstStyle/>
          <a:p>
            <a:pPr marL="0" indent="0">
              <a:buNone/>
              <a:defRPr/>
            </a:pPr>
            <a:r>
              <a:rPr lang="en-US" sz="1800" dirty="0">
                <a:solidFill>
                  <a:schemeClr val="bg1"/>
                </a:solidFill>
                <a:latin typeface="Arial" panose="020B0604020202020204" pitchFamily="34" charset="0"/>
                <a:cs typeface="Arial" panose="020B0604020202020204" pitchFamily="34" charset="0"/>
              </a:rPr>
              <a:t>Books : </a:t>
            </a:r>
          </a:p>
          <a:p>
            <a:pPr>
              <a:defRPr/>
            </a:pPr>
            <a:r>
              <a:rPr lang="en-US" sz="1800" dirty="0" err="1">
                <a:solidFill>
                  <a:schemeClr val="bg1"/>
                </a:solidFill>
                <a:latin typeface="Arial" panose="020B0604020202020204" pitchFamily="34" charset="0"/>
                <a:cs typeface="Arial" panose="020B0604020202020204" pitchFamily="34" charset="0"/>
              </a:rPr>
              <a:t>OReilly</a:t>
            </a:r>
            <a:r>
              <a:rPr lang="en-US" sz="1800" dirty="0">
                <a:solidFill>
                  <a:schemeClr val="bg1"/>
                </a:solidFill>
                <a:latin typeface="Arial" panose="020B0604020202020204" pitchFamily="34" charset="0"/>
                <a:cs typeface="Arial" panose="020B0604020202020204" pitchFamily="34" charset="0"/>
              </a:rPr>
              <a:t> SQL In </a:t>
            </a:r>
            <a:r>
              <a:rPr lang="en-US" sz="1800" dirty="0" err="1">
                <a:solidFill>
                  <a:schemeClr val="bg1"/>
                </a:solidFill>
                <a:latin typeface="Arial" panose="020B0604020202020204" pitchFamily="34" charset="0"/>
                <a:cs typeface="Arial" panose="020B0604020202020204" pitchFamily="34" charset="0"/>
              </a:rPr>
              <a:t>NutShell</a:t>
            </a:r>
            <a:r>
              <a:rPr lang="en-US" sz="1800" dirty="0">
                <a:solidFill>
                  <a:schemeClr val="bg1"/>
                </a:solidFill>
                <a:latin typeface="Arial" panose="020B0604020202020204" pitchFamily="34" charset="0"/>
                <a:cs typeface="Arial" panose="020B0604020202020204" pitchFamily="34" charset="0"/>
              </a:rPr>
              <a:t>  Page No : 164</a:t>
            </a:r>
          </a:p>
          <a:p>
            <a:pPr>
              <a:defRPr/>
            </a:pPr>
            <a:r>
              <a:rPr lang="en-US" sz="1800" dirty="0" err="1">
                <a:solidFill>
                  <a:schemeClr val="bg1"/>
                </a:solidFill>
                <a:latin typeface="Arial" panose="020B0604020202020204" pitchFamily="34" charset="0"/>
                <a:cs typeface="Arial" panose="020B0604020202020204" pitchFamily="34" charset="0"/>
              </a:rPr>
              <a:t>Wrox</a:t>
            </a:r>
            <a:r>
              <a:rPr lang="en-US" sz="1800" dirty="0">
                <a:solidFill>
                  <a:schemeClr val="bg1"/>
                </a:solidFill>
                <a:latin typeface="Arial" panose="020B0604020202020204" pitchFamily="34" charset="0"/>
                <a:cs typeface="Arial" panose="020B0604020202020204" pitchFamily="34" charset="0"/>
              </a:rPr>
              <a:t> SQL Functions Programmer's Reference 2005 Page NO:  34</a:t>
            </a:r>
          </a:p>
          <a:p>
            <a:endParaRPr lang="en-US"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Source</a:t>
            </a:r>
          </a:p>
        </p:txBody>
      </p:sp>
      <p:sp>
        <p:nvSpPr>
          <p:cNvPr id="4" name="Slide Number Placeholder 3"/>
          <p:cNvSpPr>
            <a:spLocks noGrp="1"/>
          </p:cNvSpPr>
          <p:nvPr>
            <p:ph type="sldNum" sz="quarter" idx="11"/>
          </p:nvPr>
        </p:nvSpPr>
        <p:spPr/>
        <p:txBody>
          <a:bodyPr/>
          <a:lstStyle/>
          <a:p>
            <a:endParaRPr lang="en-US" dirty="0"/>
          </a:p>
        </p:txBody>
      </p:sp>
      <p:sp>
        <p:nvSpPr>
          <p:cNvPr id="5" name="Footer Placeholder 4"/>
          <p:cNvSpPr>
            <a:spLocks noGrp="1"/>
          </p:cNvSpPr>
          <p:nvPr>
            <p:ph type="ftr" sz="quarter" idx="4294967295"/>
          </p:nvPr>
        </p:nvSpPr>
        <p:spPr/>
        <p:txBody>
          <a:bodyPr/>
          <a:lstStyle/>
          <a:p>
            <a:r>
              <a:rPr lang="en-US" dirty="0"/>
              <a:t>© </a:t>
            </a:r>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8509090" y="6311384"/>
            <a:ext cx="441146" cy="369332"/>
          </a:xfrm>
          <a:prstGeom prst="rect">
            <a:avLst/>
          </a:prstGeom>
        </p:spPr>
        <p:txBody>
          <a:bodyPr wrap="none">
            <a:spAutoFit/>
          </a:bodyPr>
          <a:lstStyle/>
          <a:p>
            <a:r>
              <a:rPr lang="en-US" dirty="0">
                <a:solidFill>
                  <a:schemeClr val="bg1"/>
                </a:solidFill>
              </a:rPr>
              <a:t>66</a:t>
            </a:r>
          </a:p>
        </p:txBody>
      </p:sp>
    </p:spTree>
    <p:extLst>
      <p:ext uri="{BB962C8B-B14F-4D97-AF65-F5344CB8AC3E}">
        <p14:creationId xmlns:p14="http://schemas.microsoft.com/office/powerpoint/2010/main" val="18148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00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a:solidFill>
                  <a:schemeClr val="bg1"/>
                </a:solidFill>
                <a:ea typeface="+mj-ea"/>
                <a:cs typeface="+mj-cs"/>
              </a:rPr>
              <a:t>You have successfully completed - </a:t>
            </a:r>
          </a:p>
          <a:p>
            <a:pPr lvl="1" fontAlgn="auto">
              <a:spcBef>
                <a:spcPts val="0"/>
              </a:spcBef>
              <a:spcAft>
                <a:spcPts val="0"/>
              </a:spcAft>
              <a:defRPr/>
            </a:pPr>
            <a:r>
              <a:rPr lang="en-US" sz="2300" dirty="0">
                <a:solidFill>
                  <a:schemeClr val="bg1"/>
                </a:solidFill>
              </a:rPr>
              <a:t>ANSI SQL Functions</a:t>
            </a:r>
          </a:p>
        </p:txBody>
      </p:sp>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50</a:t>
            </a:fld>
            <a:endParaRPr lang="en-US" dirty="0"/>
          </a:p>
        </p:txBody>
      </p:sp>
    </p:spTree>
    <p:extLst>
      <p:ext uri="{BB962C8B-B14F-4D97-AF65-F5344CB8AC3E}">
        <p14:creationId xmlns:p14="http://schemas.microsoft.com/office/powerpoint/2010/main" val="99991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Database Tables</a:t>
            </a: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details, for example, customer name, address, 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offices, for example, office code, address, city, and so on. </a:t>
            </a: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ID,</a:t>
            </a: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products, for example, product id, name, 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33003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a:t>
            </a:r>
          </a:p>
        </p:txBody>
      </p:sp>
    </p:spTree>
    <p:extLst>
      <p:ext uri="{BB962C8B-B14F-4D97-AF65-F5344CB8AC3E}">
        <p14:creationId xmlns:p14="http://schemas.microsoft.com/office/powerpoint/2010/main" val="235382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Functions</a:t>
            </a:r>
          </a:p>
        </p:txBody>
      </p:sp>
    </p:spTree>
    <p:extLst>
      <p:ext uri="{BB962C8B-B14F-4D97-AF65-F5344CB8AC3E}">
        <p14:creationId xmlns:p14="http://schemas.microsoft.com/office/powerpoint/2010/main" val="260994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1"/>
            <a:ext cx="8686800" cy="3733800"/>
          </a:xfrm>
        </p:spPr>
        <p:txBody>
          <a:bodyPr/>
          <a:lstStyle/>
          <a:p>
            <a:pPr marL="0" indent="0">
              <a:lnSpc>
                <a:spcPct val="120000"/>
              </a:lnSpc>
              <a:buNone/>
            </a:pPr>
            <a:r>
              <a:rPr lang="en-US" sz="2000" dirty="0"/>
              <a:t>What are SQL Functions:</a:t>
            </a:r>
          </a:p>
          <a:p>
            <a:pPr indent="-365760">
              <a:lnSpc>
                <a:spcPct val="120000"/>
              </a:lnSpc>
            </a:pPr>
            <a:r>
              <a:rPr lang="en-US" sz="2000" dirty="0"/>
              <a:t>SQL functions are built in API’s </a:t>
            </a:r>
          </a:p>
          <a:p>
            <a:pPr indent="-365760">
              <a:lnSpc>
                <a:spcPct val="120000"/>
              </a:lnSpc>
            </a:pPr>
            <a:r>
              <a:rPr lang="en-US" sz="2000" dirty="0"/>
              <a:t>Provided by SQL </a:t>
            </a:r>
          </a:p>
          <a:p>
            <a:pPr indent="-365760">
              <a:lnSpc>
                <a:spcPct val="120000"/>
              </a:lnSpc>
            </a:pPr>
            <a:r>
              <a:rPr lang="en-US" sz="2000" dirty="0"/>
              <a:t>Can be used in SQL statements to perform specific logic/functionality. </a:t>
            </a:r>
          </a:p>
          <a:p>
            <a:pPr marL="115888" indent="-365760">
              <a:lnSpc>
                <a:spcPct val="120000"/>
              </a:lnSpc>
            </a:pPr>
            <a:endParaRPr lang="en-US" sz="2000" dirty="0"/>
          </a:p>
          <a:p>
            <a:pPr marL="0" indent="0">
              <a:lnSpc>
                <a:spcPct val="120000"/>
              </a:lnSpc>
              <a:buNone/>
            </a:pPr>
            <a:r>
              <a:rPr lang="en-US" sz="2000" dirty="0"/>
              <a:t>Example:</a:t>
            </a:r>
          </a:p>
          <a:p>
            <a:pPr marL="731520" indent="-365760">
              <a:lnSpc>
                <a:spcPct val="120000"/>
              </a:lnSpc>
              <a:buFont typeface="Arial" pitchFamily="34" charset="0"/>
              <a:buChar char="•"/>
            </a:pPr>
            <a:r>
              <a:rPr lang="en-US" sz="2000" dirty="0"/>
              <a:t>Round the numbers.</a:t>
            </a:r>
          </a:p>
          <a:p>
            <a:pPr marL="731520" indent="-365760">
              <a:lnSpc>
                <a:spcPct val="120000"/>
              </a:lnSpc>
              <a:buFont typeface="Arial" pitchFamily="34" charset="0"/>
              <a:buChar char="•"/>
            </a:pPr>
            <a:r>
              <a:rPr lang="en-US" sz="2000" dirty="0"/>
              <a:t>Change the string to upper case.</a:t>
            </a:r>
          </a:p>
          <a:p>
            <a:endParaRPr lang="en-US" sz="2000" dirty="0"/>
          </a:p>
        </p:txBody>
      </p:sp>
      <p:sp>
        <p:nvSpPr>
          <p:cNvPr id="3" name="Title 2"/>
          <p:cNvSpPr>
            <a:spLocks noGrp="1"/>
          </p:cNvSpPr>
          <p:nvPr>
            <p:ph type="title"/>
          </p:nvPr>
        </p:nvSpPr>
        <p:spPr/>
        <p:txBody>
          <a:bodyPr/>
          <a:lstStyle/>
          <a:p>
            <a:r>
              <a:rPr lang="en-US" dirty="0"/>
              <a:t>Functions</a:t>
            </a:r>
          </a:p>
        </p:txBody>
      </p:sp>
    </p:spTree>
    <p:extLst>
      <p:ext uri="{BB962C8B-B14F-4D97-AF65-F5344CB8AC3E}">
        <p14:creationId xmlns:p14="http://schemas.microsoft.com/office/powerpoint/2010/main" val="260299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subTnLst>
                                    <p:animClr clrSpc="rgb" dir="cw">
                                      <p:cBhvr override="childStyle">
                                        <p:cTn dur="1" fill="hold" display="0" masterRel="nextClick" afterEffect="1"/>
                                        <p:tgtEl>
                                          <p:spTgt spid="2">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subTnLst>
                                    <p:animClr clrSpc="rgb" dir="cw">
                                      <p:cBhvr override="childStyle">
                                        <p:cTn dur="1" fill="hold" display="0" masterRel="nextClick" afterEffect="1"/>
                                        <p:tgtEl>
                                          <p:spTgt spid="2">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7337F839-A7A3-4067-A2CD-0AB398C19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C481EB-8F30-4DBE-97E4-C47F16554C60}">
  <ds:schemaRefs>
    <ds:schemaRef ds:uri="http://schemas.microsoft.com/office/2006/metadata/properties"/>
    <ds:schemaRef ds:uri="http://purl.org/dc/terms/"/>
    <ds:schemaRef ds:uri="http://purl.org/dc/elements/1.1/"/>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Theme_3</Template>
  <TotalTime>19336</TotalTime>
  <Words>3462</Words>
  <Application>Microsoft Office PowerPoint</Application>
  <PresentationFormat>On-screen Show (4:3)</PresentationFormat>
  <Paragraphs>606</Paragraphs>
  <Slides>50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Unicode MS</vt:lpstr>
      <vt:lpstr>Calibri</vt:lpstr>
      <vt:lpstr>FranklinGothic-Book</vt:lpstr>
      <vt:lpstr>Verdana</vt:lpstr>
      <vt:lpstr>Wingdings</vt:lpstr>
      <vt:lpstr>1_Academy LCD Compliant Template</vt:lpstr>
      <vt:lpstr>PowerPoint Presentation</vt:lpstr>
      <vt:lpstr>Overview</vt:lpstr>
      <vt:lpstr>Enabling Objective</vt:lpstr>
      <vt:lpstr>Key Topics</vt:lpstr>
      <vt:lpstr>Scenario</vt:lpstr>
      <vt:lpstr>Database Tables</vt:lpstr>
      <vt:lpstr>Schema Diagram</vt:lpstr>
      <vt:lpstr>PowerPoint Presentation</vt:lpstr>
      <vt:lpstr>Functions</vt:lpstr>
      <vt:lpstr>Classifying SQL Functions</vt:lpstr>
      <vt:lpstr>Classifying SQL Functions</vt:lpstr>
      <vt:lpstr>PowerPoint Presentation</vt:lpstr>
      <vt:lpstr>Aggregate functions  </vt:lpstr>
      <vt:lpstr>Classifying SQL Functions</vt:lpstr>
      <vt:lpstr>PowerPoint Presentation</vt:lpstr>
      <vt:lpstr>Scalar Functions </vt:lpstr>
      <vt:lpstr>Scalar Functions </vt:lpstr>
      <vt:lpstr>Built-in Scalar Functions</vt:lpstr>
      <vt:lpstr>Built-in Scalar Functions</vt:lpstr>
      <vt:lpstr>PowerPoint Presentation</vt:lpstr>
      <vt:lpstr>String Functions</vt:lpstr>
      <vt:lpstr>String Function Examples</vt:lpstr>
      <vt:lpstr>String Function Examples</vt:lpstr>
      <vt:lpstr>PowerPoint Presentation</vt:lpstr>
      <vt:lpstr>Numeric/Mathematical Functions</vt:lpstr>
      <vt:lpstr>Numeric/Mathematical Functions</vt:lpstr>
      <vt:lpstr>Numeric/Mathematical Functions</vt:lpstr>
      <vt:lpstr>PowerPoint Presentation</vt:lpstr>
      <vt:lpstr>Date Time Function</vt:lpstr>
      <vt:lpstr>Date Time Function</vt:lpstr>
      <vt:lpstr>Miscellaneous Functions</vt:lpstr>
      <vt:lpstr>NULLIF Function</vt:lpstr>
      <vt:lpstr>PowerPoint Presentation</vt:lpstr>
      <vt:lpstr>Control Flow Functions</vt:lpstr>
      <vt:lpstr>CASE Operator examples</vt:lpstr>
      <vt:lpstr>Control Flow Functions</vt:lpstr>
      <vt:lpstr>Control Flow Functions</vt:lpstr>
      <vt:lpstr>PowerPoint Presentation</vt:lpstr>
      <vt:lpstr>Nesting Of Functions</vt:lpstr>
      <vt:lpstr>Nesting Of Functions</vt:lpstr>
      <vt:lpstr>PowerPoint Presentation</vt:lpstr>
      <vt:lpstr>SQL Expression</vt:lpstr>
      <vt:lpstr>SQL Expression</vt:lpstr>
      <vt:lpstr>SQL Expression</vt:lpstr>
      <vt:lpstr>Lend a Hand</vt:lpstr>
      <vt:lpstr>Practice Check</vt:lpstr>
      <vt:lpstr>Check Your Understanding</vt:lpstr>
      <vt:lpstr>Recap</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ANSI_SQL_Functions</dc:title>
  <dc:creator>176361</dc:creator>
  <cp:lastModifiedBy>Gopal8147117572@outlook.com</cp:lastModifiedBy>
  <cp:revision>694</cp:revision>
  <dcterms:created xsi:type="dcterms:W3CDTF">2011-06-15T11:24:59Z</dcterms:created>
  <dcterms:modified xsi:type="dcterms:W3CDTF">2022-02-11T08:46:01Z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ies>
</file>