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47"/>
  </p:notesMasterIdLst>
  <p:handoutMasterIdLst>
    <p:handoutMasterId r:id="rId48"/>
  </p:handoutMasterIdLst>
  <p:sldIdLst>
    <p:sldId id="257" r:id="rId5"/>
    <p:sldId id="500" r:id="rId6"/>
    <p:sldId id="452" r:id="rId7"/>
    <p:sldId id="515" r:id="rId8"/>
    <p:sldId id="501" r:id="rId9"/>
    <p:sldId id="502" r:id="rId10"/>
    <p:sldId id="503" r:id="rId11"/>
    <p:sldId id="516" r:id="rId12"/>
    <p:sldId id="457" r:id="rId13"/>
    <p:sldId id="459" r:id="rId14"/>
    <p:sldId id="495" r:id="rId15"/>
    <p:sldId id="460" r:id="rId16"/>
    <p:sldId id="461" r:id="rId17"/>
    <p:sldId id="523" r:id="rId18"/>
    <p:sldId id="462" r:id="rId19"/>
    <p:sldId id="463" r:id="rId20"/>
    <p:sldId id="506" r:id="rId21"/>
    <p:sldId id="518" r:id="rId22"/>
    <p:sldId id="467" r:id="rId23"/>
    <p:sldId id="504" r:id="rId24"/>
    <p:sldId id="519" r:id="rId25"/>
    <p:sldId id="468" r:id="rId26"/>
    <p:sldId id="470" r:id="rId27"/>
    <p:sldId id="507" r:id="rId28"/>
    <p:sldId id="472" r:id="rId29"/>
    <p:sldId id="473" r:id="rId30"/>
    <p:sldId id="505" r:id="rId31"/>
    <p:sldId id="475" r:id="rId32"/>
    <p:sldId id="520" r:id="rId33"/>
    <p:sldId id="476" r:id="rId34"/>
    <p:sldId id="508" r:id="rId35"/>
    <p:sldId id="478" r:id="rId36"/>
    <p:sldId id="480" r:id="rId37"/>
    <p:sldId id="509" r:id="rId38"/>
    <p:sldId id="483" r:id="rId39"/>
    <p:sldId id="521" r:id="rId40"/>
    <p:sldId id="484" r:id="rId41"/>
    <p:sldId id="522" r:id="rId42"/>
    <p:sldId id="514" r:id="rId43"/>
    <p:sldId id="491" r:id="rId44"/>
    <p:sldId id="512" r:id="rId45"/>
    <p:sldId id="51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kar, Anupriya (Cognizant)" initials="S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60" autoAdjust="0"/>
    <p:restoredTop sz="93357" autoAdjust="0"/>
  </p:normalViewPr>
  <p:slideViewPr>
    <p:cSldViewPr>
      <p:cViewPr varScale="1">
        <p:scale>
          <a:sx n="77" d="100"/>
          <a:sy n="77" d="100"/>
        </p:scale>
        <p:origin x="499" y="58"/>
      </p:cViewPr>
      <p:guideLst>
        <p:guide orient="horz" pos="2160"/>
        <p:guide pos="16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2/11/2022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598682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4182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a:solidFill>
                  <a:schemeClr val="tx1"/>
                </a:solidFill>
                <a:latin typeface="+mn-lt"/>
                <a:ea typeface="+mn-ea"/>
                <a:cs typeface="+mn-cs"/>
              </a:rPr>
              <a:t> </a:t>
            </a:r>
            <a:endParaRPr lang="en-US" sz="1200" dirty="0"/>
          </a:p>
          <a:p>
            <a:pPr>
              <a:spcBef>
                <a:spcPts val="0"/>
              </a:spcBef>
              <a:spcAft>
                <a:spcPts val="600"/>
              </a:spcAft>
            </a:pPr>
            <a:r>
              <a:rPr lang="en-US" sz="1200" b="1" dirty="0"/>
              <a:t>The result of the join can be defined as the outcome of first taking the Cartesian product (or Cross join) of all records in the tables (combining every record in table A with every record in table B)—then return all records which satisfy the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a:solidFill>
                  <a:schemeClr val="tx1"/>
                </a:solidFill>
                <a:latin typeface="+mn-lt"/>
                <a:ea typeface="+mn-ea"/>
                <a:cs typeface="+mn-cs"/>
              </a:rPr>
              <a:t> </a:t>
            </a:r>
            <a:r>
              <a:rPr lang="en-US" sz="1200" dirty="0"/>
              <a:t>An existing NATURAL JOIN might then "naturally" use the new column for comparisons, making comparisons or matches using different criteria (from different columns) than before. </a:t>
            </a:r>
          </a:p>
          <a:p>
            <a:pPr>
              <a:spcBef>
                <a:spcPts val="0"/>
              </a:spcBef>
              <a:spcAft>
                <a:spcPts val="600"/>
              </a:spcAft>
            </a:pPr>
            <a:r>
              <a:rPr lang="en-US" sz="1200" dirty="0"/>
              <a:t>Thus an existing query could produce different results, even though the data in the tables have not been changed, but only augmented.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373625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0" i="0" u="none" strike="noStrike" kern="1200" baseline="0" dirty="0">
                <a:solidFill>
                  <a:schemeClr val="tx1"/>
                </a:solidFill>
                <a:latin typeface="+mn-lt"/>
                <a:ea typeface="+mn-ea"/>
                <a:cs typeface="+mn-cs"/>
              </a:rPr>
              <a:t> </a:t>
            </a:r>
            <a:endParaRPr lang="en-US" sz="1100" b="1" dirty="0"/>
          </a:p>
          <a:p>
            <a:pPr indent="-365760" fontAlgn="base">
              <a:lnSpc>
                <a:spcPct val="120000"/>
              </a:lnSpc>
              <a:spcBef>
                <a:spcPct val="0"/>
              </a:spcBef>
              <a:spcAft>
                <a:spcPct val="0"/>
              </a:spcAft>
              <a:buClr>
                <a:srgbClr val="000000"/>
              </a:buClr>
              <a:buSzPct val="100000"/>
            </a:pPr>
            <a:r>
              <a:rPr lang="en-US" sz="1200" dirty="0"/>
              <a:t>Rule:</a:t>
            </a:r>
          </a:p>
          <a:p>
            <a:pPr indent="-365760" fontAlgn="base">
              <a:lnSpc>
                <a:spcPct val="120000"/>
              </a:lnSpc>
              <a:spcBef>
                <a:spcPct val="0"/>
              </a:spcBef>
              <a:spcAft>
                <a:spcPct val="0"/>
              </a:spcAft>
              <a:buClr>
                <a:srgbClr val="000000"/>
              </a:buClr>
              <a:buSzPct val="100000"/>
            </a:pPr>
            <a:r>
              <a:rPr lang="en-US" sz="1200" dirty="0"/>
              <a:t>In case of USING clause and NATURAL JOIN, only one copy of join key column occurs</a:t>
            </a:r>
          </a:p>
          <a:p>
            <a:pPr indent="-365760" fontAlgn="base">
              <a:lnSpc>
                <a:spcPct val="120000"/>
              </a:lnSpc>
              <a:spcBef>
                <a:spcPct val="0"/>
              </a:spcBef>
              <a:spcAft>
                <a:spcPct val="0"/>
              </a:spcAft>
              <a:buClr>
                <a:srgbClr val="000000"/>
              </a:buClr>
              <a:buSzPct val="100000"/>
            </a:pPr>
            <a:r>
              <a:rPr lang="en-US" sz="1200" dirty="0"/>
              <a:t>as the result, with no qualifier.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5673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36849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a:solidFill>
                  <a:schemeClr val="tx1"/>
                </a:solidFill>
                <a:latin typeface="+mn-lt"/>
                <a:ea typeface="+mn-ea"/>
                <a:cs typeface="+mn-cs"/>
              </a:rPr>
              <a:t> </a:t>
            </a:r>
            <a:r>
              <a:rPr lang="en-US" sz="1200" dirty="0"/>
              <a:t>A RIGHT OUTER JOIN (or right join) closely resembles a LEFT OUTER JOIN, except with the treatment of the tables reversed. </a:t>
            </a:r>
          </a:p>
          <a:p>
            <a:pPr>
              <a:spcBef>
                <a:spcPts val="0"/>
              </a:spcBef>
              <a:spcAft>
                <a:spcPts val="600"/>
              </a:spcAft>
            </a:pPr>
            <a:r>
              <a:rPr lang="en-US" sz="1200" dirty="0"/>
              <a:t>Every row from the "right" table (B) will appear in the joined table at least once.</a:t>
            </a:r>
          </a:p>
          <a:p>
            <a:pPr>
              <a:spcBef>
                <a:spcPts val="0"/>
              </a:spcBef>
              <a:spcAft>
                <a:spcPts val="600"/>
              </a:spcAft>
            </a:pPr>
            <a:r>
              <a:rPr lang="en-US" sz="1200" dirty="0"/>
              <a:t>If no matching row from the "left" table (A) exists, NULL will appear in columns from A for those records that have no match in B.</a:t>
            </a:r>
          </a:p>
          <a:p>
            <a:pPr>
              <a:spcBef>
                <a:spcPts val="0"/>
              </a:spcBef>
              <a:spcAft>
                <a:spcPts val="600"/>
              </a:spcAft>
            </a:pPr>
            <a:r>
              <a:rPr lang="en-US" sz="1200" dirty="0"/>
              <a:t>A RIGHT OUTER JOIN returns all the values from the right table and matched values from the left table (NULL in case of no matching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Conceptually, a FULL OUTER JOIN combines the effect of applying both LEFT and RIGHT OUTER JOINS. </a:t>
            </a:r>
          </a:p>
          <a:p>
            <a:r>
              <a:rPr lang="en-US" sz="1200" dirty="0"/>
              <a:t>Where records in the FULL OUTER </a:t>
            </a:r>
            <a:r>
              <a:rPr lang="en-US" sz="1200" dirty="0" err="1"/>
              <a:t>JOINed</a:t>
            </a:r>
            <a:r>
              <a:rPr lang="en-US" sz="1200" dirty="0"/>
              <a:t> tables do not match, the result set will have NULL values for every column of the table that lacks a matching row</a:t>
            </a:r>
          </a:p>
          <a:p>
            <a:r>
              <a:rPr lang="en-US" sz="1200" dirty="0"/>
              <a:t>For those records that do match, a single row will be produced in the result set (containing fields populated from both tables)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842742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sz="1200" dirty="0"/>
              <a:t>A SELF JOIN is joining a table to itself.</a:t>
            </a:r>
          </a:p>
          <a:p>
            <a:r>
              <a:rPr lang="en-US" sz="1200" dirty="0"/>
              <a:t>Use a SELF JOIN when you want to create a result set that joins records in a table with other records in the same table. </a:t>
            </a:r>
          </a:p>
          <a:p>
            <a:r>
              <a:rPr lang="en-US" sz="1200" dirty="0"/>
              <a:t>To list a table two times in the same query, you must provide a table alias for at least one of instance of the table name. </a:t>
            </a:r>
          </a:p>
          <a:p>
            <a:r>
              <a:rPr lang="en-US" sz="1200" dirty="0"/>
              <a:t>This table alias helps the query processor to determine whether columns should present data from the right or left version of the table.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3114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dirty="0"/>
              <a:t>Note: The parenthesis is not strictly required in the ON clause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6693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will be looking at the following types of JOINS which are supported by almost all database vendors in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ANSI standard SQL specifies four types of JOINS: INNER, OUTER, LEFT, and RIGHT.</a:t>
            </a:r>
            <a:r>
              <a:rPr lang="en-US" sz="1100" dirty="0">
                <a:solidFill>
                  <a:schemeClr val="bg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4152750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318392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4114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7747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00574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24826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52819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67823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26941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1557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460311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extLst>
      <p:ext uri="{BB962C8B-B14F-4D97-AF65-F5344CB8AC3E}">
        <p14:creationId xmlns:p14="http://schemas.microsoft.com/office/powerpoint/2010/main" val="195759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22448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979681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dirty="0"/>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2969607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4657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2995272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49971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B5647CC8-90D0-47BF-A305-8C94DB65E780}"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41429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4507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1589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94588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8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89406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121095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38514064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6" r:id="rId23"/>
    <p:sldLayoutId id="2147483729"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en.wikipedia.org/wiki/Join_(SQL)" TargetMode="Externa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
        <p:nvSpPr>
          <p:cNvPr id="6" name="Text Placeholder 5"/>
          <p:cNvSpPr>
            <a:spLocks noGrp="1"/>
          </p:cNvSpPr>
          <p:nvPr>
            <p:ph type="body" sz="quarter" idx="14"/>
          </p:nvPr>
        </p:nvSpPr>
        <p:spPr>
          <a:xfrm>
            <a:off x="381000" y="2667000"/>
            <a:ext cx="8284633" cy="584775"/>
          </a:xfrm>
        </p:spPr>
        <p:txBody>
          <a:bodyPr/>
          <a:lstStyle/>
          <a:p>
            <a:r>
              <a:rPr lang="en-US" dirty="0"/>
              <a:t>ANSI SQL</a:t>
            </a:r>
          </a:p>
        </p:txBody>
      </p:sp>
      <p:sp>
        <p:nvSpPr>
          <p:cNvPr id="7" name="Text Placeholder 6"/>
          <p:cNvSpPr>
            <a:spLocks noGrp="1"/>
          </p:cNvSpPr>
          <p:nvPr>
            <p:ph type="body" sz="quarter" idx="15"/>
          </p:nvPr>
        </p:nvSpPr>
        <p:spPr/>
        <p:txBody>
          <a:bodyPr/>
          <a:lstStyle/>
          <a:p>
            <a:r>
              <a:rPr lang="en-US" dirty="0"/>
              <a:t>Joins and Their Types</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Which JOIN Style can be used?</a:t>
            </a:r>
          </a:p>
          <a:p>
            <a:pPr lvl="1"/>
            <a:r>
              <a:rPr lang="en-US" sz="2000" dirty="0"/>
              <a:t>SQL JOINS can be written using any of the two styles mentioned below:</a:t>
            </a:r>
          </a:p>
          <a:p>
            <a:pPr lvl="2"/>
            <a:r>
              <a:rPr lang="en-US" sz="2000" dirty="0"/>
              <a:t>Theta Style </a:t>
            </a:r>
          </a:p>
          <a:p>
            <a:pPr lvl="2"/>
            <a:r>
              <a:rPr lang="en-US" sz="2000" dirty="0"/>
              <a:t>ANSI Style (Preferred by Industry)</a:t>
            </a:r>
          </a:p>
        </p:txBody>
      </p:sp>
      <p:sp>
        <p:nvSpPr>
          <p:cNvPr id="2" name="Title 1"/>
          <p:cNvSpPr>
            <a:spLocks noGrp="1"/>
          </p:cNvSpPr>
          <p:nvPr>
            <p:ph type="title"/>
          </p:nvPr>
        </p:nvSpPr>
        <p:spPr>
          <a:noFill/>
          <a:ln>
            <a:noFill/>
          </a:ln>
        </p:spPr>
        <p:txBody>
          <a:bodyPr anchor="ctr"/>
          <a:lstStyle/>
          <a:p>
            <a:r>
              <a:rPr lang="en-US" dirty="0"/>
              <a:t>JOINS Style</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236425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610600" cy="4906963"/>
          </a:xfrm>
        </p:spPr>
        <p:txBody>
          <a:bodyPr/>
          <a:lstStyle/>
          <a:p>
            <a:pPr marL="514350" indent="-457200"/>
            <a:r>
              <a:rPr lang="en-US" sz="2000" dirty="0"/>
              <a:t>In non-ANSI standard implementation, </a:t>
            </a:r>
          </a:p>
          <a:p>
            <a:pPr marL="914400" lvl="1" indent="-457200"/>
            <a:r>
              <a:rPr lang="en-US" sz="2000" dirty="0"/>
              <a:t>the join operation is performed in the WHERE clause in the query.</a:t>
            </a:r>
          </a:p>
          <a:p>
            <a:pPr marL="914400" lvl="1" indent="-457200"/>
            <a:r>
              <a:rPr lang="en-US" sz="2000" dirty="0"/>
              <a:t>This join method is known as the theta style.</a:t>
            </a:r>
          </a:p>
          <a:p>
            <a:pPr marL="514350" indent="-457200"/>
            <a:endParaRPr lang="en-US" sz="2000" dirty="0"/>
          </a:p>
          <a:p>
            <a:pPr marL="514350" indent="-457200"/>
            <a:r>
              <a:rPr lang="en-US" sz="2000" dirty="0"/>
              <a:t>In the FROM clause, tables are listed as if with Cartesian products.</a:t>
            </a:r>
          </a:p>
          <a:p>
            <a:pPr marL="514350" indent="-457200"/>
            <a:endParaRPr lang="en-US" sz="2000" dirty="0"/>
          </a:p>
          <a:p>
            <a:pPr marL="514350" indent="-457200"/>
            <a:r>
              <a:rPr lang="en-US" sz="2000" dirty="0"/>
              <a:t>The WHERE clause specifies how the join should take place.</a:t>
            </a:r>
          </a:p>
          <a:p>
            <a:pPr marL="514350" indent="-457200"/>
            <a:endParaRPr lang="en-US" sz="2000" dirty="0"/>
          </a:p>
          <a:p>
            <a:pPr marL="514350" indent="-457200"/>
            <a:r>
              <a:rPr lang="en-US" sz="2000" dirty="0"/>
              <a:t>This is considered to be the "old" style, and confusing to read.</a:t>
            </a:r>
          </a:p>
          <a:p>
            <a:pPr marL="514350" indent="-457200"/>
            <a:endParaRPr lang="en-US" sz="2000" dirty="0"/>
          </a:p>
          <a:p>
            <a:pPr marL="0" indent="0">
              <a:buNone/>
            </a:pPr>
            <a:endParaRPr lang="en-US" dirty="0"/>
          </a:p>
        </p:txBody>
      </p:sp>
      <p:sp>
        <p:nvSpPr>
          <p:cNvPr id="5" name="Title 4"/>
          <p:cNvSpPr>
            <a:spLocks noGrp="1"/>
          </p:cNvSpPr>
          <p:nvPr>
            <p:ph type="title"/>
          </p:nvPr>
        </p:nvSpPr>
        <p:spPr>
          <a:noFill/>
          <a:ln>
            <a:noFill/>
          </a:ln>
        </p:spPr>
        <p:txBody>
          <a:bodyPr anchor="ctr"/>
          <a:lstStyle/>
          <a:p>
            <a:r>
              <a:rPr lang="en-US" dirty="0">
                <a:solidFill>
                  <a:schemeClr val="bg1"/>
                </a:solidFill>
              </a:rPr>
              <a:t>Theta Style </a:t>
            </a:r>
          </a:p>
        </p:txBody>
      </p:sp>
      <p:sp>
        <p:nvSpPr>
          <p:cNvPr id="7"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9205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10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906963"/>
          </a:xfrm>
        </p:spPr>
        <p:txBody>
          <a:bodyPr/>
          <a:lstStyle/>
          <a:p>
            <a:r>
              <a:rPr lang="en-US" sz="2000" dirty="0"/>
              <a:t>Syntax:</a:t>
            </a:r>
          </a:p>
          <a:p>
            <a:pPr marL="800100" lvl="2" indent="0">
              <a:buNone/>
            </a:pPr>
            <a:r>
              <a:rPr lang="en-US" sz="2000" b="1" dirty="0">
                <a:solidFill>
                  <a:srgbClr val="0070C0"/>
                </a:solidFill>
              </a:rPr>
              <a:t>SELECT</a:t>
            </a:r>
            <a:r>
              <a:rPr lang="en-US" sz="2000" dirty="0">
                <a:latin typeface="Courier New" pitchFamily="49" charset="0"/>
                <a:cs typeface="Courier New" pitchFamily="49" charset="0"/>
              </a:rPr>
              <a:t>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800100" lvl="2" indent="0">
              <a:buNone/>
            </a:pPr>
            <a:r>
              <a:rPr lang="en-US" sz="2000" b="1" dirty="0">
                <a:solidFill>
                  <a:srgbClr val="0070C0"/>
                </a:solidFill>
              </a:rPr>
              <a:t>FROM</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&lt;TableName1&gt;,&lt;TableName2&gt;</a:t>
            </a:r>
          </a:p>
          <a:p>
            <a:pPr marL="800100" lvl="2" indent="0">
              <a:buNone/>
            </a:pPr>
            <a:r>
              <a:rPr lang="en-US" sz="2000" b="1" dirty="0">
                <a:solidFill>
                  <a:srgbClr val="0070C0"/>
                </a:solidFill>
              </a:rPr>
              <a:t>WHERE</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&lt;TableName1&gt;.&lt;ColumnName1&gt;=&lt;TableName2&gt;.&lt;ColumnName2&gt;</a:t>
            </a:r>
          </a:p>
          <a:p>
            <a:pPr marL="800100" lvl="2" indent="0">
              <a:buNone/>
            </a:pPr>
            <a:r>
              <a:rPr lang="en-US" sz="2000" b="1" dirty="0">
                <a:solidFill>
                  <a:srgbClr val="0070C0"/>
                </a:solidFill>
              </a:rPr>
              <a:t>AND</a:t>
            </a:r>
            <a:r>
              <a:rPr lang="en-US" sz="2000" b="1" dirty="0">
                <a:solidFill>
                  <a:schemeClr val="tx2"/>
                </a:solidFill>
                <a:latin typeface="Courier New" pitchFamily="49" charset="0"/>
                <a:cs typeface="Courier New" pitchFamily="49" charset="0"/>
              </a:rPr>
              <a:t> </a:t>
            </a:r>
            <a:r>
              <a:rPr lang="en-US" sz="2000" b="1" dirty="0">
                <a:solidFill>
                  <a:srgbClr val="BC8F00"/>
                </a:solidFill>
              </a:rPr>
              <a:t>&lt;Condition&gt;</a:t>
            </a:r>
          </a:p>
          <a:p>
            <a:pPr marL="800100" lvl="2" indent="0">
              <a:buNone/>
            </a:pPr>
            <a:r>
              <a:rPr lang="en-US" sz="2000" b="1" dirty="0">
                <a:solidFill>
                  <a:srgbClr val="0070C0"/>
                </a:solidFill>
              </a:rPr>
              <a:t>ORDER BY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0" indent="0">
              <a:buNone/>
            </a:pPr>
            <a:endParaRPr lang="en-US" sz="2000" dirty="0"/>
          </a:p>
          <a:p>
            <a:pPr lvl="1" fontAlgn="base">
              <a:spcAft>
                <a:spcPct val="0"/>
              </a:spcAft>
              <a:buFont typeface="Arial" charset="0"/>
              <a:buChar char="–"/>
            </a:pPr>
            <a:r>
              <a:rPr lang="en-US" sz="2000" dirty="0"/>
              <a:t>ColumnName1 in TableName1 is usually that table's Primary Key</a:t>
            </a:r>
          </a:p>
          <a:p>
            <a:pPr lvl="1" fontAlgn="base">
              <a:spcAft>
                <a:spcPct val="0"/>
              </a:spcAft>
              <a:buFont typeface="Arial" charset="0"/>
              <a:buChar char="–"/>
            </a:pPr>
            <a:r>
              <a:rPr lang="en-US" sz="2000" dirty="0"/>
              <a:t>ColumnName2 in TableName2 is a Foreign Key in that table</a:t>
            </a:r>
          </a:p>
          <a:p>
            <a:pPr lvl="1" fontAlgn="base">
              <a:spcAft>
                <a:spcPct val="0"/>
              </a:spcAft>
              <a:buFont typeface="Arial" charset="0"/>
              <a:buChar char="–"/>
            </a:pPr>
            <a:r>
              <a:rPr lang="en-US" sz="2000" dirty="0"/>
              <a:t>ColumnName1 and ColumnName2 must have the same data type and for certain data types, the same size</a:t>
            </a:r>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t>Theta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2106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a:spcBef>
                <a:spcPts val="0"/>
              </a:spcBef>
            </a:pPr>
            <a:r>
              <a:rPr lang="en-US" sz="2000" dirty="0"/>
              <a:t>In the ANSI SQL-92 standards, </a:t>
            </a:r>
          </a:p>
          <a:p>
            <a:pPr>
              <a:spcBef>
                <a:spcPts val="0"/>
              </a:spcBef>
            </a:pPr>
            <a:endParaRPr lang="en-US" sz="2000" dirty="0"/>
          </a:p>
          <a:p>
            <a:pPr lvl="1">
              <a:spcBef>
                <a:spcPts val="0"/>
              </a:spcBef>
            </a:pPr>
            <a:r>
              <a:rPr lang="en-US" sz="2000" dirty="0"/>
              <a:t>joins are performed by incorporating JOIN clause in the query. </a:t>
            </a:r>
          </a:p>
          <a:p>
            <a:pPr lvl="1">
              <a:spcBef>
                <a:spcPts val="0"/>
              </a:spcBef>
            </a:pPr>
            <a:endParaRPr lang="en-US" sz="2000" dirty="0"/>
          </a:p>
          <a:p>
            <a:pPr lvl="1">
              <a:spcBef>
                <a:spcPts val="0"/>
              </a:spcBef>
            </a:pPr>
            <a:r>
              <a:rPr lang="en-US" sz="2000" dirty="0"/>
              <a:t>This join method is known as ANSI style.</a:t>
            </a:r>
          </a:p>
          <a:p>
            <a:pPr>
              <a:spcBef>
                <a:spcPts val="0"/>
              </a:spcBef>
            </a:pPr>
            <a:endParaRPr lang="en-US" sz="2000" dirty="0"/>
          </a:p>
          <a:p>
            <a:pPr>
              <a:spcBef>
                <a:spcPts val="0"/>
              </a:spcBef>
            </a:pPr>
            <a:r>
              <a:rPr lang="en-US" sz="2000" dirty="0"/>
              <a:t>Syntax:</a:t>
            </a:r>
          </a:p>
          <a:p>
            <a:pPr marL="800100" lvl="2" indent="0">
              <a:buNone/>
            </a:pPr>
            <a:r>
              <a:rPr lang="en-US" sz="1800" b="1" dirty="0">
                <a:solidFill>
                  <a:srgbClr val="0070C0"/>
                </a:solidFill>
              </a:rPr>
              <a:t>SELECT</a:t>
            </a:r>
            <a:r>
              <a:rPr lang="en-US" sz="1800" dirty="0">
                <a:latin typeface="Courier New" pitchFamily="49" charset="0"/>
                <a:cs typeface="Courier New" pitchFamily="49" charset="0"/>
              </a:rPr>
              <a:t> </a:t>
            </a:r>
            <a:r>
              <a:rPr lang="en-US" sz="1800" b="1" dirty="0">
                <a:solidFill>
                  <a:srgbClr val="BC8F00"/>
                </a:solidFill>
              </a:rPr>
              <a:t>&lt;ColumnName1&gt;,&lt;ColumnName2&gt;,&lt;</a:t>
            </a:r>
            <a:r>
              <a:rPr lang="en-US" sz="1800" b="1" dirty="0" err="1">
                <a:solidFill>
                  <a:srgbClr val="BC8F00"/>
                </a:solidFill>
              </a:rPr>
              <a:t>ColumnNameN</a:t>
            </a:r>
            <a:r>
              <a:rPr lang="en-US" sz="1800" b="1" dirty="0">
                <a:solidFill>
                  <a:srgbClr val="BC8F00"/>
                </a:solidFill>
              </a:rPr>
              <a:t>&gt;</a:t>
            </a:r>
          </a:p>
          <a:p>
            <a:pPr marL="800100" lvl="2" indent="0">
              <a:buNone/>
            </a:pPr>
            <a:r>
              <a:rPr lang="en-US" sz="1800" b="1" dirty="0">
                <a:solidFill>
                  <a:srgbClr val="0070C0"/>
                </a:solidFill>
              </a:rPr>
              <a:t>FROM </a:t>
            </a:r>
            <a:r>
              <a:rPr lang="en-US" sz="1800" b="1" dirty="0">
                <a:solidFill>
                  <a:srgbClr val="BC8F00"/>
                </a:solidFill>
              </a:rPr>
              <a:t>&lt;TableName1&gt;&lt;JOIN TYPE&gt;&lt;TableName2&gt;</a:t>
            </a:r>
          </a:p>
          <a:p>
            <a:pPr marL="800100" lvl="2" indent="0">
              <a:buNone/>
            </a:pPr>
            <a:r>
              <a:rPr lang="en-US" sz="1800" b="1" dirty="0">
                <a:solidFill>
                  <a:srgbClr val="0070C0"/>
                </a:solidFill>
              </a:rPr>
              <a:t>ON</a:t>
            </a:r>
            <a:r>
              <a:rPr lang="en-US" sz="1800" dirty="0">
                <a:solidFill>
                  <a:schemeClr val="tx2"/>
                </a:solidFill>
                <a:latin typeface="Courier New" pitchFamily="49" charset="0"/>
                <a:cs typeface="Courier New" pitchFamily="49" charset="0"/>
              </a:rPr>
              <a:t> </a:t>
            </a:r>
            <a:r>
              <a:rPr lang="en-US" sz="1800" b="1" dirty="0">
                <a:solidFill>
                  <a:srgbClr val="BC8F00"/>
                </a:solidFill>
              </a:rPr>
              <a:t>&lt;TableName1&gt;.&lt;ColumnName1&gt;=&lt;TableName2&gt;.&lt;ColumnName2&gt;</a:t>
            </a:r>
          </a:p>
          <a:p>
            <a:pPr marL="800100" lvl="2" indent="0">
              <a:buNone/>
            </a:pPr>
            <a:r>
              <a:rPr lang="en-US" sz="1800" b="1" dirty="0">
                <a:solidFill>
                  <a:srgbClr val="0070C0"/>
                </a:solidFill>
              </a:rPr>
              <a:t>WHERE </a:t>
            </a:r>
            <a:r>
              <a:rPr lang="en-US" sz="1800" b="1" dirty="0">
                <a:solidFill>
                  <a:srgbClr val="BC8F00"/>
                </a:solidFill>
              </a:rPr>
              <a:t>&lt;Condition&gt;</a:t>
            </a:r>
          </a:p>
          <a:p>
            <a:pPr marL="800100" lvl="2" indent="0">
              <a:buNone/>
            </a:pPr>
            <a:r>
              <a:rPr lang="en-US" sz="1800" b="1" dirty="0">
                <a:solidFill>
                  <a:srgbClr val="0070C0"/>
                </a:solidFill>
              </a:rPr>
              <a:t>ORDER BY </a:t>
            </a:r>
            <a:r>
              <a:rPr lang="en-US" sz="1800" b="1" dirty="0">
                <a:solidFill>
                  <a:srgbClr val="BC8F00"/>
                </a:solidFill>
              </a:rPr>
              <a:t>&lt;ColumnName1&gt;,&lt;ColumnName2&gt;,&lt;</a:t>
            </a:r>
            <a:r>
              <a:rPr lang="en-US" sz="1800" b="1" dirty="0" err="1">
                <a:solidFill>
                  <a:srgbClr val="BC8F00"/>
                </a:solidFill>
              </a:rPr>
              <a:t>ColumnNameN</a:t>
            </a:r>
            <a:r>
              <a:rPr lang="en-US" sz="1800" b="1" dirty="0">
                <a:solidFill>
                  <a:srgbClr val="BC8F00"/>
                </a:solidFill>
              </a:rPr>
              <a:t>&gt;</a:t>
            </a:r>
          </a:p>
          <a:p>
            <a:pPr marL="800100" lvl="2" indent="0">
              <a:buNone/>
            </a:pPr>
            <a:endParaRPr lang="en-US" sz="1800" b="1" dirty="0">
              <a:solidFill>
                <a:srgbClr val="BC8F00"/>
              </a:solidFill>
            </a:endParaRPr>
          </a:p>
          <a:p>
            <a:endParaRPr lang="en-US" sz="2000"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4555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marL="800100" lvl="2" indent="0">
              <a:buNone/>
            </a:pPr>
            <a:endParaRPr lang="en-US" sz="1800" b="1" dirty="0">
              <a:solidFill>
                <a:srgbClr val="BC8F00"/>
              </a:solidFill>
            </a:endParaRPr>
          </a:p>
          <a:p>
            <a:pPr lvl="0" fontAlgn="base">
              <a:spcAft>
                <a:spcPct val="0"/>
              </a:spcAft>
              <a:buFont typeface="Arial" pitchFamily="34" charset="0"/>
              <a:buChar char="•"/>
            </a:pPr>
            <a:r>
              <a:rPr lang="en-US" sz="2000" dirty="0"/>
              <a:t>Joins in the ANSI style are more readable than those in Theta style</a:t>
            </a:r>
          </a:p>
          <a:p>
            <a:pPr lvl="0" fontAlgn="base">
              <a:spcAft>
                <a:spcPct val="0"/>
              </a:spcAft>
              <a:buFont typeface="Arial" pitchFamily="34" charset="0"/>
              <a:buChar char="•"/>
            </a:pPr>
            <a:endParaRPr lang="en-US" sz="2000" dirty="0"/>
          </a:p>
          <a:p>
            <a:pPr lvl="0" fontAlgn="base">
              <a:spcAft>
                <a:spcPct val="0"/>
              </a:spcAft>
              <a:buFont typeface="Arial" pitchFamily="34" charset="0"/>
              <a:buChar char="•"/>
            </a:pPr>
            <a:r>
              <a:rPr lang="en-US" sz="2000" dirty="0"/>
              <a:t>Query itself clearly indicates, which table is on the left in a LEFT JOIN and right in a RIGHT JOIN.</a:t>
            </a:r>
          </a:p>
          <a:p>
            <a:pPr lvl="0" fontAlgn="base">
              <a:spcAft>
                <a:spcPct val="0"/>
              </a:spcAft>
              <a:buFont typeface="Arial" pitchFamily="34" charset="0"/>
              <a:buChar char="•"/>
            </a:pPr>
            <a:endParaRPr lang="en-US" sz="2000" dirty="0"/>
          </a:p>
          <a:p>
            <a:pPr lvl="0" fontAlgn="base">
              <a:spcAft>
                <a:spcPct val="0"/>
              </a:spcAft>
              <a:buFont typeface="Arial" pitchFamily="34" charset="0"/>
              <a:buChar char="•"/>
            </a:pPr>
            <a:r>
              <a:rPr lang="en-US" sz="2000" dirty="0"/>
              <a:t>There are two variations of ANSI Style as </a:t>
            </a:r>
          </a:p>
          <a:p>
            <a:pPr lvl="1" fontAlgn="base">
              <a:spcAft>
                <a:spcPct val="0"/>
              </a:spcAft>
              <a:buFont typeface="Arial" pitchFamily="34" charset="0"/>
              <a:buChar char="•"/>
            </a:pPr>
            <a:r>
              <a:rPr lang="en-US" sz="1800" dirty="0"/>
              <a:t>JOIN ... ON (preferred by industry) </a:t>
            </a:r>
          </a:p>
          <a:p>
            <a:pPr lvl="1" fontAlgn="base">
              <a:spcAft>
                <a:spcPct val="0"/>
              </a:spcAft>
              <a:buFont typeface="Arial" pitchFamily="34" charset="0"/>
              <a:buChar char="•"/>
            </a:pPr>
            <a:r>
              <a:rPr lang="en-US" sz="1800" dirty="0"/>
              <a:t>JOIN …  USING which will be covered in the next example. </a:t>
            </a:r>
          </a:p>
          <a:p>
            <a:endParaRPr lang="en-US" sz="2000"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1387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4906963"/>
          </a:xfrm>
        </p:spPr>
        <p:txBody>
          <a:bodyPr/>
          <a:lstStyle/>
          <a:p>
            <a:pPr marL="463550" lvl="1" indent="0">
              <a:spcBef>
                <a:spcPts val="0"/>
              </a:spcBef>
              <a:buNone/>
            </a:pPr>
            <a:r>
              <a:rPr lang="en-US" sz="2000" dirty="0"/>
              <a:t>With JOIN ... ON, one separates the join terms from the filtering terms.  </a:t>
            </a:r>
          </a:p>
          <a:p>
            <a:pPr marL="0" indent="-365760">
              <a:spcBef>
                <a:spcPts val="0"/>
              </a:spcBef>
            </a:pPr>
            <a:endParaRPr lang="en-US" sz="2000" dirty="0"/>
          </a:p>
          <a:p>
            <a:pPr marL="0" indent="-365760">
              <a:spcBef>
                <a:spcPts val="0"/>
              </a:spcBef>
            </a:pPr>
            <a:r>
              <a:rPr lang="en-US" sz="2000" dirty="0"/>
              <a:t>Example:</a:t>
            </a:r>
          </a:p>
          <a:p>
            <a:pPr marL="1452563" lvl="2" indent="-311150">
              <a:spcBef>
                <a:spcPts val="0"/>
              </a:spcBef>
              <a:buNone/>
            </a:pPr>
            <a:r>
              <a:rPr lang="en-US" sz="2000" b="1" dirty="0">
                <a:solidFill>
                  <a:srgbClr val="0070C0"/>
                </a:solidFill>
              </a:rPr>
              <a:t>SELECT</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1452563" lvl="2" indent="-311150">
              <a:spcBef>
                <a:spcPts val="0"/>
              </a:spcBef>
              <a:buNone/>
            </a:pP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offices o</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0070C0"/>
                </a:solidFill>
              </a:rPr>
              <a:t>INNER</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JOIN</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employees e </a:t>
            </a:r>
          </a:p>
          <a:p>
            <a:pPr marL="1452563" lvl="2" indent="-311150">
              <a:spcBef>
                <a:spcPts val="0"/>
              </a:spcBef>
              <a:buNone/>
            </a:pPr>
            <a:r>
              <a:rPr lang="en-US" sz="2000" b="1" dirty="0">
                <a:solidFill>
                  <a:srgbClr val="0070C0"/>
                </a:solidFill>
              </a:rPr>
              <a:t>ON</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o.officecode</a:t>
            </a:r>
            <a:r>
              <a:rPr lang="en-US" sz="2000" b="1" dirty="0">
                <a:solidFill>
                  <a:srgbClr val="BC8F00"/>
                </a:solidFill>
              </a:rPr>
              <a:t> = </a:t>
            </a:r>
            <a:r>
              <a:rPr lang="en-US" sz="2000" b="1" dirty="0" err="1">
                <a:solidFill>
                  <a:srgbClr val="BC8F00"/>
                </a:solidFill>
              </a:rPr>
              <a:t>e.officecode</a:t>
            </a:r>
            <a:r>
              <a:rPr lang="en-US" sz="2000" b="1" dirty="0">
                <a:solidFill>
                  <a:srgbClr val="BC8F00"/>
                </a:solidFill>
              </a:rPr>
              <a:t>)</a:t>
            </a:r>
          </a:p>
          <a:p>
            <a:pPr marL="1452563" lvl="2" indent="-311150">
              <a:spcBef>
                <a:spcPts val="0"/>
              </a:spcBef>
              <a:buNone/>
            </a:pPr>
            <a:r>
              <a:rPr lang="en-US" sz="2000" b="1" dirty="0">
                <a:solidFill>
                  <a:srgbClr val="0070C0"/>
                </a:solidFill>
              </a:rPr>
              <a:t>WHERE</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o.country</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0070C0"/>
                </a:solidFill>
              </a:rPr>
              <a:t>LIKE</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‘%USA%’; </a:t>
            </a:r>
          </a:p>
          <a:p>
            <a:pPr marL="1452563" lvl="2" indent="-311150">
              <a:spcBef>
                <a:spcPts val="0"/>
              </a:spcBef>
              <a:buNone/>
            </a:pPr>
            <a:endParaRPr lang="en-US" sz="1800" b="1" dirty="0">
              <a:solidFill>
                <a:schemeClr val="accent6">
                  <a:lumMod val="75000"/>
                </a:schemeClr>
              </a:solidFill>
              <a:latin typeface="Courier New" pitchFamily="49" charset="0"/>
              <a:cs typeface="Courier New" pitchFamily="49" charset="0"/>
            </a:endParaRPr>
          </a:p>
          <a:p>
            <a:pPr marL="914400" lvl="1" indent="-450850">
              <a:spcBef>
                <a:spcPts val="0"/>
              </a:spcBef>
            </a:pPr>
            <a:r>
              <a:rPr lang="en-US" sz="2000" dirty="0"/>
              <a:t>It is quite clear now what belongs to what.</a:t>
            </a:r>
          </a:p>
          <a:p>
            <a:pPr marL="0" indent="-365760">
              <a:spcBef>
                <a:spcPts val="0"/>
              </a:spcBef>
              <a:buNone/>
            </a:pPr>
            <a:endParaRPr lang="en-US" sz="2000" b="1" dirty="0"/>
          </a:p>
        </p:txBody>
      </p:sp>
      <p:sp>
        <p:nvSpPr>
          <p:cNvPr id="2" name="Title 1"/>
          <p:cNvSpPr>
            <a:spLocks noGrp="1"/>
          </p:cNvSpPr>
          <p:nvPr>
            <p:ph type="title"/>
          </p:nvPr>
        </p:nvSpPr>
        <p:spPr>
          <a:noFill/>
          <a:ln>
            <a:noFill/>
          </a:ln>
        </p:spPr>
        <p:txBody>
          <a:bodyPr anchor="ctr"/>
          <a:lstStyle/>
          <a:p>
            <a:r>
              <a:rPr lang="en-US" dirty="0"/>
              <a:t>JOIN ... ON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15</a:t>
            </a:fld>
            <a:endParaRPr lang="en-US" sz="1400" dirty="0"/>
          </a:p>
        </p:txBody>
      </p:sp>
      <p:sp>
        <p:nvSpPr>
          <p:cNvPr id="5" name="Rectangle 4"/>
          <p:cNvSpPr/>
          <p:nvPr/>
        </p:nvSpPr>
        <p:spPr>
          <a:xfrm>
            <a:off x="533400" y="5579050"/>
            <a:ext cx="7848600" cy="369332"/>
          </a:xfrm>
          <a:prstGeom prst="rect">
            <a:avLst/>
          </a:prstGeom>
          <a:ln w="3175">
            <a:solidFill>
              <a:schemeClr val="bg2">
                <a:lumMod val="50000"/>
              </a:schemeClr>
            </a:solidFill>
          </a:ln>
        </p:spPr>
        <p:txBody>
          <a:bodyPr wrap="square">
            <a:spAutoFit/>
          </a:bodyPr>
          <a:lstStyle/>
          <a:p>
            <a:r>
              <a:rPr lang="en-US" dirty="0">
                <a:solidFill>
                  <a:schemeClr val="bg2"/>
                </a:solidFill>
              </a:rPr>
              <a:t>Note: The parenthesis is not strictly required in the ON clause</a:t>
            </a:r>
          </a:p>
        </p:txBody>
      </p:sp>
    </p:spTree>
    <p:extLst>
      <p:ext uri="{BB962C8B-B14F-4D97-AF65-F5344CB8AC3E}">
        <p14:creationId xmlns:p14="http://schemas.microsoft.com/office/powerpoint/2010/main" val="6991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41313">
              <a:spcBef>
                <a:spcPts val="0"/>
              </a:spcBef>
            </a:pPr>
            <a:r>
              <a:rPr lang="en-US" sz="2000" dirty="0"/>
              <a:t>ANSI Style: JOIN ... USING</a:t>
            </a:r>
          </a:p>
          <a:p>
            <a:pPr marL="800100" lvl="2" indent="-365760">
              <a:spcBef>
                <a:spcPts val="0"/>
              </a:spcBef>
              <a:buFont typeface="Calibri" pitchFamily="34" charset="0"/>
              <a:buChar char="—"/>
            </a:pPr>
            <a:r>
              <a:rPr lang="en-US" sz="2000" dirty="0"/>
              <a:t>It is the special case where we join tables on columns of the same name. We can make a shortcut and use USING. </a:t>
            </a:r>
          </a:p>
          <a:p>
            <a:pPr marL="0" indent="-365760">
              <a:spcBef>
                <a:spcPts val="0"/>
              </a:spcBef>
            </a:pPr>
            <a:endParaRPr lang="en-US" sz="2000" dirty="0"/>
          </a:p>
          <a:p>
            <a:pPr marL="0" indent="-365760">
              <a:spcBef>
                <a:spcPts val="0"/>
              </a:spcBef>
            </a:pPr>
            <a:endParaRPr lang="en-US" sz="2000" dirty="0"/>
          </a:p>
          <a:p>
            <a:pPr marL="0" indent="341313">
              <a:spcBef>
                <a:spcPts val="0"/>
              </a:spcBef>
            </a:pPr>
            <a:r>
              <a:rPr lang="en-US" sz="2000" dirty="0"/>
              <a:t>Rewriting the previous example:</a:t>
            </a:r>
          </a:p>
          <a:p>
            <a:pPr marL="0" indent="341313">
              <a:spcBef>
                <a:spcPts val="0"/>
              </a:spcBef>
              <a:buNone/>
            </a:pPr>
            <a:r>
              <a:rPr lang="en-US" sz="2000" b="1" dirty="0">
                <a:solidFill>
                  <a:srgbClr val="0070C0"/>
                </a:solidFill>
              </a:rPr>
              <a:t>SELECT</a:t>
            </a:r>
            <a:r>
              <a:rPr lang="en-US" sz="2000" b="1" dirty="0">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0" indent="341313">
              <a:spcBef>
                <a:spcPts val="0"/>
              </a:spcBef>
              <a:buNone/>
            </a:pPr>
            <a:r>
              <a:rPr lang="en-US" sz="2000" b="1" dirty="0">
                <a:solidFill>
                  <a:srgbClr val="0070C0"/>
                </a:solidFill>
              </a:rPr>
              <a:t>FROM</a:t>
            </a:r>
            <a:r>
              <a:rPr lang="en-US" sz="2000" b="1" dirty="0">
                <a:latin typeface="Courier New" pitchFamily="49" charset="0"/>
                <a:cs typeface="Courier New" pitchFamily="49" charset="0"/>
              </a:rPr>
              <a:t> </a:t>
            </a:r>
            <a:r>
              <a:rPr lang="en-US" sz="2000" b="1" dirty="0">
                <a:solidFill>
                  <a:srgbClr val="BC8F00"/>
                </a:solidFill>
              </a:rPr>
              <a:t>offices o INNER JOIN employees e </a:t>
            </a:r>
          </a:p>
          <a:p>
            <a:pPr marL="0" indent="341313">
              <a:spcBef>
                <a:spcPts val="0"/>
              </a:spcBef>
              <a:buNone/>
            </a:pPr>
            <a:r>
              <a:rPr lang="en-US" sz="2000" b="1" dirty="0">
                <a:solidFill>
                  <a:srgbClr val="0070C0"/>
                </a:solidFill>
              </a:rPr>
              <a:t>USING</a:t>
            </a:r>
            <a:r>
              <a:rPr lang="en-US" sz="2000" b="1" dirty="0">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officecode</a:t>
            </a:r>
            <a:r>
              <a:rPr lang="en-US" sz="2000" b="1" dirty="0">
                <a:solidFill>
                  <a:srgbClr val="BC8F00"/>
                </a:solidFill>
              </a:rPr>
              <a:t>) </a:t>
            </a:r>
          </a:p>
          <a:p>
            <a:pPr marL="0" indent="341313">
              <a:spcBef>
                <a:spcPts val="0"/>
              </a:spcBef>
              <a:buNone/>
            </a:pPr>
            <a:r>
              <a:rPr lang="en-US" sz="2000" b="1" dirty="0">
                <a:solidFill>
                  <a:srgbClr val="0070C0"/>
                </a:solidFill>
              </a:rPr>
              <a:t>WHERE</a:t>
            </a:r>
            <a:r>
              <a:rPr lang="en-US" sz="2000" b="1" dirty="0">
                <a:latin typeface="Courier New" pitchFamily="49" charset="0"/>
                <a:cs typeface="Courier New" pitchFamily="49" charset="0"/>
              </a:rPr>
              <a:t> </a:t>
            </a:r>
            <a:r>
              <a:rPr lang="en-US" sz="2000" b="1" dirty="0" err="1">
                <a:solidFill>
                  <a:srgbClr val="BC8F00"/>
                </a:solidFill>
              </a:rPr>
              <a:t>o.country</a:t>
            </a:r>
            <a:r>
              <a:rPr lang="en-US" sz="2000" b="1" dirty="0">
                <a:solidFill>
                  <a:srgbClr val="BC8F00"/>
                </a:solidFill>
              </a:rPr>
              <a:t> LIKE ‘%USA%’;</a:t>
            </a:r>
          </a:p>
          <a:p>
            <a:pPr marL="0" indent="341313">
              <a:spcBef>
                <a:spcPts val="0"/>
              </a:spcBef>
              <a:buNone/>
            </a:pPr>
            <a:endParaRPr lang="en-US" sz="2000" b="1" dirty="0">
              <a:solidFill>
                <a:srgbClr val="BC8F00"/>
              </a:solidFill>
            </a:endParaRPr>
          </a:p>
          <a:p>
            <a:pPr marL="800100" lvl="2" indent="-365760">
              <a:spcBef>
                <a:spcPts val="0"/>
              </a:spcBef>
              <a:buFont typeface="Calibri" pitchFamily="34" charset="0"/>
              <a:buChar char="—"/>
            </a:pPr>
            <a:r>
              <a:rPr lang="en-US" sz="2000" dirty="0"/>
              <a:t>This time the parenthesis is required.</a:t>
            </a:r>
          </a:p>
        </p:txBody>
      </p:sp>
      <p:sp>
        <p:nvSpPr>
          <p:cNvPr id="2" name="Title 1"/>
          <p:cNvSpPr>
            <a:spLocks noGrp="1"/>
          </p:cNvSpPr>
          <p:nvPr>
            <p:ph type="title"/>
          </p:nvPr>
        </p:nvSpPr>
        <p:spPr>
          <a:noFill/>
          <a:ln>
            <a:noFill/>
          </a:ln>
        </p:spPr>
        <p:txBody>
          <a:bodyPr anchor="ctr"/>
          <a:lstStyle/>
          <a:p>
            <a:r>
              <a:rPr lang="en-US" sz="2000" dirty="0"/>
              <a:t>JOIN ... USING</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16</a:t>
            </a:fld>
            <a:endParaRPr lang="en-US" sz="1400" dirty="0"/>
          </a:p>
        </p:txBody>
      </p:sp>
      <p:sp>
        <p:nvSpPr>
          <p:cNvPr id="7" name="Rectangle 6"/>
          <p:cNvSpPr/>
          <p:nvPr/>
        </p:nvSpPr>
        <p:spPr>
          <a:xfrm>
            <a:off x="92242" y="5973763"/>
            <a:ext cx="8991600" cy="369332"/>
          </a:xfrm>
          <a:prstGeom prst="rect">
            <a:avLst/>
          </a:prstGeom>
          <a:ln w="3175">
            <a:solidFill>
              <a:schemeClr val="bg2">
                <a:lumMod val="50000"/>
              </a:schemeClr>
            </a:solidFill>
          </a:ln>
        </p:spPr>
        <p:txBody>
          <a:bodyPr wrap="square">
            <a:spAutoFit/>
          </a:bodyPr>
          <a:lstStyle/>
          <a:p>
            <a:pPr indent="-365760"/>
            <a:r>
              <a:rPr lang="en-US" dirty="0">
                <a:solidFill>
                  <a:schemeClr val="bg2"/>
                </a:solidFill>
              </a:rPr>
              <a:t>Note: This ANSI syntax is supported only by: MySQL, Oracle, and DB2 databases.</a:t>
            </a:r>
          </a:p>
        </p:txBody>
      </p:sp>
    </p:spTree>
    <p:extLst>
      <p:ext uri="{BB962C8B-B14F-4D97-AF65-F5344CB8AC3E}">
        <p14:creationId xmlns:p14="http://schemas.microsoft.com/office/powerpoint/2010/main" val="26791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17</a:t>
            </a:fld>
            <a:endParaRPr lang="en-US" dirty="0"/>
          </a:p>
        </p:txBody>
      </p:sp>
      <p:sp>
        <p:nvSpPr>
          <p:cNvPr id="2" name="Title 1"/>
          <p:cNvSpPr>
            <a:spLocks noGrp="1"/>
          </p:cNvSpPr>
          <p:nvPr>
            <p:ph type="title" idx="4294967295"/>
          </p:nvPr>
        </p:nvSpPr>
        <p:spPr>
          <a:xfrm>
            <a:off x="61260" y="77212"/>
            <a:ext cx="6858000" cy="533400"/>
          </a:xfrm>
          <a:prstGeom prst="rect">
            <a:avLst/>
          </a:prstGeom>
        </p:spPr>
        <p:txBody>
          <a:bodyPr/>
          <a:lstStyle/>
          <a:p>
            <a:r>
              <a:rPr lang="en-US" sz="1800" b="1" dirty="0">
                <a:solidFill>
                  <a:schemeClr val="bg1"/>
                </a:solidFill>
              </a:rPr>
              <a:t>Types of Joins</a:t>
            </a:r>
          </a:p>
        </p:txBody>
      </p:sp>
      <p:sp>
        <p:nvSpPr>
          <p:cNvPr id="9" name="Freeform 8"/>
          <p:cNvSpPr/>
          <p:nvPr/>
        </p:nvSpPr>
        <p:spPr>
          <a:xfrm>
            <a:off x="3495488" y="903982"/>
            <a:ext cx="1637109" cy="467618"/>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chemeClr val="accent5">
              <a:lumMod val="60000"/>
              <a:lumOff val="40000"/>
            </a:schemeClr>
          </a:solidFill>
          <a:ln>
            <a:solidFill>
              <a:schemeClr val="accent4"/>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cap="none" spc="0" dirty="0">
                <a:ln w="0"/>
                <a:solidFill>
                  <a:schemeClr val="bg1"/>
                </a:solidFill>
                <a:effectLst>
                  <a:outerShdw blurRad="38100" dist="19050" dir="2700000" algn="tl" rotWithShape="0">
                    <a:schemeClr val="dk1">
                      <a:alpha val="40000"/>
                    </a:schemeClr>
                  </a:outerShdw>
                </a:effectLst>
                <a:latin typeface="Arial" pitchFamily="34" charset="0"/>
                <a:cs typeface="Arial" pitchFamily="34" charset="0"/>
              </a:rPr>
              <a:t>Joins</a:t>
            </a:r>
          </a:p>
        </p:txBody>
      </p:sp>
      <p:sp>
        <p:nvSpPr>
          <p:cNvPr id="10" name="Freeform 9"/>
          <p:cNvSpPr/>
          <p:nvPr/>
        </p:nvSpPr>
        <p:spPr>
          <a:xfrm>
            <a:off x="2851161" y="2419347"/>
            <a:ext cx="1779292" cy="467859"/>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Inner Join</a:t>
            </a:r>
          </a:p>
        </p:txBody>
      </p:sp>
      <p:sp>
        <p:nvSpPr>
          <p:cNvPr id="11" name="Freeform 10"/>
          <p:cNvSpPr/>
          <p:nvPr/>
        </p:nvSpPr>
        <p:spPr>
          <a:xfrm>
            <a:off x="5226475" y="2438620"/>
            <a:ext cx="1637109" cy="448586"/>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Outer join</a:t>
            </a:r>
          </a:p>
        </p:txBody>
      </p:sp>
      <p:sp>
        <p:nvSpPr>
          <p:cNvPr id="12" name="Freeform 11"/>
          <p:cNvSpPr/>
          <p:nvPr/>
        </p:nvSpPr>
        <p:spPr>
          <a:xfrm>
            <a:off x="7239000" y="2419347"/>
            <a:ext cx="1637109" cy="477080"/>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Self join</a:t>
            </a:r>
          </a:p>
        </p:txBody>
      </p:sp>
      <p:cxnSp>
        <p:nvCxnSpPr>
          <p:cNvPr id="29" name="Straight Arrow Connector 28"/>
          <p:cNvCxnSpPr/>
          <p:nvPr/>
        </p:nvCxnSpPr>
        <p:spPr>
          <a:xfrm>
            <a:off x="3733800" y="2896427"/>
            <a:ext cx="0" cy="21985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4600" y="5094982"/>
            <a:ext cx="2743200"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Arial" pitchFamily="34" charset="0"/>
                <a:cs typeface="Arial" pitchFamily="34" charset="0"/>
              </a:rPr>
              <a:t>(simple join): </a:t>
            </a:r>
            <a:r>
              <a:rPr lang="en-US" sz="1600" b="0" dirty="0">
                <a:solidFill>
                  <a:schemeClr val="bg1"/>
                </a:solidFill>
                <a:latin typeface="Arial" pitchFamily="34" charset="0"/>
                <a:cs typeface="Arial" pitchFamily="34" charset="0"/>
              </a:rPr>
              <a:t> join of two or more tables that returns only those rows that satisfy the join condition.</a:t>
            </a:r>
          </a:p>
        </p:txBody>
      </p:sp>
      <p:sp>
        <p:nvSpPr>
          <p:cNvPr id="38" name="TextBox 37"/>
          <p:cNvSpPr txBox="1"/>
          <p:nvPr/>
        </p:nvSpPr>
        <p:spPr>
          <a:xfrm>
            <a:off x="4845479" y="3505200"/>
            <a:ext cx="27432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a:solidFill>
                  <a:schemeClr val="bg1"/>
                </a:solidFill>
                <a:latin typeface="Arial" pitchFamily="34" charset="0"/>
                <a:cs typeface="Arial" pitchFamily="34" charset="0"/>
              </a:rPr>
              <a:t>Returns all rows from one table and only those rows from a secondary table where the join condition is met.</a:t>
            </a:r>
          </a:p>
        </p:txBody>
      </p:sp>
      <p:cxnSp>
        <p:nvCxnSpPr>
          <p:cNvPr id="40" name="Straight Arrow Connector 39"/>
          <p:cNvCxnSpPr/>
          <p:nvPr/>
        </p:nvCxnSpPr>
        <p:spPr>
          <a:xfrm>
            <a:off x="5988479" y="2906479"/>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127544" y="5105400"/>
            <a:ext cx="1905000" cy="584775"/>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Arial" pitchFamily="34" charset="0"/>
                <a:cs typeface="Arial" pitchFamily="34" charset="0"/>
              </a:rPr>
              <a:t>J</a:t>
            </a:r>
            <a:r>
              <a:rPr lang="en-US" sz="1600" b="0" dirty="0">
                <a:solidFill>
                  <a:schemeClr val="bg1"/>
                </a:solidFill>
                <a:latin typeface="Arial" pitchFamily="34" charset="0"/>
                <a:cs typeface="Arial" pitchFamily="34" charset="0"/>
              </a:rPr>
              <a:t>oin of a table to itself. </a:t>
            </a:r>
          </a:p>
        </p:txBody>
      </p:sp>
      <p:cxnSp>
        <p:nvCxnSpPr>
          <p:cNvPr id="42" name="Straight Arrow Connector 41"/>
          <p:cNvCxnSpPr/>
          <p:nvPr/>
        </p:nvCxnSpPr>
        <p:spPr>
          <a:xfrm>
            <a:off x="8140177" y="2906479"/>
            <a:ext cx="0" cy="2188503"/>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36017" y="2439234"/>
            <a:ext cx="1797583" cy="467245"/>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chemeClr val="bg1"/>
                </a:solidFill>
                <a:latin typeface="Arial" pitchFamily="34" charset="0"/>
                <a:cs typeface="Arial" pitchFamily="34" charset="0"/>
              </a:rPr>
              <a:t>Cross Join</a:t>
            </a:r>
          </a:p>
        </p:txBody>
      </p:sp>
      <p:sp>
        <p:nvSpPr>
          <p:cNvPr id="46" name="TextBox 45"/>
          <p:cNvSpPr txBox="1"/>
          <p:nvPr/>
        </p:nvSpPr>
        <p:spPr>
          <a:xfrm>
            <a:off x="121028" y="3505200"/>
            <a:ext cx="2730133"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2"/>
                </a:solidFill>
              </a:rPr>
              <a:t>It will produce rows which combine each row from the first table with each row of the second.</a:t>
            </a:r>
          </a:p>
        </p:txBody>
      </p:sp>
      <p:cxnSp>
        <p:nvCxnSpPr>
          <p:cNvPr id="51" name="Straight Connector 50"/>
          <p:cNvCxnSpPr/>
          <p:nvPr/>
        </p:nvCxnSpPr>
        <p:spPr>
          <a:xfrm>
            <a:off x="1143000" y="1981200"/>
            <a:ext cx="6997177"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343400" y="1371600"/>
            <a:ext cx="0" cy="6096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430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7338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988479"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140177"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143000" y="2895600"/>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3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checkerboard(across)">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8" grpId="0" animBg="1"/>
      <p:bldP spid="41" grpId="0" animBg="1"/>
      <p:bldP spid="20"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Cross Join</a:t>
            </a:r>
          </a:p>
        </p:txBody>
      </p:sp>
    </p:spTree>
    <p:extLst>
      <p:ext uri="{BB962C8B-B14F-4D97-AF65-F5344CB8AC3E}">
        <p14:creationId xmlns:p14="http://schemas.microsoft.com/office/powerpoint/2010/main" val="241284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15400" cy="4906963"/>
          </a:xfrm>
        </p:spPr>
        <p:txBody>
          <a:bodyPr/>
          <a:lstStyle/>
          <a:p>
            <a:pPr>
              <a:spcBef>
                <a:spcPts val="0"/>
              </a:spcBef>
            </a:pPr>
            <a:r>
              <a:rPr lang="en-US" sz="2000" dirty="0"/>
              <a:t>Returns the Cartesian product of rows from tables in the join. </a:t>
            </a:r>
          </a:p>
          <a:p>
            <a:pPr>
              <a:spcBef>
                <a:spcPts val="0"/>
              </a:spcBef>
            </a:pPr>
            <a:endParaRPr lang="en-US" sz="2000" dirty="0"/>
          </a:p>
          <a:p>
            <a:pPr>
              <a:spcBef>
                <a:spcPts val="0"/>
              </a:spcBef>
            </a:pPr>
            <a:r>
              <a:rPr lang="en-US" sz="2000" dirty="0"/>
              <a:t>It will produce rows which combine each row from the first table with each row of the second.</a:t>
            </a:r>
          </a:p>
          <a:p>
            <a:pPr>
              <a:spcBef>
                <a:spcPts val="0"/>
              </a:spcBef>
            </a:pPr>
            <a:endParaRPr lang="en-US" sz="2000" dirty="0"/>
          </a:p>
          <a:p>
            <a:pPr>
              <a:spcBef>
                <a:spcPts val="0"/>
              </a:spcBef>
            </a:pPr>
            <a:r>
              <a:rPr lang="en-US" sz="2000" dirty="0"/>
              <a:t>Can be used in situations where the various combinations of two or more table records are needed. </a:t>
            </a:r>
          </a:p>
          <a:p>
            <a:pPr>
              <a:spcBef>
                <a:spcPts val="0"/>
              </a:spcBef>
            </a:pPr>
            <a:endParaRPr lang="en-US" sz="2000" dirty="0"/>
          </a:p>
          <a:p>
            <a:pPr>
              <a:spcBef>
                <a:spcPts val="0"/>
              </a:spcBef>
            </a:pPr>
            <a:r>
              <a:rPr lang="en-US" sz="2000" dirty="0"/>
              <a:t>Does not apply any predicate to filter records from the joined table. </a:t>
            </a:r>
          </a:p>
          <a:p>
            <a:pPr>
              <a:spcBef>
                <a:spcPts val="0"/>
              </a:spcBef>
            </a:pPr>
            <a:endParaRPr lang="en-US" sz="2000" dirty="0"/>
          </a:p>
          <a:p>
            <a:pPr>
              <a:spcBef>
                <a:spcPts val="0"/>
              </a:spcBef>
            </a:pPr>
            <a:r>
              <a:rPr lang="en-US" sz="2000" dirty="0"/>
              <a:t>Programmers can further filter the results of a cross join by using a WHERE clause.</a:t>
            </a:r>
          </a:p>
          <a:p>
            <a:pPr lvl="1">
              <a:spcBef>
                <a:spcPts val="0"/>
              </a:spcBef>
            </a:pPr>
            <a:endParaRPr lang="en-US" sz="2000" dirty="0"/>
          </a:p>
          <a:p>
            <a:pPr>
              <a:spcBef>
                <a:spcPts val="0"/>
              </a:spcBef>
            </a:pPr>
            <a:endParaRPr lang="en-US" sz="2000" dirty="0"/>
          </a:p>
          <a:p>
            <a:pPr>
              <a:spcBef>
                <a:spcPts val="0"/>
              </a:spcBef>
            </a:pPr>
            <a:endParaRPr lang="en-US" sz="2000" dirty="0"/>
          </a:p>
          <a:p>
            <a:pPr>
              <a:spcBef>
                <a:spcPts val="0"/>
              </a:spcBef>
            </a:pPr>
            <a:endParaRPr lang="en-US" sz="2000" dirty="0"/>
          </a:p>
          <a:p>
            <a:pPr>
              <a:spcBef>
                <a:spcPts val="0"/>
              </a:spcBef>
            </a:pPr>
            <a:endParaRPr lang="en-US" sz="2000" dirty="0"/>
          </a:p>
          <a:p>
            <a:pPr lvl="1">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33788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4" name="TextBox 3"/>
          <p:cNvSpPr txBox="1"/>
          <p:nvPr/>
        </p:nvSpPr>
        <p:spPr>
          <a:xfrm>
            <a:off x="287654" y="1077416"/>
            <a:ext cx="8094346" cy="1015663"/>
          </a:xfrm>
          <a:prstGeom prst="rect">
            <a:avLst/>
          </a:prstGeom>
          <a:noFill/>
        </p:spPr>
        <p:txBody>
          <a:bodyPr wrap="square" rtlCol="0">
            <a:spAutoFit/>
          </a:bodyPr>
          <a:lstStyle/>
          <a:p>
            <a:r>
              <a:rPr lang="en-US" sz="2000" dirty="0">
                <a:solidFill>
                  <a:schemeClr val="bg1"/>
                </a:solidFill>
              </a:rPr>
              <a:t>The session  provides knowledge and understanding of Joins and Their Types in SQL </a:t>
            </a:r>
          </a:p>
          <a:p>
            <a:endParaRPr lang="en-US" sz="2000" dirty="0"/>
          </a:p>
        </p:txBody>
      </p:sp>
    </p:spTree>
    <p:extLst>
      <p:ext uri="{BB962C8B-B14F-4D97-AF65-F5344CB8AC3E}">
        <p14:creationId xmlns:p14="http://schemas.microsoft.com/office/powerpoint/2010/main" val="39609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1"/>
            <a:ext cx="9067800" cy="4267200"/>
          </a:xfrm>
        </p:spPr>
        <p:txBody>
          <a:bodyPr/>
          <a:lstStyle/>
          <a:p>
            <a:pPr marL="457200" lvl="1" indent="0">
              <a:spcBef>
                <a:spcPts val="0"/>
              </a:spcBef>
              <a:buNone/>
            </a:pPr>
            <a:r>
              <a:rPr lang="en-US" sz="2000" dirty="0"/>
              <a:t>Example:</a:t>
            </a:r>
          </a:p>
          <a:p>
            <a:pPr marL="457200" lvl="1" indent="0">
              <a:spcBef>
                <a:spcPts val="0"/>
              </a:spcBef>
              <a:buNone/>
            </a:pPr>
            <a:endParaRPr lang="en-US" sz="2000" dirty="0"/>
          </a:p>
          <a:p>
            <a:pPr marL="457200" lvl="1" indent="0">
              <a:spcBef>
                <a:spcPts val="0"/>
              </a:spcBef>
              <a:buNone/>
            </a:pPr>
            <a:r>
              <a:rPr lang="en-US" sz="2000" b="1" dirty="0">
                <a:solidFill>
                  <a:srgbClr val="0070C0"/>
                </a:solidFill>
              </a:rPr>
              <a:t>SELECT</a:t>
            </a:r>
            <a:r>
              <a:rPr lang="en-US" sz="2000" dirty="0"/>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57200" lvl="1" indent="0">
              <a:spcBef>
                <a:spcPts val="0"/>
              </a:spcBef>
              <a:buNone/>
            </a:pPr>
            <a:r>
              <a:rPr lang="en-US" sz="2000" b="1" dirty="0">
                <a:solidFill>
                  <a:srgbClr val="0070C0"/>
                </a:solidFill>
              </a:rPr>
              <a:t>FROM</a:t>
            </a:r>
            <a:r>
              <a:rPr lang="en-US" sz="2000" dirty="0"/>
              <a:t> </a:t>
            </a:r>
            <a:r>
              <a:rPr lang="en-US" sz="2000" b="1" dirty="0">
                <a:solidFill>
                  <a:srgbClr val="BC8F00"/>
                </a:solidFill>
              </a:rPr>
              <a:t>offices o</a:t>
            </a:r>
            <a:r>
              <a:rPr lang="en-US" sz="2000" dirty="0"/>
              <a:t> </a:t>
            </a:r>
            <a:r>
              <a:rPr lang="en-US" sz="2000" b="1" dirty="0">
                <a:solidFill>
                  <a:srgbClr val="0070C0"/>
                </a:solidFill>
              </a:rPr>
              <a:t>CROSS JOIN </a:t>
            </a:r>
            <a:r>
              <a:rPr lang="en-US" sz="2000" b="1" dirty="0">
                <a:solidFill>
                  <a:srgbClr val="BC8F00"/>
                </a:solidFill>
              </a:rPr>
              <a:t>employees e; </a:t>
            </a:r>
          </a:p>
          <a:p>
            <a:pPr lvl="1">
              <a:spcBef>
                <a:spcPts val="0"/>
              </a:spcBef>
            </a:pPr>
            <a:endParaRPr lang="en-US" sz="2000" dirty="0"/>
          </a:p>
          <a:p>
            <a:pPr>
              <a:spcBef>
                <a:spcPts val="0"/>
              </a:spcBef>
            </a:pPr>
            <a:endParaRPr lang="en-US" sz="2000" dirty="0"/>
          </a:p>
          <a:p>
            <a:pPr marL="0" indent="0">
              <a:spcBef>
                <a:spcPts val="0"/>
              </a:spcBef>
              <a:buNone/>
            </a:pPr>
            <a:endParaRPr lang="en-US" sz="2000" b="1" dirty="0"/>
          </a:p>
          <a:p>
            <a:pPr marL="0" indent="0" fontAlgn="base">
              <a:lnSpc>
                <a:spcPct val="120000"/>
              </a:lnSpc>
              <a:spcBef>
                <a:spcPct val="0"/>
              </a:spcBef>
              <a:spcAft>
                <a:spcPct val="0"/>
              </a:spcAft>
              <a:buClr>
                <a:schemeClr val="bg1"/>
              </a:buClr>
              <a:buSzPct val="100000"/>
              <a:buNone/>
            </a:pPr>
            <a:r>
              <a:rPr lang="en-US" sz="2000" dirty="0"/>
              <a:t>Explanation:</a:t>
            </a:r>
          </a:p>
          <a:p>
            <a:pPr indent="-365760" fontAlgn="base">
              <a:lnSpc>
                <a:spcPct val="120000"/>
              </a:lnSpc>
              <a:spcBef>
                <a:spcPct val="0"/>
              </a:spcBef>
              <a:spcAft>
                <a:spcPct val="0"/>
              </a:spcAft>
              <a:buClr>
                <a:schemeClr val="bg1"/>
              </a:buClr>
              <a:buSzPct val="100000"/>
            </a:pPr>
            <a:r>
              <a:rPr lang="en-US" sz="2000" dirty="0"/>
              <a:t>If two tables t1 and t2 having columns p and r, rows n and m, respectively, are exhibiting </a:t>
            </a:r>
          </a:p>
          <a:p>
            <a:pPr indent="-365760" fontAlgn="base">
              <a:lnSpc>
                <a:spcPct val="120000"/>
              </a:lnSpc>
              <a:spcBef>
                <a:spcPct val="0"/>
              </a:spcBef>
              <a:spcAft>
                <a:spcPct val="0"/>
              </a:spcAft>
              <a:buClr>
                <a:schemeClr val="bg1"/>
              </a:buClr>
              <a:buSzPct val="100000"/>
            </a:pPr>
            <a:r>
              <a:rPr lang="en-US" sz="2000" dirty="0"/>
              <a:t>CROSS JOIN, then the result of query will produce </a:t>
            </a:r>
            <a:r>
              <a:rPr lang="en-US" sz="2000" dirty="0" err="1"/>
              <a:t>p+r</a:t>
            </a:r>
            <a:r>
              <a:rPr lang="en-US" sz="2000" dirty="0"/>
              <a:t> columns and n*m tuples.</a:t>
            </a:r>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10060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Inner Join</a:t>
            </a:r>
          </a:p>
        </p:txBody>
      </p:sp>
    </p:spTree>
    <p:extLst>
      <p:ext uri="{BB962C8B-B14F-4D97-AF65-F5344CB8AC3E}">
        <p14:creationId xmlns:p14="http://schemas.microsoft.com/office/powerpoint/2010/main" val="5308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534400" cy="4906963"/>
          </a:xfrm>
        </p:spPr>
        <p:txBody>
          <a:bodyPr/>
          <a:lstStyle/>
          <a:p>
            <a:pPr>
              <a:spcBef>
                <a:spcPts val="0"/>
              </a:spcBef>
              <a:spcAft>
                <a:spcPts val="600"/>
              </a:spcAft>
            </a:pPr>
            <a:r>
              <a:rPr lang="en-US" sz="2000" dirty="0"/>
              <a:t>Is the default join-type. </a:t>
            </a:r>
          </a:p>
          <a:p>
            <a:pPr>
              <a:spcBef>
                <a:spcPts val="0"/>
              </a:spcBef>
              <a:spcAft>
                <a:spcPts val="600"/>
              </a:spcAft>
            </a:pPr>
            <a:endParaRPr lang="en-US" sz="2000" dirty="0"/>
          </a:p>
          <a:p>
            <a:pPr>
              <a:spcBef>
                <a:spcPts val="0"/>
              </a:spcBef>
              <a:spcAft>
                <a:spcPts val="600"/>
              </a:spcAft>
            </a:pPr>
            <a:r>
              <a:rPr lang="en-US" sz="2000" dirty="0"/>
              <a:t>Creates a new result table by combining column values of two tables (A and B) based upon the join-predicate.</a:t>
            </a:r>
          </a:p>
          <a:p>
            <a:pPr>
              <a:spcBef>
                <a:spcPts val="0"/>
              </a:spcBef>
              <a:spcAft>
                <a:spcPts val="600"/>
              </a:spcAft>
            </a:pPr>
            <a:endParaRPr lang="en-US" sz="2000" dirty="0"/>
          </a:p>
          <a:p>
            <a:pPr>
              <a:spcBef>
                <a:spcPts val="0"/>
              </a:spcBef>
              <a:spcAft>
                <a:spcPts val="600"/>
              </a:spcAft>
            </a:pPr>
            <a:r>
              <a:rPr lang="en-US" sz="2000" dirty="0"/>
              <a:t>The query compares each row of A with each row of B to find all pairs of rows which satisfy the join-predicate.</a:t>
            </a:r>
          </a:p>
          <a:p>
            <a:pPr>
              <a:spcBef>
                <a:spcPts val="0"/>
              </a:spcBef>
              <a:spcAft>
                <a:spcPts val="600"/>
              </a:spcAft>
            </a:pPr>
            <a:r>
              <a:rPr lang="en-US" sz="2000" dirty="0"/>
              <a:t> </a:t>
            </a:r>
          </a:p>
          <a:p>
            <a:pPr>
              <a:spcBef>
                <a:spcPts val="0"/>
              </a:spcBef>
              <a:spcAft>
                <a:spcPts val="600"/>
              </a:spcAft>
            </a:pPr>
            <a:r>
              <a:rPr lang="en-US" sz="2000" dirty="0"/>
              <a:t>When the join-predicate is satisfied, column values for each matched pair of rows of A and B are combined into a result row. </a:t>
            </a:r>
          </a:p>
          <a:p>
            <a:pPr lvl="1">
              <a:spcBef>
                <a:spcPts val="0"/>
              </a:spcBef>
              <a:spcAft>
                <a:spcPts val="600"/>
              </a:spcAft>
            </a:pPr>
            <a:endParaRPr lang="en-US" sz="2000" dirty="0"/>
          </a:p>
        </p:txBody>
      </p:sp>
      <p:sp>
        <p:nvSpPr>
          <p:cNvPr id="2" name="Title 1"/>
          <p:cNvSpPr>
            <a:spLocks noGrp="1"/>
          </p:cNvSpPr>
          <p:nvPr>
            <p:ph type="title"/>
          </p:nvPr>
        </p:nvSpPr>
        <p:spPr>
          <a:noFill/>
          <a:ln>
            <a:noFill/>
          </a:ln>
        </p:spPr>
        <p:txBody>
          <a:bodyPr anchor="ctr"/>
          <a:lstStyle/>
          <a:p>
            <a:r>
              <a:rPr lang="en-US" dirty="0"/>
              <a:t>INNER JOIN</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25360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229600" cy="4906963"/>
          </a:xfrm>
        </p:spPr>
        <p:txBody>
          <a:bodyPr/>
          <a:lstStyle/>
          <a:p>
            <a:r>
              <a:rPr lang="en-US" sz="2000" dirty="0"/>
              <a:t>ANSI Style:</a:t>
            </a:r>
          </a:p>
          <a:p>
            <a:pPr marL="1771650" lvl="5" indent="-58738">
              <a:buNone/>
            </a:pPr>
            <a:r>
              <a:rPr lang="en-US" b="1" dirty="0">
                <a:solidFill>
                  <a:srgbClr val="0070C0"/>
                </a:solidFill>
              </a:rPr>
              <a:t>SELECT</a:t>
            </a:r>
            <a:r>
              <a:rPr lang="en-US" b="1" dirty="0">
                <a:solidFill>
                  <a:schemeClr val="accent1">
                    <a:lumMod val="75000"/>
                  </a:schemeClr>
                </a:solidFill>
                <a:latin typeface="Courier New" pitchFamily="49" charset="0"/>
                <a:cs typeface="Courier New" pitchFamily="49" charset="0"/>
              </a:rPr>
              <a:t> </a:t>
            </a:r>
            <a:r>
              <a:rPr lang="en-US" b="1" dirty="0" err="1">
                <a:solidFill>
                  <a:srgbClr val="BC8F00"/>
                </a:solidFill>
              </a:rPr>
              <a:t>o.city</a:t>
            </a:r>
            <a:r>
              <a:rPr lang="en-US" b="1" dirty="0">
                <a:solidFill>
                  <a:srgbClr val="BC8F00"/>
                </a:solidFill>
              </a:rPr>
              <a:t>, </a:t>
            </a:r>
            <a:r>
              <a:rPr lang="en-US" b="1" dirty="0" err="1">
                <a:solidFill>
                  <a:srgbClr val="BC8F00"/>
                </a:solidFill>
              </a:rPr>
              <a:t>o.country</a:t>
            </a:r>
            <a:r>
              <a:rPr lang="en-US" b="1" dirty="0">
                <a:solidFill>
                  <a:srgbClr val="BC8F00"/>
                </a:solidFill>
              </a:rPr>
              <a:t>, </a:t>
            </a:r>
            <a:r>
              <a:rPr lang="en-US" b="1" dirty="0" err="1">
                <a:solidFill>
                  <a:srgbClr val="BC8F00"/>
                </a:solidFill>
              </a:rPr>
              <a:t>e.jobtitle</a:t>
            </a:r>
            <a:r>
              <a:rPr lang="en-US" b="1" dirty="0">
                <a:solidFill>
                  <a:srgbClr val="BC8F00"/>
                </a:solidFill>
              </a:rPr>
              <a:t> </a:t>
            </a:r>
          </a:p>
          <a:p>
            <a:pPr marL="1771650" lvl="5" indent="-58738">
              <a:buNone/>
            </a:pPr>
            <a:r>
              <a:rPr lang="en-US" b="1" dirty="0">
                <a:solidFill>
                  <a:srgbClr val="0070C0"/>
                </a:solidFill>
              </a:rPr>
              <a:t>FROM</a:t>
            </a:r>
            <a:r>
              <a:rPr lang="en-US" b="1" dirty="0">
                <a:solidFill>
                  <a:srgbClr val="BC8F00"/>
                </a:solidFill>
              </a:rPr>
              <a:t> offices o </a:t>
            </a:r>
            <a:r>
              <a:rPr lang="en-US" b="1" dirty="0">
                <a:solidFill>
                  <a:srgbClr val="0070C0"/>
                </a:solidFill>
              </a:rPr>
              <a:t>INNER JOIN </a:t>
            </a:r>
            <a:r>
              <a:rPr lang="en-US" b="1" dirty="0">
                <a:solidFill>
                  <a:srgbClr val="BC8F00"/>
                </a:solidFill>
              </a:rPr>
              <a:t>employees e </a:t>
            </a:r>
          </a:p>
          <a:p>
            <a:pPr marL="1771650" lvl="5" indent="-58738">
              <a:buNone/>
            </a:pPr>
            <a:r>
              <a:rPr lang="en-US" b="1" dirty="0">
                <a:solidFill>
                  <a:srgbClr val="0070C0"/>
                </a:solidFill>
              </a:rPr>
              <a:t>ON</a:t>
            </a:r>
            <a:r>
              <a:rPr lang="en-US" b="1" dirty="0">
                <a:solidFill>
                  <a:srgbClr val="BC8F00"/>
                </a:solidFill>
              </a:rPr>
              <a:t> </a:t>
            </a:r>
            <a:r>
              <a:rPr lang="en-US" b="1" dirty="0" err="1">
                <a:solidFill>
                  <a:srgbClr val="BC8F00"/>
                </a:solidFill>
              </a:rPr>
              <a:t>o.officecode</a:t>
            </a:r>
            <a:r>
              <a:rPr lang="en-US" b="1" dirty="0">
                <a:solidFill>
                  <a:srgbClr val="BC8F00"/>
                </a:solidFill>
              </a:rPr>
              <a:t> </a:t>
            </a:r>
            <a:r>
              <a:rPr lang="en-US" b="1" dirty="0">
                <a:solidFill>
                  <a:srgbClr val="0070C0"/>
                </a:solidFill>
              </a:rPr>
              <a:t>=</a:t>
            </a:r>
            <a:r>
              <a:rPr lang="en-US" b="1" dirty="0">
                <a:solidFill>
                  <a:srgbClr val="BC8F00"/>
                </a:solidFill>
              </a:rPr>
              <a:t> </a:t>
            </a:r>
            <a:r>
              <a:rPr lang="en-US" b="1" dirty="0" err="1">
                <a:solidFill>
                  <a:srgbClr val="BC8F00"/>
                </a:solidFill>
              </a:rPr>
              <a:t>e.officecode</a:t>
            </a:r>
            <a:r>
              <a:rPr lang="en-US" b="1" dirty="0">
                <a:solidFill>
                  <a:srgbClr val="BC8F00"/>
                </a:solidFill>
              </a:rPr>
              <a:t>; </a:t>
            </a:r>
          </a:p>
          <a:p>
            <a:pPr lvl="3"/>
            <a:endParaRPr lang="en-US" dirty="0"/>
          </a:p>
          <a:p>
            <a:pPr lvl="3"/>
            <a:endParaRPr lang="en-US" dirty="0"/>
          </a:p>
          <a:p>
            <a:pPr lvl="1"/>
            <a:r>
              <a:rPr lang="en-US" sz="2000" dirty="0"/>
              <a:t>Joins the offices and employees tables using the </a:t>
            </a:r>
            <a:r>
              <a:rPr lang="en-US" sz="2000" dirty="0" err="1"/>
              <a:t>officecode</a:t>
            </a:r>
            <a:r>
              <a:rPr lang="en-US" sz="2000" dirty="0"/>
              <a:t> column of both tables. </a:t>
            </a:r>
          </a:p>
          <a:p>
            <a:pPr lvl="1"/>
            <a:endParaRPr lang="en-US" sz="2000" dirty="0"/>
          </a:p>
          <a:p>
            <a:pPr lvl="1"/>
            <a:r>
              <a:rPr lang="en-US" sz="2000" dirty="0"/>
              <a:t>Returns all rows from the offices and employees tables where there is a matching </a:t>
            </a:r>
            <a:r>
              <a:rPr lang="en-US" sz="2000" dirty="0" err="1"/>
              <a:t>officecode</a:t>
            </a:r>
            <a:r>
              <a:rPr lang="en-US" sz="2000" dirty="0"/>
              <a:t> value in both the tables.</a:t>
            </a:r>
          </a:p>
          <a:p>
            <a:pPr lvl="1"/>
            <a:endParaRPr lang="en-US" sz="2000" dirty="0"/>
          </a:p>
          <a:p>
            <a:pPr lvl="1"/>
            <a:r>
              <a:rPr lang="en-US" sz="2000" dirty="0"/>
              <a:t>If the </a:t>
            </a:r>
            <a:r>
              <a:rPr lang="en-US" sz="2000" dirty="0" err="1"/>
              <a:t>officecode</a:t>
            </a:r>
            <a:r>
              <a:rPr lang="en-US" sz="2000" dirty="0"/>
              <a:t> does not match, no result row is generated.</a:t>
            </a:r>
          </a:p>
        </p:txBody>
      </p:sp>
      <p:sp>
        <p:nvSpPr>
          <p:cNvPr id="2" name="Title 1"/>
          <p:cNvSpPr>
            <a:spLocks noGrp="1"/>
          </p:cNvSpPr>
          <p:nvPr>
            <p:ph type="title"/>
          </p:nvPr>
        </p:nvSpPr>
        <p:spPr>
          <a:noFill/>
          <a:ln>
            <a:noFill/>
          </a:ln>
        </p:spPr>
        <p:txBody>
          <a:bodyPr anchor="ctr"/>
          <a:lstStyle/>
          <a:p>
            <a:r>
              <a:rPr lang="en-US" dirty="0">
                <a:solidFill>
                  <a:schemeClr val="bg1"/>
                </a:solidFill>
              </a:rPr>
              <a:t>INNER 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37115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24</a:t>
            </a:fld>
            <a:endParaRPr lang="en-US" dirty="0"/>
          </a:p>
        </p:txBody>
      </p:sp>
      <p:sp>
        <p:nvSpPr>
          <p:cNvPr id="2" name="Title 1"/>
          <p:cNvSpPr>
            <a:spLocks noGrp="1"/>
          </p:cNvSpPr>
          <p:nvPr>
            <p:ph type="title" idx="4294967295"/>
          </p:nvPr>
        </p:nvSpPr>
        <p:spPr>
          <a:xfrm>
            <a:off x="76200" y="76200"/>
            <a:ext cx="6858000" cy="533400"/>
          </a:xfrm>
          <a:prstGeom prst="rect">
            <a:avLst/>
          </a:prstGeom>
        </p:spPr>
        <p:txBody>
          <a:bodyPr/>
          <a:lstStyle/>
          <a:p>
            <a:r>
              <a:rPr lang="en-US" sz="1800" b="1" dirty="0">
                <a:solidFill>
                  <a:schemeClr val="bg1"/>
                </a:solidFill>
              </a:rPr>
              <a:t>Classification of Inner joins</a:t>
            </a:r>
          </a:p>
        </p:txBody>
      </p:sp>
      <p:sp>
        <p:nvSpPr>
          <p:cNvPr id="5" name="Freeform 4"/>
          <p:cNvSpPr/>
          <p:nvPr/>
        </p:nvSpPr>
        <p:spPr>
          <a:xfrm>
            <a:off x="4476137" y="2114105"/>
            <a:ext cx="1563319" cy="343935"/>
          </a:xfrm>
          <a:custGeom>
            <a:avLst/>
            <a:gdLst/>
            <a:ahLst/>
            <a:cxnLst/>
            <a:rect l="0" t="0" r="0" b="0"/>
            <a:pathLst>
              <a:path>
                <a:moveTo>
                  <a:pt x="0" y="0"/>
                </a:moveTo>
                <a:lnTo>
                  <a:pt x="0" y="172041"/>
                </a:lnTo>
                <a:lnTo>
                  <a:pt x="1563319" y="172041"/>
                </a:lnTo>
                <a:lnTo>
                  <a:pt x="1563319"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7" name="Freeform 6"/>
          <p:cNvSpPr/>
          <p:nvPr/>
        </p:nvSpPr>
        <p:spPr>
          <a:xfrm>
            <a:off x="2875951" y="2114105"/>
            <a:ext cx="1600186" cy="343935"/>
          </a:xfrm>
          <a:custGeom>
            <a:avLst/>
            <a:gdLst/>
            <a:ahLst/>
            <a:cxnLst/>
            <a:rect l="0" t="0" r="0" b="0"/>
            <a:pathLst>
              <a:path>
                <a:moveTo>
                  <a:pt x="1600186" y="0"/>
                </a:moveTo>
                <a:lnTo>
                  <a:pt x="1600186" y="172041"/>
                </a:lnTo>
                <a:lnTo>
                  <a:pt x="0" y="172041"/>
                </a:lnTo>
                <a:lnTo>
                  <a:pt x="0"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3657594" y="1295562"/>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chemeClr val="accent5">
              <a:lumMod val="60000"/>
              <a:lumOff val="40000"/>
            </a:schemeClr>
          </a:solidFill>
          <a:ln>
            <a:solidFill>
              <a:schemeClr val="tx1"/>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chemeClr val="bg1"/>
                </a:solidFill>
                <a:latin typeface="Arial" pitchFamily="34" charset="0"/>
                <a:cs typeface="Arial" pitchFamily="34" charset="0"/>
              </a:rPr>
              <a:t>Inner Join</a:t>
            </a:r>
          </a:p>
        </p:txBody>
      </p:sp>
      <p:sp>
        <p:nvSpPr>
          <p:cNvPr id="9" name="Freeform 8"/>
          <p:cNvSpPr/>
          <p:nvPr/>
        </p:nvSpPr>
        <p:spPr>
          <a:xfrm>
            <a:off x="2057407" y="2458041"/>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chemeClr val="bg1"/>
                </a:solidFill>
                <a:latin typeface="Arial" pitchFamily="34" charset="0"/>
                <a:cs typeface="Arial" pitchFamily="34" charset="0"/>
              </a:rPr>
              <a:t>Equi Join</a:t>
            </a:r>
          </a:p>
        </p:txBody>
      </p:sp>
      <p:sp>
        <p:nvSpPr>
          <p:cNvPr id="10" name="Freeform 9"/>
          <p:cNvSpPr/>
          <p:nvPr/>
        </p:nvSpPr>
        <p:spPr>
          <a:xfrm>
            <a:off x="5220913" y="2458041"/>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chemeClr val="bg1"/>
                </a:solidFill>
                <a:latin typeface="Arial" pitchFamily="34" charset="0"/>
                <a:cs typeface="Arial" pitchFamily="34" charset="0"/>
              </a:rPr>
              <a:t>Natural Join</a:t>
            </a:r>
          </a:p>
        </p:txBody>
      </p:sp>
      <p:sp>
        <p:nvSpPr>
          <p:cNvPr id="38" name="TextBox 37"/>
          <p:cNvSpPr txBox="1"/>
          <p:nvPr/>
        </p:nvSpPr>
        <p:spPr>
          <a:xfrm>
            <a:off x="1752600" y="4114800"/>
            <a:ext cx="2438400" cy="830997"/>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a:solidFill>
                  <a:schemeClr val="bg2"/>
                </a:solidFill>
                <a:latin typeface="Arial" pitchFamily="34" charset="0"/>
                <a:cs typeface="Arial" pitchFamily="34" charset="0"/>
              </a:rPr>
              <a:t>Join with a join condition containing an equality operator.</a:t>
            </a:r>
          </a:p>
        </p:txBody>
      </p:sp>
      <p:cxnSp>
        <p:nvCxnSpPr>
          <p:cNvPr id="40" name="Straight Arrow Connector 39"/>
          <p:cNvCxnSpPr/>
          <p:nvPr/>
        </p:nvCxnSpPr>
        <p:spPr>
          <a:xfrm>
            <a:off x="28194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0" y="4104382"/>
            <a:ext cx="32766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0"/>
              </a:spcBef>
              <a:spcAft>
                <a:spcPts val="600"/>
              </a:spcAft>
            </a:pPr>
            <a:r>
              <a:rPr lang="en-US" sz="1600" dirty="0">
                <a:solidFill>
                  <a:schemeClr val="bg2"/>
                </a:solidFill>
              </a:rPr>
              <a:t>join predicate arises implicitly by comparing all columns in both tables that have the same column-names in the joined tables. </a:t>
            </a:r>
          </a:p>
        </p:txBody>
      </p:sp>
      <p:cxnSp>
        <p:nvCxnSpPr>
          <p:cNvPr id="25" name="Straight Arrow Connector 24"/>
          <p:cNvCxnSpPr/>
          <p:nvPr/>
        </p:nvCxnSpPr>
        <p:spPr>
          <a:xfrm>
            <a:off x="60198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8"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96" y="1066800"/>
            <a:ext cx="8440003" cy="4906963"/>
          </a:xfrm>
        </p:spPr>
        <p:txBody>
          <a:bodyPr/>
          <a:lstStyle/>
          <a:p>
            <a:pPr>
              <a:spcBef>
                <a:spcPts val="0"/>
              </a:spcBef>
              <a:spcAft>
                <a:spcPts val="600"/>
              </a:spcAft>
              <a:tabLst>
                <a:tab pos="463550" algn="l"/>
              </a:tabLst>
            </a:pPr>
            <a:r>
              <a:rPr lang="en-US" sz="2000" dirty="0"/>
              <a:t>Is a specific type of comparator-based join</a:t>
            </a:r>
          </a:p>
          <a:p>
            <a:pPr lvl="1">
              <a:spcBef>
                <a:spcPts val="0"/>
              </a:spcBef>
              <a:spcAft>
                <a:spcPts val="600"/>
              </a:spcAft>
              <a:tabLst>
                <a:tab pos="463550" algn="l"/>
              </a:tabLst>
            </a:pPr>
            <a:r>
              <a:rPr lang="en-US" sz="2000" dirty="0"/>
              <a:t>uses only equality (=) comparisons in the join-predicate. </a:t>
            </a:r>
          </a:p>
          <a:p>
            <a:pPr lvl="1">
              <a:spcBef>
                <a:spcPts val="0"/>
              </a:spcBef>
              <a:spcAft>
                <a:spcPts val="600"/>
              </a:spcAft>
            </a:pPr>
            <a:r>
              <a:rPr lang="en-US" sz="2000" dirty="0"/>
              <a:t>Using other comparison operators (such as &lt;,&gt;,&lt;=,&gt;=) disqualifies a join as an EQUI-JOIN.</a:t>
            </a:r>
          </a:p>
          <a:p>
            <a:pPr>
              <a:spcBef>
                <a:spcPts val="0"/>
              </a:spcBef>
              <a:spcAft>
                <a:spcPts val="600"/>
              </a:spcAft>
            </a:pPr>
            <a:endParaRPr lang="en-US" sz="2000" dirty="0"/>
          </a:p>
          <a:p>
            <a:pPr marL="0" indent="0">
              <a:spcBef>
                <a:spcPts val="0"/>
              </a:spcBef>
              <a:spcAft>
                <a:spcPts val="600"/>
              </a:spcAft>
              <a:buNone/>
            </a:pPr>
            <a:endParaRPr lang="en-US" sz="2000" b="1" dirty="0"/>
          </a:p>
          <a:p>
            <a:pPr marL="0" indent="-365760">
              <a:spcBef>
                <a:spcPts val="0"/>
              </a:spcBef>
              <a:spcAft>
                <a:spcPts val="600"/>
              </a:spcAft>
            </a:pPr>
            <a:r>
              <a:rPr lang="en-US" sz="2000" dirty="0"/>
              <a:t>ANSI Style:</a:t>
            </a:r>
          </a:p>
          <a:p>
            <a:pPr marL="400050" lvl="1" indent="-58738">
              <a:buNone/>
            </a:pPr>
            <a:r>
              <a:rPr lang="en-US" sz="2000" b="1" dirty="0">
                <a:solidFill>
                  <a:srgbClr val="0070C0"/>
                </a:solidFill>
              </a:rPr>
              <a:t>SELECT</a:t>
            </a:r>
            <a:r>
              <a:rPr lang="en-US" sz="2000" b="1" dirty="0">
                <a:solidFill>
                  <a:schemeClr val="accent1">
                    <a:lumMod val="75000"/>
                  </a:schemeClr>
                </a:solidFill>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00050" lvl="1" indent="-58738">
              <a:buNone/>
            </a:pPr>
            <a:r>
              <a:rPr lang="en-US" sz="2000" b="1" dirty="0">
                <a:solidFill>
                  <a:srgbClr val="0070C0"/>
                </a:solidFill>
              </a:rPr>
              <a:t>FROM</a:t>
            </a:r>
            <a:r>
              <a:rPr lang="en-US" sz="2000" b="1" dirty="0">
                <a:solidFill>
                  <a:srgbClr val="BC8F00"/>
                </a:solidFill>
              </a:rPr>
              <a:t> offices o </a:t>
            </a:r>
            <a:r>
              <a:rPr lang="en-US" sz="2000" b="1" dirty="0">
                <a:solidFill>
                  <a:srgbClr val="0070C0"/>
                </a:solidFill>
              </a:rPr>
              <a:t>INNER JOIN </a:t>
            </a:r>
            <a:r>
              <a:rPr lang="en-US" sz="2000" b="1" dirty="0">
                <a:solidFill>
                  <a:srgbClr val="BC8F00"/>
                </a:solidFill>
              </a:rPr>
              <a:t>employees e </a:t>
            </a:r>
          </a:p>
          <a:p>
            <a:pPr marL="400050" lvl="1" indent="-58738">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o.officecode</a:t>
            </a:r>
            <a:r>
              <a:rPr lang="en-US" sz="2000" b="1" dirty="0">
                <a:solidFill>
                  <a:srgbClr val="BC8F00"/>
                </a:solidFill>
              </a:rPr>
              <a:t> </a:t>
            </a:r>
            <a:r>
              <a:rPr lang="en-US" sz="2000" b="1" dirty="0">
                <a:solidFill>
                  <a:srgbClr val="0070C0"/>
                </a:solidFill>
              </a:rPr>
              <a:t>=</a:t>
            </a:r>
            <a:r>
              <a:rPr lang="en-US" sz="2000" b="1" dirty="0">
                <a:solidFill>
                  <a:srgbClr val="BC8F00"/>
                </a:solidFill>
              </a:rPr>
              <a:t> </a:t>
            </a:r>
            <a:r>
              <a:rPr lang="en-US" sz="2000" b="1" dirty="0" err="1">
                <a:solidFill>
                  <a:srgbClr val="BC8F00"/>
                </a:solidFill>
              </a:rPr>
              <a:t>e.officecode</a:t>
            </a:r>
            <a:r>
              <a:rPr lang="en-US" sz="2000" b="1" dirty="0">
                <a:solidFill>
                  <a:srgbClr val="BC8F00"/>
                </a:solidFill>
              </a:rPr>
              <a:t>;</a:t>
            </a:r>
            <a:endParaRPr lang="en-US" sz="2000" b="1" dirty="0">
              <a:solidFill>
                <a:schemeClr val="accent6">
                  <a:lumMod val="75000"/>
                </a:schemeClr>
              </a:solidFill>
              <a:cs typeface="Courier New" pitchFamily="49" charset="0"/>
            </a:endParaRPr>
          </a:p>
        </p:txBody>
      </p:sp>
      <p:sp>
        <p:nvSpPr>
          <p:cNvPr id="2" name="Title 1"/>
          <p:cNvSpPr>
            <a:spLocks noGrp="1"/>
          </p:cNvSpPr>
          <p:nvPr>
            <p:ph type="title"/>
          </p:nvPr>
        </p:nvSpPr>
        <p:spPr>
          <a:noFill/>
          <a:ln>
            <a:noFill/>
          </a:ln>
        </p:spPr>
        <p:txBody>
          <a:bodyPr anchor="ctr"/>
          <a:lstStyle/>
          <a:p>
            <a:r>
              <a:rPr lang="en-US" dirty="0"/>
              <a:t>EQUI-JOIN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25</a:t>
            </a:fld>
            <a:endParaRPr lang="en-US" sz="1400" dirty="0"/>
          </a:p>
        </p:txBody>
      </p:sp>
    </p:spTree>
    <p:extLst>
      <p:ext uri="{BB962C8B-B14F-4D97-AF65-F5344CB8AC3E}">
        <p14:creationId xmlns:p14="http://schemas.microsoft.com/office/powerpoint/2010/main" val="245819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229600" cy="2743200"/>
          </a:xfrm>
        </p:spPr>
        <p:txBody>
          <a:bodyPr/>
          <a:lstStyle/>
          <a:p>
            <a:pPr>
              <a:spcBef>
                <a:spcPts val="0"/>
              </a:spcBef>
              <a:spcAft>
                <a:spcPts val="600"/>
              </a:spcAft>
            </a:pPr>
            <a:r>
              <a:rPr lang="en-US" sz="2000" dirty="0"/>
              <a:t>Is a type of EQUI-JOIN </a:t>
            </a:r>
          </a:p>
          <a:p>
            <a:pPr>
              <a:spcBef>
                <a:spcPts val="0"/>
              </a:spcBef>
              <a:spcAft>
                <a:spcPts val="600"/>
              </a:spcAft>
            </a:pPr>
            <a:endParaRPr lang="en-US" sz="2000" dirty="0"/>
          </a:p>
          <a:p>
            <a:pPr>
              <a:spcBef>
                <a:spcPts val="0"/>
              </a:spcBef>
              <a:spcAft>
                <a:spcPts val="600"/>
              </a:spcAft>
            </a:pPr>
            <a:r>
              <a:rPr lang="en-US" sz="2000" dirty="0"/>
              <a:t>Join predicate arises implicitly by comparing all columns in both tables that have the same column-names in the joined tables. </a:t>
            </a:r>
          </a:p>
          <a:p>
            <a:pPr>
              <a:spcBef>
                <a:spcPts val="0"/>
              </a:spcBef>
              <a:spcAft>
                <a:spcPts val="600"/>
              </a:spcAft>
            </a:pPr>
            <a:endParaRPr lang="en-US" sz="2000" dirty="0"/>
          </a:p>
          <a:p>
            <a:pPr>
              <a:spcBef>
                <a:spcPts val="0"/>
              </a:spcBef>
              <a:spcAft>
                <a:spcPts val="600"/>
              </a:spcAft>
            </a:pPr>
            <a:r>
              <a:rPr lang="en-US" sz="2000" dirty="0"/>
              <a:t>The resulting joined table contains only one column for each pair of similarly named columns.</a:t>
            </a:r>
          </a:p>
        </p:txBody>
      </p:sp>
      <p:sp>
        <p:nvSpPr>
          <p:cNvPr id="2" name="Title 1"/>
          <p:cNvSpPr>
            <a:spLocks noGrp="1"/>
          </p:cNvSpPr>
          <p:nvPr>
            <p:ph type="title"/>
          </p:nvPr>
        </p:nvSpPr>
        <p:spPr>
          <a:noFill/>
          <a:ln>
            <a:noFill/>
          </a:ln>
        </p:spPr>
        <p:txBody>
          <a:bodyPr anchor="ctr"/>
          <a:lstStyle/>
          <a:p>
            <a:r>
              <a:rPr lang="en-US" dirty="0">
                <a:solidFill>
                  <a:schemeClr val="bg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93164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spcAft>
                <a:spcPts val="600"/>
              </a:spcAft>
              <a:buNone/>
            </a:pPr>
            <a:r>
              <a:rPr lang="en-US" sz="2000" dirty="0"/>
              <a:t>Disadvantages:</a:t>
            </a:r>
          </a:p>
          <a:p>
            <a:pPr marL="0" indent="0">
              <a:spcBef>
                <a:spcPts val="0"/>
              </a:spcBef>
              <a:spcAft>
                <a:spcPts val="600"/>
              </a:spcAft>
              <a:buNone/>
            </a:pPr>
            <a:endParaRPr lang="en-US" sz="2000" dirty="0"/>
          </a:p>
          <a:p>
            <a:pPr>
              <a:spcBef>
                <a:spcPts val="0"/>
              </a:spcBef>
              <a:spcAft>
                <a:spcPts val="600"/>
              </a:spcAft>
            </a:pPr>
            <a:r>
              <a:rPr lang="en-US" sz="2000" dirty="0"/>
              <a:t>NATURAL joins are dangerous.</a:t>
            </a:r>
          </a:p>
          <a:p>
            <a:pPr lvl="1">
              <a:spcBef>
                <a:spcPts val="0"/>
              </a:spcBef>
              <a:spcAft>
                <a:spcPts val="600"/>
              </a:spcAft>
            </a:pPr>
            <a:r>
              <a:rPr lang="en-US" sz="1800" dirty="0"/>
              <a:t>The danger comes from inadvertently adding a new column, named the same as another column in the other table. </a:t>
            </a:r>
          </a:p>
          <a:p>
            <a:pPr lvl="1">
              <a:spcBef>
                <a:spcPts val="0"/>
              </a:spcBef>
              <a:spcAft>
                <a:spcPts val="600"/>
              </a:spcAft>
            </a:pPr>
            <a:r>
              <a:rPr lang="en-US" sz="1800" dirty="0"/>
              <a:t>and therefore strongly discourage their use.</a:t>
            </a:r>
          </a:p>
          <a:p>
            <a:pPr>
              <a:spcBef>
                <a:spcPts val="0"/>
              </a:spcBef>
              <a:spcAft>
                <a:spcPts val="600"/>
              </a:spcAft>
            </a:pPr>
            <a:endParaRPr lang="en-US" sz="2000" dirty="0"/>
          </a:p>
          <a:p>
            <a:pPr>
              <a:spcBef>
                <a:spcPts val="0"/>
              </a:spcBef>
              <a:spcAft>
                <a:spcPts val="600"/>
              </a:spcAft>
            </a:pPr>
            <a:r>
              <a:rPr lang="en-US" sz="2000" dirty="0"/>
              <a:t>Existing NATURAL join may use the new column for comparison with different criteria than before. </a:t>
            </a:r>
          </a:p>
          <a:p>
            <a:pPr>
              <a:spcBef>
                <a:spcPts val="0"/>
              </a:spcBef>
              <a:spcAft>
                <a:spcPts val="600"/>
              </a:spcAft>
            </a:pPr>
            <a:endParaRPr lang="en-US" sz="2000" dirty="0"/>
          </a:p>
          <a:p>
            <a:pPr>
              <a:spcBef>
                <a:spcPts val="0"/>
              </a:spcBef>
              <a:spcAft>
                <a:spcPts val="600"/>
              </a:spcAft>
            </a:pPr>
            <a:r>
              <a:rPr lang="en-US" sz="2000" dirty="0"/>
              <a:t>Thus an existing query could produce different results, even without any change in data.</a:t>
            </a:r>
          </a:p>
        </p:txBody>
      </p:sp>
      <p:sp>
        <p:nvSpPr>
          <p:cNvPr id="2" name="Title 1"/>
          <p:cNvSpPr>
            <a:spLocks noGrp="1"/>
          </p:cNvSpPr>
          <p:nvPr>
            <p:ph type="title"/>
          </p:nvPr>
        </p:nvSpPr>
        <p:spPr>
          <a:noFill/>
          <a:ln>
            <a:noFill/>
          </a:ln>
        </p:spPr>
        <p:txBody>
          <a:bodyPr anchor="ctr"/>
          <a:lstStyle/>
          <a:p>
            <a:r>
              <a:rPr lang="en-US" dirty="0">
                <a:solidFill>
                  <a:schemeClr val="bg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403991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US" sz="2000" dirty="0"/>
              <a:t>ANSI Style:</a:t>
            </a:r>
          </a:p>
          <a:p>
            <a:pPr marL="0" indent="-365760">
              <a:spcBef>
                <a:spcPts val="0"/>
              </a:spcBef>
              <a:buNone/>
            </a:pPr>
            <a:endParaRPr lang="en-US" sz="2000" b="1" dirty="0"/>
          </a:p>
          <a:p>
            <a:pPr marL="0" indent="341313">
              <a:spcBef>
                <a:spcPts val="0"/>
              </a:spcBef>
              <a:buNone/>
            </a:pPr>
            <a:r>
              <a:rPr lang="en-US" sz="2000" b="1" dirty="0">
                <a:solidFill>
                  <a:srgbClr val="0070C0"/>
                </a:solidFill>
              </a:rPr>
              <a:t>SELECT * FROM </a:t>
            </a:r>
            <a:r>
              <a:rPr lang="en-US" sz="2000" b="1" dirty="0">
                <a:solidFill>
                  <a:srgbClr val="BC8F00"/>
                </a:solidFill>
              </a:rPr>
              <a:t>orders</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0070C0"/>
                </a:solidFill>
              </a:rPr>
              <a:t>NATURAL JOIN </a:t>
            </a:r>
            <a:r>
              <a:rPr lang="en-US" sz="2000" b="1" dirty="0" err="1">
                <a:solidFill>
                  <a:srgbClr val="BC8F00"/>
                </a:solidFill>
              </a:rPr>
              <a:t>orderdetails</a:t>
            </a:r>
            <a:r>
              <a:rPr lang="en-US" sz="2000" b="1" dirty="0">
                <a:solidFill>
                  <a:schemeClr val="accent1">
                    <a:lumMod val="75000"/>
                  </a:schemeClr>
                </a:solidFill>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spcBef>
                <a:spcPts val="0"/>
              </a:spcBef>
              <a:buNone/>
            </a:pPr>
            <a:endParaRPr lang="en-US" sz="2000" b="1" dirty="0"/>
          </a:p>
          <a:p>
            <a:pPr lvl="1">
              <a:spcBef>
                <a:spcPts val="0"/>
              </a:spcBef>
              <a:tabLst>
                <a:tab pos="463550" algn="l"/>
              </a:tabLst>
            </a:pPr>
            <a:r>
              <a:rPr lang="en-US" sz="2000" dirty="0"/>
              <a:t>As with the explicit USING clause, only one </a:t>
            </a:r>
            <a:r>
              <a:rPr lang="en-US" sz="2000" dirty="0" err="1"/>
              <a:t>ordernumber</a:t>
            </a:r>
            <a:r>
              <a:rPr lang="en-US" sz="2000" dirty="0"/>
              <a:t> column occurs in the joined table, without qualifier table name. </a:t>
            </a:r>
            <a:endParaRPr lang="en-US" sz="2000" b="1" dirty="0"/>
          </a:p>
        </p:txBody>
      </p:sp>
      <p:sp>
        <p:nvSpPr>
          <p:cNvPr id="2" name="Title 1"/>
          <p:cNvSpPr>
            <a:spLocks noGrp="1"/>
          </p:cNvSpPr>
          <p:nvPr>
            <p:ph type="title"/>
          </p:nvPr>
        </p:nvSpPr>
        <p:spPr>
          <a:noFill/>
          <a:ln>
            <a:noFill/>
          </a:ln>
        </p:spPr>
        <p:txBody>
          <a:bodyPr anchor="ctr"/>
          <a:lstStyle/>
          <a:p>
            <a:r>
              <a:rPr lang="en-US" dirty="0">
                <a:solidFill>
                  <a:schemeClr val="bg1"/>
                </a:solidFill>
              </a:rPr>
              <a:t>NATURAL JOIN</a:t>
            </a:r>
          </a:p>
        </p:txBody>
      </p:sp>
      <p:sp>
        <p:nvSpPr>
          <p:cNvPr id="12"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201056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Outer Join</a:t>
            </a:r>
          </a:p>
        </p:txBody>
      </p:sp>
    </p:spTree>
    <p:extLst>
      <p:ext uri="{BB962C8B-B14F-4D97-AF65-F5344CB8AC3E}">
        <p14:creationId xmlns:p14="http://schemas.microsoft.com/office/powerpoint/2010/main" val="330626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12349" y="228600"/>
            <a:ext cx="8389665" cy="607259"/>
          </a:xfrm>
          <a:noFill/>
          <a:ln>
            <a:noFill/>
          </a:ln>
        </p:spPr>
        <p:txBody>
          <a:bodyPr anchor="ctr"/>
          <a:lstStyle/>
          <a:p>
            <a:r>
              <a:rPr lang="en-US" b="0" dirty="0"/>
              <a:t>Enabling Objectives</a:t>
            </a:r>
          </a:p>
        </p:txBody>
      </p:sp>
      <p:sp>
        <p:nvSpPr>
          <p:cNvPr id="2" name="Content Placeholder 1"/>
          <p:cNvSpPr>
            <a:spLocks noGrp="1"/>
          </p:cNvSpPr>
          <p:nvPr>
            <p:ph type="body" sz="quarter" idx="13"/>
          </p:nvPr>
        </p:nvSpPr>
        <p:spPr>
          <a:xfrm>
            <a:off x="381000" y="1137831"/>
            <a:ext cx="8382000" cy="2824569"/>
          </a:xfrm>
        </p:spPr>
        <p:txBody>
          <a:bodyPr/>
          <a:lstStyle/>
          <a:p>
            <a:r>
              <a:rPr lang="en-US" sz="2000" dirty="0"/>
              <a:t>At the end of this session, in the next 90 minutes you will be able to:</a:t>
            </a:r>
          </a:p>
          <a:p>
            <a:pPr marL="0" lvl="1" indent="0">
              <a:buNone/>
            </a:pPr>
            <a:endParaRPr lang="en-US" altLang="en-US" sz="2000" dirty="0">
              <a:solidFill>
                <a:schemeClr val="bg1"/>
              </a:solidFill>
            </a:endParaRPr>
          </a:p>
          <a:p>
            <a:pPr marL="0" lvl="1" indent="0">
              <a:spcBef>
                <a:spcPct val="0"/>
              </a:spcBef>
              <a:buClrTx/>
              <a:buNone/>
            </a:pPr>
            <a:r>
              <a:rPr lang="en-US" altLang="en-US" sz="2000" dirty="0">
                <a:solidFill>
                  <a:schemeClr val="bg1"/>
                </a:solidFill>
              </a:rPr>
              <a:t>Retrieve Data from Multiple Tables by Writing SELECT statements to </a:t>
            </a:r>
          </a:p>
          <a:p>
            <a:pPr marL="284163" lvl="4" indent="0">
              <a:spcBef>
                <a:spcPct val="0"/>
              </a:spcBef>
              <a:buClrTx/>
              <a:buFont typeface="Arial" panose="020B0604020202020204" pitchFamily="34" charset="0"/>
              <a:buChar char="•"/>
            </a:pPr>
            <a:endParaRPr lang="en-US" altLang="en-US"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Access data from more than one table using </a:t>
            </a:r>
            <a:r>
              <a:rPr lang="en-US" altLang="en-US" sz="1600" dirty="0" err="1">
                <a:solidFill>
                  <a:schemeClr val="bg1"/>
                </a:solidFill>
              </a:rPr>
              <a:t>Equi</a:t>
            </a:r>
            <a:r>
              <a:rPr lang="en-US" altLang="en-US" sz="1600" dirty="0">
                <a:solidFill>
                  <a:schemeClr val="bg1"/>
                </a:solidFill>
              </a:rPr>
              <a:t> joins and Natural join.</a:t>
            </a: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Join a table to itself by using Self join</a:t>
            </a: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View </a:t>
            </a:r>
            <a:r>
              <a:rPr lang="en-US" altLang="en-US" dirty="0">
                <a:solidFill>
                  <a:schemeClr val="bg1"/>
                </a:solidFill>
              </a:rPr>
              <a:t>data that generally does not meet a join condition by using Outer joins</a:t>
            </a:r>
            <a:endParaRPr lang="en-US" dirty="0"/>
          </a:p>
        </p:txBody>
      </p:sp>
      <p:sp>
        <p:nvSpPr>
          <p:cNvPr id="6"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6138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906963"/>
          </a:xfrm>
        </p:spPr>
        <p:txBody>
          <a:bodyPr/>
          <a:lstStyle/>
          <a:p>
            <a:r>
              <a:rPr lang="en-US" sz="2000" dirty="0"/>
              <a:t>An OUTER JOIN does not require each record in the two joined tables to have a matching record. </a:t>
            </a:r>
          </a:p>
          <a:p>
            <a:endParaRPr lang="en-US" sz="2000" dirty="0"/>
          </a:p>
          <a:p>
            <a:r>
              <a:rPr lang="en-US" sz="2000" dirty="0"/>
              <a:t>The joined table retains each record—even if no other matching record exists.</a:t>
            </a:r>
          </a:p>
          <a:p>
            <a:endParaRPr lang="en-US" sz="2000" dirty="0">
              <a:solidFill>
                <a:schemeClr val="tx2">
                  <a:lumMod val="60000"/>
                  <a:lumOff val="40000"/>
                </a:schemeClr>
              </a:solidFill>
            </a:endParaRPr>
          </a:p>
          <a:p>
            <a:r>
              <a:rPr lang="en-US" sz="2000" dirty="0"/>
              <a:t>No implicit join-notation for OUTER JOINS </a:t>
            </a:r>
          </a:p>
          <a:p>
            <a:endParaRPr lang="en-US" sz="2000" dirty="0"/>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182714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9067800" cy="4906963"/>
          </a:xfrm>
        </p:spPr>
        <p:txBody>
          <a:bodyPr/>
          <a:lstStyle/>
          <a:p>
            <a:pPr marL="0" indent="0">
              <a:buNone/>
            </a:pPr>
            <a:r>
              <a:rPr lang="en-US" sz="2000" dirty="0"/>
              <a:t>Depending on the table's rows that are retained, </a:t>
            </a:r>
          </a:p>
          <a:p>
            <a:pPr marL="0" indent="0">
              <a:buNone/>
            </a:pPr>
            <a:r>
              <a:rPr lang="en-US" sz="2000" dirty="0"/>
              <a:t>OUTER join is further divided into:</a:t>
            </a:r>
          </a:p>
          <a:p>
            <a:pPr lvl="1"/>
            <a:r>
              <a:rPr lang="en-US" sz="2000" dirty="0"/>
              <a:t>LEFT OUTER JOIN or LEFT JOIN </a:t>
            </a:r>
          </a:p>
          <a:p>
            <a:pPr lvl="1"/>
            <a:r>
              <a:rPr lang="en-US" sz="2000" dirty="0"/>
              <a:t>RIGHT OUTER JOIN or RIGHT JOIN </a:t>
            </a:r>
          </a:p>
          <a:p>
            <a:pPr lvl="1"/>
            <a:r>
              <a:rPr lang="en-US" sz="2000" dirty="0"/>
              <a:t>FULL OUTER JOIN </a:t>
            </a:r>
          </a:p>
          <a:p>
            <a:pPr marL="457200" lvl="1" indent="0">
              <a:buNone/>
            </a:pPr>
            <a:endParaRPr lang="en-US" sz="2000" dirty="0"/>
          </a:p>
          <a:p>
            <a:endParaRPr lang="en-US" sz="2000" dirty="0"/>
          </a:p>
          <a:p>
            <a:r>
              <a:rPr lang="en-US" sz="2000" dirty="0"/>
              <a:t>Use either LEFT /RIGHT/FULL, just OUTER JOIN will not work.</a:t>
            </a:r>
          </a:p>
          <a:p>
            <a:endParaRPr lang="en-US" sz="2000" dirty="0"/>
          </a:p>
          <a:p>
            <a:r>
              <a:rPr lang="en-US" sz="2000" dirty="0"/>
              <a:t>In this case left and right refer to the two sides of the JOIN keyword.</a:t>
            </a:r>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125771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534400" cy="3428999"/>
          </a:xfrm>
        </p:spPr>
        <p:txBody>
          <a:bodyPr/>
          <a:lstStyle/>
          <a:p>
            <a:pPr lvl="1">
              <a:spcBef>
                <a:spcPts val="1200"/>
              </a:spcBef>
              <a:buFont typeface="Arial" pitchFamily="34" charset="0"/>
              <a:buChar char="•"/>
            </a:pPr>
            <a:r>
              <a:rPr lang="en-US" sz="2000" dirty="0">
                <a:solidFill>
                  <a:schemeClr val="bg1"/>
                </a:solidFill>
                <a:latin typeface="Arial" pitchFamily="34" charset="0"/>
                <a:cs typeface="Arial" pitchFamily="34" charset="0"/>
              </a:rPr>
              <a:t>In this join all rows from </a:t>
            </a:r>
            <a:r>
              <a:rPr lang="en-US" sz="2000" i="1" dirty="0">
                <a:solidFill>
                  <a:schemeClr val="bg1"/>
                </a:solidFill>
                <a:latin typeface="Arial" pitchFamily="34" charset="0"/>
                <a:cs typeface="Arial" pitchFamily="34" charset="0"/>
              </a:rPr>
              <a:t>table </a:t>
            </a:r>
            <a:r>
              <a:rPr lang="en-US" sz="2000" dirty="0">
                <a:solidFill>
                  <a:schemeClr val="bg1"/>
                </a:solidFill>
                <a:latin typeface="Arial" pitchFamily="34" charset="0"/>
                <a:cs typeface="Arial" pitchFamily="34" charset="0"/>
              </a:rPr>
              <a:t>specified on the left side of the </a:t>
            </a:r>
            <a:r>
              <a:rPr lang="en-US" sz="2000" dirty="0" err="1">
                <a:solidFill>
                  <a:schemeClr val="bg1"/>
                </a:solidFill>
                <a:latin typeface="Arial" pitchFamily="34" charset="0"/>
                <a:cs typeface="Arial" pitchFamily="34" charset="0"/>
              </a:rPr>
              <a:t>join</a:t>
            </a:r>
            <a:r>
              <a:rPr lang="en-US" sz="2000" dirty="0">
                <a:solidFill>
                  <a:schemeClr val="bg1"/>
                </a:solidFill>
                <a:latin typeface="Arial" pitchFamily="34" charset="0"/>
                <a:cs typeface="Arial" pitchFamily="34" charset="0"/>
              </a:rPr>
              <a:t> statement will appear.</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When no matching data is found from the table on the right side of the join, nulls are placed into fields. </a:t>
            </a:r>
          </a:p>
          <a:p>
            <a:endParaRPr lang="en-US" sz="2000" dirty="0"/>
          </a:p>
          <a:p>
            <a:r>
              <a:rPr lang="en-US" sz="2000" dirty="0"/>
              <a:t>ANSI Style:</a:t>
            </a:r>
          </a:p>
          <a:p>
            <a:pPr marL="400050" lvl="1"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400050" lvl="1"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LEFT OUTER JOIN </a:t>
            </a:r>
            <a:r>
              <a:rPr lang="en-US" sz="2000" b="1" dirty="0">
                <a:solidFill>
                  <a:srgbClr val="BC8F00"/>
                </a:solidFill>
              </a:rPr>
              <a:t>payments p  </a:t>
            </a:r>
          </a:p>
          <a:p>
            <a:pPr marL="400050" lvl="1"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a:t>
            </a:r>
            <a:r>
              <a:rPr lang="en-US" sz="2000" b="1" dirty="0" err="1">
                <a:solidFill>
                  <a:srgbClr val="BC8F00"/>
                </a:solidFill>
              </a:rPr>
              <a:t>p.customernumber</a:t>
            </a:r>
            <a:r>
              <a:rPr lang="en-US" sz="2000" b="1" dirty="0">
                <a:solidFill>
                  <a:srgbClr val="BC8F00"/>
                </a:solidFill>
              </a:rPr>
              <a:t>; </a:t>
            </a:r>
          </a:p>
          <a:p>
            <a:pPr marL="0" indent="0">
              <a:buNone/>
            </a:pPr>
            <a:endParaRPr lang="en-US" sz="2000" dirty="0"/>
          </a:p>
          <a:p>
            <a:pPr marL="0" indent="0">
              <a:buNone/>
            </a:pPr>
            <a:r>
              <a:rPr lang="en-US" sz="2000" dirty="0">
                <a:solidFill>
                  <a:schemeClr val="bg1"/>
                </a:solidFill>
                <a:latin typeface="Arial" pitchFamily="34" charset="0"/>
                <a:cs typeface="Arial" pitchFamily="34" charset="0"/>
              </a:rPr>
              <a:t>	</a:t>
            </a:r>
            <a:endParaRPr lang="en-US" sz="1800" dirty="0">
              <a:solidFill>
                <a:schemeClr val="bg1"/>
              </a:solidFill>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dirty="0">
                <a:solidFill>
                  <a:schemeClr val="bg1"/>
                </a:solidFill>
              </a:rPr>
              <a:t>LEFT OUTER JOIN </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32</a:t>
            </a:fld>
            <a:endParaRPr lang="en-US" sz="1400" dirty="0"/>
          </a:p>
        </p:txBody>
      </p:sp>
      <p:sp>
        <p:nvSpPr>
          <p:cNvPr id="5" name="TextBox 4"/>
          <p:cNvSpPr txBox="1"/>
          <p:nvPr/>
        </p:nvSpPr>
        <p:spPr>
          <a:xfrm>
            <a:off x="533400" y="5068669"/>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customers table will be fetched even if a matching row is not found in payments table</a:t>
            </a:r>
          </a:p>
        </p:txBody>
      </p:sp>
    </p:spTree>
    <p:extLst>
      <p:ext uri="{BB962C8B-B14F-4D97-AF65-F5344CB8AC3E}">
        <p14:creationId xmlns:p14="http://schemas.microsoft.com/office/powerpoint/2010/main" val="40366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1200"/>
              </a:spcBef>
              <a:buFont typeface="Arial" pitchFamily="34" charset="0"/>
              <a:buChar char="•"/>
            </a:pPr>
            <a:r>
              <a:rPr lang="en-US" sz="2000" dirty="0">
                <a:solidFill>
                  <a:schemeClr val="bg1"/>
                </a:solidFill>
                <a:cs typeface="Arial" pitchFamily="34" charset="0"/>
              </a:rPr>
              <a:t>In this join all rows from </a:t>
            </a:r>
            <a:r>
              <a:rPr lang="en-US" sz="2000" i="1" dirty="0">
                <a:solidFill>
                  <a:schemeClr val="bg1"/>
                </a:solidFill>
                <a:cs typeface="Arial" pitchFamily="34" charset="0"/>
              </a:rPr>
              <a:t>table </a:t>
            </a:r>
            <a:r>
              <a:rPr lang="en-US" sz="2000" dirty="0">
                <a:solidFill>
                  <a:schemeClr val="bg1"/>
                </a:solidFill>
                <a:cs typeface="Arial" pitchFamily="34" charset="0"/>
              </a:rPr>
              <a:t>specified on the right side of join statement will appear.</a:t>
            </a:r>
          </a:p>
          <a:p>
            <a:pPr lvl="1">
              <a:spcBef>
                <a:spcPts val="1200"/>
              </a:spcBef>
              <a:buFont typeface="Arial" pitchFamily="34" charset="0"/>
              <a:buChar char="•"/>
            </a:pPr>
            <a:r>
              <a:rPr lang="en-US" sz="2000" dirty="0">
                <a:solidFill>
                  <a:schemeClr val="bg1"/>
                </a:solidFill>
                <a:cs typeface="Arial" pitchFamily="34" charset="0"/>
              </a:rPr>
              <a:t>When no matching data is found from the table on the left side of the join, nulls are placed into fields.</a:t>
            </a:r>
          </a:p>
          <a:p>
            <a:pPr>
              <a:spcBef>
                <a:spcPts val="1200"/>
              </a:spcBef>
              <a:buNone/>
            </a:pPr>
            <a:endParaRPr lang="en-US" sz="1800" b="1" dirty="0">
              <a:latin typeface="Arial" pitchFamily="34" charset="0"/>
              <a:cs typeface="Arial" pitchFamily="34" charset="0"/>
            </a:endParaRPr>
          </a:p>
          <a:p>
            <a:pPr>
              <a:spcBef>
                <a:spcPts val="0"/>
              </a:spcBef>
              <a:spcAft>
                <a:spcPts val="600"/>
              </a:spcAft>
            </a:pPr>
            <a:r>
              <a:rPr lang="en-US" sz="2000" dirty="0"/>
              <a:t>ANSI Style:</a:t>
            </a:r>
          </a:p>
          <a:p>
            <a:pPr marL="800100" lvl="2"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RIGHT OUTER JOIN </a:t>
            </a:r>
            <a:r>
              <a:rPr lang="en-US" sz="2000" b="1" dirty="0">
                <a:solidFill>
                  <a:srgbClr val="BC8F00"/>
                </a:solidFill>
              </a:rPr>
              <a:t>payments p  </a:t>
            </a:r>
          </a:p>
          <a:p>
            <a:pPr marL="800100" lvl="2"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r>
              <a:rPr lang="en-US" sz="2000" b="1" dirty="0">
                <a:solidFill>
                  <a:srgbClr val="BC8F00"/>
                </a:solidFill>
              </a:rPr>
              <a:t>; </a:t>
            </a:r>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solidFill>
                  <a:schemeClr val="bg1"/>
                </a:solidFill>
              </a:rPr>
              <a:t>RIGHT OUTER JOIN </a:t>
            </a:r>
          </a:p>
        </p:txBody>
      </p:sp>
      <p:sp>
        <p:nvSpPr>
          <p:cNvPr id="11"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33</a:t>
            </a:fld>
            <a:endParaRPr lang="en-US" sz="1400" dirty="0"/>
          </a:p>
        </p:txBody>
      </p:sp>
      <p:sp>
        <p:nvSpPr>
          <p:cNvPr id="4" name="Rectangle 3"/>
          <p:cNvSpPr/>
          <p:nvPr/>
        </p:nvSpPr>
        <p:spPr>
          <a:xfrm>
            <a:off x="9372600" y="4343400"/>
            <a:ext cx="914400" cy="914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51597" y="5562600"/>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payments table will be fetched even if a matching row is not found in customers table</a:t>
            </a:r>
          </a:p>
        </p:txBody>
      </p:sp>
    </p:spTree>
    <p:extLst>
      <p:ext uri="{BB962C8B-B14F-4D97-AF65-F5344CB8AC3E}">
        <p14:creationId xmlns:p14="http://schemas.microsoft.com/office/powerpoint/2010/main" val="22714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718238"/>
            <a:ext cx="8229600" cy="4906963"/>
          </a:xfrm>
        </p:spPr>
        <p:txBody>
          <a:bodyPr/>
          <a:lstStyle/>
          <a:p>
            <a:pPr>
              <a:spcBef>
                <a:spcPts val="1200"/>
              </a:spcBef>
            </a:pPr>
            <a:r>
              <a:rPr lang="en-US" sz="2000" dirty="0">
                <a:solidFill>
                  <a:schemeClr val="bg1"/>
                </a:solidFill>
                <a:latin typeface="Arial" pitchFamily="34" charset="0"/>
                <a:cs typeface="Arial" pitchFamily="34" charset="0"/>
              </a:rPr>
              <a:t>In this join, all the rows are returned from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left to the join condition and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right to the join condition</a:t>
            </a:r>
          </a:p>
          <a:p>
            <a:r>
              <a:rPr lang="en-US" sz="2000" dirty="0"/>
              <a:t>Supported: Microsoft SQL Server, DB2, Oracle 10g, 11g </a:t>
            </a:r>
          </a:p>
          <a:p>
            <a:r>
              <a:rPr lang="en-US" sz="2000" dirty="0"/>
              <a:t>Not Supported: MySQL, Sybase </a:t>
            </a:r>
          </a:p>
          <a:p>
            <a:endParaRPr lang="en-US" sz="2000" dirty="0"/>
          </a:p>
          <a:p>
            <a:pPr>
              <a:spcBef>
                <a:spcPts val="0"/>
              </a:spcBef>
              <a:spcAft>
                <a:spcPts val="600"/>
              </a:spcAft>
            </a:pPr>
            <a:r>
              <a:rPr lang="en-US" sz="2000" dirty="0"/>
              <a:t>ANSI Style:</a:t>
            </a:r>
          </a:p>
          <a:p>
            <a:pPr marL="800100" lvl="2"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FULL OUTER JOIN </a:t>
            </a:r>
            <a:r>
              <a:rPr lang="en-US" sz="2000" b="1" dirty="0">
                <a:solidFill>
                  <a:srgbClr val="BC8F00"/>
                </a:solidFill>
              </a:rPr>
              <a:t>payments p  </a:t>
            </a:r>
          </a:p>
          <a:p>
            <a:pPr marL="800100" lvl="2"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r>
              <a:rPr lang="en-US" sz="2000" b="1" dirty="0">
                <a:solidFill>
                  <a:srgbClr val="BC8F00"/>
                </a:solidFill>
              </a:rPr>
              <a:t>; </a:t>
            </a:r>
          </a:p>
          <a:p>
            <a:endParaRPr lang="en-US" sz="2000" dirty="0"/>
          </a:p>
        </p:txBody>
      </p:sp>
      <p:sp>
        <p:nvSpPr>
          <p:cNvPr id="4" name="Title 3"/>
          <p:cNvSpPr>
            <a:spLocks noGrp="1"/>
          </p:cNvSpPr>
          <p:nvPr>
            <p:ph type="title"/>
          </p:nvPr>
        </p:nvSpPr>
        <p:spPr/>
        <p:txBody>
          <a:bodyPr/>
          <a:lstStyle/>
          <a:p>
            <a:r>
              <a:rPr lang="en-US" dirty="0"/>
              <a:t>FULL OUTER JOIN</a:t>
            </a:r>
          </a:p>
        </p:txBody>
      </p:sp>
    </p:spTree>
    <p:extLst>
      <p:ext uri="{BB962C8B-B14F-4D97-AF65-F5344CB8AC3E}">
        <p14:creationId xmlns:p14="http://schemas.microsoft.com/office/powerpoint/2010/main" val="39148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9067800" cy="4648200"/>
          </a:xfrm>
        </p:spPr>
        <p:txBody>
          <a:bodyPr/>
          <a:lstStyle/>
          <a:p>
            <a:r>
              <a:rPr lang="en-US" sz="2000" dirty="0"/>
              <a:t>Some database systems do not support the FULL OUTER JOIN functionality.</a:t>
            </a:r>
          </a:p>
          <a:p>
            <a:r>
              <a:rPr lang="en-US" sz="2000" dirty="0"/>
              <a:t>Hence we can emulate it through the use of an INNER JOIN. </a:t>
            </a:r>
          </a:p>
          <a:p>
            <a:r>
              <a:rPr lang="en-US" sz="2000" dirty="0"/>
              <a:t>UNION ALL selects the "single table rows" from left and right tables respectively.</a:t>
            </a:r>
          </a:p>
          <a:p>
            <a:endParaRPr lang="en-US" dirty="0"/>
          </a:p>
          <a:p>
            <a:r>
              <a:rPr lang="en-US" sz="2000" dirty="0"/>
              <a:t>Example:</a:t>
            </a:r>
          </a:p>
          <a:p>
            <a:pPr marL="0" indent="341313">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customers c</a:t>
            </a:r>
          </a:p>
          <a:p>
            <a:pPr marL="0" indent="341313">
              <a:buNone/>
            </a:pPr>
            <a:r>
              <a:rPr lang="en-US" sz="2000" b="1" dirty="0">
                <a:solidFill>
                  <a:srgbClr val="0070C0"/>
                </a:solidFill>
              </a:rPr>
              <a:t>LEFT JOIN </a:t>
            </a:r>
            <a:r>
              <a:rPr lang="en-US" sz="2000" b="1" dirty="0">
                <a:solidFill>
                  <a:srgbClr val="BC8F00"/>
                </a:solidFill>
              </a:rPr>
              <a:t>payments p</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endParaRPr lang="en-US" sz="2000" b="1" dirty="0">
              <a:solidFill>
                <a:srgbClr val="BC8F00"/>
              </a:solidFill>
            </a:endParaRPr>
          </a:p>
          <a:p>
            <a:pPr marL="0" indent="341313">
              <a:buNone/>
            </a:pPr>
            <a:r>
              <a:rPr lang="en-US" sz="2000" b="1" dirty="0">
                <a:solidFill>
                  <a:srgbClr val="0070C0"/>
                </a:solidFill>
              </a:rPr>
              <a:t>UNION</a:t>
            </a:r>
          </a:p>
          <a:p>
            <a:pPr marL="0" indent="341313">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customers</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c</a:t>
            </a:r>
          </a:p>
          <a:p>
            <a:pPr marL="0" indent="341313">
              <a:buNone/>
            </a:pPr>
            <a:r>
              <a:rPr lang="en-US" sz="2000" b="1" dirty="0">
                <a:solidFill>
                  <a:srgbClr val="0070C0"/>
                </a:solidFill>
              </a:rPr>
              <a:t>RIGHT JOIN</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payments p</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ON </a:t>
            </a:r>
            <a:r>
              <a:rPr lang="en-US" sz="1950" b="1" dirty="0" err="1">
                <a:solidFill>
                  <a:srgbClr val="BC8F00"/>
                </a:solidFill>
              </a:rPr>
              <a:t>c.customernumber</a:t>
            </a:r>
            <a:r>
              <a:rPr lang="en-US" sz="1950" b="1" dirty="0">
                <a:solidFill>
                  <a:srgbClr val="BC8F00"/>
                </a:solidFill>
              </a:rPr>
              <a:t>=</a:t>
            </a:r>
            <a:r>
              <a:rPr lang="en-US" sz="1950" b="1" dirty="0" err="1">
                <a:solidFill>
                  <a:srgbClr val="BC8F00"/>
                </a:solidFill>
              </a:rPr>
              <a:t>p.customernumber</a:t>
            </a:r>
            <a:r>
              <a:rPr lang="en-US" sz="2000" b="1" dirty="0">
                <a:solidFill>
                  <a:srgbClr val="BC8F00"/>
                </a:solidFill>
              </a:rPr>
              <a:t>;</a:t>
            </a:r>
          </a:p>
          <a:p>
            <a:pPr marL="0" indent="341313">
              <a:buNone/>
            </a:pPr>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FULL OUTER JOIN</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27199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a:t>Self Join</a:t>
            </a:r>
            <a:endParaRPr lang="en-US" dirty="0"/>
          </a:p>
        </p:txBody>
      </p:sp>
    </p:spTree>
    <p:extLst>
      <p:ext uri="{BB962C8B-B14F-4D97-AF65-F5344CB8AC3E}">
        <p14:creationId xmlns:p14="http://schemas.microsoft.com/office/powerpoint/2010/main" val="1162550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lvl="1">
              <a:spcBef>
                <a:spcPts val="1200"/>
              </a:spcBef>
              <a:buFont typeface="Arial" pitchFamily="34" charset="0"/>
              <a:buChar char="•"/>
            </a:pP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is used in situations where one row of a table is compared to another row of the same table. </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The table, on which the </a:t>
            </a: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will be used, appears twice in the </a:t>
            </a:r>
            <a:r>
              <a:rPr lang="en-US" sz="2000" b="1" dirty="0">
                <a:solidFill>
                  <a:schemeClr val="bg1"/>
                </a:solidFill>
                <a:latin typeface="Arial" pitchFamily="34" charset="0"/>
                <a:cs typeface="Arial" pitchFamily="34" charset="0"/>
              </a:rPr>
              <a:t>From</a:t>
            </a:r>
            <a:r>
              <a:rPr lang="en-US" sz="2000" b="1" i="1" dirty="0">
                <a:solidFill>
                  <a:schemeClr val="bg1"/>
                </a:solidFill>
                <a:latin typeface="Arial" pitchFamily="34" charset="0"/>
                <a:cs typeface="Arial" pitchFamily="34" charset="0"/>
              </a:rPr>
              <a:t> </a:t>
            </a:r>
            <a:r>
              <a:rPr lang="en-US" sz="2000" dirty="0">
                <a:solidFill>
                  <a:schemeClr val="bg1"/>
                </a:solidFill>
                <a:latin typeface="Arial" pitchFamily="34" charset="0"/>
                <a:cs typeface="Arial" pitchFamily="34" charset="0"/>
              </a:rPr>
              <a:t>clause</a:t>
            </a:r>
          </a:p>
          <a:p>
            <a:pPr marL="742950" lvl="2" indent="-342900">
              <a:spcBef>
                <a:spcPts val="1200"/>
              </a:spcBef>
            </a:pPr>
            <a:r>
              <a:rPr lang="en-US" sz="2000" dirty="0">
                <a:solidFill>
                  <a:schemeClr val="bg1"/>
                </a:solidFill>
                <a:latin typeface="Arial" pitchFamily="34" charset="0"/>
                <a:cs typeface="Arial" pitchFamily="34" charset="0"/>
              </a:rPr>
              <a:t>Use table aliases to qualify column names in the join condition.</a:t>
            </a:r>
          </a:p>
          <a:p>
            <a:endParaRPr lang="en-US" sz="2000" dirty="0"/>
          </a:p>
          <a:p>
            <a:r>
              <a:rPr lang="en-US" sz="2000" dirty="0"/>
              <a:t>ANSI Style:</a:t>
            </a:r>
          </a:p>
          <a:p>
            <a:pPr marL="341313" indent="0">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a.lastname</a:t>
            </a:r>
            <a:r>
              <a:rPr lang="en-US" sz="2000" b="1" dirty="0">
                <a:solidFill>
                  <a:srgbClr val="BC8F00"/>
                </a:solidFill>
              </a:rPr>
              <a:t>, </a:t>
            </a:r>
            <a:r>
              <a:rPr lang="en-US" sz="2000" b="1" dirty="0" err="1">
                <a:solidFill>
                  <a:srgbClr val="BC8F00"/>
                </a:solidFill>
              </a:rPr>
              <a:t>a.reportsto</a:t>
            </a:r>
            <a:r>
              <a:rPr lang="en-US" sz="2000" b="1" dirty="0">
                <a:solidFill>
                  <a:srgbClr val="BC8F00"/>
                </a:solidFill>
              </a:rPr>
              <a:t>, </a:t>
            </a:r>
            <a:r>
              <a:rPr lang="en-US" sz="2000" b="1" dirty="0" err="1">
                <a:solidFill>
                  <a:srgbClr val="BC8F00"/>
                </a:solidFill>
              </a:rPr>
              <a:t>b.firstname</a:t>
            </a:r>
            <a:r>
              <a:rPr lang="en-US" sz="2000" b="1" dirty="0">
                <a:solidFill>
                  <a:srgbClr val="BC8F00"/>
                </a:solidFill>
              </a:rPr>
              <a:t>, </a:t>
            </a:r>
            <a:r>
              <a:rPr lang="en-US" sz="2000" b="1" dirty="0" err="1">
                <a:solidFill>
                  <a:srgbClr val="BC8F00"/>
                </a:solidFill>
              </a:rPr>
              <a:t>b.reportsto</a:t>
            </a:r>
            <a:r>
              <a:rPr lang="en-US" sz="2000" b="1" dirty="0">
                <a:solidFill>
                  <a:srgbClr val="BC8F00"/>
                </a:solidFill>
              </a:rPr>
              <a:t>, </a:t>
            </a:r>
            <a:r>
              <a:rPr lang="en-US" sz="2000" b="1" dirty="0" err="1">
                <a:solidFill>
                  <a:srgbClr val="BC8F00"/>
                </a:solidFill>
              </a:rPr>
              <a:t>b.jobtitle</a:t>
            </a:r>
            <a:r>
              <a:rPr lang="en-US" sz="2000" b="1" dirty="0">
                <a:solidFill>
                  <a:srgbClr val="BC8F00"/>
                </a:solidFill>
              </a:rPr>
              <a:t> </a:t>
            </a:r>
          </a:p>
          <a:p>
            <a:pPr marL="341313" indent="0">
              <a:buNone/>
            </a:pPr>
            <a:r>
              <a:rPr lang="en-US" sz="2000" b="1" dirty="0">
                <a:solidFill>
                  <a:srgbClr val="0070C0"/>
                </a:solidFill>
              </a:rPr>
              <a:t>FROM</a:t>
            </a:r>
            <a:r>
              <a:rPr lang="en-US" sz="2000" b="1" dirty="0">
                <a:solidFill>
                  <a:srgbClr val="BC8F00"/>
                </a:solidFill>
              </a:rPr>
              <a:t> employees a </a:t>
            </a:r>
            <a:r>
              <a:rPr lang="en-US" sz="2000" b="1" dirty="0">
                <a:solidFill>
                  <a:srgbClr val="0070C0"/>
                </a:solidFill>
              </a:rPr>
              <a:t>INNER JOIN </a:t>
            </a:r>
            <a:r>
              <a:rPr lang="en-US" sz="2000" b="1" dirty="0">
                <a:solidFill>
                  <a:srgbClr val="BC8F00"/>
                </a:solidFill>
              </a:rPr>
              <a:t>employees b </a:t>
            </a:r>
          </a:p>
          <a:p>
            <a:pPr marL="341313" indent="0">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a.jobtitle</a:t>
            </a:r>
            <a:r>
              <a:rPr lang="en-US" sz="2000" b="1" dirty="0">
                <a:solidFill>
                  <a:srgbClr val="BC8F00"/>
                </a:solidFill>
              </a:rPr>
              <a:t> =</a:t>
            </a:r>
            <a:r>
              <a:rPr lang="en-US" sz="2000" b="1" dirty="0" err="1">
                <a:solidFill>
                  <a:srgbClr val="BC8F00"/>
                </a:solidFill>
              </a:rPr>
              <a:t>b.jobtitle</a:t>
            </a:r>
            <a:r>
              <a:rPr lang="en-US" sz="2000" b="1" dirty="0">
                <a:solidFill>
                  <a:srgbClr val="BC8F00"/>
                </a:solidFill>
              </a:rPr>
              <a:t>;</a:t>
            </a:r>
          </a:p>
          <a:p>
            <a:pPr marL="0" indent="0">
              <a:buNone/>
            </a:pPr>
            <a:endParaRPr lang="en-US" sz="2000" dirty="0"/>
          </a:p>
        </p:txBody>
      </p:sp>
      <p:sp>
        <p:nvSpPr>
          <p:cNvPr id="2" name="Title 1"/>
          <p:cNvSpPr>
            <a:spLocks noGrp="1"/>
          </p:cNvSpPr>
          <p:nvPr>
            <p:ph type="title"/>
          </p:nvPr>
        </p:nvSpPr>
        <p:spPr>
          <a:noFill/>
          <a:ln>
            <a:noFill/>
          </a:ln>
        </p:spPr>
        <p:txBody>
          <a:bodyPr anchor="ctr"/>
          <a:lstStyle/>
          <a:p>
            <a:r>
              <a:rPr lang="en-US" dirty="0">
                <a:solidFill>
                  <a:schemeClr val="bg1"/>
                </a:solidFill>
              </a:rPr>
              <a:t>SELF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016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a:t>Lend a Hand</a:t>
            </a:r>
          </a:p>
        </p:txBody>
      </p:sp>
      <p:sp>
        <p:nvSpPr>
          <p:cNvPr id="2" name="Text Placeholder 1"/>
          <p:cNvSpPr>
            <a:spLocks noGrp="1"/>
          </p:cNvSpPr>
          <p:nvPr>
            <p:ph type="body" sz="quarter" idx="13"/>
          </p:nvPr>
        </p:nvSpPr>
        <p:spPr/>
        <p:txBody>
          <a:bodyPr>
            <a:normAutofit/>
          </a:bodyPr>
          <a:lstStyle/>
          <a:p>
            <a:r>
              <a:rPr lang="en-US" sz="2000" dirty="0">
                <a:solidFill>
                  <a:schemeClr val="bg1"/>
                </a:solidFill>
              </a:rPr>
              <a:t>Refer  </a:t>
            </a:r>
            <a:r>
              <a:rPr lang="en-US" sz="2000" dirty="0">
                <a:solidFill>
                  <a:schemeClr val="accent3"/>
                </a:solidFill>
              </a:rPr>
              <a:t>RIO_07_ANSI_SQL_Joins_and_Their_Types - Lend a Hand.ppt </a:t>
            </a:r>
            <a:r>
              <a:rPr lang="en-US" sz="2000" dirty="0">
                <a:solidFill>
                  <a:schemeClr val="bg1"/>
                </a:solidFill>
              </a:rPr>
              <a:t>document file</a:t>
            </a:r>
          </a:p>
          <a:p>
            <a:endParaRPr lang="en-US" sz="2000" dirty="0"/>
          </a:p>
        </p:txBody>
      </p:sp>
    </p:spTree>
    <p:extLst>
      <p:ext uri="{BB962C8B-B14F-4D97-AF65-F5344CB8AC3E}">
        <p14:creationId xmlns:p14="http://schemas.microsoft.com/office/powerpoint/2010/main" val="4202157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8389665" cy="457200"/>
          </a:xfrm>
          <a:prstGeom prst="rect">
            <a:avLst/>
          </a:prstGeom>
        </p:spPr>
        <p:txBody>
          <a:bodyPr/>
          <a:lstStyle/>
          <a:p>
            <a:r>
              <a:rPr lang="en-US" sz="1800" b="0" dirty="0"/>
              <a:t>Test your Understanding</a:t>
            </a:r>
          </a:p>
        </p:txBody>
      </p:sp>
      <p:sp>
        <p:nvSpPr>
          <p:cNvPr id="3" name="Content Placeholder 2"/>
          <p:cNvSpPr>
            <a:spLocks noGrp="1"/>
          </p:cNvSpPr>
          <p:nvPr>
            <p:ph type="body" sz="quarter" idx="13"/>
          </p:nvPr>
        </p:nvSpPr>
        <p:spPr>
          <a:prstGeom prst="rect">
            <a:avLst/>
          </a:prstGeom>
        </p:spPr>
        <p:txBody>
          <a:bodyPr>
            <a:normAutofit/>
          </a:bodyPr>
          <a:lstStyle/>
          <a:p>
            <a:pPr marL="457200" indent="-457200">
              <a:buFont typeface="+mj-lt"/>
              <a:buAutoNum type="arabicPeriod"/>
            </a:pPr>
            <a:r>
              <a:rPr sz="2000" dirty="0">
                <a:latin typeface="Arial" pitchFamily="34" charset="0"/>
                <a:cs typeface="Arial" pitchFamily="34" charset="0"/>
              </a:rPr>
              <a:t>What are the advantages of Joins?</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lang="en-US" sz="2000" dirty="0">
                <a:latin typeface="Arial" pitchFamily="34" charset="0"/>
                <a:cs typeface="Arial" pitchFamily="34" charset="0"/>
              </a:rPr>
              <a:t>How to retrieve only the matching rows from two tables?</a:t>
            </a:r>
            <a:endParaRPr sz="2000" dirty="0">
              <a:latin typeface="Arial" pitchFamily="34" charset="0"/>
              <a:cs typeface="Arial" pitchFamily="34" charset="0"/>
            </a:endParaRP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sz="2000" dirty="0">
                <a:latin typeface="Arial" pitchFamily="34" charset="0"/>
                <a:cs typeface="Arial" pitchFamily="34" charset="0"/>
              </a:rPr>
              <a:t>How Outer Join is different from Inner Join?</a:t>
            </a:r>
          </a:p>
          <a:p>
            <a:pPr marL="457200" indent="-457200">
              <a:buFont typeface="+mj-lt"/>
              <a:buAutoNum type="arabicPeriod"/>
            </a:pPr>
            <a:endParaRPr lang="en-US" sz="2000" dirty="0">
              <a:latin typeface="Arial" pitchFamily="34" charset="0"/>
              <a:cs typeface="Arial" pitchFamily="34" charset="0"/>
            </a:endParaRPr>
          </a:p>
          <a:p>
            <a:pPr marL="457200" indent="-457200">
              <a:buFont typeface="+mj-lt"/>
              <a:buAutoNum type="arabicPeriod"/>
            </a:pPr>
            <a:r>
              <a:rPr sz="2000" dirty="0">
                <a:latin typeface="Arial" pitchFamily="34" charset="0"/>
                <a:cs typeface="Arial" pitchFamily="34" charset="0"/>
              </a:rPr>
              <a:t>When </a:t>
            </a:r>
            <a:r>
              <a:rPr lang="en-US" sz="2000" dirty="0">
                <a:latin typeface="Arial" pitchFamily="34" charset="0"/>
                <a:cs typeface="Arial" pitchFamily="34" charset="0"/>
              </a:rPr>
              <a:t>to</a:t>
            </a:r>
            <a:r>
              <a:rPr sz="2000" dirty="0">
                <a:latin typeface="Arial" pitchFamily="34" charset="0"/>
                <a:cs typeface="Arial" pitchFamily="34" charset="0"/>
              </a:rPr>
              <a:t> use Self Join?</a:t>
            </a:r>
            <a:endParaRPr lang="en-US" sz="20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86800" y="6477000"/>
            <a:ext cx="567140" cy="381000"/>
          </a:xfrm>
          <a:prstGeom prst="rect">
            <a:avLst/>
          </a:prstGeom>
        </p:spPr>
        <p:txBody>
          <a:bodyPr/>
          <a:lstStyle/>
          <a:p>
            <a:pPr>
              <a:defRPr/>
            </a:pPr>
            <a:fld id="{50EC62AF-8A58-47DB-8277-FFD1CE2A98DE}" type="slidenum">
              <a:rPr lang="en-US" smtClean="0"/>
              <a:pPr>
                <a:defRPr/>
              </a:pPr>
              <a:t>39</a:t>
            </a:fld>
            <a:endParaRPr lang="en-US" dirty="0"/>
          </a:p>
        </p:txBody>
      </p:sp>
    </p:spTree>
    <p:extLst>
      <p:ext uri="{BB962C8B-B14F-4D97-AF65-F5344CB8AC3E}">
        <p14:creationId xmlns:p14="http://schemas.microsoft.com/office/powerpoint/2010/main" val="326925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Topics</a:t>
            </a:r>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000" dirty="0"/>
              <a:t>Joins and its Types</a:t>
            </a:r>
          </a:p>
          <a:p>
            <a:pPr marL="457200" indent="-457200">
              <a:buFont typeface="Arial" panose="020B0604020202020204" pitchFamily="34" charset="0"/>
              <a:buChar char="•"/>
            </a:pPr>
            <a:r>
              <a:rPr lang="en-US" sz="2000" dirty="0"/>
              <a:t>Cross Join</a:t>
            </a:r>
          </a:p>
          <a:p>
            <a:pPr marL="457200" indent="-457200">
              <a:buFont typeface="Arial" panose="020B0604020202020204" pitchFamily="34" charset="0"/>
              <a:buChar char="•"/>
            </a:pPr>
            <a:r>
              <a:rPr lang="en-US" sz="2000" dirty="0"/>
              <a:t>Inner Join</a:t>
            </a:r>
          </a:p>
          <a:p>
            <a:pPr marL="457200" indent="-457200">
              <a:buFont typeface="Arial" panose="020B0604020202020204" pitchFamily="34" charset="0"/>
              <a:buChar char="•"/>
            </a:pPr>
            <a:r>
              <a:rPr lang="en-US" sz="2000" dirty="0"/>
              <a:t>Outer Join</a:t>
            </a:r>
          </a:p>
          <a:p>
            <a:pPr marL="457200" indent="-457200">
              <a:buFont typeface="Arial" panose="020B0604020202020204" pitchFamily="34" charset="0"/>
              <a:buChar char="•"/>
            </a:pPr>
            <a:r>
              <a:rPr lang="en-US" sz="2000" dirty="0"/>
              <a:t>Self-Join</a:t>
            </a:r>
          </a:p>
        </p:txBody>
      </p:sp>
    </p:spTree>
    <p:extLst>
      <p:ext uri="{BB962C8B-B14F-4D97-AF65-F5344CB8AC3E}">
        <p14:creationId xmlns:p14="http://schemas.microsoft.com/office/powerpoint/2010/main" val="149088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46039" y="212684"/>
            <a:ext cx="8389665" cy="607259"/>
          </a:xfrm>
          <a:noFill/>
          <a:ln>
            <a:noFill/>
          </a:ln>
        </p:spPr>
        <p:txBody>
          <a:bodyPr anchor="ctr"/>
          <a:lstStyle/>
          <a:p>
            <a:r>
              <a:rPr lang="en-US" sz="1800" b="0" dirty="0"/>
              <a:t>Recap</a:t>
            </a:r>
          </a:p>
        </p:txBody>
      </p:sp>
      <p:sp>
        <p:nvSpPr>
          <p:cNvPr id="2" name="Content Placeholder 1"/>
          <p:cNvSpPr>
            <a:spLocks noGrp="1"/>
          </p:cNvSpPr>
          <p:nvPr>
            <p:ph type="body" sz="quarter" idx="13"/>
          </p:nvPr>
        </p:nvSpPr>
        <p:spPr>
          <a:xfrm>
            <a:off x="152400" y="1012824"/>
            <a:ext cx="8763000" cy="4854575"/>
          </a:xfrm>
        </p:spPr>
        <p:txBody>
          <a:bodyPr>
            <a:normAutofit fontScale="85000" lnSpcReduction="20000"/>
          </a:bodyPr>
          <a:lstStyle/>
          <a:p>
            <a:pPr marL="365760" indent="-365760">
              <a:spcBef>
                <a:spcPts val="0"/>
              </a:spcBef>
              <a:spcAft>
                <a:spcPts val="0"/>
              </a:spcAft>
              <a:defRPr/>
            </a:pPr>
            <a:r>
              <a:rPr sz="2000" dirty="0"/>
              <a:t>The key points covered in this chapter are:</a:t>
            </a:r>
            <a:endParaRPr lang="en-US" sz="2000" dirty="0"/>
          </a:p>
          <a:p>
            <a:pPr marL="365760" indent="-365760">
              <a:spcBef>
                <a:spcPts val="0"/>
              </a:spcBef>
              <a:spcAft>
                <a:spcPts val="0"/>
              </a:spcAft>
              <a:defRPr/>
            </a:pPr>
            <a:endParaRPr sz="2000" dirty="0"/>
          </a:p>
          <a:p>
            <a:pPr marL="681038" lvl="1">
              <a:spcBef>
                <a:spcPts val="0"/>
              </a:spcBef>
              <a:spcAft>
                <a:spcPts val="600"/>
              </a:spcAft>
              <a:buFont typeface="Calibri" pitchFamily="34" charset="0"/>
              <a:buChar char="−"/>
            </a:pPr>
            <a:r>
              <a:rPr lang="en-US" dirty="0"/>
              <a:t>SQL JOINS are used to query data from two or more tables, based on a relationship between certain columns in these tables.</a:t>
            </a:r>
          </a:p>
          <a:p>
            <a:pPr marL="681038" lvl="1">
              <a:spcBef>
                <a:spcPts val="0"/>
              </a:spcBef>
              <a:spcAft>
                <a:spcPts val="600"/>
              </a:spcAft>
              <a:buFont typeface="Calibri" pitchFamily="34" charset="0"/>
              <a:buChar char="−"/>
            </a:pPr>
            <a:endParaRPr lang="en-US" dirty="0"/>
          </a:p>
          <a:p>
            <a:pPr marL="681038" lvl="1">
              <a:spcBef>
                <a:spcPts val="0"/>
              </a:spcBef>
              <a:spcAft>
                <a:spcPts val="600"/>
              </a:spcAft>
              <a:buFont typeface="Calibri" pitchFamily="34" charset="0"/>
              <a:buChar char="−"/>
              <a:defRPr/>
            </a:pPr>
            <a:r>
              <a:rPr lang="en-US" dirty="0"/>
              <a:t>JOINS are of two types:</a:t>
            </a:r>
          </a:p>
          <a:p>
            <a:pPr marL="1138238" lvl="3" indent="-285750">
              <a:spcBef>
                <a:spcPts val="0"/>
              </a:spcBef>
              <a:spcAft>
                <a:spcPts val="600"/>
              </a:spcAft>
              <a:buFont typeface="Arial" pitchFamily="34" charset="0"/>
              <a:buChar char="•"/>
              <a:defRPr/>
            </a:pPr>
            <a:r>
              <a:rPr lang="en-US" sz="1600" dirty="0"/>
              <a:t>Theta Style and ANSI style</a:t>
            </a:r>
          </a:p>
          <a:p>
            <a:pPr marL="1138238" lvl="3" indent="-285750">
              <a:spcBef>
                <a:spcPts val="0"/>
              </a:spcBef>
              <a:spcAft>
                <a:spcPts val="600"/>
              </a:spcAft>
              <a:buFont typeface="Arial" pitchFamily="34" charset="0"/>
              <a:buChar char="•"/>
              <a:defRPr/>
            </a:pPr>
            <a:endParaRPr lang="en-US" sz="1600" dirty="0"/>
          </a:p>
          <a:p>
            <a:pPr marL="681038" lvl="1">
              <a:spcBef>
                <a:spcPts val="0"/>
              </a:spcBef>
              <a:spcAft>
                <a:spcPts val="600"/>
              </a:spcAft>
              <a:buFont typeface="Calibri" pitchFamily="34" charset="0"/>
              <a:buChar char="−"/>
              <a:defRPr/>
            </a:pPr>
            <a:r>
              <a:rPr lang="en-US" dirty="0"/>
              <a:t>CROSS JOIN returns the Cartesian product of rows from tables in the join</a:t>
            </a:r>
          </a:p>
          <a:p>
            <a:pPr marL="681038" lvl="1">
              <a:spcBef>
                <a:spcPts val="0"/>
              </a:spcBef>
              <a:spcAft>
                <a:spcPts val="600"/>
              </a:spcAft>
              <a:buFont typeface="Calibri" pitchFamily="34" charset="0"/>
              <a:buChar char="−"/>
              <a:defRPr/>
            </a:pPr>
            <a:endParaRPr lang="en-US" dirty="0"/>
          </a:p>
          <a:p>
            <a:pPr marL="681038" lvl="1">
              <a:spcBef>
                <a:spcPts val="0"/>
              </a:spcBef>
              <a:spcAft>
                <a:spcPts val="600"/>
              </a:spcAft>
              <a:buFont typeface="Calibri" pitchFamily="34" charset="0"/>
              <a:buChar char="−"/>
            </a:pPr>
            <a:r>
              <a:rPr lang="en-US" dirty="0"/>
              <a:t>Inner join creates a new result table by combining column values of two tables (A and B) based upon the join-predicate</a:t>
            </a:r>
          </a:p>
          <a:p>
            <a:pPr marL="681038" lvl="1">
              <a:spcBef>
                <a:spcPts val="0"/>
              </a:spcBef>
              <a:spcAft>
                <a:spcPts val="600"/>
              </a:spcAft>
              <a:buFont typeface="Calibri" pitchFamily="34" charset="0"/>
              <a:buChar char="−"/>
            </a:pPr>
            <a:endParaRPr lang="en-US" dirty="0"/>
          </a:p>
          <a:p>
            <a:pPr marL="681038" lvl="1">
              <a:spcBef>
                <a:spcPts val="0"/>
              </a:spcBef>
              <a:spcAft>
                <a:spcPts val="600"/>
              </a:spcAft>
              <a:buFont typeface="Calibri" pitchFamily="34" charset="0"/>
              <a:buChar char="−"/>
            </a:pPr>
            <a:r>
              <a:rPr lang="en-US" dirty="0"/>
              <a:t>The details of Outer JOIN, CROSS JOIN, LEFT OUTER JOIN, RIGHT OUTER JOIN, FULL OUTER JOIN, and SELF JOIN.</a:t>
            </a:r>
          </a:p>
        </p:txBody>
      </p:sp>
      <p:sp>
        <p:nvSpPr>
          <p:cNvPr id="9"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3227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 calcmode="lin" valueType="num">
                                      <p:cBhvr additive="base">
                                        <p:cTn id="32" dur="10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10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r>
              <a:rPr lang="en-US" sz="2000" dirty="0">
                <a:hlinkClick r:id="rId2"/>
              </a:rPr>
              <a:t>http://en.wikipedia.org/wiki/Join_(SQL)</a:t>
            </a:r>
            <a:endParaRPr lang="en-US" sz="2000" dirty="0"/>
          </a:p>
          <a:p>
            <a:pPr marL="457200" lvl="1" indent="0">
              <a:buNone/>
            </a:pPr>
            <a:endParaRPr lang="en-US" sz="2000" dirty="0"/>
          </a:p>
          <a:p>
            <a:r>
              <a:rPr lang="en-US" sz="2000" dirty="0"/>
              <a:t>Books: </a:t>
            </a:r>
          </a:p>
          <a:p>
            <a:pPr lvl="1"/>
            <a:r>
              <a:rPr lang="en-US" sz="2000" dirty="0"/>
              <a:t>O’Reilly SQL In </a:t>
            </a:r>
            <a:r>
              <a:rPr lang="en-US" sz="2000" dirty="0" err="1"/>
              <a:t>NutShell</a:t>
            </a:r>
            <a:r>
              <a:rPr lang="en-US" sz="2000" dirty="0"/>
              <a:t> Page No: 37, 144, 145, 146</a:t>
            </a:r>
          </a:p>
          <a:p>
            <a:pPr lvl="1"/>
            <a:r>
              <a:rPr lang="en-US" sz="2000" dirty="0"/>
              <a:t>Oracle for Professionals - Covers Oracle 9i, 10g and 11g W CD By </a:t>
            </a:r>
            <a:r>
              <a:rPr lang="en-US" sz="2000" dirty="0" err="1"/>
              <a:t>Sharanam</a:t>
            </a:r>
            <a:r>
              <a:rPr lang="en-US" sz="2000" dirty="0"/>
              <a:t> Shah, </a:t>
            </a:r>
            <a:r>
              <a:rPr lang="en-US" sz="2000" dirty="0" err="1"/>
              <a:t>Vaishali</a:t>
            </a:r>
            <a:r>
              <a:rPr lang="en-US" sz="2000" dirty="0"/>
              <a:t> Shah Page no:451</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Source</a:t>
            </a:r>
          </a:p>
        </p:txBody>
      </p:sp>
      <p:sp>
        <p:nvSpPr>
          <p:cNvPr id="4" name="Slide Number Placeholder 3"/>
          <p:cNvSpPr>
            <a:spLocks noGrp="1"/>
          </p:cNvSpPr>
          <p:nvPr>
            <p:ph type="sldNum" sz="quarter" idx="11"/>
          </p:nvPr>
        </p:nvSpPr>
        <p:spPr>
          <a:xfrm>
            <a:off x="8674290" y="6400800"/>
            <a:ext cx="533400" cy="381000"/>
          </a:xfrm>
        </p:spPr>
        <p:txBody>
          <a:bodyPr/>
          <a:lstStyle/>
          <a:p>
            <a:r>
              <a:rPr lang="en-US" dirty="0"/>
              <a:t>38</a:t>
            </a:r>
          </a:p>
        </p:txBody>
      </p:sp>
      <p:sp>
        <p:nvSpPr>
          <p:cNvPr id="5" name="Footer Placeholder 4"/>
          <p:cNvSpPr>
            <a:spLocks noGrp="1"/>
          </p:cNvSpPr>
          <p:nvPr>
            <p:ph type="ftr" sz="quarter" idx="4294967295"/>
          </p:nvPr>
        </p:nvSpPr>
        <p:spPr/>
        <p:txBody>
          <a:bodyPr/>
          <a:lstStyle/>
          <a:p>
            <a:r>
              <a:rPr lang="en-US" dirty="0"/>
              <a:t>© </a:t>
            </a: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39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ea typeface="+mj-ea"/>
                <a:cs typeface="+mj-cs"/>
              </a:rPr>
              <a:t>You have successfully completed - </a:t>
            </a:r>
          </a:p>
          <a:p>
            <a:pPr lvl="1" fontAlgn="auto">
              <a:spcBef>
                <a:spcPts val="0"/>
              </a:spcBef>
              <a:spcAft>
                <a:spcPts val="0"/>
              </a:spcAft>
              <a:defRPr/>
            </a:pPr>
            <a:r>
              <a:rPr lang="en-US" sz="2300" dirty="0">
                <a:solidFill>
                  <a:schemeClr val="bg1"/>
                </a:solidFill>
              </a:rPr>
              <a:t>ANSI SQL </a:t>
            </a:r>
            <a:r>
              <a:rPr lang="en-US" sz="2400" dirty="0">
                <a:solidFill>
                  <a:schemeClr val="bg2"/>
                </a:solidFill>
                <a:latin typeface="Myriad Pro" pitchFamily="34" charset="0"/>
              </a:rPr>
              <a:t>Joins and Their Types</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42</a:t>
            </a:fld>
            <a:endParaRPr lang="en-US" dirty="0">
              <a:solidFill>
                <a:schemeClr val="bg2"/>
              </a:solidFill>
            </a:endParaRPr>
          </a:p>
        </p:txBody>
      </p:sp>
    </p:spTree>
    <p:extLst>
      <p:ext uri="{BB962C8B-B14F-4D97-AF65-F5344CB8AC3E}">
        <p14:creationId xmlns:p14="http://schemas.microsoft.com/office/powerpoint/2010/main" val="184628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0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63155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373855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dirty="0"/>
              <a:t>Joins and its types</a:t>
            </a:r>
          </a:p>
        </p:txBody>
      </p:sp>
    </p:spTree>
    <p:extLst>
      <p:ext uri="{BB962C8B-B14F-4D97-AF65-F5344CB8AC3E}">
        <p14:creationId xmlns:p14="http://schemas.microsoft.com/office/powerpoint/2010/main" val="334086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89078" y="777138"/>
            <a:ext cx="8673921" cy="4906963"/>
          </a:xfrm>
        </p:spPr>
        <p:txBody>
          <a:bodyPr/>
          <a:lstStyle/>
          <a:p>
            <a:pPr lvl="1">
              <a:spcBef>
                <a:spcPts val="0"/>
              </a:spcBef>
            </a:pPr>
            <a:r>
              <a:rPr lang="en-US" sz="2000" dirty="0"/>
              <a:t>SQL JOINS are used to query data from two or more tables, based on a relationship between certain columns in these tables.</a:t>
            </a:r>
          </a:p>
          <a:p>
            <a:pPr lvl="1">
              <a:spcBef>
                <a:spcPts val="0"/>
              </a:spcBef>
            </a:pPr>
            <a:endParaRPr lang="en-US" sz="2000" dirty="0"/>
          </a:p>
          <a:p>
            <a:pPr lvl="1">
              <a:spcBef>
                <a:spcPts val="0"/>
              </a:spcBef>
            </a:pPr>
            <a:r>
              <a:rPr lang="en-US" sz="2000" dirty="0"/>
              <a:t>Using JOINS, you can fetch exactly the data you want </a:t>
            </a:r>
          </a:p>
          <a:p>
            <a:pPr lvl="2">
              <a:spcBef>
                <a:spcPts val="0"/>
              </a:spcBef>
            </a:pPr>
            <a:r>
              <a:rPr lang="en-US" sz="1800" dirty="0"/>
              <a:t>from any number of tables with just one query</a:t>
            </a:r>
          </a:p>
          <a:p>
            <a:pPr lvl="2">
              <a:spcBef>
                <a:spcPts val="0"/>
              </a:spcBef>
            </a:pPr>
            <a:r>
              <a:rPr lang="en-US" sz="1800" dirty="0"/>
              <a:t>using any search parameter you chose to filter the results. </a:t>
            </a:r>
          </a:p>
          <a:p>
            <a:pPr lvl="1">
              <a:spcBef>
                <a:spcPts val="0"/>
              </a:spcBef>
            </a:pPr>
            <a:endParaRPr lang="en-US" sz="2000" dirty="0"/>
          </a:p>
          <a:p>
            <a:pPr lvl="1">
              <a:spcBef>
                <a:spcPts val="0"/>
              </a:spcBef>
            </a:pPr>
            <a:r>
              <a:rPr lang="en-US" sz="2000" dirty="0"/>
              <a:t>Different vendors allow varying numbers of tables to join in a single join operation. </a:t>
            </a:r>
          </a:p>
          <a:p>
            <a:pPr lvl="1">
              <a:spcBef>
                <a:spcPts val="0"/>
              </a:spcBef>
            </a:pPr>
            <a:endParaRPr lang="en-US" sz="2000" dirty="0"/>
          </a:p>
          <a:p>
            <a:pPr lvl="1">
              <a:spcBef>
                <a:spcPts val="0"/>
              </a:spcBef>
            </a:pPr>
            <a:endParaRPr lang="en-US" sz="2000" dirty="0"/>
          </a:p>
          <a:p>
            <a:pPr>
              <a:spcBef>
                <a:spcPts val="0"/>
              </a:spcBef>
            </a:pPr>
            <a:r>
              <a:rPr lang="en-US" sz="2000" dirty="0"/>
              <a:t>For example: </a:t>
            </a:r>
          </a:p>
          <a:p>
            <a:pPr lvl="1">
              <a:spcBef>
                <a:spcPts val="0"/>
              </a:spcBef>
            </a:pPr>
            <a:r>
              <a:rPr lang="en-US" sz="2000" dirty="0"/>
              <a:t>Oracle is unlimited in the number of allowable JOINS </a:t>
            </a:r>
          </a:p>
          <a:p>
            <a:pPr lvl="1">
              <a:spcBef>
                <a:spcPts val="0"/>
              </a:spcBef>
            </a:pPr>
            <a:r>
              <a:rPr lang="en-US" sz="2000" dirty="0"/>
              <a:t>Microsoft SQL Server allows up to 256 tables in a join operation </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dirty="0"/>
              <a:t>Why 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9</a:t>
            </a:fld>
            <a:endParaRPr lang="en-US" sz="1400" dirty="0"/>
          </a:p>
        </p:txBody>
      </p:sp>
    </p:spTree>
    <p:extLst>
      <p:ext uri="{BB962C8B-B14F-4D97-AF65-F5344CB8AC3E}">
        <p14:creationId xmlns:p14="http://schemas.microsoft.com/office/powerpoint/2010/main" val="35699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subTnLst>
                                    <p:animClr clrSpc="rgb" dir="cw">
                                      <p:cBhvr override="childStyle">
                                        <p:cTn dur="1" fill="hold" display="0" masterRel="nextClick" afterEffect="1"/>
                                        <p:tgtEl>
                                          <p:spTgt spid="9">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subTnLst>
                                    <p:animClr clrSpc="rgb" dir="cw">
                                      <p:cBhvr override="childStyle">
                                        <p:cTn dur="1" fill="hold" display="0" masterRel="nextClick" afterEffect="1"/>
                                        <p:tgtEl>
                                          <p:spTgt spid="9">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subTnLst>
                                    <p:animClr clrSpc="rgb" dir="cw">
                                      <p:cBhvr override="childStyle">
                                        <p:cTn dur="1" fill="hold" display="0" masterRel="nextClick" afterEffect="1"/>
                                        <p:tgtEl>
                                          <p:spTgt spid="9">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subTnLst>
                                    <p:animClr clrSpc="rgb" dir="cw">
                                      <p:cBhvr override="childStyle">
                                        <p:cTn dur="1" fill="hold" display="0" masterRel="nextClick" afterEffect="1"/>
                                        <p:tgtEl>
                                          <p:spTgt spid="9">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subTnLst>
                                    <p:animClr clrSpc="rgb" dir="cw">
                                      <p:cBhvr override="childStyle">
                                        <p:cTn dur="1" fill="hold" display="0" masterRel="nextClick" afterEffect="1"/>
                                        <p:tgtEl>
                                          <p:spTgt spid="9">
                                            <p:txEl>
                                              <p:pRg st="9" end="9"/>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fade">
                                      <p:cBhvr>
                                        <p:cTn id="37" dur="500"/>
                                        <p:tgtEl>
                                          <p:spTgt spid="9">
                                            <p:txEl>
                                              <p:pRg st="10" end="10"/>
                                            </p:txEl>
                                          </p:spTgt>
                                        </p:tgtEl>
                                      </p:cBhvr>
                                    </p:animEffect>
                                  </p:childTnLst>
                                  <p:subTnLst>
                                    <p:animClr clrSpc="rgb" dir="cw">
                                      <p:cBhvr override="childStyle">
                                        <p:cTn dur="1" fill="hold" display="0" masterRel="nextClick" afterEffect="1"/>
                                        <p:tgtEl>
                                          <p:spTgt spid="9">
                                            <p:txEl>
                                              <p:pRg st="10" end="10"/>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500"/>
                                        <p:tgtEl>
                                          <p:spTgt spid="9">
                                            <p:txEl>
                                              <p:pRg st="11" end="11"/>
                                            </p:txEl>
                                          </p:spTgt>
                                        </p:tgtEl>
                                      </p:cBhvr>
                                    </p:animEffect>
                                  </p:childTnLst>
                                  <p:subTnLst>
                                    <p:animClr clrSpc="rgb" dir="cw">
                                      <p:cBhvr override="childStyle">
                                        <p:cTn dur="1" fill="hold" display="0" masterRel="nextClick" afterEffect="1"/>
                                        <p:tgtEl>
                                          <p:spTgt spid="9">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purl.org/dc/term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0E14181D-F268-46C2-BD01-A80F260ACF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Theme_3</Template>
  <TotalTime>17109</TotalTime>
  <Words>3014</Words>
  <Application>Microsoft Office PowerPoint</Application>
  <PresentationFormat>On-screen Show (4:3)</PresentationFormat>
  <Paragraphs>455</Paragraphs>
  <Slides>42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Unicode MS</vt:lpstr>
      <vt:lpstr>Calibri</vt:lpstr>
      <vt:lpstr>Courier New</vt:lpstr>
      <vt:lpstr>Myriad Pro</vt:lpstr>
      <vt:lpstr>Verdana</vt:lpstr>
      <vt:lpstr>1_Academy LCD Compliant Template</vt:lpstr>
      <vt:lpstr>PowerPoint Presentation</vt:lpstr>
      <vt:lpstr>Overview</vt:lpstr>
      <vt:lpstr>Enabling Objectives</vt:lpstr>
      <vt:lpstr>Key Topics</vt:lpstr>
      <vt:lpstr>Scenario</vt:lpstr>
      <vt:lpstr>Database Tables</vt:lpstr>
      <vt:lpstr>Schema Diagram</vt:lpstr>
      <vt:lpstr>PowerPoint Presentation</vt:lpstr>
      <vt:lpstr>Why Join</vt:lpstr>
      <vt:lpstr>JOINS Style</vt:lpstr>
      <vt:lpstr>Theta Style </vt:lpstr>
      <vt:lpstr>Theta Style</vt:lpstr>
      <vt:lpstr>ANSI Style</vt:lpstr>
      <vt:lpstr>ANSI Style</vt:lpstr>
      <vt:lpstr>JOIN ... ON</vt:lpstr>
      <vt:lpstr>JOIN ... USING</vt:lpstr>
      <vt:lpstr>Types of Joins</vt:lpstr>
      <vt:lpstr>PowerPoint Presentation</vt:lpstr>
      <vt:lpstr>CROSS JOIN </vt:lpstr>
      <vt:lpstr>CROSS JOIN </vt:lpstr>
      <vt:lpstr>PowerPoint Presentation</vt:lpstr>
      <vt:lpstr>INNER JOIN</vt:lpstr>
      <vt:lpstr>INNER JOIN</vt:lpstr>
      <vt:lpstr>Classification of Inner joins</vt:lpstr>
      <vt:lpstr>EQUI-JOIN</vt:lpstr>
      <vt:lpstr>NATURAL JOIN </vt:lpstr>
      <vt:lpstr>NATURAL JOIN </vt:lpstr>
      <vt:lpstr>NATURAL JOIN</vt:lpstr>
      <vt:lpstr>PowerPoint Presentation</vt:lpstr>
      <vt:lpstr>OUTER JOIN </vt:lpstr>
      <vt:lpstr>OUTER JOIN </vt:lpstr>
      <vt:lpstr>LEFT OUTER JOIN </vt:lpstr>
      <vt:lpstr>RIGHT OUTER JOIN </vt:lpstr>
      <vt:lpstr>FULL OUTER JOIN</vt:lpstr>
      <vt:lpstr>FULL OUTER JOIN</vt:lpstr>
      <vt:lpstr>PowerPoint Presentation</vt:lpstr>
      <vt:lpstr>SELF JOIN </vt:lpstr>
      <vt:lpstr>Lend a Hand</vt:lpstr>
      <vt:lpstr>Test your Understanding</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176361</dc:creator>
  <cp:lastModifiedBy>Gopal8147117572@outlook.com</cp:lastModifiedBy>
  <cp:revision>934</cp:revision>
  <dcterms:created xsi:type="dcterms:W3CDTF">2011-06-15T11:24:59Z</dcterms:created>
  <dcterms:modified xsi:type="dcterms:W3CDTF">2022-02-11T08:46:26Z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