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4"/>
  </p:sldMasterIdLst>
  <p:notesMasterIdLst>
    <p:notesMasterId r:id="rId35"/>
  </p:notesMasterIdLst>
  <p:handoutMasterIdLst>
    <p:handoutMasterId r:id="rId36"/>
  </p:handoutMasterIdLst>
  <p:sldIdLst>
    <p:sldId id="257" r:id="rId5"/>
    <p:sldId id="496" r:id="rId6"/>
    <p:sldId id="497" r:id="rId7"/>
    <p:sldId id="527" r:id="rId8"/>
    <p:sldId id="512" r:id="rId9"/>
    <p:sldId id="513" r:id="rId10"/>
    <p:sldId id="514" r:id="rId11"/>
    <p:sldId id="528" r:id="rId12"/>
    <p:sldId id="458" r:id="rId13"/>
    <p:sldId id="515" r:id="rId14"/>
    <p:sldId id="460" r:id="rId15"/>
    <p:sldId id="461" r:id="rId16"/>
    <p:sldId id="516" r:id="rId17"/>
    <p:sldId id="529" r:id="rId18"/>
    <p:sldId id="463" r:id="rId19"/>
    <p:sldId id="517" r:id="rId20"/>
    <p:sldId id="530" r:id="rId21"/>
    <p:sldId id="465" r:id="rId22"/>
    <p:sldId id="518" r:id="rId23"/>
    <p:sldId id="466" r:id="rId24"/>
    <p:sldId id="531" r:id="rId25"/>
    <p:sldId id="468" r:id="rId26"/>
    <p:sldId id="469" r:id="rId27"/>
    <p:sldId id="532" r:id="rId28"/>
    <p:sldId id="471" r:id="rId29"/>
    <p:sldId id="472" r:id="rId30"/>
    <p:sldId id="526" r:id="rId31"/>
    <p:sldId id="507" r:id="rId32"/>
    <p:sldId id="524" r:id="rId33"/>
    <p:sldId id="52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3">
          <p15:clr>
            <a:srgbClr val="A4A3A4"/>
          </p15:clr>
        </p15:guide>
        <p15:guide id="2" orient="horz" pos="3840">
          <p15:clr>
            <a:srgbClr val="A4A3A4"/>
          </p15:clr>
        </p15:guide>
        <p15:guide id="3" pos="144">
          <p15:clr>
            <a:srgbClr val="A4A3A4"/>
          </p15:clr>
        </p15:guide>
        <p15:guide id="4" pos="5616">
          <p15:clr>
            <a:srgbClr val="A4A3A4"/>
          </p15:clr>
        </p15:guide>
        <p15:guide id="5"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CB01"/>
    <a:srgbClr val="0C242A"/>
    <a:srgbClr val="879992"/>
    <a:srgbClr val="953735"/>
    <a:srgbClr val="008080"/>
    <a:srgbClr val="663300"/>
    <a:srgbClr val="320019"/>
    <a:srgbClr val="BC4744"/>
    <a:srgbClr val="CE7674"/>
    <a:srgbClr val="2D9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4434" autoAdjust="0"/>
  </p:normalViewPr>
  <p:slideViewPr>
    <p:cSldViewPr>
      <p:cViewPr varScale="1">
        <p:scale>
          <a:sx n="78" d="100"/>
          <a:sy n="78" d="100"/>
        </p:scale>
        <p:origin x="869" y="58"/>
      </p:cViewPr>
      <p:guideLst>
        <p:guide orient="horz" pos="823"/>
        <p:guide orient="horz" pos="3840"/>
        <p:guide pos="144"/>
        <p:guide pos="5616"/>
        <p:guide pos="287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2/11/2022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185466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2052551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82746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35542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27914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1389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77643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67001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98187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77044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314846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906396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1299818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1480784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98555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3334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007078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753958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extLst>
      <p:ext uri="{BB962C8B-B14F-4D97-AF65-F5344CB8AC3E}">
        <p14:creationId xmlns:p14="http://schemas.microsoft.com/office/powerpoint/2010/main" val="33232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97964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95776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a:t>Click to edit Master title style</a:t>
            </a:r>
            <a:endParaRPr lang="en-US" dirty="0"/>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068D587B-6992-4B03-9EE1-58C2DD981ECA}" type="slidenum">
              <a:rPr lang="en-US" smtClean="0"/>
              <a:t>‹#›</a:t>
            </a:fld>
            <a:endParaRPr lang="en-US"/>
          </a:p>
        </p:txBody>
      </p:sp>
    </p:spTree>
    <p:extLst>
      <p:ext uri="{BB962C8B-B14F-4D97-AF65-F5344CB8AC3E}">
        <p14:creationId xmlns:p14="http://schemas.microsoft.com/office/powerpoint/2010/main" val="371577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9" name="Picture 8"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7042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23938456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a:prstGeom prst="rect">
            <a:avLst/>
          </a:prstGeom>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Add text here. (Topic slide starts from here)</a:t>
            </a:r>
          </a:p>
          <a:p>
            <a:pPr lvl="0"/>
            <a:r>
              <a:rPr lang="en-US" dirty="0"/>
              <a:t>You can add a picture, chart, or other content in the right column by clicking the appropriate button.</a:t>
            </a:r>
          </a:p>
          <a:p>
            <a:pPr lvl="0"/>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a:t>Click to edit Slide Title</a:t>
            </a:r>
            <a:endParaRPr lang="en-GB" dirty="0"/>
          </a:p>
        </p:txBody>
      </p:sp>
    </p:spTree>
    <p:extLst>
      <p:ext uri="{BB962C8B-B14F-4D97-AF65-F5344CB8AC3E}">
        <p14:creationId xmlns:p14="http://schemas.microsoft.com/office/powerpoint/2010/main" val="130003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159813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19940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216681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6321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76482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294396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7272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14367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7"/>
    </p:custDataLst>
    <p:extLst>
      <p:ext uri="{BB962C8B-B14F-4D97-AF65-F5344CB8AC3E}">
        <p14:creationId xmlns:p14="http://schemas.microsoft.com/office/powerpoint/2010/main" val="295459890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4" r:id="rId24"/>
    <p:sldLayoutId id="2147483788" r:id="rId25"/>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05876" y="2743200"/>
            <a:ext cx="8284633" cy="584775"/>
          </a:xfrm>
        </p:spPr>
        <p:txBody>
          <a:bodyPr/>
          <a:lstStyle/>
          <a:p>
            <a:r>
              <a:rPr lang="en-US" dirty="0"/>
              <a:t>ANSI SQL</a:t>
            </a:r>
          </a:p>
        </p:txBody>
      </p:sp>
      <p:sp>
        <p:nvSpPr>
          <p:cNvPr id="7" name="Text Placeholder 6"/>
          <p:cNvSpPr>
            <a:spLocks noGrp="1"/>
          </p:cNvSpPr>
          <p:nvPr>
            <p:ph type="body" sz="quarter" idx="15"/>
          </p:nvPr>
        </p:nvSpPr>
        <p:spPr>
          <a:xfrm>
            <a:off x="407739" y="3657600"/>
            <a:ext cx="7880905" cy="446088"/>
          </a:xfrm>
        </p:spPr>
        <p:txBody>
          <a:bodyPr/>
          <a:lstStyle/>
          <a:p>
            <a:r>
              <a:rPr lang="en-US" dirty="0"/>
              <a:t>Sub-queries – session 1</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What is a Sub-query?</a:t>
            </a:r>
          </a:p>
          <a:p>
            <a:pPr lvl="1">
              <a:buFont typeface="Calibri" pitchFamily="34" charset="0"/>
              <a:buChar char="—"/>
            </a:pPr>
            <a:r>
              <a:rPr lang="en-US" sz="2000" dirty="0"/>
              <a:t>Is a query within a query. </a:t>
            </a:r>
          </a:p>
          <a:p>
            <a:pPr lvl="1">
              <a:buFont typeface="Calibri" pitchFamily="34" charset="0"/>
              <a:buChar char="—"/>
            </a:pPr>
            <a:r>
              <a:rPr lang="en-US" sz="2000" dirty="0"/>
              <a:t>It is also called an inner query or a nested query.</a:t>
            </a:r>
          </a:p>
          <a:p>
            <a:endParaRPr lang="en-IN" sz="2000" dirty="0"/>
          </a:p>
        </p:txBody>
      </p:sp>
      <p:sp>
        <p:nvSpPr>
          <p:cNvPr id="2" name="Title 1"/>
          <p:cNvSpPr>
            <a:spLocks noGrp="1"/>
          </p:cNvSpPr>
          <p:nvPr>
            <p:ph type="title"/>
          </p:nvPr>
        </p:nvSpPr>
        <p:spPr>
          <a:noFill/>
          <a:ln>
            <a:noFill/>
          </a:ln>
        </p:spPr>
        <p:txBody>
          <a:bodyPr anchor="ctr"/>
          <a:lstStyle/>
          <a:p>
            <a:r>
              <a:rPr lang="en-US" dirty="0"/>
              <a:t>Sub-queries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10</a:t>
            </a:fld>
            <a:endParaRPr lang="en-US"/>
          </a:p>
        </p:txBody>
      </p:sp>
    </p:spTree>
    <p:extLst>
      <p:ext uri="{BB962C8B-B14F-4D97-AF65-F5344CB8AC3E}">
        <p14:creationId xmlns:p14="http://schemas.microsoft.com/office/powerpoint/2010/main" val="401415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Advantages of Sub-queries:</a:t>
            </a:r>
          </a:p>
          <a:p>
            <a:pPr marL="739775" lvl="1" indent="-274638">
              <a:lnSpc>
                <a:spcPct val="120000"/>
              </a:lnSpc>
              <a:spcBef>
                <a:spcPts val="0"/>
              </a:spcBef>
              <a:buFont typeface="Calibri" pitchFamily="34" charset="0"/>
              <a:buChar char="—"/>
            </a:pPr>
            <a:r>
              <a:rPr lang="en-US" sz="2000" dirty="0"/>
              <a:t>They allow queries that are structured.</a:t>
            </a:r>
          </a:p>
          <a:p>
            <a:pPr marL="1139825" lvl="2" indent="-274638">
              <a:lnSpc>
                <a:spcPct val="120000"/>
              </a:lnSpc>
              <a:spcBef>
                <a:spcPts val="0"/>
              </a:spcBef>
              <a:buFont typeface="Calibri" pitchFamily="34" charset="0"/>
              <a:buChar char="—"/>
            </a:pPr>
            <a:r>
              <a:rPr lang="en-US" sz="1600" dirty="0"/>
              <a:t> </a:t>
            </a:r>
            <a:r>
              <a:rPr lang="en-US" sz="1800" dirty="0"/>
              <a:t>so that it is possible to isolate each part of a statement. </a:t>
            </a:r>
          </a:p>
          <a:p>
            <a:pPr marL="1139825" lvl="2" indent="-274638">
              <a:lnSpc>
                <a:spcPct val="120000"/>
              </a:lnSpc>
              <a:spcBef>
                <a:spcPts val="0"/>
              </a:spcBef>
              <a:buFont typeface="Calibri" pitchFamily="34" charset="0"/>
              <a:buChar char="—"/>
            </a:pPr>
            <a:endParaRPr lang="en-US" sz="1800" dirty="0"/>
          </a:p>
          <a:p>
            <a:pPr marL="739775" lvl="1" indent="-274638">
              <a:lnSpc>
                <a:spcPct val="120000"/>
              </a:lnSpc>
              <a:spcBef>
                <a:spcPts val="0"/>
              </a:spcBef>
              <a:buFont typeface="Calibri" pitchFamily="34" charset="0"/>
              <a:buChar char="—"/>
            </a:pPr>
            <a:r>
              <a:rPr lang="en-US" sz="2000" dirty="0"/>
              <a:t>They provide alternative ways to perform operations that would otherwise require complex joins and unions. </a:t>
            </a:r>
          </a:p>
          <a:p>
            <a:pPr marL="739775" lvl="1" indent="-274638">
              <a:lnSpc>
                <a:spcPct val="120000"/>
              </a:lnSpc>
              <a:spcBef>
                <a:spcPts val="0"/>
              </a:spcBef>
              <a:buFont typeface="Calibri" pitchFamily="34" charset="0"/>
              <a:buChar char="—"/>
            </a:pPr>
            <a:endParaRPr lang="en-US" sz="2000" dirty="0"/>
          </a:p>
          <a:p>
            <a:pPr marL="739775" lvl="1" indent="-274638">
              <a:lnSpc>
                <a:spcPct val="120000"/>
              </a:lnSpc>
              <a:spcBef>
                <a:spcPts val="0"/>
              </a:spcBef>
              <a:buFont typeface="Calibri" pitchFamily="34" charset="0"/>
              <a:buChar char="—"/>
            </a:pPr>
            <a:r>
              <a:rPr lang="en-US" sz="2000" dirty="0"/>
              <a:t>Sub-queries are more readable than complex joins or unions. </a:t>
            </a:r>
          </a:p>
          <a:p>
            <a:pPr marL="739775" lvl="1" indent="-274638">
              <a:lnSpc>
                <a:spcPct val="120000"/>
              </a:lnSpc>
              <a:spcBef>
                <a:spcPts val="0"/>
              </a:spcBef>
              <a:buFont typeface="Calibri" pitchFamily="34" charset="0"/>
              <a:buChar char="—"/>
            </a:pPr>
            <a:endParaRPr lang="en-US" sz="2000" dirty="0"/>
          </a:p>
          <a:p>
            <a:pPr marL="739775" lvl="1" indent="-274638">
              <a:lnSpc>
                <a:spcPct val="120000"/>
              </a:lnSpc>
              <a:spcBef>
                <a:spcPts val="0"/>
              </a:spcBef>
              <a:buFont typeface="Calibri" pitchFamily="34" charset="0"/>
              <a:buChar char="—"/>
            </a:pPr>
            <a:r>
              <a:rPr lang="en-US" sz="2000" dirty="0"/>
              <a:t>The innovation of Sub-queries gave the original idea of calling the early SQL “Structured Query Language.” </a:t>
            </a:r>
          </a:p>
        </p:txBody>
      </p:sp>
      <p:sp>
        <p:nvSpPr>
          <p:cNvPr id="2" name="Title 1"/>
          <p:cNvSpPr>
            <a:spLocks noGrp="1"/>
          </p:cNvSpPr>
          <p:nvPr>
            <p:ph type="title"/>
          </p:nvPr>
        </p:nvSpPr>
        <p:spPr>
          <a:noFill/>
          <a:ln>
            <a:noFill/>
          </a:ln>
        </p:spPr>
        <p:txBody>
          <a:bodyPr anchor="ctr"/>
          <a:lstStyle/>
          <a:p>
            <a:r>
              <a:rPr lang="en-US" dirty="0"/>
              <a:t>Sub-queries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11</a:t>
            </a:fld>
            <a:endParaRPr lang="en-US"/>
          </a:p>
        </p:txBody>
      </p:sp>
    </p:spTree>
    <p:extLst>
      <p:ext uri="{BB962C8B-B14F-4D97-AF65-F5344CB8AC3E}">
        <p14:creationId xmlns:p14="http://schemas.microsoft.com/office/powerpoint/2010/main" val="10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76800"/>
          </a:xfrm>
        </p:spPr>
        <p:txBody>
          <a:bodyPr>
            <a:noAutofit/>
          </a:bodyPr>
          <a:lstStyle/>
          <a:p>
            <a:pPr lvl="1">
              <a:lnSpc>
                <a:spcPct val="120000"/>
              </a:lnSpc>
              <a:spcBef>
                <a:spcPts val="0"/>
              </a:spcBef>
              <a:buFont typeface="Arial" panose="020B0604020202020204" pitchFamily="34" charset="0"/>
              <a:buChar char="•"/>
            </a:pPr>
            <a:r>
              <a:rPr lang="en-US" sz="2000" dirty="0"/>
              <a:t>Sub-queries must be enclosed within parentheses.</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a:t>A Sub-query can have only one column in the SELECT clause, </a:t>
            </a:r>
          </a:p>
          <a:p>
            <a:pPr lvl="2">
              <a:lnSpc>
                <a:spcPct val="120000"/>
              </a:lnSpc>
              <a:spcBef>
                <a:spcPts val="0"/>
              </a:spcBef>
              <a:buFont typeface="Arial" panose="020B0604020202020204" pitchFamily="34" charset="0"/>
              <a:buChar char="•"/>
            </a:pPr>
            <a:r>
              <a:rPr lang="en-US" sz="1800" dirty="0"/>
              <a:t>unless multiple columns are in the main query for the Sub-query to compare its selected columns.</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a:t>An ORDER BY cannot be used in a Sub-query, although the main query can use an ORDER BY. </a:t>
            </a:r>
          </a:p>
        </p:txBody>
      </p:sp>
      <p:sp>
        <p:nvSpPr>
          <p:cNvPr id="2" name="Title 1"/>
          <p:cNvSpPr>
            <a:spLocks noGrp="1"/>
          </p:cNvSpPr>
          <p:nvPr>
            <p:ph type="title"/>
          </p:nvPr>
        </p:nvSpPr>
        <p:spPr>
          <a:noFill/>
          <a:ln>
            <a:noFill/>
          </a:ln>
        </p:spPr>
        <p:txBody>
          <a:bodyPr anchor="ctr"/>
          <a:lstStyle/>
          <a:p>
            <a:r>
              <a:rPr lang="en-US" dirty="0"/>
              <a:t>Sub-query 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12</a:t>
            </a:fld>
            <a:endParaRPr lang="en-US"/>
          </a:p>
        </p:txBody>
      </p:sp>
    </p:spTree>
    <p:extLst>
      <p:ext uri="{BB962C8B-B14F-4D97-AF65-F5344CB8AC3E}">
        <p14:creationId xmlns:p14="http://schemas.microsoft.com/office/powerpoint/2010/main" val="32315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76800"/>
          </a:xfrm>
        </p:spPr>
        <p:txBody>
          <a:bodyPr>
            <a:noAutofit/>
          </a:bodyPr>
          <a:lstStyle/>
          <a:p>
            <a:pPr lvl="1">
              <a:lnSpc>
                <a:spcPct val="120000"/>
              </a:lnSpc>
              <a:spcBef>
                <a:spcPts val="0"/>
              </a:spcBef>
              <a:buFont typeface="Arial" panose="020B0604020202020204" pitchFamily="34" charset="0"/>
              <a:buChar char="•"/>
            </a:pPr>
            <a:r>
              <a:rPr lang="en-US" sz="2000" dirty="0"/>
              <a:t>The GROUP BY can be used to perform the same function as the ORDER BY in a Sub-query.</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a:t>A Sub-query cannot be immediately enclosed in a set function.</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a:t>BETWEEN operator cannot be used with a Sub-query; </a:t>
            </a:r>
          </a:p>
          <a:p>
            <a:pPr lvl="2">
              <a:lnSpc>
                <a:spcPct val="120000"/>
              </a:lnSpc>
              <a:spcBef>
                <a:spcPts val="0"/>
              </a:spcBef>
              <a:buFont typeface="Arial" panose="020B0604020202020204" pitchFamily="34" charset="0"/>
              <a:buChar char="•"/>
            </a:pPr>
            <a:r>
              <a:rPr lang="en-US" sz="1800" dirty="0"/>
              <a:t>however, BETWEEN can be used within the Sub-query.</a:t>
            </a:r>
          </a:p>
        </p:txBody>
      </p:sp>
      <p:sp>
        <p:nvSpPr>
          <p:cNvPr id="2" name="Title 1"/>
          <p:cNvSpPr>
            <a:spLocks noGrp="1"/>
          </p:cNvSpPr>
          <p:nvPr>
            <p:ph type="title"/>
          </p:nvPr>
        </p:nvSpPr>
        <p:spPr>
          <a:noFill/>
          <a:ln>
            <a:noFill/>
          </a:ln>
        </p:spPr>
        <p:txBody>
          <a:bodyPr anchor="ctr"/>
          <a:lstStyle/>
          <a:p>
            <a:r>
              <a:rPr lang="en-US" dirty="0"/>
              <a:t>Sub-query 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13</a:t>
            </a:fld>
            <a:endParaRPr lang="en-US"/>
          </a:p>
        </p:txBody>
      </p:sp>
    </p:spTree>
    <p:extLst>
      <p:ext uri="{BB962C8B-B14F-4D97-AF65-F5344CB8AC3E}">
        <p14:creationId xmlns:p14="http://schemas.microsoft.com/office/powerpoint/2010/main" val="1818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Sub-Queries with SELECT</a:t>
            </a:r>
          </a:p>
        </p:txBody>
      </p:sp>
    </p:spTree>
    <p:extLst>
      <p:ext uri="{BB962C8B-B14F-4D97-AF65-F5344CB8AC3E}">
        <p14:creationId xmlns:p14="http://schemas.microsoft.com/office/powerpoint/2010/main" val="343572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25526"/>
            <a:ext cx="8229600" cy="4906963"/>
          </a:xfrm>
        </p:spPr>
        <p:txBody>
          <a:bodyPr>
            <a:noAutofit/>
          </a:bodyPr>
          <a:lstStyle/>
          <a:p>
            <a:pPr marL="0" lvl="1" indent="0">
              <a:lnSpc>
                <a:spcPct val="120000"/>
              </a:lnSpc>
              <a:spcBef>
                <a:spcPts val="0"/>
              </a:spcBef>
              <a:buNone/>
            </a:pPr>
            <a:r>
              <a:rPr lang="en-US" sz="2000" dirty="0"/>
              <a:t>Sub-queries are most frequently used with the SELECT statement.</a:t>
            </a:r>
          </a:p>
          <a:p>
            <a:pPr marL="0" indent="0">
              <a:lnSpc>
                <a:spcPct val="120000"/>
              </a:lnSpc>
              <a:spcBef>
                <a:spcPts val="0"/>
              </a:spcBef>
              <a:buNone/>
            </a:pPr>
            <a:endParaRPr lang="en-US" sz="2000" dirty="0">
              <a:solidFill>
                <a:srgbClr val="3BCB01"/>
              </a:solidFill>
            </a:endParaRPr>
          </a:p>
          <a:p>
            <a:pPr marL="0" indent="0">
              <a:lnSpc>
                <a:spcPct val="120000"/>
              </a:lnSpc>
              <a:spcBef>
                <a:spcPts val="0"/>
              </a:spcBef>
              <a:buNone/>
            </a:pPr>
            <a:r>
              <a:rPr lang="en-US" sz="2000" dirty="0">
                <a:solidFill>
                  <a:srgbClr val="3BCB01"/>
                </a:solidFill>
              </a:rPr>
              <a:t>Syntax</a:t>
            </a:r>
          </a:p>
          <a:p>
            <a:pPr marL="400050" lvl="1" indent="0">
              <a:buNone/>
            </a:pPr>
            <a:r>
              <a:rPr lang="en-IN" sz="2000" b="1" dirty="0">
                <a:solidFill>
                  <a:srgbClr val="0070C0"/>
                </a:solidFill>
              </a:rPr>
              <a:t>		SELECT</a:t>
            </a:r>
            <a:r>
              <a:rPr lang="en-IN" sz="2000" dirty="0">
                <a:latin typeface="Courier New" pitchFamily="49" charset="0"/>
                <a:cs typeface="Courier New" pitchFamily="49" charset="0"/>
              </a:rPr>
              <a:t> </a:t>
            </a:r>
            <a:r>
              <a:rPr lang="en-IN" sz="2000" b="1" dirty="0" err="1">
                <a:solidFill>
                  <a:srgbClr val="BC8F00"/>
                </a:solidFill>
              </a:rPr>
              <a:t>column_name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a:t>
            </a:r>
          </a:p>
          <a:p>
            <a:pPr marL="400050" lvl="1" indent="0">
              <a:buNone/>
            </a:pPr>
            <a:r>
              <a:rPr lang="en-IN" sz="2000" b="1" dirty="0">
                <a:solidFill>
                  <a:srgbClr val="0070C0"/>
                </a:solidFill>
              </a:rPr>
              <a:t>		FROM</a:t>
            </a:r>
            <a:r>
              <a:rPr lang="en-IN" sz="2000" b="1" dirty="0">
                <a:solidFill>
                  <a:srgbClr val="BC8F00"/>
                </a:solidFill>
              </a:rPr>
              <a:t> table1 [,table2]</a:t>
            </a:r>
          </a:p>
          <a:p>
            <a:pPr marL="400050" lvl="1" indent="0">
              <a:buNone/>
            </a:pPr>
            <a:r>
              <a:rPr lang="en-IN" sz="2000" b="1" dirty="0">
                <a:solidFill>
                  <a:srgbClr val="0070C0"/>
                </a:solidFill>
              </a:rPr>
              <a:t>		WHERE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a:solidFill>
                  <a:srgbClr val="0070C0"/>
                </a:solidFill>
              </a:rPr>
              <a:t>OPERATOR</a:t>
            </a:r>
          </a:p>
          <a:p>
            <a:pPr marL="400050" lvl="1" indent="0">
              <a:buNone/>
            </a:pPr>
            <a:r>
              <a:rPr lang="en-IN" sz="2000" b="1" dirty="0">
                <a:solidFill>
                  <a:srgbClr val="0070C0"/>
                </a:solidFill>
              </a:rPr>
              <a:t>		(SELECT</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a:t>
            </a:r>
          </a:p>
          <a:p>
            <a:pPr marL="400050" lvl="1" indent="0">
              <a:buNone/>
            </a:pPr>
            <a:r>
              <a:rPr lang="en-IN" sz="2000" b="1" dirty="0">
                <a:solidFill>
                  <a:srgbClr val="BC8F00"/>
                </a:solidFill>
              </a:rPr>
              <a:t>		</a:t>
            </a:r>
            <a:r>
              <a:rPr lang="en-IN" sz="2000" b="1" dirty="0">
                <a:solidFill>
                  <a:srgbClr val="0070C0"/>
                </a:solidFill>
              </a:rPr>
              <a:t>FROM</a:t>
            </a:r>
            <a:r>
              <a:rPr lang="en-IN" sz="2000" b="1" dirty="0">
                <a:solidFill>
                  <a:srgbClr val="BC8F00"/>
                </a:solidFill>
              </a:rPr>
              <a:t> table1 [,table2]</a:t>
            </a:r>
          </a:p>
          <a:p>
            <a:pPr marL="400050" lvl="1" indent="0">
              <a:buNone/>
            </a:pPr>
            <a:r>
              <a:rPr lang="en-IN" sz="2000" b="1" dirty="0">
                <a:solidFill>
                  <a:srgbClr val="BC8F00"/>
                </a:solidFill>
              </a:rPr>
              <a:t>		</a:t>
            </a:r>
            <a:r>
              <a:rPr lang="en-IN" sz="2000" b="1" dirty="0">
                <a:solidFill>
                  <a:srgbClr val="0070C0"/>
                </a:solidFill>
              </a:rPr>
              <a:t>WHERE</a:t>
            </a:r>
            <a:r>
              <a:rPr lang="en-IN" sz="2000" b="1" dirty="0">
                <a:solidFill>
                  <a:srgbClr val="BC8F00"/>
                </a:solidFill>
              </a:rPr>
              <a:t> </a:t>
            </a:r>
            <a:r>
              <a:rPr lang="en-IN" sz="2000" b="1" dirty="0" err="1">
                <a:solidFill>
                  <a:srgbClr val="BC8F00"/>
                </a:solidFill>
              </a:rPr>
              <a:t>row_condition</a:t>
            </a:r>
            <a:r>
              <a:rPr lang="en-IN" sz="2000" b="1" dirty="0">
                <a:solidFill>
                  <a:srgbClr val="BC8F00"/>
                </a:solidFill>
              </a:rPr>
              <a:t> </a:t>
            </a:r>
            <a:r>
              <a:rPr lang="en-IN" sz="2000" b="1" dirty="0">
                <a:solidFill>
                  <a:srgbClr val="0070C0"/>
                </a:solidFill>
              </a:rPr>
              <a:t>);</a:t>
            </a:r>
          </a:p>
        </p:txBody>
      </p:sp>
      <p:sp>
        <p:nvSpPr>
          <p:cNvPr id="2" name="Title 1"/>
          <p:cNvSpPr>
            <a:spLocks noGrp="1"/>
          </p:cNvSpPr>
          <p:nvPr>
            <p:ph type="title"/>
          </p:nvPr>
        </p:nvSpPr>
        <p:spPr>
          <a:noFill/>
          <a:ln>
            <a:noFill/>
          </a:ln>
        </p:spPr>
        <p:txBody>
          <a:bodyPr anchor="ctr"/>
          <a:lstStyle/>
          <a:p>
            <a:r>
              <a:rPr lang="en-US" dirty="0"/>
              <a:t>Sub-query: 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15</a:t>
            </a:fld>
            <a:endParaRPr lang="en-US"/>
          </a:p>
        </p:txBody>
      </p:sp>
    </p:spTree>
    <p:extLst>
      <p:ext uri="{BB962C8B-B14F-4D97-AF65-F5344CB8AC3E}">
        <p14:creationId xmlns:p14="http://schemas.microsoft.com/office/powerpoint/2010/main" val="26590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25526"/>
            <a:ext cx="8229600" cy="4906963"/>
          </a:xfrm>
        </p:spPr>
        <p:txBody>
          <a:bodyPr>
            <a:noAutofit/>
          </a:bodyPr>
          <a:lstStyle/>
          <a:p>
            <a:pPr>
              <a:lnSpc>
                <a:spcPct val="120000"/>
              </a:lnSpc>
              <a:spcBef>
                <a:spcPts val="0"/>
              </a:spcBef>
            </a:pPr>
            <a:endParaRPr lang="en-US" sz="2000" dirty="0"/>
          </a:p>
          <a:p>
            <a:pPr>
              <a:lnSpc>
                <a:spcPct val="120000"/>
              </a:lnSpc>
              <a:spcBef>
                <a:spcPts val="0"/>
              </a:spcBef>
            </a:pPr>
            <a:endParaRPr lang="en-US" sz="2000" dirty="0"/>
          </a:p>
          <a:p>
            <a:pPr marL="0" indent="0">
              <a:lnSpc>
                <a:spcPct val="120000"/>
              </a:lnSpc>
              <a:spcBef>
                <a:spcPts val="0"/>
              </a:spcBef>
              <a:buNone/>
            </a:pPr>
            <a:r>
              <a:rPr lang="en-US" sz="2000" dirty="0">
                <a:solidFill>
                  <a:srgbClr val="3BCB01"/>
                </a:solidFill>
              </a:rPr>
              <a:t>Example</a:t>
            </a:r>
            <a:endParaRPr lang="en-US" sz="2000" dirty="0"/>
          </a:p>
          <a:p>
            <a:pPr marL="800100" lvl="2" indent="0">
              <a:lnSpc>
                <a:spcPct val="120000"/>
              </a:lnSpc>
              <a:spcBef>
                <a:spcPts val="0"/>
              </a:spcBef>
              <a:buNone/>
            </a:pPr>
            <a:r>
              <a:rPr lang="en-US" sz="2000" b="1" dirty="0">
                <a:solidFill>
                  <a:srgbClr val="0070C0"/>
                </a:solidFill>
              </a:rPr>
              <a:t>SELECT</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customers.customername</a:t>
            </a:r>
            <a:r>
              <a:rPr lang="en-US" sz="2000" b="1" dirty="0">
                <a:solidFill>
                  <a:srgbClr val="BC8F00"/>
                </a:solidFill>
              </a:rPr>
              <a:t>, </a:t>
            </a:r>
            <a:r>
              <a:rPr lang="en-US" sz="2000" b="1" dirty="0" err="1">
                <a:solidFill>
                  <a:srgbClr val="BC8F00"/>
                </a:solidFill>
              </a:rPr>
              <a:t>customers.phone</a:t>
            </a:r>
            <a:r>
              <a:rPr lang="en-US" sz="2000" b="1" dirty="0">
                <a:solidFill>
                  <a:srgbClr val="BC8F00"/>
                </a:solidFill>
              </a:rPr>
              <a:t> </a:t>
            </a:r>
          </a:p>
          <a:p>
            <a:pPr marL="800100" lvl="2" indent="0">
              <a:lnSpc>
                <a:spcPct val="120000"/>
              </a:lnSpc>
              <a:spcBef>
                <a:spcPts val="0"/>
              </a:spcBef>
              <a:buNone/>
            </a:pPr>
            <a:r>
              <a:rPr lang="en-US" sz="2000" b="1" dirty="0">
                <a:solidFill>
                  <a:srgbClr val="0070C0"/>
                </a:solidFill>
              </a:rPr>
              <a:t>FROM</a:t>
            </a:r>
            <a:r>
              <a:rPr lang="en-US" sz="2000" b="1" dirty="0">
                <a:solidFill>
                  <a:srgbClr val="BC8F00"/>
                </a:solidFill>
              </a:rPr>
              <a:t> customers </a:t>
            </a:r>
          </a:p>
          <a:p>
            <a:pPr marL="800100" lvl="2" indent="0">
              <a:lnSpc>
                <a:spcPct val="120000"/>
              </a:lnSpc>
              <a:spcBef>
                <a:spcPts val="0"/>
              </a:spcBef>
              <a:buNone/>
            </a:pPr>
            <a:r>
              <a:rPr lang="en-US" sz="2000" b="1" dirty="0">
                <a:solidFill>
                  <a:srgbClr val="0070C0"/>
                </a:solidFill>
              </a:rPr>
              <a:t>WHERE</a:t>
            </a:r>
            <a:r>
              <a:rPr lang="en-US" sz="2000" b="1" dirty="0">
                <a:solidFill>
                  <a:srgbClr val="BC8F00"/>
                </a:solidFill>
              </a:rPr>
              <a:t> </a:t>
            </a:r>
            <a:r>
              <a:rPr lang="en-US" sz="2000" b="1" dirty="0" err="1">
                <a:solidFill>
                  <a:srgbClr val="BC8F00"/>
                </a:solidFill>
              </a:rPr>
              <a:t>customernumber</a:t>
            </a:r>
            <a:r>
              <a:rPr lang="en-US" sz="2000" b="1" dirty="0">
                <a:solidFill>
                  <a:srgbClr val="BC8F00"/>
                </a:solidFill>
              </a:rPr>
              <a:t> </a:t>
            </a:r>
            <a:r>
              <a:rPr lang="en-US" sz="2000" b="1" dirty="0">
                <a:solidFill>
                  <a:srgbClr val="0070C0"/>
                </a:solidFill>
              </a:rPr>
              <a:t>IN (SELECT </a:t>
            </a:r>
            <a:r>
              <a:rPr lang="en-US" sz="2000" b="1" dirty="0" err="1">
                <a:solidFill>
                  <a:srgbClr val="BC8F00"/>
                </a:solidFill>
              </a:rPr>
              <a:t>customernumber</a:t>
            </a:r>
            <a:r>
              <a:rPr lang="en-US" sz="2000" b="1" dirty="0">
                <a:solidFill>
                  <a:srgbClr val="BC8F00"/>
                </a:solidFill>
              </a:rPr>
              <a:t> </a:t>
            </a:r>
            <a:r>
              <a:rPr lang="en-US" sz="2000" b="1" dirty="0">
                <a:solidFill>
                  <a:srgbClr val="0070C0"/>
                </a:solidFill>
              </a:rPr>
              <a:t>FROM</a:t>
            </a:r>
            <a:r>
              <a:rPr lang="en-US" sz="2000" b="1" dirty="0">
                <a:solidFill>
                  <a:srgbClr val="BC8F00"/>
                </a:solidFill>
              </a:rPr>
              <a:t> payments</a:t>
            </a:r>
            <a:r>
              <a:rPr lang="en-US" sz="2000" b="1" dirty="0">
                <a:solidFill>
                  <a:srgbClr val="0070C0"/>
                </a:solidFill>
              </a:rPr>
              <a:t>);</a:t>
            </a:r>
          </a:p>
          <a:p>
            <a:pPr>
              <a:lnSpc>
                <a:spcPct val="120000"/>
              </a:lnSpc>
              <a:spcBef>
                <a:spcPts val="0"/>
              </a:spcBef>
            </a:pPr>
            <a:endParaRPr lang="en-US" sz="2000" dirty="0"/>
          </a:p>
          <a:p>
            <a:pPr>
              <a:lnSpc>
                <a:spcPct val="120000"/>
              </a:lnSpc>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a:t>Sub-query: 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16</a:t>
            </a:fld>
            <a:endParaRPr lang="en-US"/>
          </a:p>
        </p:txBody>
      </p:sp>
    </p:spTree>
    <p:extLst>
      <p:ext uri="{BB962C8B-B14F-4D97-AF65-F5344CB8AC3E}">
        <p14:creationId xmlns:p14="http://schemas.microsoft.com/office/powerpoint/2010/main" val="240341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Sub-Queries with INSERT</a:t>
            </a:r>
          </a:p>
        </p:txBody>
      </p:sp>
    </p:spTree>
    <p:extLst>
      <p:ext uri="{BB962C8B-B14F-4D97-AF65-F5344CB8AC3E}">
        <p14:creationId xmlns:p14="http://schemas.microsoft.com/office/powerpoint/2010/main" val="249966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47" y="907956"/>
            <a:ext cx="8229600" cy="4906963"/>
          </a:xfrm>
        </p:spPr>
        <p:txBody>
          <a:bodyPr/>
          <a:lstStyle/>
          <a:p>
            <a:pPr>
              <a:lnSpc>
                <a:spcPct val="120000"/>
              </a:lnSpc>
              <a:spcBef>
                <a:spcPts val="0"/>
              </a:spcBef>
            </a:pPr>
            <a:r>
              <a:rPr lang="en-US" sz="2000" dirty="0"/>
              <a:t>Can also be used with INSERT statements. </a:t>
            </a:r>
          </a:p>
          <a:p>
            <a:pPr>
              <a:lnSpc>
                <a:spcPct val="120000"/>
              </a:lnSpc>
              <a:spcBef>
                <a:spcPts val="0"/>
              </a:spcBef>
            </a:pPr>
            <a:r>
              <a:rPr lang="en-US" sz="2000" dirty="0"/>
              <a:t>The INSERT statement uses the data returned from the Sub-query to insert into another table. </a:t>
            </a:r>
          </a:p>
          <a:p>
            <a:pPr>
              <a:lnSpc>
                <a:spcPct val="120000"/>
              </a:lnSpc>
              <a:spcBef>
                <a:spcPts val="0"/>
              </a:spcBef>
            </a:pPr>
            <a:r>
              <a:rPr lang="en-US" sz="2000" dirty="0"/>
              <a:t>The selected data in the Sub-query can be modified with any of the character, date, or number functions.</a:t>
            </a:r>
          </a:p>
          <a:p>
            <a:pPr marL="0" indent="0">
              <a:buNone/>
            </a:pPr>
            <a:endParaRPr lang="en-US" sz="2000" b="1" dirty="0"/>
          </a:p>
          <a:p>
            <a:pPr marL="0" indent="0">
              <a:buNone/>
            </a:pPr>
            <a:r>
              <a:rPr lang="en-US" sz="2000" dirty="0">
                <a:solidFill>
                  <a:srgbClr val="3BCB01"/>
                </a:solidFill>
              </a:rPr>
              <a:t>Syntax</a:t>
            </a:r>
          </a:p>
          <a:p>
            <a:pPr marL="0" indent="0">
              <a:buNone/>
            </a:pPr>
            <a:r>
              <a:rPr lang="en-IN" sz="2000" b="1" dirty="0">
                <a:solidFill>
                  <a:srgbClr val="0070C0"/>
                </a:solidFill>
              </a:rPr>
              <a:t>		INSERT</a:t>
            </a:r>
            <a:r>
              <a:rPr lang="en-IN" sz="1600" dirty="0">
                <a:latin typeface="Courier New" pitchFamily="49" charset="0"/>
                <a:cs typeface="Courier New" pitchFamily="49" charset="0"/>
              </a:rPr>
              <a:t> </a:t>
            </a:r>
            <a:r>
              <a:rPr lang="en-IN" sz="2000" b="1" dirty="0">
                <a:solidFill>
                  <a:srgbClr val="0070C0"/>
                </a:solidFill>
              </a:rPr>
              <a:t>INTO</a:t>
            </a:r>
            <a:r>
              <a:rPr lang="en-IN" sz="1600" dirty="0">
                <a:latin typeface="Courier New" pitchFamily="49" charset="0"/>
                <a:cs typeface="Courier New" pitchFamily="49" charset="0"/>
              </a:rPr>
              <a:t> </a:t>
            </a:r>
            <a:r>
              <a:rPr lang="en-IN" sz="2000" b="1" dirty="0" err="1">
                <a:solidFill>
                  <a:srgbClr val="BC8F00"/>
                </a:solidFill>
              </a:rPr>
              <a:t>table_name</a:t>
            </a:r>
            <a:r>
              <a:rPr lang="en-IN" sz="2000" b="1" dirty="0">
                <a:solidFill>
                  <a:srgbClr val="BC8F00"/>
                </a:solidFill>
              </a:rPr>
              <a:t> [(column1, [,column2])]</a:t>
            </a:r>
          </a:p>
          <a:p>
            <a:pPr marL="914400" lvl="2" indent="0">
              <a:buNone/>
            </a:pPr>
            <a:r>
              <a:rPr lang="en-IN" sz="2000" b="1" dirty="0">
                <a:solidFill>
                  <a:srgbClr val="0070C0"/>
                </a:solidFill>
              </a:rPr>
              <a:t>SELECT</a:t>
            </a:r>
            <a:r>
              <a:rPr lang="en-IN" sz="2000" b="1" dirty="0">
                <a:solidFill>
                  <a:srgbClr val="BC8F00"/>
                </a:solidFill>
              </a:rPr>
              <a:t> [* | column1 [,column2]</a:t>
            </a:r>
          </a:p>
          <a:p>
            <a:pPr marL="914400" lvl="2" indent="0">
              <a:buNone/>
            </a:pPr>
            <a:r>
              <a:rPr lang="en-IN" sz="2000" b="1" dirty="0">
                <a:solidFill>
                  <a:srgbClr val="0070C0"/>
                </a:solidFill>
              </a:rPr>
              <a:t>FROM</a:t>
            </a:r>
            <a:r>
              <a:rPr lang="en-IN" sz="2000" b="1" dirty="0">
                <a:solidFill>
                  <a:srgbClr val="BC8F00"/>
                </a:solidFill>
              </a:rPr>
              <a:t> table1 [,table2]</a:t>
            </a:r>
          </a:p>
          <a:p>
            <a:pPr marL="914400" lvl="2" indent="0">
              <a:buNone/>
            </a:pPr>
            <a:r>
              <a:rPr lang="en-IN" sz="2000" b="1" dirty="0">
                <a:solidFill>
                  <a:srgbClr val="BC8F00"/>
                </a:solidFill>
              </a:rPr>
              <a:t>[ </a:t>
            </a:r>
            <a:r>
              <a:rPr lang="en-IN" sz="2000" b="1" dirty="0">
                <a:solidFill>
                  <a:srgbClr val="0070C0"/>
                </a:solidFill>
              </a:rPr>
              <a:t>WHERE VALUE OPERATOR</a:t>
            </a:r>
            <a:r>
              <a:rPr lang="en-IN" sz="2000" b="1" dirty="0">
                <a:solidFill>
                  <a:srgbClr val="BC8F00"/>
                </a:solidFill>
              </a:rPr>
              <a:t>]</a:t>
            </a:r>
            <a:r>
              <a:rPr lang="en-IN" sz="2000" b="1" dirty="0">
                <a:solidFill>
                  <a:srgbClr val="0070C0"/>
                </a:solidFill>
              </a:rPr>
              <a:t>;</a:t>
            </a:r>
          </a:p>
          <a:p>
            <a:pPr marL="0" indent="0">
              <a:buNone/>
            </a:pPr>
            <a:endParaRPr lang="en-US" sz="2000" b="1" dirty="0"/>
          </a:p>
          <a:p>
            <a:pPr marL="0" indent="0">
              <a:buNone/>
            </a:pPr>
            <a:endParaRPr lang="en-US" sz="2000" b="1" dirty="0"/>
          </a:p>
          <a:p>
            <a:pPr marL="0" indent="0">
              <a:buNone/>
            </a:pPr>
            <a:endParaRPr lang="en-US" sz="2000" b="1" dirty="0"/>
          </a:p>
          <a:p>
            <a:endParaRPr lang="en-US" sz="2000" b="1" dirty="0"/>
          </a:p>
        </p:txBody>
      </p:sp>
      <p:sp>
        <p:nvSpPr>
          <p:cNvPr id="2" name="Title 1"/>
          <p:cNvSpPr>
            <a:spLocks noGrp="1"/>
          </p:cNvSpPr>
          <p:nvPr>
            <p:ph type="title"/>
          </p:nvPr>
        </p:nvSpPr>
        <p:spPr>
          <a:noFill/>
          <a:ln>
            <a:noFill/>
          </a:ln>
        </p:spPr>
        <p:txBody>
          <a:bodyPr anchor="ctr"/>
          <a:lstStyle/>
          <a:p>
            <a:r>
              <a:rPr lang="en-US" dirty="0"/>
              <a:t>Sub-query: INSERT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18</a:t>
            </a:fld>
            <a:endParaRPr lang="en-US"/>
          </a:p>
        </p:txBody>
      </p:sp>
    </p:spTree>
    <p:extLst>
      <p:ext uri="{BB962C8B-B14F-4D97-AF65-F5344CB8AC3E}">
        <p14:creationId xmlns:p14="http://schemas.microsoft.com/office/powerpoint/2010/main" val="122086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28600" y="914400"/>
            <a:ext cx="8915400" cy="5562600"/>
          </a:xfrm>
        </p:spPr>
        <p:txBody>
          <a:bodyPr>
            <a:noAutofit/>
          </a:bodyPr>
          <a:lstStyle/>
          <a:p>
            <a:pPr marL="0" indent="0">
              <a:buNone/>
            </a:pPr>
            <a:r>
              <a:rPr lang="en-US" sz="2000" dirty="0">
                <a:solidFill>
                  <a:srgbClr val="3BCB01"/>
                </a:solidFill>
              </a:rPr>
              <a:t>Scenario</a:t>
            </a:r>
            <a:endParaRPr lang="en-US" sz="2000" dirty="0"/>
          </a:p>
          <a:p>
            <a:pPr marL="0" indent="0">
              <a:buNone/>
            </a:pPr>
            <a:r>
              <a:rPr lang="en-US" sz="2000" dirty="0"/>
              <a:t>	Create a new table </a:t>
            </a:r>
            <a:r>
              <a:rPr lang="en-US" sz="2000" dirty="0" err="1"/>
              <a:t>USA_Offices</a:t>
            </a:r>
            <a:r>
              <a:rPr lang="en-US" sz="2000" dirty="0"/>
              <a:t> with similar structure as that of Offices.</a:t>
            </a:r>
          </a:p>
          <a:p>
            <a:endParaRPr lang="en-US" sz="2000" dirty="0"/>
          </a:p>
          <a:p>
            <a:pPr marL="400050" lvl="1" indent="0">
              <a:buNone/>
            </a:pPr>
            <a:r>
              <a:rPr lang="en-US" sz="1900" dirty="0">
                <a:solidFill>
                  <a:srgbClr val="0070C0"/>
                </a:solidFill>
              </a:rPr>
              <a:t>CREATE</a:t>
            </a:r>
            <a:r>
              <a:rPr lang="en-US" sz="1900" dirty="0">
                <a:solidFill>
                  <a:schemeClr val="accent1">
                    <a:lumMod val="75000"/>
                  </a:schemeClr>
                </a:solidFill>
                <a:latin typeface="Courier New" pitchFamily="49" charset="0"/>
                <a:cs typeface="Courier New" pitchFamily="49" charset="0"/>
              </a:rPr>
              <a:t> </a:t>
            </a:r>
            <a:r>
              <a:rPr lang="en-US" sz="1900" dirty="0">
                <a:solidFill>
                  <a:srgbClr val="0070C0"/>
                </a:solidFill>
              </a:rPr>
              <a:t>TABLE</a:t>
            </a:r>
            <a:r>
              <a:rPr lang="en-US" sz="1900" dirty="0">
                <a:solidFill>
                  <a:schemeClr val="accent1">
                    <a:lumMod val="75000"/>
                  </a:schemeClr>
                </a:solidFill>
                <a:latin typeface="Courier New" pitchFamily="49" charset="0"/>
                <a:cs typeface="Courier New" pitchFamily="49" charset="0"/>
              </a:rPr>
              <a:t> </a:t>
            </a:r>
            <a:r>
              <a:rPr lang="en-US" sz="1900" dirty="0" err="1">
                <a:solidFill>
                  <a:srgbClr val="BC8F00"/>
                </a:solidFill>
              </a:rPr>
              <a:t>USA_Offices</a:t>
            </a:r>
            <a:r>
              <a:rPr lang="en-US" sz="1900" dirty="0">
                <a:solidFill>
                  <a:srgbClr val="BC8F00"/>
                </a:solidFill>
              </a:rPr>
              <a:t> </a:t>
            </a:r>
            <a:r>
              <a:rPr lang="en-US" sz="1900" dirty="0">
                <a:solidFill>
                  <a:srgbClr val="0070C0"/>
                </a:solidFill>
              </a:rPr>
              <a:t>(</a:t>
            </a:r>
          </a:p>
          <a:p>
            <a:pPr marL="400050" lvl="1" indent="0">
              <a:buNone/>
            </a:pPr>
            <a:r>
              <a:rPr lang="en-US" sz="1900" dirty="0">
                <a:latin typeface="Courier New" pitchFamily="49" charset="0"/>
                <a:cs typeface="Courier New" pitchFamily="49" charset="0"/>
              </a:rPr>
              <a:t>  </a:t>
            </a:r>
            <a:r>
              <a:rPr lang="en-US" sz="1900" dirty="0" err="1">
                <a:solidFill>
                  <a:srgbClr val="BC8F00"/>
                </a:solidFill>
              </a:rPr>
              <a:t>officeCode</a:t>
            </a:r>
            <a:r>
              <a:rPr lang="en-US" sz="1900" dirty="0">
                <a:latin typeface="Courier New" pitchFamily="49" charset="0"/>
                <a:cs typeface="Courier New" pitchFamily="49" charset="0"/>
              </a:rPr>
              <a:t> </a:t>
            </a:r>
            <a:r>
              <a:rPr lang="en-US" sz="1900" dirty="0">
                <a:solidFill>
                  <a:srgbClr val="0070C0"/>
                </a:solidFill>
              </a:rPr>
              <a:t>VARCHAR(10) NOT NULL,</a:t>
            </a:r>
          </a:p>
          <a:p>
            <a:pPr marL="400050" lvl="1" indent="0">
              <a:buNone/>
            </a:pPr>
            <a:r>
              <a:rPr lang="en-US" sz="1900" dirty="0">
                <a:solidFill>
                  <a:srgbClr val="0070C0"/>
                </a:solidFill>
              </a:rPr>
              <a:t>  </a:t>
            </a:r>
            <a:r>
              <a:rPr lang="en-US" sz="1900" dirty="0">
                <a:solidFill>
                  <a:srgbClr val="BC8F00"/>
                </a:solidFill>
              </a:rPr>
              <a:t>city</a:t>
            </a:r>
            <a:r>
              <a:rPr lang="en-US" sz="1900" dirty="0">
                <a:solidFill>
                  <a:srgbClr val="0070C0"/>
                </a:solidFill>
              </a:rPr>
              <a:t> VARCHAR(50) NOT NULL,</a:t>
            </a:r>
          </a:p>
          <a:p>
            <a:pPr marL="400050" lvl="1" indent="0">
              <a:buNone/>
            </a:pPr>
            <a:r>
              <a:rPr lang="en-US" sz="1900" dirty="0">
                <a:solidFill>
                  <a:srgbClr val="0070C0"/>
                </a:solidFill>
              </a:rPr>
              <a:t>  </a:t>
            </a:r>
            <a:r>
              <a:rPr lang="en-US" sz="1900" dirty="0">
                <a:solidFill>
                  <a:srgbClr val="BC8F00"/>
                </a:solidFill>
              </a:rPr>
              <a:t>phone</a:t>
            </a:r>
            <a:r>
              <a:rPr lang="en-US" sz="1900" dirty="0">
                <a:solidFill>
                  <a:srgbClr val="0070C0"/>
                </a:solidFill>
              </a:rPr>
              <a:t> VARCHAR(50) NOT NULL,</a:t>
            </a:r>
          </a:p>
          <a:p>
            <a:pPr marL="400050" lvl="1" indent="0">
              <a:buNone/>
            </a:pPr>
            <a:r>
              <a:rPr lang="en-US" sz="1900" dirty="0">
                <a:solidFill>
                  <a:srgbClr val="0070C0"/>
                </a:solidFill>
              </a:rPr>
              <a:t>  </a:t>
            </a:r>
            <a:r>
              <a:rPr lang="en-US" sz="1900" dirty="0">
                <a:solidFill>
                  <a:srgbClr val="BC8F00"/>
                </a:solidFill>
              </a:rPr>
              <a:t>addressLine1</a:t>
            </a:r>
            <a:r>
              <a:rPr lang="en-US" sz="1900" dirty="0">
                <a:solidFill>
                  <a:srgbClr val="0070C0"/>
                </a:solidFill>
              </a:rPr>
              <a:t> VARCHAR(50) NOT NULL,</a:t>
            </a:r>
          </a:p>
          <a:p>
            <a:pPr marL="400050" lvl="1" indent="0">
              <a:buNone/>
            </a:pPr>
            <a:r>
              <a:rPr lang="en-US" sz="1900" dirty="0">
                <a:solidFill>
                  <a:srgbClr val="0070C0"/>
                </a:solidFill>
              </a:rPr>
              <a:t>  </a:t>
            </a:r>
            <a:r>
              <a:rPr lang="en-US" sz="1900" dirty="0">
                <a:solidFill>
                  <a:srgbClr val="BC8F00"/>
                </a:solidFill>
              </a:rPr>
              <a:t>addressLine2</a:t>
            </a:r>
            <a:r>
              <a:rPr lang="en-US" sz="1900" dirty="0">
                <a:solidFill>
                  <a:srgbClr val="0070C0"/>
                </a:solidFill>
              </a:rPr>
              <a:t> VARCHAR(50) NULL,</a:t>
            </a:r>
          </a:p>
          <a:p>
            <a:pPr marL="400050" lvl="1" indent="0">
              <a:buNone/>
            </a:pPr>
            <a:r>
              <a:rPr lang="en-US" sz="1900" dirty="0">
                <a:solidFill>
                  <a:srgbClr val="0070C0"/>
                </a:solidFill>
              </a:rPr>
              <a:t>  </a:t>
            </a:r>
            <a:r>
              <a:rPr lang="en-US" sz="1900" dirty="0">
                <a:solidFill>
                  <a:srgbClr val="BC8F00"/>
                </a:solidFill>
              </a:rPr>
              <a:t>state</a:t>
            </a:r>
            <a:r>
              <a:rPr lang="en-US" sz="1900" dirty="0">
                <a:solidFill>
                  <a:srgbClr val="0070C0"/>
                </a:solidFill>
              </a:rPr>
              <a:t> VARCHAR(50) NULL,</a:t>
            </a:r>
          </a:p>
          <a:p>
            <a:pPr marL="400050" lvl="1" indent="0">
              <a:buNone/>
            </a:pPr>
            <a:r>
              <a:rPr lang="en-US" sz="1900" dirty="0">
                <a:solidFill>
                  <a:srgbClr val="0070C0"/>
                </a:solidFill>
              </a:rPr>
              <a:t>  </a:t>
            </a:r>
            <a:r>
              <a:rPr lang="en-US" sz="1900" dirty="0">
                <a:solidFill>
                  <a:srgbClr val="BC8F00"/>
                </a:solidFill>
              </a:rPr>
              <a:t>country</a:t>
            </a:r>
            <a:r>
              <a:rPr lang="en-US" sz="1900" dirty="0">
                <a:solidFill>
                  <a:srgbClr val="0070C0"/>
                </a:solidFill>
              </a:rPr>
              <a:t> VARCHAR(50) NOT NULL,</a:t>
            </a:r>
          </a:p>
          <a:p>
            <a:pPr marL="400050" lvl="1" indent="0">
              <a:buNone/>
            </a:pPr>
            <a:r>
              <a:rPr lang="en-US" sz="1900" dirty="0">
                <a:solidFill>
                  <a:srgbClr val="0070C0"/>
                </a:solidFill>
              </a:rPr>
              <a:t>  </a:t>
            </a:r>
            <a:r>
              <a:rPr lang="en-US" sz="1900" dirty="0" err="1">
                <a:solidFill>
                  <a:srgbClr val="BC8F00"/>
                </a:solidFill>
              </a:rPr>
              <a:t>postalCode</a:t>
            </a:r>
            <a:r>
              <a:rPr lang="en-US" sz="1900" dirty="0">
                <a:solidFill>
                  <a:srgbClr val="0070C0"/>
                </a:solidFill>
              </a:rPr>
              <a:t> VARCHAR(15) NOT NULL,</a:t>
            </a:r>
          </a:p>
          <a:p>
            <a:pPr marL="400050" lvl="1" indent="0">
              <a:buNone/>
            </a:pPr>
            <a:r>
              <a:rPr lang="en-US" sz="1900" dirty="0">
                <a:solidFill>
                  <a:srgbClr val="0070C0"/>
                </a:solidFill>
              </a:rPr>
              <a:t>  </a:t>
            </a:r>
            <a:r>
              <a:rPr lang="en-US" sz="1900" dirty="0">
                <a:solidFill>
                  <a:srgbClr val="BC8F00"/>
                </a:solidFill>
              </a:rPr>
              <a:t>territory</a:t>
            </a:r>
            <a:r>
              <a:rPr lang="en-US" sz="1900" dirty="0">
                <a:solidFill>
                  <a:srgbClr val="0070C0"/>
                </a:solidFill>
              </a:rPr>
              <a:t> VARCHAR(10) NOT NULL,</a:t>
            </a:r>
          </a:p>
          <a:p>
            <a:pPr marL="400050" lvl="1" indent="0">
              <a:buNone/>
            </a:pPr>
            <a:r>
              <a:rPr lang="en-US" sz="1900" dirty="0">
                <a:solidFill>
                  <a:srgbClr val="0070C0"/>
                </a:solidFill>
              </a:rPr>
              <a:t>  PRIMARY KEY (</a:t>
            </a:r>
            <a:r>
              <a:rPr lang="en-US" sz="1900" dirty="0" err="1">
                <a:solidFill>
                  <a:srgbClr val="BC8F00"/>
                </a:solidFill>
              </a:rPr>
              <a:t>officeCode</a:t>
            </a:r>
            <a:r>
              <a:rPr lang="en-US" sz="1900" dirty="0">
                <a:solidFill>
                  <a:srgbClr val="0070C0"/>
                </a:solidFill>
              </a:rPr>
              <a:t>)</a:t>
            </a:r>
          </a:p>
          <a:p>
            <a:pPr marL="400050" lvl="1" indent="0">
              <a:buNone/>
            </a:pPr>
            <a:r>
              <a:rPr lang="en-US" sz="1900" dirty="0">
                <a:solidFill>
                  <a:srgbClr val="0070C0"/>
                </a:solidFill>
              </a:rPr>
              <a:t>);</a:t>
            </a:r>
          </a:p>
          <a:p>
            <a:endParaRPr lang="en-US" sz="2000" dirty="0"/>
          </a:p>
          <a:p>
            <a:endParaRPr lang="en-US" sz="2000" dirty="0"/>
          </a:p>
        </p:txBody>
      </p:sp>
      <p:sp>
        <p:nvSpPr>
          <p:cNvPr id="4" name="Title 3"/>
          <p:cNvSpPr>
            <a:spLocks noGrp="1"/>
          </p:cNvSpPr>
          <p:nvPr>
            <p:ph type="title"/>
          </p:nvPr>
        </p:nvSpPr>
        <p:spPr/>
        <p:txBody>
          <a:bodyPr/>
          <a:lstStyle/>
          <a:p>
            <a:r>
              <a:rPr lang="en-US" dirty="0"/>
              <a:t>Sub-query: INSERT Statement</a:t>
            </a:r>
            <a:endParaRPr lang="en-US" sz="1800" b="0" dirty="0"/>
          </a:p>
        </p:txBody>
      </p:sp>
      <p:sp>
        <p:nvSpPr>
          <p:cNvPr id="8" name="Slide Number Placeholder 7"/>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19</a:t>
            </a:fld>
            <a:endParaRPr lang="en-US"/>
          </a:p>
        </p:txBody>
      </p:sp>
    </p:spTree>
    <p:extLst>
      <p:ext uri="{BB962C8B-B14F-4D97-AF65-F5344CB8AC3E}">
        <p14:creationId xmlns:p14="http://schemas.microsoft.com/office/powerpoint/2010/main" val="116422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dirty="0"/>
              <a:t>Overview</a:t>
            </a:r>
          </a:p>
        </p:txBody>
      </p:sp>
      <p:sp>
        <p:nvSpPr>
          <p:cNvPr id="12"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3" name="TextBox 2"/>
          <p:cNvSpPr txBox="1"/>
          <p:nvPr/>
        </p:nvSpPr>
        <p:spPr>
          <a:xfrm>
            <a:off x="381000" y="1371600"/>
            <a:ext cx="6858000" cy="400110"/>
          </a:xfrm>
          <a:prstGeom prst="rect">
            <a:avLst/>
          </a:prstGeom>
          <a:noFill/>
        </p:spPr>
        <p:txBody>
          <a:bodyPr wrap="square" rtlCol="0">
            <a:spAutoFit/>
          </a:bodyPr>
          <a:lstStyle/>
          <a:p>
            <a:pPr indent="-365760"/>
            <a:r>
              <a:rPr lang="en-US" sz="2000" dirty="0">
                <a:solidFill>
                  <a:schemeClr val="bg1"/>
                </a:solidFill>
              </a:rPr>
              <a:t>This session will give an overview of Sub-queries in SQL. </a:t>
            </a:r>
          </a:p>
        </p:txBody>
      </p:sp>
      <p:sp>
        <p:nvSpPr>
          <p:cNvPr id="5" name="Slide Number Placeholder 4"/>
          <p:cNvSpPr>
            <a:spLocks noGrp="1"/>
          </p:cNvSpPr>
          <p:nvPr>
            <p:ph type="sldNum" sz="quarter" idx="4294967295"/>
          </p:nvPr>
        </p:nvSpPr>
        <p:spPr>
          <a:xfrm>
            <a:off x="8686800" y="6492081"/>
            <a:ext cx="381000" cy="213519"/>
          </a:xfrm>
          <a:prstGeom prst="rect">
            <a:avLst/>
          </a:prstGeom>
        </p:spPr>
        <p:txBody>
          <a:bodyPr/>
          <a:lstStyle/>
          <a:p>
            <a:fld id="{068D587B-6992-4B03-9EE1-58C2DD981ECA}" type="slidenum">
              <a:rPr lang="en-US" smtClean="0"/>
              <a:t>2</a:t>
            </a:fld>
            <a:endParaRPr lang="en-US"/>
          </a:p>
        </p:txBody>
      </p:sp>
    </p:spTree>
    <p:extLst>
      <p:ext uri="{BB962C8B-B14F-4D97-AF65-F5344CB8AC3E}">
        <p14:creationId xmlns:p14="http://schemas.microsoft.com/office/powerpoint/2010/main" val="224508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4906963"/>
          </a:xfrm>
          <a:ln w="12700">
            <a:noFill/>
          </a:ln>
        </p:spPr>
        <p:txBody>
          <a:bodyPr>
            <a:normAutofit/>
          </a:bodyPr>
          <a:lstStyle/>
          <a:p>
            <a:r>
              <a:rPr lang="en-US" sz="2000" dirty="0"/>
              <a:t>Copy records having country as USA,</a:t>
            </a:r>
          </a:p>
          <a:p>
            <a:r>
              <a:rPr lang="en-US" sz="2000" dirty="0"/>
              <a:t>from Offices table into </a:t>
            </a:r>
            <a:r>
              <a:rPr lang="en-US" sz="2000" dirty="0" err="1"/>
              <a:t>USA_Offices</a:t>
            </a:r>
            <a:r>
              <a:rPr lang="en-US" sz="2000" dirty="0"/>
              <a:t> table, </a:t>
            </a:r>
          </a:p>
          <a:p>
            <a:r>
              <a:rPr lang="en-US" sz="2000" dirty="0"/>
              <a:t>using Subquery with INSERT statement.</a:t>
            </a:r>
          </a:p>
          <a:p>
            <a:pPr marL="800100" lvl="2" indent="-176213">
              <a:buNone/>
            </a:pPr>
            <a:endParaRPr lang="en-US" sz="1900" dirty="0">
              <a:solidFill>
                <a:srgbClr val="0070C0"/>
              </a:solidFill>
            </a:endParaRPr>
          </a:p>
          <a:p>
            <a:pPr marL="800100" lvl="2" indent="-176213">
              <a:buNone/>
            </a:pPr>
            <a:r>
              <a:rPr lang="en-US" dirty="0">
                <a:solidFill>
                  <a:srgbClr val="0070C0"/>
                </a:solidFill>
              </a:rPr>
              <a:t>INSERT</a:t>
            </a:r>
            <a:r>
              <a:rPr lang="en-US" b="1" dirty="0">
                <a:solidFill>
                  <a:schemeClr val="accent1">
                    <a:lumMod val="75000"/>
                  </a:schemeClr>
                </a:solidFill>
                <a:latin typeface="Courier New" pitchFamily="49" charset="0"/>
                <a:cs typeface="Courier New" pitchFamily="49" charset="0"/>
              </a:rPr>
              <a:t> </a:t>
            </a:r>
            <a:r>
              <a:rPr lang="en-US" dirty="0">
                <a:solidFill>
                  <a:srgbClr val="0070C0"/>
                </a:solidFill>
              </a:rPr>
              <a:t>INTO</a:t>
            </a:r>
            <a:r>
              <a:rPr lang="en-US" b="1" dirty="0">
                <a:solidFill>
                  <a:schemeClr val="accent1">
                    <a:lumMod val="75000"/>
                  </a:schemeClr>
                </a:solidFill>
                <a:latin typeface="Courier New" pitchFamily="49" charset="0"/>
                <a:cs typeface="Courier New" pitchFamily="49" charset="0"/>
              </a:rPr>
              <a:t> </a:t>
            </a:r>
            <a:r>
              <a:rPr lang="en-US" dirty="0" err="1">
                <a:solidFill>
                  <a:srgbClr val="BC8F00"/>
                </a:solidFill>
              </a:rPr>
              <a:t>USA_Offices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SELECT * FROM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WHERE</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IN (SELECT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FROM</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WHERE</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rgbClr val="BC8F00"/>
                </a:solidFill>
              </a:rPr>
              <a:t>USA</a:t>
            </a:r>
            <a:r>
              <a:rPr lang="en-US" dirty="0">
                <a:solidFill>
                  <a:srgbClr val="0070C0"/>
                </a:solidFill>
              </a:rPr>
              <a:t>');</a:t>
            </a:r>
          </a:p>
          <a:p>
            <a:pPr>
              <a:buNone/>
            </a:pPr>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Sub-query: INSERT Statement</a:t>
            </a:r>
            <a:endParaRPr lang="en-US" sz="1800" b="0" dirty="0"/>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20</a:t>
            </a:fld>
            <a:endParaRPr lang="en-US"/>
          </a:p>
        </p:txBody>
      </p:sp>
    </p:spTree>
    <p:extLst>
      <p:ext uri="{BB962C8B-B14F-4D97-AF65-F5344CB8AC3E}">
        <p14:creationId xmlns:p14="http://schemas.microsoft.com/office/powerpoint/2010/main" val="165094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Sub-Queries with UPDATE</a:t>
            </a:r>
          </a:p>
        </p:txBody>
      </p:sp>
    </p:spTree>
    <p:extLst>
      <p:ext uri="{BB962C8B-B14F-4D97-AF65-F5344CB8AC3E}">
        <p14:creationId xmlns:p14="http://schemas.microsoft.com/office/powerpoint/2010/main" val="139171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marL="342900" lvl="1" indent="-342900">
              <a:lnSpc>
                <a:spcPct val="120000"/>
              </a:lnSpc>
              <a:spcBef>
                <a:spcPts val="0"/>
              </a:spcBef>
              <a:buFont typeface="Arial" panose="020B0604020202020204" pitchFamily="34" charset="0"/>
              <a:buChar char="•"/>
            </a:pPr>
            <a:r>
              <a:rPr lang="en-US" sz="2000" dirty="0"/>
              <a:t>The Subquery can be used in conjunction with the UPDATE statement. </a:t>
            </a:r>
          </a:p>
          <a:p>
            <a:pPr marL="342900" lvl="1" indent="-342900">
              <a:lnSpc>
                <a:spcPct val="120000"/>
              </a:lnSpc>
              <a:spcBef>
                <a:spcPts val="0"/>
              </a:spcBef>
              <a:buFont typeface="Arial" panose="020B0604020202020204" pitchFamily="34" charset="0"/>
              <a:buChar char="•"/>
            </a:pPr>
            <a:r>
              <a:rPr lang="en-US" sz="2000" dirty="0"/>
              <a:t>Either single or multiple columns in a table can be updated when using a Subquery with the UPDATE statement.</a:t>
            </a:r>
          </a:p>
          <a:p>
            <a:pPr>
              <a:spcBef>
                <a:spcPts val="0"/>
              </a:spcBef>
            </a:pPr>
            <a:endParaRPr lang="en-US" sz="2000" dirty="0"/>
          </a:p>
          <a:p>
            <a:pPr marL="0" indent="0">
              <a:buNone/>
            </a:pPr>
            <a:r>
              <a:rPr lang="en-US" sz="2000" dirty="0">
                <a:solidFill>
                  <a:srgbClr val="3BCB01"/>
                </a:solidFill>
              </a:rPr>
              <a:t>Syntax</a:t>
            </a:r>
          </a:p>
          <a:p>
            <a:pPr marL="800100" lvl="2" indent="0">
              <a:buNone/>
            </a:pPr>
            <a:r>
              <a:rPr lang="en-IN" sz="2000" dirty="0">
                <a:solidFill>
                  <a:srgbClr val="0070C0"/>
                </a:solidFill>
              </a:rPr>
              <a:t>	UPDATE</a:t>
            </a:r>
            <a:r>
              <a:rPr lang="en-IN" sz="2000" dirty="0">
                <a:latin typeface="Courier New" pitchFamily="49" charset="0"/>
                <a:cs typeface="Courier New" pitchFamily="49" charset="0"/>
              </a:rPr>
              <a:t> </a:t>
            </a:r>
            <a:r>
              <a:rPr lang="en-IN" sz="2000" dirty="0">
                <a:solidFill>
                  <a:srgbClr val="BC8F00"/>
                </a:solidFill>
              </a:rPr>
              <a:t>table</a:t>
            </a:r>
          </a:p>
          <a:p>
            <a:pPr marL="800100" lvl="2" indent="0">
              <a:buNone/>
            </a:pPr>
            <a:r>
              <a:rPr lang="en-IN" sz="2000" dirty="0">
                <a:solidFill>
                  <a:srgbClr val="0070C0"/>
                </a:solidFill>
              </a:rPr>
              <a:t>	SET</a:t>
            </a:r>
            <a:r>
              <a:rPr lang="en-IN" sz="2000" dirty="0">
                <a:solidFill>
                  <a:srgbClr val="BC8F00"/>
                </a:solidFill>
              </a:rPr>
              <a:t> </a:t>
            </a:r>
            <a:r>
              <a:rPr lang="en-IN" sz="2000" dirty="0" err="1">
                <a:solidFill>
                  <a:srgbClr val="BC8F00"/>
                </a:solidFill>
              </a:rPr>
              <a:t>column_name</a:t>
            </a:r>
            <a:r>
              <a:rPr lang="en-IN" sz="2000" dirty="0">
                <a:solidFill>
                  <a:srgbClr val="BC8F00"/>
                </a:solidFill>
              </a:rPr>
              <a:t> = </a:t>
            </a:r>
            <a:r>
              <a:rPr lang="en-IN" sz="2000" dirty="0" err="1">
                <a:solidFill>
                  <a:srgbClr val="BC8F00"/>
                </a:solidFill>
              </a:rPr>
              <a:t>new_value</a:t>
            </a:r>
            <a:endParaRPr lang="en-IN" sz="2000" dirty="0">
              <a:solidFill>
                <a:srgbClr val="BC8F00"/>
              </a:solidFill>
            </a:endParaRPr>
          </a:p>
          <a:p>
            <a:pPr marL="800100" lvl="2" indent="0">
              <a:buNone/>
            </a:pPr>
            <a:r>
              <a:rPr lang="en-IN" sz="2000" dirty="0">
                <a:solidFill>
                  <a:srgbClr val="0070C0"/>
                </a:solidFill>
              </a:rPr>
              <a:t>	[WHERE OPERATOR [VALUE]</a:t>
            </a:r>
          </a:p>
          <a:p>
            <a:pPr marL="457200" lvl="1" indent="0">
              <a:buNone/>
            </a:pPr>
            <a:r>
              <a:rPr lang="en-IN" sz="2000" dirty="0">
                <a:solidFill>
                  <a:srgbClr val="0070C0"/>
                </a:solidFill>
              </a:rPr>
              <a:t>	(SELECT </a:t>
            </a:r>
            <a:r>
              <a:rPr lang="en-IN" sz="2000" dirty="0" err="1">
                <a:solidFill>
                  <a:srgbClr val="BC8F00"/>
                </a:solidFill>
              </a:rPr>
              <a:t>column_name</a:t>
            </a:r>
            <a:r>
              <a:rPr lang="en-IN" sz="2000" dirty="0">
                <a:solidFill>
                  <a:srgbClr val="BC8F00"/>
                </a:solidFill>
              </a:rPr>
              <a:t> </a:t>
            </a:r>
            <a:r>
              <a:rPr lang="en-IN" sz="2000" dirty="0">
                <a:solidFill>
                  <a:srgbClr val="0070C0"/>
                </a:solidFill>
              </a:rPr>
              <a:t>FROM</a:t>
            </a:r>
            <a:r>
              <a:rPr lang="en-IN" sz="2000" dirty="0">
                <a:solidFill>
                  <a:srgbClr val="BC8F00"/>
                </a:solidFill>
              </a:rPr>
              <a:t> </a:t>
            </a:r>
            <a:r>
              <a:rPr lang="en-IN" sz="2000" dirty="0" err="1">
                <a:solidFill>
                  <a:srgbClr val="BC8F00"/>
                </a:solidFill>
              </a:rPr>
              <a:t>table_name</a:t>
            </a:r>
            <a:r>
              <a:rPr lang="en-IN" sz="2000" dirty="0">
                <a:solidFill>
                  <a:srgbClr val="0070C0"/>
                </a:solidFill>
              </a:rPr>
              <a:t>)</a:t>
            </a:r>
          </a:p>
          <a:p>
            <a:pPr marL="457200" lvl="1" indent="0">
              <a:buNone/>
            </a:pPr>
            <a:r>
              <a:rPr lang="en-IN" sz="2000" dirty="0">
                <a:solidFill>
                  <a:srgbClr val="0070C0"/>
                </a:solidFill>
              </a:rPr>
              <a:t>	[WHERE </a:t>
            </a:r>
            <a:r>
              <a:rPr lang="en-IN" sz="2000" dirty="0" err="1">
                <a:solidFill>
                  <a:srgbClr val="0070C0"/>
                </a:solidFill>
              </a:rPr>
              <a:t>row_condition</a:t>
            </a:r>
            <a:r>
              <a:rPr lang="en-IN" sz="2000" dirty="0">
                <a:solidFill>
                  <a:srgbClr val="0070C0"/>
                </a:solidFill>
              </a:rPr>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b="1" dirty="0"/>
          </a:p>
        </p:txBody>
      </p:sp>
      <p:sp>
        <p:nvSpPr>
          <p:cNvPr id="2" name="Title 1"/>
          <p:cNvSpPr>
            <a:spLocks noGrp="1"/>
          </p:cNvSpPr>
          <p:nvPr>
            <p:ph type="title"/>
          </p:nvPr>
        </p:nvSpPr>
        <p:spPr>
          <a:noFill/>
          <a:ln>
            <a:noFill/>
          </a:ln>
        </p:spPr>
        <p:txBody>
          <a:bodyPr anchor="ctr"/>
          <a:lstStyle/>
          <a:p>
            <a:r>
              <a:rPr lang="en-US" dirty="0" err="1"/>
              <a:t>Subquery</a:t>
            </a:r>
            <a:r>
              <a:rPr lang="en-US" dirty="0"/>
              <a:t> – UPDATE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22</a:t>
            </a:fld>
            <a:endParaRPr lang="en-US"/>
          </a:p>
        </p:txBody>
      </p:sp>
    </p:spTree>
    <p:extLst>
      <p:ext uri="{BB962C8B-B14F-4D97-AF65-F5344CB8AC3E}">
        <p14:creationId xmlns:p14="http://schemas.microsoft.com/office/powerpoint/2010/main" val="11872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534400" cy="4906963"/>
          </a:xfrm>
        </p:spPr>
        <p:txBody>
          <a:bodyPr/>
          <a:lstStyle/>
          <a:p>
            <a:pPr marL="0" indent="0">
              <a:lnSpc>
                <a:spcPct val="120000"/>
              </a:lnSpc>
              <a:spcBef>
                <a:spcPts val="0"/>
              </a:spcBef>
              <a:buNone/>
            </a:pPr>
            <a:r>
              <a:rPr lang="en-US" sz="2000" dirty="0">
                <a:solidFill>
                  <a:srgbClr val="3BCB01"/>
                </a:solidFill>
              </a:rPr>
              <a:t>Scenario</a:t>
            </a:r>
            <a:endParaRPr lang="en-US" sz="2000" dirty="0"/>
          </a:p>
          <a:p>
            <a:pPr marL="0" indent="0">
              <a:lnSpc>
                <a:spcPct val="120000"/>
              </a:lnSpc>
              <a:spcBef>
                <a:spcPts val="0"/>
              </a:spcBef>
              <a:buNone/>
            </a:pPr>
            <a:r>
              <a:rPr lang="en-US" sz="2000" dirty="0"/>
              <a:t>	We will use the same new table created earlier, </a:t>
            </a:r>
            <a:r>
              <a:rPr lang="en-US" sz="2000" dirty="0" err="1"/>
              <a:t>USA_Offices</a:t>
            </a:r>
            <a:r>
              <a:rPr lang="en-US" sz="2000" dirty="0"/>
              <a:t> and Offices table. </a:t>
            </a:r>
          </a:p>
          <a:p>
            <a:pPr marL="685800" lvl="1">
              <a:lnSpc>
                <a:spcPct val="120000"/>
              </a:lnSpc>
              <a:spcBef>
                <a:spcPts val="0"/>
              </a:spcBef>
            </a:pPr>
            <a:r>
              <a:rPr lang="en-US" sz="1800" dirty="0"/>
              <a:t>Update values in ‘addressLine2’ column of </a:t>
            </a:r>
            <a:r>
              <a:rPr lang="en-US" sz="1800" dirty="0" err="1"/>
              <a:t>USA_Offices</a:t>
            </a:r>
            <a:r>
              <a:rPr lang="en-US" sz="1800" dirty="0"/>
              <a:t> to ‘Suite 327’</a:t>
            </a:r>
          </a:p>
          <a:p>
            <a:pPr marL="685800" lvl="1">
              <a:lnSpc>
                <a:spcPct val="120000"/>
              </a:lnSpc>
              <a:spcBef>
                <a:spcPts val="0"/>
              </a:spcBef>
            </a:pPr>
            <a:r>
              <a:rPr lang="en-US" sz="1800" dirty="0"/>
              <a:t>if the ‘city’ value of these records appear in the those records of Office tables where city value is ‘Boston’</a:t>
            </a:r>
            <a:r>
              <a:rPr lang="en-US" sz="1600" dirty="0"/>
              <a:t>.</a:t>
            </a:r>
            <a:endParaRPr lang="en-US" sz="1600" b="1" dirty="0"/>
          </a:p>
          <a:p>
            <a:pPr>
              <a:lnSpc>
                <a:spcPct val="120000"/>
              </a:lnSpc>
              <a:spcBef>
                <a:spcPts val="0"/>
              </a:spcBef>
            </a:pPr>
            <a:endParaRPr lang="en-US" sz="2000" b="1" dirty="0">
              <a:solidFill>
                <a:schemeClr val="accent1">
                  <a:lumMod val="75000"/>
                </a:schemeClr>
              </a:solidFill>
            </a:endParaRPr>
          </a:p>
          <a:p>
            <a:pPr marL="800100" lvl="2" indent="0">
              <a:lnSpc>
                <a:spcPct val="120000"/>
              </a:lnSpc>
              <a:spcBef>
                <a:spcPts val="0"/>
              </a:spcBef>
              <a:buNone/>
            </a:pPr>
            <a:r>
              <a:rPr lang="en-US" sz="2000" dirty="0">
                <a:solidFill>
                  <a:srgbClr val="0070C0"/>
                </a:solidFill>
              </a:rPr>
              <a:t>UPDATE</a:t>
            </a:r>
            <a:r>
              <a:rPr lang="en-US" sz="2000" dirty="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800100" lvl="2" indent="0">
              <a:lnSpc>
                <a:spcPct val="120000"/>
              </a:lnSpc>
              <a:spcBef>
                <a:spcPts val="0"/>
              </a:spcBef>
              <a:buNone/>
            </a:pPr>
            <a:r>
              <a:rPr lang="en-US" sz="2000" dirty="0">
                <a:solidFill>
                  <a:srgbClr val="0070C0"/>
                </a:solidFill>
              </a:rPr>
              <a:t>SET</a:t>
            </a:r>
            <a:r>
              <a:rPr lang="en-US" sz="2000" dirty="0">
                <a:solidFill>
                  <a:schemeClr val="accent1">
                    <a:lumMod val="75000"/>
                  </a:schemeClr>
                </a:solidFill>
                <a:latin typeface="Courier New" pitchFamily="49" charset="0"/>
                <a:cs typeface="Courier New" pitchFamily="49" charset="0"/>
              </a:rPr>
              <a:t> </a:t>
            </a:r>
            <a:r>
              <a:rPr lang="en-US" sz="2000" dirty="0">
                <a:solidFill>
                  <a:srgbClr val="BC8F00"/>
                </a:solidFill>
              </a:rPr>
              <a:t>addressLine2 = 'Suite 327'</a:t>
            </a:r>
          </a:p>
          <a:p>
            <a:pPr marL="800100" lvl="2" indent="0">
              <a:lnSpc>
                <a:spcPct val="120000"/>
              </a:lnSpc>
              <a:spcBef>
                <a:spcPts val="0"/>
              </a:spcBef>
              <a:buNone/>
            </a:pPr>
            <a:r>
              <a:rPr lang="en-US" sz="2000" dirty="0">
                <a:solidFill>
                  <a:srgbClr val="0070C0"/>
                </a:solidFill>
              </a:rPr>
              <a:t>WHERE</a:t>
            </a:r>
            <a:r>
              <a:rPr lang="en-US" sz="2000" dirty="0">
                <a:solidFill>
                  <a:schemeClr val="accent1">
                    <a:lumMod val="75000"/>
                  </a:schemeClr>
                </a:solidFill>
                <a:latin typeface="Courier New" pitchFamily="49" charset="0"/>
                <a:cs typeface="Courier New" pitchFamily="49" charset="0"/>
              </a:rPr>
              <a:t> </a:t>
            </a:r>
            <a:r>
              <a:rPr lang="en-US" sz="2000" dirty="0">
                <a:solidFill>
                  <a:srgbClr val="BC8F00"/>
                </a:solidFill>
              </a:rPr>
              <a:t>city</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IN (SELECT </a:t>
            </a:r>
            <a:r>
              <a:rPr lang="en-US" sz="2000" dirty="0">
                <a:solidFill>
                  <a:srgbClr val="BC8F00"/>
                </a:solidFill>
              </a:rPr>
              <a:t>city</a:t>
            </a:r>
            <a:r>
              <a:rPr lang="en-US" sz="2000" dirty="0">
                <a:solidFill>
                  <a:schemeClr val="accent6">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a:solidFill>
                  <a:srgbClr val="BC8F00"/>
                </a:solidFill>
              </a:rPr>
              <a:t>Offices</a:t>
            </a:r>
          </a:p>
          <a:p>
            <a:pPr marL="800100" lvl="2" indent="0">
              <a:lnSpc>
                <a:spcPct val="120000"/>
              </a:lnSpc>
              <a:spcBef>
                <a:spcPts val="0"/>
              </a:spcBef>
              <a:buNone/>
            </a:pP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WHERE</a:t>
            </a:r>
            <a:r>
              <a:rPr lang="en-US" sz="2000" dirty="0">
                <a:solidFill>
                  <a:schemeClr val="accent1">
                    <a:lumMod val="75000"/>
                  </a:schemeClr>
                </a:solidFill>
                <a:latin typeface="Courier New" pitchFamily="49" charset="0"/>
                <a:cs typeface="Courier New" pitchFamily="49" charset="0"/>
              </a:rPr>
              <a:t> </a:t>
            </a:r>
            <a:r>
              <a:rPr lang="en-US" sz="2000" dirty="0">
                <a:solidFill>
                  <a:srgbClr val="BC8F00"/>
                </a:solidFill>
              </a:rPr>
              <a:t>city</a:t>
            </a:r>
            <a:r>
              <a:rPr lang="en-US" sz="2000" dirty="0">
                <a:solidFill>
                  <a:schemeClr val="accent6">
                    <a:lumMod val="75000"/>
                  </a:schemeClr>
                </a:solidFill>
                <a:latin typeface="Courier New" pitchFamily="49" charset="0"/>
                <a:cs typeface="Courier New" pitchFamily="49" charset="0"/>
              </a:rPr>
              <a:t> </a:t>
            </a:r>
            <a:r>
              <a:rPr lang="en-US" sz="2000" dirty="0">
                <a:solidFill>
                  <a:srgbClr val="0070C0"/>
                </a:solidFill>
              </a:rPr>
              <a:t>LIKE</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a:t>
            </a:r>
            <a:r>
              <a:rPr lang="en-US" sz="2000" dirty="0">
                <a:solidFill>
                  <a:srgbClr val="BC8F00"/>
                </a:solidFill>
              </a:rPr>
              <a:t>Boston</a:t>
            </a:r>
            <a:r>
              <a:rPr lang="en-US" sz="2000" dirty="0">
                <a:solidFill>
                  <a:srgbClr val="0070C0"/>
                </a:solidFill>
              </a:rPr>
              <a:t>%');</a:t>
            </a:r>
          </a:p>
        </p:txBody>
      </p:sp>
      <p:sp>
        <p:nvSpPr>
          <p:cNvPr id="2" name="Title 1"/>
          <p:cNvSpPr>
            <a:spLocks noGrp="1"/>
          </p:cNvSpPr>
          <p:nvPr>
            <p:ph type="title"/>
          </p:nvPr>
        </p:nvSpPr>
        <p:spPr>
          <a:noFill/>
          <a:ln>
            <a:noFill/>
          </a:ln>
        </p:spPr>
        <p:txBody>
          <a:bodyPr anchor="ctr"/>
          <a:lstStyle/>
          <a:p>
            <a:r>
              <a:rPr lang="en-US" dirty="0">
                <a:solidFill>
                  <a:schemeClr val="bg1"/>
                </a:solidFill>
              </a:rPr>
              <a:t>Sub-query: UPDATE Statement</a:t>
            </a:r>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23</a:t>
            </a:fld>
            <a:endParaRPr lang="en-US"/>
          </a:p>
        </p:txBody>
      </p:sp>
    </p:spTree>
    <p:extLst>
      <p:ext uri="{BB962C8B-B14F-4D97-AF65-F5344CB8AC3E}">
        <p14:creationId xmlns:p14="http://schemas.microsoft.com/office/powerpoint/2010/main" val="340043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Sub-Queries with DELETE</a:t>
            </a:r>
          </a:p>
        </p:txBody>
      </p:sp>
    </p:spTree>
    <p:extLst>
      <p:ext uri="{BB962C8B-B14F-4D97-AF65-F5344CB8AC3E}">
        <p14:creationId xmlns:p14="http://schemas.microsoft.com/office/powerpoint/2010/main" val="4053381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a:t>The Sub-query can be used in conjunction with the DELETE statement</a:t>
            </a:r>
          </a:p>
          <a:p>
            <a:pPr marL="0" indent="0">
              <a:buNone/>
            </a:pPr>
            <a:endParaRPr lang="en-US" sz="2000" dirty="0"/>
          </a:p>
          <a:p>
            <a:pPr marL="0" indent="0">
              <a:buNone/>
            </a:pPr>
            <a:r>
              <a:rPr lang="en-US" sz="2000" dirty="0">
                <a:solidFill>
                  <a:srgbClr val="3BCB01"/>
                </a:solidFill>
              </a:rPr>
              <a:t>Syntax</a:t>
            </a:r>
          </a:p>
          <a:p>
            <a:pPr marL="1257300" lvl="3" indent="0">
              <a:buNone/>
            </a:pPr>
            <a:r>
              <a:rPr lang="en-IN" dirty="0">
                <a:solidFill>
                  <a:srgbClr val="0070C0"/>
                </a:solidFill>
              </a:rPr>
              <a:t>DELETE</a:t>
            </a:r>
            <a:r>
              <a:rPr lang="en-IN" dirty="0">
                <a:solidFill>
                  <a:schemeClr val="tx2">
                    <a:lumMod val="75000"/>
                  </a:schemeClr>
                </a:solidFill>
                <a:latin typeface="Courier New" pitchFamily="49" charset="0"/>
                <a:cs typeface="Courier New" pitchFamily="49" charset="0"/>
              </a:rPr>
              <a:t> </a:t>
            </a:r>
            <a:r>
              <a:rPr lang="en-IN" dirty="0">
                <a:solidFill>
                  <a:srgbClr val="0070C0"/>
                </a:solidFill>
              </a:rPr>
              <a:t>FROM</a:t>
            </a:r>
            <a:r>
              <a:rPr lang="en-IN" dirty="0">
                <a:solidFill>
                  <a:schemeClr val="tx2">
                    <a:lumMod val="75000"/>
                  </a:schemeClr>
                </a:solidFill>
                <a:latin typeface="Courier New" pitchFamily="49" charset="0"/>
                <a:cs typeface="Courier New" pitchFamily="49" charset="0"/>
              </a:rPr>
              <a:t> </a:t>
            </a:r>
            <a:r>
              <a:rPr lang="en-IN" dirty="0" err="1">
                <a:solidFill>
                  <a:srgbClr val="BC8F00"/>
                </a:solidFill>
              </a:rPr>
              <a:t>table_name</a:t>
            </a:r>
            <a:endParaRPr lang="en-IN" dirty="0">
              <a:solidFill>
                <a:srgbClr val="BC8F00"/>
              </a:solidFill>
            </a:endParaRPr>
          </a:p>
          <a:p>
            <a:pPr marL="1257300" lvl="3" indent="0">
              <a:buNone/>
            </a:pPr>
            <a:r>
              <a:rPr lang="en-IN" dirty="0">
                <a:solidFill>
                  <a:srgbClr val="0070C0"/>
                </a:solidFill>
              </a:rPr>
              <a:t>[WHERE OPERATOR [VALUE]</a:t>
            </a:r>
          </a:p>
          <a:p>
            <a:pPr marL="1257300" lvl="3" indent="0">
              <a:buNone/>
            </a:pPr>
            <a:r>
              <a:rPr lang="en-IN" dirty="0">
                <a:solidFill>
                  <a:srgbClr val="0070C0"/>
                </a:solidFill>
              </a:rPr>
              <a:t>(SELECT </a:t>
            </a:r>
            <a:r>
              <a:rPr lang="en-IN" dirty="0" err="1">
                <a:solidFill>
                  <a:srgbClr val="BC8F00"/>
                </a:solidFill>
              </a:rPr>
              <a:t>column_name</a:t>
            </a:r>
            <a:endParaRPr lang="en-IN" dirty="0">
              <a:solidFill>
                <a:srgbClr val="BC8F00"/>
              </a:solidFill>
            </a:endParaRPr>
          </a:p>
          <a:p>
            <a:pPr marL="1257300" lvl="3" indent="0">
              <a:buNone/>
            </a:pPr>
            <a:r>
              <a:rPr lang="en-IN" dirty="0">
                <a:solidFill>
                  <a:srgbClr val="0070C0"/>
                </a:solidFill>
              </a:rPr>
              <a:t>FROM</a:t>
            </a:r>
            <a:r>
              <a:rPr lang="en-IN" dirty="0">
                <a:latin typeface="Courier New" pitchFamily="49" charset="0"/>
                <a:cs typeface="Courier New" pitchFamily="49" charset="0"/>
              </a:rPr>
              <a:t> </a:t>
            </a:r>
            <a:r>
              <a:rPr lang="en-IN" dirty="0" err="1">
                <a:solidFill>
                  <a:srgbClr val="BC8F00"/>
                </a:solidFill>
              </a:rPr>
              <a:t>table_name</a:t>
            </a:r>
            <a:r>
              <a:rPr lang="en-IN" dirty="0">
                <a:solidFill>
                  <a:srgbClr val="0070C0"/>
                </a:solidFill>
              </a:rPr>
              <a:t>)</a:t>
            </a:r>
          </a:p>
          <a:p>
            <a:pPr marL="1257300" lvl="3" indent="0">
              <a:buNone/>
            </a:pPr>
            <a:r>
              <a:rPr lang="en-IN" dirty="0">
                <a:solidFill>
                  <a:srgbClr val="0070C0"/>
                </a:solidFill>
              </a:rPr>
              <a:t>[WHERE) ];</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dirty="0"/>
          </a:p>
        </p:txBody>
      </p:sp>
      <p:sp>
        <p:nvSpPr>
          <p:cNvPr id="2" name="Title 1"/>
          <p:cNvSpPr>
            <a:spLocks noGrp="1"/>
          </p:cNvSpPr>
          <p:nvPr>
            <p:ph type="title"/>
          </p:nvPr>
        </p:nvSpPr>
        <p:spPr>
          <a:noFill/>
          <a:ln>
            <a:noFill/>
          </a:ln>
        </p:spPr>
        <p:txBody>
          <a:bodyPr anchor="ctr"/>
          <a:lstStyle/>
          <a:p>
            <a:r>
              <a:rPr lang="en-US" dirty="0"/>
              <a:t>Sub-query: DELETE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25</a:t>
            </a:fld>
            <a:endParaRPr lang="en-US"/>
          </a:p>
        </p:txBody>
      </p:sp>
    </p:spTree>
    <p:extLst>
      <p:ext uri="{BB962C8B-B14F-4D97-AF65-F5344CB8AC3E}">
        <p14:creationId xmlns:p14="http://schemas.microsoft.com/office/powerpoint/2010/main" val="190701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a:solidFill>
                  <a:srgbClr val="3BCB01"/>
                </a:solidFill>
              </a:rPr>
              <a:t>Scenario</a:t>
            </a:r>
            <a:r>
              <a:rPr lang="en-US" sz="2000" dirty="0"/>
              <a:t>:</a:t>
            </a:r>
          </a:p>
          <a:p>
            <a:pPr marL="0" lvl="1" indent="0">
              <a:spcBef>
                <a:spcPts val="0"/>
              </a:spcBef>
              <a:buNone/>
            </a:pPr>
            <a:r>
              <a:rPr lang="en-US" sz="2000" dirty="0"/>
              <a:t>	We will use the same new table created earlier, </a:t>
            </a:r>
            <a:r>
              <a:rPr lang="en-US" sz="2000" dirty="0" err="1"/>
              <a:t>USA_Offices</a:t>
            </a:r>
            <a:r>
              <a:rPr lang="en-US" sz="2000" dirty="0"/>
              <a:t> and Offices table. </a:t>
            </a:r>
          </a:p>
          <a:p>
            <a:pPr marL="342900" lvl="1" indent="-342900">
              <a:spcBef>
                <a:spcPts val="0"/>
              </a:spcBef>
            </a:pPr>
            <a:r>
              <a:rPr lang="en-US" sz="1800" dirty="0"/>
              <a:t>Delete records from </a:t>
            </a:r>
            <a:r>
              <a:rPr lang="en-US" sz="1800" dirty="0" err="1"/>
              <a:t>USA_Offices</a:t>
            </a:r>
            <a:r>
              <a:rPr lang="en-US" sz="1800" dirty="0"/>
              <a:t> where the values in ‘city’ column of </a:t>
            </a:r>
            <a:r>
              <a:rPr lang="en-US" sz="1800" dirty="0" err="1"/>
              <a:t>USA_Offices</a:t>
            </a:r>
            <a:r>
              <a:rPr lang="en-US" sz="1800" dirty="0"/>
              <a:t> appear in the values in city column of Offices for ‘NY’ state.</a:t>
            </a:r>
          </a:p>
          <a:p>
            <a:pPr marL="0" indent="0">
              <a:buNone/>
            </a:pPr>
            <a:endParaRPr lang="en-US" sz="2000" b="1" dirty="0">
              <a:solidFill>
                <a:schemeClr val="accent1">
                  <a:lumMod val="75000"/>
                </a:schemeClr>
              </a:solidFill>
            </a:endParaRPr>
          </a:p>
          <a:p>
            <a:pPr marL="400050" lvl="1" indent="0">
              <a:buNone/>
            </a:pPr>
            <a:r>
              <a:rPr lang="en-US" sz="2000" dirty="0">
                <a:solidFill>
                  <a:srgbClr val="0070C0"/>
                </a:solidFill>
              </a:rPr>
              <a:t>DELETE</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400050" lvl="1" indent="0">
              <a:buNone/>
            </a:pP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WHERE </a:t>
            </a:r>
            <a:r>
              <a:rPr lang="en-US" sz="2000" dirty="0">
                <a:solidFill>
                  <a:srgbClr val="BC8F00"/>
                </a:solidFill>
              </a:rPr>
              <a:t>city</a:t>
            </a:r>
            <a:r>
              <a:rPr lang="en-US" sz="2000" dirty="0">
                <a:solidFill>
                  <a:srgbClr val="0070C0"/>
                </a:solidFill>
              </a:rPr>
              <a:t> IN (SELECT </a:t>
            </a:r>
            <a:r>
              <a:rPr lang="en-US" sz="2000" dirty="0">
                <a:solidFill>
                  <a:srgbClr val="BC8F00"/>
                </a:solidFill>
              </a:rPr>
              <a:t>city</a:t>
            </a:r>
            <a:r>
              <a:rPr lang="en-US" sz="2000" dirty="0">
                <a:solidFill>
                  <a:srgbClr val="0070C0"/>
                </a:solidFill>
              </a:rPr>
              <a:t> FROM </a:t>
            </a:r>
            <a:r>
              <a:rPr lang="en-US" sz="2000" dirty="0">
                <a:solidFill>
                  <a:srgbClr val="BC8F00"/>
                </a:solidFill>
              </a:rPr>
              <a:t>Offices</a:t>
            </a:r>
          </a:p>
          <a:p>
            <a:pPr marL="400050" lvl="1" indent="0">
              <a:buNone/>
            </a:pPr>
            <a:r>
              <a:rPr lang="en-US" sz="2000" dirty="0">
                <a:solidFill>
                  <a:srgbClr val="0070C0"/>
                </a:solidFill>
              </a:rPr>
              <a:t>				WHERE </a:t>
            </a:r>
            <a:r>
              <a:rPr lang="en-US" sz="2000" dirty="0">
                <a:solidFill>
                  <a:srgbClr val="BC8F00"/>
                </a:solidFill>
              </a:rPr>
              <a:t>state</a:t>
            </a:r>
            <a:r>
              <a:rPr lang="en-US" sz="2000" dirty="0">
                <a:solidFill>
                  <a:srgbClr val="0070C0"/>
                </a:solidFill>
              </a:rPr>
              <a:t> LIKE '%</a:t>
            </a:r>
            <a:r>
              <a:rPr lang="en-US" sz="2000" dirty="0">
                <a:solidFill>
                  <a:srgbClr val="BC8F00"/>
                </a:solidFill>
              </a:rPr>
              <a:t>NY</a:t>
            </a:r>
            <a:r>
              <a:rPr lang="en-US" sz="2000" dirty="0">
                <a:solidFill>
                  <a:srgbClr val="0070C0"/>
                </a:solidFill>
              </a:rPr>
              <a:t>%');</a:t>
            </a:r>
          </a:p>
        </p:txBody>
      </p:sp>
      <p:sp>
        <p:nvSpPr>
          <p:cNvPr id="2" name="Title 1"/>
          <p:cNvSpPr>
            <a:spLocks noGrp="1"/>
          </p:cNvSpPr>
          <p:nvPr>
            <p:ph type="title"/>
          </p:nvPr>
        </p:nvSpPr>
        <p:spPr>
          <a:noFill/>
          <a:ln>
            <a:noFill/>
          </a:ln>
        </p:spPr>
        <p:txBody>
          <a:bodyPr anchor="ctr">
            <a:normAutofit/>
          </a:bodyPr>
          <a:lstStyle/>
          <a:p>
            <a:r>
              <a:rPr lang="en-US" dirty="0"/>
              <a:t>Subquery – DELETE Statement</a:t>
            </a:r>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26</a:t>
            </a:fld>
            <a:endParaRPr lang="en-US"/>
          </a:p>
        </p:txBody>
      </p:sp>
    </p:spTree>
    <p:extLst>
      <p:ext uri="{BB962C8B-B14F-4D97-AF65-F5344CB8AC3E}">
        <p14:creationId xmlns:p14="http://schemas.microsoft.com/office/powerpoint/2010/main" val="227380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38078" y="269333"/>
            <a:ext cx="8389665" cy="607259"/>
          </a:xfrm>
          <a:noFill/>
          <a:ln>
            <a:noFill/>
          </a:ln>
        </p:spPr>
        <p:txBody>
          <a:bodyPr anchor="ctr"/>
          <a:lstStyle/>
          <a:p>
            <a:r>
              <a:rPr lang="en-US" sz="1800" b="0" dirty="0"/>
              <a:t>Check Your Understanding</a:t>
            </a:r>
          </a:p>
        </p:txBody>
      </p:sp>
      <p:sp>
        <p:nvSpPr>
          <p:cNvPr id="2" name="Text Placeholder 1"/>
          <p:cNvSpPr>
            <a:spLocks noGrp="1"/>
          </p:cNvSpPr>
          <p:nvPr>
            <p:ph type="body" sz="quarter" idx="13"/>
          </p:nvPr>
        </p:nvSpPr>
        <p:spPr/>
        <p:txBody>
          <a:bodyPr>
            <a:normAutofit/>
          </a:bodyPr>
          <a:lstStyle/>
          <a:p>
            <a:pPr marL="514350" indent="-514350">
              <a:buAutoNum type="arabicPeriod"/>
            </a:pPr>
            <a:r>
              <a:rPr lang="en-US" sz="2000" dirty="0"/>
              <a:t>What are the advantages of Sub-Queries ?</a:t>
            </a:r>
          </a:p>
          <a:p>
            <a:pPr marL="514350" indent="-514350">
              <a:buAutoNum type="arabicPeriod"/>
            </a:pPr>
            <a:endParaRPr lang="en-US" sz="2000" dirty="0"/>
          </a:p>
          <a:p>
            <a:pPr marL="514350" indent="-514350">
              <a:buAutoNum type="arabicPeriod"/>
            </a:pPr>
            <a:r>
              <a:rPr lang="en-US" sz="2000" dirty="0"/>
              <a:t>How to use Sub-queries with the SELECT, INSERT, UPDATE AND DELETE statements?</a:t>
            </a:r>
          </a:p>
          <a:p>
            <a:pPr marL="514350" indent="-514350">
              <a:buAutoNum type="arabicPeriod"/>
            </a:pPr>
            <a:endParaRPr lang="en-US" sz="2000" dirty="0"/>
          </a:p>
        </p:txBody>
      </p:sp>
      <p:sp>
        <p:nvSpPr>
          <p:cNvPr id="5" name="Slide Number Placeholder 4"/>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27</a:t>
            </a:fld>
            <a:endParaRPr lang="en-US"/>
          </a:p>
        </p:txBody>
      </p:sp>
    </p:spTree>
    <p:extLst>
      <p:ext uri="{BB962C8B-B14F-4D97-AF65-F5344CB8AC3E}">
        <p14:creationId xmlns:p14="http://schemas.microsoft.com/office/powerpoint/2010/main" val="40616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a:xfrm>
            <a:off x="142164" y="166231"/>
            <a:ext cx="8389665" cy="607259"/>
          </a:xfrm>
          <a:noFill/>
          <a:ln>
            <a:noFill/>
          </a:ln>
        </p:spPr>
        <p:txBody>
          <a:bodyPr anchor="ctr"/>
          <a:lstStyle/>
          <a:p>
            <a:r>
              <a:rPr lang="en-US" sz="1800" dirty="0"/>
              <a:t>Recap</a:t>
            </a:r>
          </a:p>
        </p:txBody>
      </p:sp>
      <p:sp>
        <p:nvSpPr>
          <p:cNvPr id="2" name="Content Placeholder 1"/>
          <p:cNvSpPr>
            <a:spLocks noGrp="1"/>
          </p:cNvSpPr>
          <p:nvPr>
            <p:ph type="body" sz="quarter" idx="13"/>
          </p:nvPr>
        </p:nvSpPr>
        <p:spPr>
          <a:xfrm>
            <a:off x="350293" y="990600"/>
            <a:ext cx="8382000" cy="4622800"/>
          </a:xfrm>
        </p:spPr>
        <p:txBody>
          <a:bodyPr>
            <a:normAutofit/>
          </a:bodyPr>
          <a:lstStyle/>
          <a:p>
            <a:pPr>
              <a:spcBef>
                <a:spcPts val="0"/>
              </a:spcBef>
            </a:pPr>
            <a:r>
              <a:rPr lang="en-US" sz="2000" dirty="0"/>
              <a:t>The key points covered in this chapter are:</a:t>
            </a:r>
          </a:p>
          <a:p>
            <a:pPr>
              <a:spcBef>
                <a:spcPts val="0"/>
              </a:spcBef>
            </a:pPr>
            <a:endParaRPr lang="en-US" sz="2000" dirty="0"/>
          </a:p>
          <a:p>
            <a:pPr marL="342900" indent="-342900">
              <a:spcBef>
                <a:spcPts val="0"/>
              </a:spcBef>
              <a:buFont typeface="Arial" panose="020B0604020202020204" pitchFamily="34" charset="0"/>
              <a:buChar char="•"/>
            </a:pPr>
            <a:r>
              <a:rPr lang="en-US" sz="2000" dirty="0"/>
              <a:t>The advantage of a Sub-query is that it allows queries that are structured in order to isolate each part of a statement. </a:t>
            </a:r>
          </a:p>
          <a:p>
            <a:pPr marL="342900" indent="-342900">
              <a:spcBef>
                <a:spcPts val="0"/>
              </a:spcBef>
              <a:buFont typeface="Arial" panose="020B0604020202020204" pitchFamily="34" charset="0"/>
              <a:buChar char="•"/>
            </a:pPr>
            <a:endParaRPr lang="en-US" sz="2000" dirty="0"/>
          </a:p>
          <a:p>
            <a:pPr marL="342900" indent="-342900">
              <a:spcBef>
                <a:spcPts val="0"/>
              </a:spcBef>
              <a:buFont typeface="Arial" panose="020B0604020202020204" pitchFamily="34" charset="0"/>
              <a:buChar char="•"/>
            </a:pPr>
            <a:r>
              <a:rPr lang="en-US" sz="2000" dirty="0"/>
              <a:t>Sub-queries must be enclosed within parentheses.</a:t>
            </a:r>
          </a:p>
          <a:p>
            <a:pPr marL="342900" indent="-342900">
              <a:spcBef>
                <a:spcPts val="0"/>
              </a:spcBef>
              <a:buFont typeface="Arial" panose="020B0604020202020204" pitchFamily="34" charset="0"/>
              <a:buChar char="•"/>
            </a:pPr>
            <a:endParaRPr lang="en-US" sz="2000" dirty="0"/>
          </a:p>
          <a:p>
            <a:endParaRPr lang="en-US" sz="2000" dirty="0"/>
          </a:p>
        </p:txBody>
      </p:sp>
      <p:sp>
        <p:nvSpPr>
          <p:cNvPr id="4" name="Slide Number Placeholder 3"/>
          <p:cNvSpPr>
            <a:spLocks noGrp="1"/>
          </p:cNvSpPr>
          <p:nvPr>
            <p:ph type="sldNum" sz="quarter" idx="4294967295"/>
          </p:nvPr>
        </p:nvSpPr>
        <p:spPr/>
        <p:txBody>
          <a:bodyPr/>
          <a:lstStyle/>
          <a:p>
            <a:fld id="{068D587B-6992-4B03-9EE1-58C2DD981ECA}" type="slidenum">
              <a:rPr lang="en-US" smtClean="0"/>
              <a:t>28</a:t>
            </a:fld>
            <a:endParaRPr lang="en-US"/>
          </a:p>
        </p:txBody>
      </p:sp>
    </p:spTree>
    <p:extLst>
      <p:ext uri="{BB962C8B-B14F-4D97-AF65-F5344CB8AC3E}">
        <p14:creationId xmlns:p14="http://schemas.microsoft.com/office/powerpoint/2010/main" val="14758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buFont typeface="Calibri" pitchFamily="34" charset="0"/>
              <a:buChar char="—"/>
              <a:defRPr/>
            </a:pPr>
            <a:r>
              <a:rPr lang="en-US" sz="2000" dirty="0"/>
              <a:t>http://en.wikipedia.org/wiki/SQL#Subqueries</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Source</a:t>
            </a: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1"/>
          </p:nvPr>
        </p:nvSpPr>
        <p:spPr/>
        <p:txBody>
          <a:bodyPr/>
          <a:lstStyle/>
          <a:p>
            <a:fld id="{63723792-2A9E-4443-B612-3D03527E11D4}" type="slidenum">
              <a:rPr lang="en-US" smtClean="0"/>
              <a:t>29</a:t>
            </a:fld>
            <a:endParaRPr lang="en-US"/>
          </a:p>
        </p:txBody>
      </p:sp>
    </p:spTree>
    <p:extLst>
      <p:ext uri="{BB962C8B-B14F-4D97-AF65-F5344CB8AC3E}">
        <p14:creationId xmlns:p14="http://schemas.microsoft.com/office/powerpoint/2010/main" val="5466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txBody>
          <a:bodyPr anchor="ctr"/>
          <a:lstStyle/>
          <a:p>
            <a:r>
              <a:rPr lang="en-US" b="0" dirty="0"/>
              <a:t>Enabling Objectives</a:t>
            </a:r>
          </a:p>
        </p:txBody>
      </p:sp>
      <p:sp>
        <p:nvSpPr>
          <p:cNvPr id="2" name="Content Placeholder 1"/>
          <p:cNvSpPr>
            <a:spLocks noGrp="1"/>
          </p:cNvSpPr>
          <p:nvPr>
            <p:ph type="body" sz="quarter" idx="13"/>
          </p:nvPr>
        </p:nvSpPr>
        <p:spPr/>
        <p:txBody>
          <a:bodyPr>
            <a:normAutofit/>
          </a:bodyPr>
          <a:lstStyle/>
          <a:p>
            <a:pPr marL="290513" indent="-290513"/>
            <a:r>
              <a:rPr lang="en-US" sz="2000" dirty="0"/>
              <a:t>At the end of this session, in the </a:t>
            </a:r>
            <a:r>
              <a:rPr lang="en-US" sz="2000"/>
              <a:t>next 95 </a:t>
            </a:r>
            <a:r>
              <a:rPr lang="en-US" sz="2000" dirty="0"/>
              <a:t>minutes you will be able to:</a:t>
            </a:r>
          </a:p>
          <a:p>
            <a:pPr marL="290513" indent="-290513"/>
            <a:endParaRPr lang="en-US" sz="2000" dirty="0"/>
          </a:p>
          <a:p>
            <a:pPr marL="731520" lvl="1" indent="-365760">
              <a:spcBef>
                <a:spcPts val="0"/>
              </a:spcBef>
              <a:buClr>
                <a:schemeClr val="bg1"/>
              </a:buClr>
            </a:pPr>
            <a:r>
              <a:rPr lang="en-US" sz="2000" dirty="0"/>
              <a:t>Define Sub-queries and Demonstrate the use of Sub-queries with the SELECT, INSERT, UPDATE, and DELETE statements by using examples.</a:t>
            </a: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
        <p:nvSpPr>
          <p:cNvPr id="4" name="Slide Number Placeholder 3"/>
          <p:cNvSpPr>
            <a:spLocks noGrp="1"/>
          </p:cNvSpPr>
          <p:nvPr>
            <p:ph type="sldNum" sz="quarter" idx="4294967295"/>
          </p:nvPr>
        </p:nvSpPr>
        <p:spPr>
          <a:xfrm>
            <a:off x="8610600" y="6492081"/>
            <a:ext cx="533400" cy="213520"/>
          </a:xfrm>
          <a:prstGeom prst="rect">
            <a:avLst/>
          </a:prstGeom>
        </p:spPr>
        <p:txBody>
          <a:bodyPr/>
          <a:lstStyle/>
          <a:p>
            <a:fld id="{068D587B-6992-4B03-9EE1-58C2DD981ECA}" type="slidenum">
              <a:rPr lang="en-US" smtClean="0"/>
              <a:t>3</a:t>
            </a:fld>
            <a:endParaRPr lang="en-US"/>
          </a:p>
        </p:txBody>
      </p:sp>
    </p:spTree>
    <p:extLst>
      <p:ext uri="{BB962C8B-B14F-4D97-AF65-F5344CB8AC3E}">
        <p14:creationId xmlns:p14="http://schemas.microsoft.com/office/powerpoint/2010/main" val="413906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ea typeface="+mj-ea"/>
                <a:cs typeface="+mj-cs"/>
              </a:rPr>
              <a:t>You have successfully completed - </a:t>
            </a:r>
          </a:p>
          <a:p>
            <a:pPr lvl="1" fontAlgn="auto">
              <a:spcBef>
                <a:spcPts val="0"/>
              </a:spcBef>
              <a:spcAft>
                <a:spcPts val="0"/>
              </a:spcAft>
              <a:defRPr/>
            </a:pPr>
            <a:r>
              <a:rPr lang="en-US" sz="2300" dirty="0">
                <a:solidFill>
                  <a:schemeClr val="bg1"/>
                </a:solidFill>
              </a:rPr>
              <a:t>ANSI SQL </a:t>
            </a:r>
            <a:r>
              <a:rPr lang="en-US" sz="2400" dirty="0">
                <a:solidFill>
                  <a:schemeClr val="bg2"/>
                </a:solidFill>
                <a:latin typeface="Myriad Pro" pitchFamily="34" charset="0"/>
              </a:rPr>
              <a:t>Joins and Their Types – Session 1</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30</a:t>
            </a:fld>
            <a:endParaRPr lang="en-US" dirty="0">
              <a:solidFill>
                <a:schemeClr val="bg2"/>
              </a:solidFill>
            </a:endParaRPr>
          </a:p>
        </p:txBody>
      </p:sp>
    </p:spTree>
    <p:extLst>
      <p:ext uri="{BB962C8B-B14F-4D97-AF65-F5344CB8AC3E}">
        <p14:creationId xmlns:p14="http://schemas.microsoft.com/office/powerpoint/2010/main" val="90516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000" dirty="0"/>
              <a:t>Sub Queries</a:t>
            </a:r>
          </a:p>
          <a:p>
            <a:pPr marL="342900" indent="-342900">
              <a:buFont typeface="Arial" panose="020B0604020202020204" pitchFamily="34" charset="0"/>
              <a:buChar char="•"/>
            </a:pPr>
            <a:r>
              <a:rPr lang="en-US" sz="2000" dirty="0"/>
              <a:t>Sub Queries with</a:t>
            </a:r>
          </a:p>
          <a:p>
            <a:pPr marL="571500" lvl="1" indent="-342900">
              <a:buClr>
                <a:schemeClr val="bg1"/>
              </a:buClr>
              <a:buFont typeface="Arial" panose="020B0604020202020204" pitchFamily="34" charset="0"/>
              <a:buChar char="•"/>
            </a:pPr>
            <a:r>
              <a:rPr lang="en-US" sz="1600" dirty="0"/>
              <a:t>SELECT</a:t>
            </a:r>
          </a:p>
          <a:p>
            <a:pPr marL="571500" lvl="1" indent="-342900">
              <a:buClr>
                <a:schemeClr val="bg1"/>
              </a:buClr>
              <a:buFont typeface="Arial" panose="020B0604020202020204" pitchFamily="34" charset="0"/>
              <a:buChar char="•"/>
            </a:pPr>
            <a:r>
              <a:rPr lang="en-US" sz="1600" dirty="0"/>
              <a:t>INSERT </a:t>
            </a:r>
          </a:p>
          <a:p>
            <a:pPr marL="571500" lvl="1" indent="-342900">
              <a:buClr>
                <a:schemeClr val="bg1"/>
              </a:buClr>
              <a:buFont typeface="Arial" panose="020B0604020202020204" pitchFamily="34" charset="0"/>
              <a:buChar char="•"/>
            </a:pPr>
            <a:r>
              <a:rPr lang="en-US" sz="1600" dirty="0"/>
              <a:t>UPDATE </a:t>
            </a:r>
          </a:p>
          <a:p>
            <a:pPr marL="571500" lvl="1" indent="-342900">
              <a:buClr>
                <a:schemeClr val="bg1"/>
              </a:buClr>
              <a:buFont typeface="Arial" panose="020B0604020202020204" pitchFamily="34" charset="0"/>
              <a:buChar char="•"/>
            </a:pPr>
            <a:r>
              <a:rPr lang="en-US" sz="1600" dirty="0"/>
              <a:t>DELETE</a:t>
            </a:r>
          </a:p>
          <a:p>
            <a:endParaRPr lang="en-US" sz="2000" dirty="0"/>
          </a:p>
          <a:p>
            <a:endParaRPr lang="en-US" sz="2000" dirty="0"/>
          </a:p>
        </p:txBody>
      </p:sp>
    </p:spTree>
    <p:extLst>
      <p:ext uri="{BB962C8B-B14F-4D97-AF65-F5344CB8AC3E}">
        <p14:creationId xmlns:p14="http://schemas.microsoft.com/office/powerpoint/2010/main" val="98419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5</a:t>
            </a:fld>
            <a:endParaRPr lang="en-US" dirty="0"/>
          </a:p>
        </p:txBody>
      </p:sp>
    </p:spTree>
    <p:extLst>
      <p:ext uri="{BB962C8B-B14F-4D97-AF65-F5344CB8AC3E}">
        <p14:creationId xmlns:p14="http://schemas.microsoft.com/office/powerpoint/2010/main" val="8866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3" name="Slide Number Placeholder 2"/>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6</a:t>
            </a:fld>
            <a:endParaRPr lang="en-US"/>
          </a:p>
        </p:txBody>
      </p:sp>
    </p:spTree>
    <p:extLst>
      <p:ext uri="{BB962C8B-B14F-4D97-AF65-F5344CB8AC3E}">
        <p14:creationId xmlns:p14="http://schemas.microsoft.com/office/powerpoint/2010/main" val="344216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7</a:t>
            </a:fld>
            <a:endParaRPr lang="en-US" dirty="0"/>
          </a:p>
        </p:txBody>
      </p:sp>
    </p:spTree>
    <p:extLst>
      <p:ext uri="{BB962C8B-B14F-4D97-AF65-F5344CB8AC3E}">
        <p14:creationId xmlns:p14="http://schemas.microsoft.com/office/powerpoint/2010/main" val="293554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Sub Queries</a:t>
            </a:r>
          </a:p>
        </p:txBody>
      </p:sp>
    </p:spTree>
    <p:extLst>
      <p:ext uri="{BB962C8B-B14F-4D97-AF65-F5344CB8AC3E}">
        <p14:creationId xmlns:p14="http://schemas.microsoft.com/office/powerpoint/2010/main" val="333465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ontent Placeholder 1"/>
          <p:cNvSpPr>
            <a:spLocks noGrp="1"/>
          </p:cNvSpPr>
          <p:nvPr>
            <p:ph type="body" sz="quarter" idx="13"/>
          </p:nvPr>
        </p:nvSpPr>
        <p:spPr/>
        <p:txBody>
          <a:bodyPr/>
          <a:lstStyle/>
          <a:p>
            <a:r>
              <a:rPr lang="en-US" sz="2000" dirty="0"/>
              <a:t>Have you heard about Nesting of Queries in SQL?</a:t>
            </a:r>
          </a:p>
          <a:p>
            <a:endParaRPr lang="en-US" sz="2000" dirty="0"/>
          </a:p>
          <a:p>
            <a:endParaRPr lang="en-US" sz="2000" dirty="0"/>
          </a:p>
          <a:p>
            <a:endParaRPr lang="en-US" sz="2000" dirty="0"/>
          </a:p>
          <a:p>
            <a:r>
              <a:rPr lang="en-US" sz="2000" dirty="0"/>
              <a:t>Nested Queries can be applied only to SELECT clause?</a:t>
            </a:r>
          </a:p>
          <a:p>
            <a:endParaRPr lang="en-US" sz="2000" dirty="0"/>
          </a:p>
          <a:p>
            <a:endParaRPr lang="en-US" sz="2000" dirty="0"/>
          </a:p>
          <a:p>
            <a:r>
              <a:rPr lang="en-US" sz="2000" dirty="0"/>
              <a:t>Answer: NO</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sz="1800" dirty="0"/>
              <a:t>Do You Know?</a:t>
            </a:r>
          </a:p>
        </p:txBody>
      </p:sp>
      <p:sp>
        <p:nvSpPr>
          <p:cNvPr id="4" name="Slide Number Placeholder 3"/>
          <p:cNvSpPr>
            <a:spLocks noGrp="1"/>
          </p:cNvSpPr>
          <p:nvPr>
            <p:ph type="sldNum" sz="quarter" idx="4294967295"/>
          </p:nvPr>
        </p:nvSpPr>
        <p:spPr>
          <a:xfrm>
            <a:off x="8686800" y="6492081"/>
            <a:ext cx="381000" cy="213519"/>
          </a:xfrm>
          <a:prstGeom prst="rect">
            <a:avLst/>
          </a:prstGeom>
        </p:spPr>
        <p:txBody>
          <a:bodyPr/>
          <a:lstStyle/>
          <a:p>
            <a:fld id="{068D587B-6992-4B03-9EE1-58C2DD981ECA}" type="slidenum">
              <a:rPr lang="en-US" smtClean="0"/>
              <a:t>9</a:t>
            </a:fld>
            <a:endParaRPr lang="en-US"/>
          </a:p>
        </p:txBody>
      </p:sp>
    </p:spTree>
    <p:extLst>
      <p:ext uri="{BB962C8B-B14F-4D97-AF65-F5344CB8AC3E}">
        <p14:creationId xmlns:p14="http://schemas.microsoft.com/office/powerpoint/2010/main" val="256417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20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fade">
                                      <p:cBhvr>
                                        <p:cTn id="17" dur="20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A34F8A4-071F-4506-B51A-65086CD30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Theme_3</Template>
  <TotalTime>19308</TotalTime>
  <Words>1418</Words>
  <Application>Microsoft Office PowerPoint</Application>
  <PresentationFormat>On-screen Show (4:3)</PresentationFormat>
  <Paragraphs>248</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Unicode MS</vt:lpstr>
      <vt:lpstr>Calibri</vt:lpstr>
      <vt:lpstr>Courier New</vt:lpstr>
      <vt:lpstr>Myriad Pro</vt:lpstr>
      <vt:lpstr>Verdana</vt:lpstr>
      <vt:lpstr>1_Academy LCD Compliant Template</vt:lpstr>
      <vt:lpstr>PowerPoint Presentation</vt:lpstr>
      <vt:lpstr>Overview</vt:lpstr>
      <vt:lpstr>Enabling Objectives</vt:lpstr>
      <vt:lpstr>PowerPoint Presentation</vt:lpstr>
      <vt:lpstr>Scenario</vt:lpstr>
      <vt:lpstr>Database Tables</vt:lpstr>
      <vt:lpstr>Schema Diagram</vt:lpstr>
      <vt:lpstr>PowerPoint Presentation</vt:lpstr>
      <vt:lpstr>Do You Know?</vt:lpstr>
      <vt:lpstr>Sub-queries</vt:lpstr>
      <vt:lpstr>Sub-queries</vt:lpstr>
      <vt:lpstr>Sub-query Rules</vt:lpstr>
      <vt:lpstr>Sub-query Rules</vt:lpstr>
      <vt:lpstr>PowerPoint Presentation</vt:lpstr>
      <vt:lpstr>Sub-query: SELECT Statement</vt:lpstr>
      <vt:lpstr>Sub-query: SELECT Statement</vt:lpstr>
      <vt:lpstr>PowerPoint Presentation</vt:lpstr>
      <vt:lpstr>Sub-query: INSERT Statement</vt:lpstr>
      <vt:lpstr>Sub-query: INSERT Statement</vt:lpstr>
      <vt:lpstr>Sub-query: INSERT Statement</vt:lpstr>
      <vt:lpstr>PowerPoint Presentation</vt:lpstr>
      <vt:lpstr>Subquery – UPDATE Statement</vt:lpstr>
      <vt:lpstr>Sub-query: UPDATE Statement</vt:lpstr>
      <vt:lpstr>PowerPoint Presentation</vt:lpstr>
      <vt:lpstr>Sub-query: DELETE Statement</vt:lpstr>
      <vt:lpstr>Subquery – DELETE Statement</vt:lpstr>
      <vt:lpstr>Check Your Understanding</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dc:title>
  <dc:creator>176361</dc:creator>
  <cp:lastModifiedBy>Gopal8147117572@outlook.com</cp:lastModifiedBy>
  <cp:revision>862</cp:revision>
  <dcterms:created xsi:type="dcterms:W3CDTF">2011-06-15T11:24:59Z</dcterms:created>
  <dcterms:modified xsi:type="dcterms:W3CDTF">2022-02-11T08:46:44Z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