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0ee2ec0b4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0ee2ec0b4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0ee2ec0b4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0ee2ec0b4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ee2ec0b4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ee2ec0b4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0ee2ec0b4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0ee2ec0b4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6474000" y="4522200"/>
            <a:ext cx="2318826" cy="180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1501400" y="1425520"/>
            <a:ext cx="6141201" cy="477575"/>
          </a:xfrm>
          <a:prstGeom prst="rect">
            <a:avLst/>
          </a:prstGeom>
          <a:noFill/>
          <a:ln>
            <a:noFill/>
          </a:ln>
        </p:spPr>
      </p:pic>
      <p:sp>
        <p:nvSpPr>
          <p:cNvPr id="56" name="Google Shape;56;p13"/>
          <p:cNvSpPr txBox="1"/>
          <p:nvPr/>
        </p:nvSpPr>
        <p:spPr>
          <a:xfrm>
            <a:off x="2292750" y="2089084"/>
            <a:ext cx="45585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dk2"/>
                </a:solidFill>
              </a:rPr>
              <a:t>CodeVision</a:t>
            </a:r>
            <a:endParaRPr sz="2800" dirty="0">
              <a:solidFill>
                <a:schemeClr val="dk2"/>
              </a:solidFill>
            </a:endParaRPr>
          </a:p>
        </p:txBody>
      </p:sp>
      <p:sp>
        <p:nvSpPr>
          <p:cNvPr id="57" name="Google Shape;57;p13"/>
          <p:cNvSpPr txBox="1"/>
          <p:nvPr/>
        </p:nvSpPr>
        <p:spPr>
          <a:xfrm>
            <a:off x="2292750" y="2703670"/>
            <a:ext cx="4558500" cy="129263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800" dirty="0">
                <a:solidFill>
                  <a:schemeClr val="dk2"/>
                </a:solidFill>
                <a:latin typeface="Times New Roman" panose="02020603050405020304" pitchFamily="18" charset="0"/>
                <a:cs typeface="Times New Roman" panose="02020603050405020304" pitchFamily="18" charset="0"/>
              </a:rPr>
              <a:t>Deepak </a:t>
            </a:r>
            <a:r>
              <a:rPr lang="en-IN" sz="1800" dirty="0" err="1">
                <a:solidFill>
                  <a:schemeClr val="dk2"/>
                </a:solidFill>
                <a:latin typeface="Times New Roman" panose="02020603050405020304" pitchFamily="18" charset="0"/>
                <a:cs typeface="Times New Roman" panose="02020603050405020304" pitchFamily="18" charset="0"/>
              </a:rPr>
              <a:t>Indrajeet</a:t>
            </a:r>
            <a:r>
              <a:rPr lang="en-IN" sz="1800" dirty="0">
                <a:solidFill>
                  <a:schemeClr val="dk2"/>
                </a:solidFill>
                <a:latin typeface="Times New Roman" panose="02020603050405020304" pitchFamily="18" charset="0"/>
                <a:cs typeface="Times New Roman" panose="02020603050405020304" pitchFamily="18" charset="0"/>
              </a:rPr>
              <a:t> </a:t>
            </a:r>
            <a:r>
              <a:rPr lang="en-IN" sz="1800" dirty="0" err="1">
                <a:solidFill>
                  <a:schemeClr val="dk2"/>
                </a:solidFill>
                <a:latin typeface="Times New Roman" panose="02020603050405020304" pitchFamily="18" charset="0"/>
                <a:cs typeface="Times New Roman" panose="02020603050405020304" pitchFamily="18" charset="0"/>
              </a:rPr>
              <a:t>Jaiswar</a:t>
            </a:r>
            <a:endParaRPr lang="en-IN" sz="1800" dirty="0">
              <a:solidFill>
                <a:schemeClr val="dk2"/>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IN" sz="1800" dirty="0">
                <a:solidFill>
                  <a:schemeClr val="dk2"/>
                </a:solidFill>
                <a:latin typeface="Times New Roman" panose="02020603050405020304" pitchFamily="18" charset="0"/>
                <a:cs typeface="Times New Roman" panose="02020603050405020304" pitchFamily="18" charset="0"/>
              </a:rPr>
              <a:t>Gopal Chandrashekhar Gawas</a:t>
            </a:r>
          </a:p>
          <a:p>
            <a:pPr marL="0" lvl="0" indent="0" algn="ctr" rtl="0">
              <a:spcBef>
                <a:spcPts val="0"/>
              </a:spcBef>
              <a:spcAft>
                <a:spcPts val="0"/>
              </a:spcAft>
              <a:buNone/>
            </a:pPr>
            <a:r>
              <a:rPr lang="en-IN" sz="1800" dirty="0">
                <a:solidFill>
                  <a:schemeClr val="dk2"/>
                </a:solidFill>
                <a:latin typeface="Times New Roman" panose="02020603050405020304" pitchFamily="18" charset="0"/>
                <a:cs typeface="Times New Roman" panose="02020603050405020304" pitchFamily="18" charset="0"/>
              </a:rPr>
              <a:t>Rohit Shashikant Gupta</a:t>
            </a:r>
          </a:p>
          <a:p>
            <a:pPr marL="0" lvl="0" indent="0" algn="ctr" rtl="0">
              <a:spcBef>
                <a:spcPts val="0"/>
              </a:spcBef>
              <a:spcAft>
                <a:spcPts val="0"/>
              </a:spcAft>
              <a:buNone/>
            </a:pPr>
            <a:r>
              <a:rPr lang="en-IN" sz="1800" dirty="0">
                <a:solidFill>
                  <a:schemeClr val="dk2"/>
                </a:solidFill>
                <a:latin typeface="Times New Roman" panose="02020603050405020304" pitchFamily="18" charset="0"/>
                <a:cs typeface="Times New Roman" panose="02020603050405020304" pitchFamily="18" charset="0"/>
              </a:rPr>
              <a:t>Vishwajeet Ramanujan Gupta</a:t>
            </a:r>
            <a:endParaRPr sz="18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1389965" y="1069812"/>
            <a:ext cx="6364070" cy="258529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dirty="0">
                <a:solidFill>
                  <a:schemeClr val="dk2"/>
                </a:solidFill>
              </a:rPr>
              <a:t>Problem Statement</a:t>
            </a:r>
          </a:p>
          <a:p>
            <a:pPr marL="0" lvl="0" indent="0" algn="ctr" rtl="0">
              <a:spcBef>
                <a:spcPts val="0"/>
              </a:spcBef>
              <a:spcAft>
                <a:spcPts val="0"/>
              </a:spcAft>
              <a:buNone/>
            </a:pPr>
            <a:endParaRPr lang="en" sz="2900" dirty="0">
              <a:solidFill>
                <a:schemeClr val="dk2"/>
              </a:solidFill>
            </a:endParaRPr>
          </a:p>
          <a:p>
            <a:pPr marL="0" lvl="0" indent="0" algn="just" rtl="0">
              <a:spcBef>
                <a:spcPts val="0"/>
              </a:spcBef>
              <a:spcAft>
                <a:spcPts val="0"/>
              </a:spcAft>
              <a:buNone/>
            </a:pPr>
            <a:r>
              <a:rPr lang="en-US" dirty="0"/>
              <a:t>As global populations continue to rise, the agriculture sector faces immense pressure to increase crop yields while conserving resources and reducing environmental impact. Farmers struggle to make data-driven decisions regarding crop health, irrigation needs, pest management, soil quality, and optimal planting times due to limited access to real-time data and predictive insights. Weather variability, soil nutrient depletion, and unpredictable pest infestations further complicate their efforts to achieve high productivity.</a:t>
            </a:r>
            <a:endParaRPr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2210304" y="183475"/>
            <a:ext cx="4558500" cy="107718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dirty="0">
                <a:solidFill>
                  <a:schemeClr val="dk2"/>
                </a:solidFill>
              </a:rPr>
              <a:t>Team Photo</a:t>
            </a:r>
          </a:p>
          <a:p>
            <a:pPr marL="0" lvl="0" indent="0" algn="ctr" rtl="0">
              <a:spcBef>
                <a:spcPts val="0"/>
              </a:spcBef>
              <a:spcAft>
                <a:spcPts val="0"/>
              </a:spcAft>
              <a:buNone/>
            </a:pPr>
            <a:endParaRPr lang="en" sz="2900" dirty="0">
              <a:solidFill>
                <a:schemeClr val="dk2"/>
              </a:solidFill>
            </a:endParaRPr>
          </a:p>
        </p:txBody>
      </p:sp>
      <p:pic>
        <p:nvPicPr>
          <p:cNvPr id="9" name="Picture 8">
            <a:extLst>
              <a:ext uri="{FF2B5EF4-FFF2-40B4-BE49-F238E27FC236}">
                <a16:creationId xmlns:a16="http://schemas.microsoft.com/office/drawing/2014/main" id="{F8939161-804A-B25D-5A4F-BAC2C1AACA72}"/>
              </a:ext>
            </a:extLst>
          </p:cNvPr>
          <p:cNvPicPr>
            <a:picLocks noChangeAspect="1"/>
          </p:cNvPicPr>
          <p:nvPr/>
        </p:nvPicPr>
        <p:blipFill>
          <a:blip r:embed="rId3"/>
          <a:stretch>
            <a:fillRect/>
          </a:stretch>
        </p:blipFill>
        <p:spPr>
          <a:xfrm>
            <a:off x="1821306" y="891916"/>
            <a:ext cx="5636302" cy="3170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1591632" y="813058"/>
            <a:ext cx="6041781" cy="256990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dirty="0">
                <a:solidFill>
                  <a:schemeClr val="dk2"/>
                </a:solidFill>
              </a:rPr>
              <a:t>Describe your solution</a:t>
            </a:r>
          </a:p>
          <a:p>
            <a:endParaRPr lang="en-US" dirty="0"/>
          </a:p>
          <a:p>
            <a:pPr algn="just"/>
            <a:r>
              <a:rPr lang="en-US" dirty="0"/>
              <a:t>The AI-Based Smart Agriculture Assistant leverages satellite imagery, weather data, and machine learning to provide farmers with real-time monitoring, predictive analytics, and actionable insights for efficient crop management. By analyzing weather patterns, soil quality data, and crop health indicators, it offers early warnings on risks such as pest infestations and adverse weather conditions. The assistant provides optimized recommendations for irrigation, fertilization, and pest control to improve yields while minimizing resource use</a:t>
            </a:r>
            <a:endParaRPr dirty="0">
              <a:solidFill>
                <a:schemeClr val="dk2"/>
              </a:solidFill>
            </a:endParaRPr>
          </a:p>
        </p:txBody>
      </p:sp>
      <p:pic>
        <p:nvPicPr>
          <p:cNvPr id="73" name="Google Shape;73;p16"/>
          <p:cNvPicPr preferRelativeResize="0"/>
          <p:nvPr/>
        </p:nvPicPr>
        <p:blipFill>
          <a:blip r:embed="rId3">
            <a:alphaModFix/>
          </a:blip>
          <a:stretch>
            <a:fillRect/>
          </a:stretch>
        </p:blipFill>
        <p:spPr>
          <a:xfrm>
            <a:off x="6474000" y="4522200"/>
            <a:ext cx="2318826" cy="18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01400" y="1717825"/>
            <a:ext cx="6141201" cy="477575"/>
          </a:xfrm>
          <a:prstGeom prst="rect">
            <a:avLst/>
          </a:prstGeom>
          <a:noFill/>
          <a:ln>
            <a:noFill/>
          </a:ln>
        </p:spPr>
      </p:pic>
      <p:sp>
        <p:nvSpPr>
          <p:cNvPr id="79" name="Google Shape;79;p17"/>
          <p:cNvSpPr txBox="1"/>
          <p:nvPr/>
        </p:nvSpPr>
        <p:spPr>
          <a:xfrm>
            <a:off x="2292750" y="2571750"/>
            <a:ext cx="4558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rPr>
              <a:t>Thank you</a:t>
            </a: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183</Words>
  <Application>Microsoft Office PowerPoint</Application>
  <PresentationFormat>On-screen Show (16:9)</PresentationFormat>
  <Paragraphs>13</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Gopal Gawas</dc:creator>
  <cp:lastModifiedBy>Gopal Gawas</cp:lastModifiedBy>
  <cp:revision>2</cp:revision>
  <dcterms:modified xsi:type="dcterms:W3CDTF">2024-10-26T06:56:42Z</dcterms:modified>
</cp:coreProperties>
</file>