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61" r:id="rId6"/>
    <p:sldId id="263" r:id="rId7"/>
    <p:sldId id="260" r:id="rId8"/>
    <p:sldId id="272" r:id="rId9"/>
    <p:sldId id="266" r:id="rId10"/>
    <p:sldId id="271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000"/>
    <a:srgbClr val="FF0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C1686-2D94-7828-2FB8-190010B4D988}" v="2" dt="2023-11-13T20:48:35.302"/>
    <p1510:client id="{7D5B33A3-F25F-4CAF-A419-99196B974E45}" v="1733" dt="2023-11-13T21:10:54.438"/>
    <p1510:client id="{8D13F5AC-B77D-4207-B36B-79BF03EFD94A}" v="1602" dt="2023-11-14T02:44:58.713"/>
    <p1510:client id="{B76E1562-4D2A-4701-8AD9-4704FB7B4B15}" v="1412" dt="2023-11-13T19:59:26.769"/>
    <p1510:client id="{B9B4E7C3-007C-B9E1-ECEF-31ACDEFE6F76}" v="268" dt="2023-11-13T20:47:27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21:11:16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15600 8414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21:11:1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16256 9641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21:11:16.0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15748 9747 16383 0 0,'5'0'0'0'0,"7"0"0"0"0,7 0 0 0 0,4 0 0 0 0,5 0 0 0 0,2 0 0 0 0,1 0 0 0 0,0 0 0 0 0,1 0 0 0 0,-1 0 0 0 0,0 0 0 0 0,0 0 0 0 0,0 0 0 0 0,-1 0 0 0 0,0 0 0 0 0,0 0 0 0 0,1 0 0 0 0,-6 5 0 0 0,-2 2 0 0 0,1 0 0 0 0,-5 3 0 0 0,1 1 0 0 0,1-2 0 0 0,3-3 0 0 0,2-2 0 0 0,-3 4 0 0 0,-6 5 0 0 0,-5 5 0 0 0,-11 1 0 0 0,-4 1 0 0 0,-3 3 0 0 0,-5-3 0 0 0,0 1 0 0 0,-4-4 0 0 0,-5-4 0 0 0,-3 0 0 0 0,-4-1 0 0 0,-2 2 0 0 0,4 3 0 0 0,1 0 0 0 0,0-4 0 0 0,-2-4 0 0 0,-1-3 0 0 0,-2-3 0 0 0,0-2 0 0 0,-1-1 0 0 0,0 0 0 0 0,-1-1 0 0 0,1 0 0 0 0,-1 1 0 0 0,1-1 0 0 0,0 1 0 0 0,-1 0 0 0 0,1 0 0 0 0,5 5 0 0 0,7 7 0 0 0,6 6 0 0 0,10 1 0 0 0,7 2 0 0 0,1 2 0 0 0,0 3 0 0 0,-1 2 0 0 0,-2 1 0 0 0,0 1 0 0 0,-2 1 0 0 0,0-1 0 0 0,4-4 0 0 0,7-7 0 0 0,6-7 0 0 0,5-6 0 0 0,5-3 0 0 0,1-2 0 0 0,2-2 0 0 0,1 0 0 0 0,-1-1 0 0 0,1 1 0 0 0,-1 0 0 0 0,-1 1 0 0 0,1-1 0 0 0,-1 1 0 0 0,1 0 0 0 0,-1 0 0 0 0,0 0 0 0 0,0 0 0 0 0,0 0 0 0 0,1 0 0 0 0,-1 0 0 0 0,0 0 0 0 0,-5-5 0 0 0,-1-7 0 0 0,-6-6 0 0 0,-5-6 0 0 0,-5-3 0 0 0,-4-3 0 0 0,-2-1 0 0 0,-2-1 0 0 0,-1 1 0 0 0,0-1 0 0 0,0 1 0 0 0,0 1 0 0 0,0-1 0 0 0,1 1 0 0 0,0-1 0 0 0,0 1 0 0 0,0 0 0 0 0,0 0 0 0 0,0 0 0 0 0,0-1 0 0 0,0 1 0 0 0,-5 5 0 0 0,-7 7 0 0 0,-7 6 0 0 0,-4 6 0 0 0,0 3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21:11:16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16277 8054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21:11:16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16277 8075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21:11:16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19357 8292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21:11:16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19357 8292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21:11:16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15600 8414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21:11:16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16193 8393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21:11:16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16193 8393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21:11:16.0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15727 9663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21:11:16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15854 9641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21:11:16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15960 9641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21:11:16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16066 9641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21:11:16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16150 9641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2280-5144-86F7-D1A3-8794B52CA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C2CFE-925B-6605-238F-356BFBC0F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7D75-C6A5-4D68-DAB3-C038BE7A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DAD3-3CAA-4025-AC33-AC02D2FE1FF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E82D-FC1D-83FF-ED0C-9333863B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6E5B2-B729-85A8-18DD-0211C45C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47BF-F3B5-4AB3-A840-2FBF44FE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9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2ECF-0AEE-9F72-ACD0-02C0AA79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029A1-2B38-7406-B880-3224D50FE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9F59A-35C2-4F12-6E44-FED743E0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DAD3-3CAA-4025-AC33-AC02D2FE1FF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F7E9-EE73-A217-581D-A4A8C3B5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D3388-D17E-B919-6CC8-68BDAD23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47BF-F3B5-4AB3-A840-2FBF44FE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3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37833-33D8-EF6F-35FA-66BE39979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37951-DA8C-18AF-483A-87C11EC37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5FA1E-33F8-ACA5-5899-F1C6CDC3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DAD3-3CAA-4025-AC33-AC02D2FE1FF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7266-ADAB-FBCD-12A5-E8CFEEA9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6E68-0F4C-2170-E1B5-A167C581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47BF-F3B5-4AB3-A840-2FBF44FE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7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3458-4252-27DC-2C7D-D70CA9FC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68A4-DB00-B81D-954D-ADFD052D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4381F-ADBE-0F9E-AFEB-C62F662C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DAD3-3CAA-4025-AC33-AC02D2FE1FF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2147-68CC-5926-4BE6-BAAA0557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3707D-718E-1502-5D14-32531D71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47BF-F3B5-4AB3-A840-2FBF44FE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48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218F-4EFF-B7DC-55CD-4BE26237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F79BD-9CA1-797B-CA22-DDAD1730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C762-3A74-DADE-9CAE-31804F4A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DAD3-3CAA-4025-AC33-AC02D2FE1FF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80615-F3C0-7A99-7D02-60C0F8C1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6C21-29F3-5692-CA25-9D68A26A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47BF-F3B5-4AB3-A840-2FBF44FE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B483-CC05-6740-3542-06938047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FEE4-6C13-7E2B-B23D-CB6FE2952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69962-F656-AA49-FE5E-4B1ED7730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9ED05-ADBD-E2ED-1122-4D709A60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DAD3-3CAA-4025-AC33-AC02D2FE1FF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BA0B3-CD8D-18EE-92B0-EE956762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E60F7-2B1A-648D-83E7-C467DD39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47BF-F3B5-4AB3-A840-2FBF44FE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81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B822-DEB2-81BC-8761-29BAE47B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E4712-BF3C-980A-53BF-12A29CD2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FFB64-BCAD-1DB5-6429-C3608C036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FED79-44FE-30BD-39DF-38814F8E5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F8FE3-4329-8539-5B07-C2265F397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03732-CAC9-1FE2-E2B1-B01069DF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DAD3-3CAA-4025-AC33-AC02D2FE1FF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5B153-71C7-0EDA-59DB-B5865240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A2A6E-2886-C53A-341A-00966450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47BF-F3B5-4AB3-A840-2FBF44FE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68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95F9-8445-ECF2-7A43-A291948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10D2D-0D26-D5A9-992C-3DB6B228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DAD3-3CAA-4025-AC33-AC02D2FE1FF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25622-744D-24EE-3EBD-13DEAD69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E6824-7DA1-7470-E884-7408583F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47BF-F3B5-4AB3-A840-2FBF44FE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00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6A798-CD99-A759-E4C8-FA85194B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DAD3-3CAA-4025-AC33-AC02D2FE1FF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C1E17-9EE5-4BBD-4477-D66DD065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1DAE6-0851-F233-6E30-DDEBDBFC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47BF-F3B5-4AB3-A840-2FBF44FE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33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D565-8D8A-77FE-812C-CED0F194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6454-0FCF-865B-BD2E-4D56F6A1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28365-41C4-932E-EFF3-884195152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871DA-72CB-6B5F-DBC3-75DBACD5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DAD3-3CAA-4025-AC33-AC02D2FE1FF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920BA-377D-14F3-DB13-FC208BF0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774D4-22FB-D2E3-6CD6-DA362A4E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47BF-F3B5-4AB3-A840-2FBF44FE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6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C297-9751-4E16-98ED-5208AD42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E5746-4C7B-340F-22AD-FCFA75F44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516E9-85AE-4FBE-8D67-94428C88D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31700-DB7C-75AC-7388-709242A1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DAD3-3CAA-4025-AC33-AC02D2FE1FF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8B2A6-6A55-2CAA-2973-8AC90BF4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2DC95-EDD5-72CE-46C6-8AD0E254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47BF-F3B5-4AB3-A840-2FBF44FE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7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A78CB-D849-4D65-166F-1947CA70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B464F-65AB-AB51-6440-623165328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86CE2-12B2-F530-1C0D-03F8E9157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1DAD3-3CAA-4025-AC33-AC02D2FE1FF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08DC-733A-9819-B7A2-0190DCCA5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ABFA1-9A7E-AB60-79B0-5FE285BD1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047BF-F3B5-4AB3-A840-2FBF44FE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0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customXml" Target="../ink/ink14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3.xml"/><Relationship Id="rId2" Type="http://schemas.openxmlformats.org/officeDocument/2006/relationships/image" Target="../media/image1.png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image" Target="../media/image3.png"/><Relationship Id="rId10" Type="http://schemas.openxmlformats.org/officeDocument/2006/relationships/customXml" Target="../ink/ink7.xml"/><Relationship Id="rId19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4B770-8F8F-AC64-042F-84E6360DF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194" y="1999615"/>
            <a:ext cx="10510761" cy="2764028"/>
          </a:xfrm>
        </p:spPr>
        <p:txBody>
          <a:bodyPr anchor="ctr">
            <a:normAutofit/>
          </a:bodyPr>
          <a:lstStyle/>
          <a:p>
            <a:r>
              <a:rPr lang="en-IN" sz="6700" b="0" i="0" u="none" strike="noStrike" dirty="0">
                <a:effectLst/>
                <a:latin typeface="Verdana"/>
                <a:ea typeface="Verdana"/>
              </a:rPr>
              <a:t>Droplet Generation in a Microfluidic </a:t>
            </a:r>
            <a:r>
              <a:rPr lang="en-IN" sz="6700" dirty="0">
                <a:latin typeface="Verdana"/>
                <a:ea typeface="Verdana"/>
              </a:rPr>
              <a:t>T-Junction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A481-8C4D-4926-5A06-B202D4D1C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" y="5521060"/>
            <a:ext cx="12188026" cy="1336940"/>
          </a:xfrm>
        </p:spPr>
        <p:txBody>
          <a:bodyPr vert="horz" lIns="91440" tIns="45720" rIns="91440" bIns="45720" rtlCol="0" anchor="ctr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>
                <a:effectLst/>
                <a:latin typeface="Verdana"/>
                <a:ea typeface="Verdana"/>
              </a:rPr>
              <a:t>Group - 2</a:t>
            </a:r>
            <a:endParaRPr lang="en-IN" sz="2000" b="1">
              <a:effectLst/>
              <a:latin typeface="Verdana"/>
              <a:ea typeface="Verdana"/>
            </a:endParaRPr>
          </a:p>
          <a:p>
            <a:pPr>
              <a:spcBef>
                <a:spcPts val="0"/>
              </a:spcBef>
            </a:pPr>
            <a:r>
              <a:rPr lang="en-IN" sz="2000" b="1">
                <a:latin typeface="Verdana"/>
                <a:ea typeface="Verdana"/>
              </a:rPr>
              <a:t>| </a:t>
            </a:r>
            <a:r>
              <a:rPr lang="en-IN" sz="2000" b="1" i="0" u="none" strike="noStrike">
                <a:effectLst/>
                <a:latin typeface="Verdana"/>
                <a:ea typeface="Verdana"/>
              </a:rPr>
              <a:t>Gopal - 20CH30008 |  Vikram - 20CH10084 |</a:t>
            </a:r>
            <a:r>
              <a:rPr lang="en-IN" sz="2000" b="1">
                <a:latin typeface="Verdana"/>
                <a:ea typeface="Verdana"/>
              </a:rPr>
              <a:t> </a:t>
            </a:r>
            <a:endParaRPr lang="en-IN" sz="2000" b="1" i="0" u="none" strike="noStrike">
              <a:effectLst/>
              <a:latin typeface="Verdana"/>
              <a:ea typeface="Verdana"/>
            </a:endParaRPr>
          </a:p>
          <a:p>
            <a:pPr>
              <a:spcBef>
                <a:spcPts val="0"/>
              </a:spcBef>
            </a:pPr>
            <a:r>
              <a:rPr lang="en-IN" sz="2000" b="1">
                <a:latin typeface="Verdana"/>
                <a:ea typeface="Verdana"/>
              </a:rPr>
              <a:t>| </a:t>
            </a:r>
            <a:r>
              <a:rPr lang="en-IN" sz="2000" b="1" i="0" u="none" strike="noStrike">
                <a:effectLst/>
                <a:latin typeface="Verdana"/>
                <a:ea typeface="Verdana"/>
              </a:rPr>
              <a:t>Chetan - 20CH10014 | Aryan - 20CH10089 | Sanidhya -  20CH10055</a:t>
            </a:r>
            <a:r>
              <a:rPr lang="en-IN" sz="2000" b="1">
                <a:latin typeface="Verdana"/>
                <a:ea typeface="Verdana"/>
              </a:rPr>
              <a:t> |</a:t>
            </a:r>
            <a:endParaRPr lang="en-IN" sz="2000" b="1">
              <a:effectLst/>
              <a:latin typeface="Verdana"/>
              <a:ea typeface="Verdana"/>
            </a:endParaRPr>
          </a:p>
          <a:p>
            <a:endParaRPr lang="en-IN" sz="700">
              <a:latin typeface="Verdana"/>
              <a:ea typeface="Verdan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54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B3931-D1EF-984C-884C-E5F58AC2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36" y="457200"/>
            <a:ext cx="3419856" cy="1463040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4800" b="0" i="0" u="none" strike="noStrike">
                <a:effectLst/>
                <a:latin typeface="Verdana"/>
                <a:ea typeface="Verdana"/>
              </a:rPr>
              <a:t>Problem Statement</a:t>
            </a:r>
            <a:endParaRPr lang="en-IN" sz="4800" i="1">
              <a:latin typeface="Verdana"/>
              <a:ea typeface="Verdana"/>
            </a:endParaRPr>
          </a:p>
        </p:txBody>
      </p:sp>
      <p:sp>
        <p:nvSpPr>
          <p:cNvPr id="103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4CAA-BFB2-9600-8F55-275418AE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356191"/>
            <a:ext cx="7281612" cy="178976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latin typeface="Verdana"/>
                <a:ea typeface="Verdana"/>
              </a:rPr>
              <a:t>A 3-D dimensional T–junction microchannel, as shown in figure, is considered to investigate the water droplet formation in a liquid (Oil)</a:t>
            </a:r>
          </a:p>
        </p:txBody>
      </p:sp>
      <p:pic>
        <p:nvPicPr>
          <p:cNvPr id="1028" name="Picture 4" descr="A long white object with a blue background&#10;&#10;Description automatically generated">
            <a:extLst>
              <a:ext uri="{FF2B5EF4-FFF2-40B4-BE49-F238E27FC236}">
                <a16:creationId xmlns:a16="http://schemas.microsoft.com/office/drawing/2014/main" id="{F45BDC03-F0B2-3C94-A1BB-75C0656A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0552" y="2290137"/>
            <a:ext cx="6109155" cy="402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3E6827-6553-AFF2-18DB-6D0271B63E71}"/>
              </a:ext>
            </a:extLst>
          </p:cNvPr>
          <p:cNvSpPr txBox="1"/>
          <p:nvPr/>
        </p:nvSpPr>
        <p:spPr>
          <a:xfrm>
            <a:off x="5724047" y="3724063"/>
            <a:ext cx="1205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  <a:ea typeface="Calibri"/>
                <a:cs typeface="Calibri"/>
              </a:rPr>
              <a:t>       9</a:t>
            </a:r>
            <a:br>
              <a:rPr lang="en-GB">
                <a:solidFill>
                  <a:srgbClr val="FF0000"/>
                </a:solidFill>
                <a:ea typeface="Calibri"/>
                <a:cs typeface="Calibri"/>
              </a:rPr>
            </a:br>
            <a:endParaRPr lang="en-GB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FD4C2-6461-E233-FC52-60E04E4600BE}"/>
              </a:ext>
            </a:extLst>
          </p:cNvPr>
          <p:cNvSpPr txBox="1"/>
          <p:nvPr/>
        </p:nvSpPr>
        <p:spPr>
          <a:xfrm>
            <a:off x="7383044" y="4121240"/>
            <a:ext cx="307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rgbClr val="FF0000"/>
                </a:solidFill>
                <a:ea typeface="Calibri"/>
                <a:cs typeface="Calibri"/>
              </a:rPr>
              <a:t>4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0649F-CA0C-F979-8281-6E4FE0F73855}"/>
              </a:ext>
            </a:extLst>
          </p:cNvPr>
          <p:cNvSpPr txBox="1"/>
          <p:nvPr/>
        </p:nvSpPr>
        <p:spPr>
          <a:xfrm>
            <a:off x="7531534" y="4823443"/>
            <a:ext cx="3225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  <a:ea typeface="Calibri"/>
                <a:cs typeface="Calibri"/>
              </a:rPr>
              <a:t>3</a:t>
            </a:r>
            <a:r>
              <a:rPr lang="en-GB">
                <a:ea typeface="Calibri"/>
                <a:cs typeface="Calibri"/>
              </a:rPr>
              <a:t> 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8F6E5-005C-8435-5524-806254D039E2}"/>
              </a:ext>
            </a:extLst>
          </p:cNvPr>
          <p:cNvSpPr txBox="1"/>
          <p:nvPr/>
        </p:nvSpPr>
        <p:spPr>
          <a:xfrm>
            <a:off x="5936240" y="4170148"/>
            <a:ext cx="8585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     </a:t>
            </a:r>
            <a:r>
              <a:rPr lang="en-GB">
                <a:solidFill>
                  <a:srgbClr val="FF0000"/>
                </a:solidFill>
                <a:ea typeface="Calibri"/>
                <a:cs typeface="Calibri"/>
              </a:rPr>
              <a:t>0</a:t>
            </a:r>
          </a:p>
          <a:p>
            <a:r>
              <a:rPr lang="en-GB">
                <a:ea typeface="Calibri"/>
                <a:cs typeface="Calibri"/>
              </a:rPr>
              <a:t>(0,0,0)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BA201-3A10-92D9-9B01-EC6FF3CDF402}"/>
              </a:ext>
            </a:extLst>
          </p:cNvPr>
          <p:cNvSpPr txBox="1"/>
          <p:nvPr/>
        </p:nvSpPr>
        <p:spPr>
          <a:xfrm>
            <a:off x="10916378" y="4102075"/>
            <a:ext cx="6517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   </a:t>
            </a:r>
            <a:r>
              <a:rPr lang="en-GB">
                <a:solidFill>
                  <a:srgbClr val="FF0000"/>
                </a:solidFill>
                <a:ea typeface="Calibri"/>
                <a:cs typeface="Calibri"/>
              </a:rPr>
              <a:t>5</a:t>
            </a:r>
            <a:endParaRPr lang="en-GB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06083-DEFF-E2D2-769A-A9701420D9A0}"/>
              </a:ext>
            </a:extLst>
          </p:cNvPr>
          <p:cNvSpPr txBox="1"/>
          <p:nvPr/>
        </p:nvSpPr>
        <p:spPr>
          <a:xfrm>
            <a:off x="11178402" y="3650852"/>
            <a:ext cx="14137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000000"/>
                </a:solidFill>
                <a:ea typeface="Calibri"/>
                <a:cs typeface="Calibri"/>
              </a:rPr>
              <a:t>  </a:t>
            </a:r>
            <a:r>
              <a:rPr lang="en-GB">
                <a:solidFill>
                  <a:srgbClr val="FF0000"/>
                </a:solidFill>
                <a:ea typeface="Calibri"/>
                <a:cs typeface="Calibri"/>
              </a:rPr>
              <a:t>6</a:t>
            </a:r>
            <a:r>
              <a:rPr lang="en-GB">
                <a:ea typeface="Calibri"/>
                <a:cs typeface="Calibri"/>
              </a:rPr>
              <a:t> </a:t>
            </a:r>
            <a:br>
              <a:rPr lang="en-GB">
                <a:ea typeface="Calibri"/>
                <a:cs typeface="Calibri"/>
              </a:rPr>
            </a:br>
            <a:endParaRPr lang="en-GB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46DD5-7668-D7DF-8E9F-DF76886DCC19}"/>
              </a:ext>
            </a:extLst>
          </p:cNvPr>
          <p:cNvSpPr txBox="1"/>
          <p:nvPr/>
        </p:nvSpPr>
        <p:spPr>
          <a:xfrm>
            <a:off x="5936394" y="4867140"/>
            <a:ext cx="1990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            </a:t>
            </a:r>
            <a:r>
              <a:rPr lang="en-GB">
                <a:solidFill>
                  <a:srgbClr val="000000"/>
                </a:solidFill>
                <a:ea typeface="Calibri"/>
                <a:cs typeface="Calibri"/>
              </a:rPr>
              <a:t>          </a:t>
            </a:r>
            <a:r>
              <a:rPr lang="en-GB">
                <a:solidFill>
                  <a:srgbClr val="FF0000"/>
                </a:solidFill>
                <a:ea typeface="Calibri"/>
                <a:cs typeface="Calibri"/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A9117D-1735-4107-955B-DA9708B206F8}"/>
              </a:ext>
            </a:extLst>
          </p:cNvPr>
          <p:cNvCxnSpPr/>
          <p:nvPr/>
        </p:nvCxnSpPr>
        <p:spPr>
          <a:xfrm flipV="1">
            <a:off x="6326976" y="3806398"/>
            <a:ext cx="4974311" cy="62248"/>
          </a:xfrm>
          <a:prstGeom prst="straightConnector1">
            <a:avLst/>
          </a:prstGeom>
          <a:ln w="28575">
            <a:solidFill>
              <a:srgbClr val="4472C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52317-0446-36D4-5885-DE09BDC4670B}"/>
              </a:ext>
            </a:extLst>
          </p:cNvPr>
          <p:cNvCxnSpPr>
            <a:cxnSpLocks/>
          </p:cNvCxnSpPr>
          <p:nvPr/>
        </p:nvCxnSpPr>
        <p:spPr>
          <a:xfrm flipV="1">
            <a:off x="6382018" y="4296717"/>
            <a:ext cx="807078" cy="19316"/>
          </a:xfrm>
          <a:prstGeom prst="straightConnector1">
            <a:avLst/>
          </a:prstGeom>
          <a:ln w="28575">
            <a:solidFill>
              <a:srgbClr val="4472C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D4160B-5FB1-D9AA-D444-777A43207672}"/>
              </a:ext>
            </a:extLst>
          </p:cNvPr>
          <p:cNvCxnSpPr>
            <a:cxnSpLocks/>
          </p:cNvCxnSpPr>
          <p:nvPr/>
        </p:nvCxnSpPr>
        <p:spPr>
          <a:xfrm flipV="1">
            <a:off x="7252874" y="4993403"/>
            <a:ext cx="338993" cy="19316"/>
          </a:xfrm>
          <a:prstGeom prst="straightConnector1">
            <a:avLst/>
          </a:prstGeom>
          <a:ln w="28575">
            <a:solidFill>
              <a:srgbClr val="4472C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484CC6-5ED4-78A1-DA84-188396341951}"/>
              </a:ext>
            </a:extLst>
          </p:cNvPr>
          <p:cNvSpPr txBox="1"/>
          <p:nvPr/>
        </p:nvSpPr>
        <p:spPr>
          <a:xfrm>
            <a:off x="7182731" y="5052120"/>
            <a:ext cx="6175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>
                <a:ea typeface="Calibri"/>
                <a:cs typeface="Calibri"/>
              </a:rPr>
              <a:t>100µm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38588-397E-F948-9CF4-6FC32C244F1F}"/>
              </a:ext>
            </a:extLst>
          </p:cNvPr>
          <p:cNvSpPr txBox="1"/>
          <p:nvPr/>
        </p:nvSpPr>
        <p:spPr>
          <a:xfrm>
            <a:off x="8243015" y="3598725"/>
            <a:ext cx="797570" cy="318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400">
                <a:ea typeface="Calibri"/>
                <a:cs typeface="Calibri"/>
              </a:rPr>
              <a:t>1600µm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69F0DA6-669F-810E-C4B3-97D1CB8AB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71514"/>
              </p:ext>
            </p:extLst>
          </p:nvPr>
        </p:nvGraphicFramePr>
        <p:xfrm>
          <a:off x="187475" y="2328333"/>
          <a:ext cx="5410917" cy="398484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03639">
                  <a:extLst>
                    <a:ext uri="{9D8B030D-6E8A-4147-A177-3AD203B41FA5}">
                      <a16:colId xmlns:a16="http://schemas.microsoft.com/office/drawing/2014/main" val="656291841"/>
                    </a:ext>
                  </a:extLst>
                </a:gridCol>
                <a:gridCol w="1803639">
                  <a:extLst>
                    <a:ext uri="{9D8B030D-6E8A-4147-A177-3AD203B41FA5}">
                      <a16:colId xmlns:a16="http://schemas.microsoft.com/office/drawing/2014/main" val="3696604129"/>
                    </a:ext>
                  </a:extLst>
                </a:gridCol>
                <a:gridCol w="1803639">
                  <a:extLst>
                    <a:ext uri="{9D8B030D-6E8A-4147-A177-3AD203B41FA5}">
                      <a16:colId xmlns:a16="http://schemas.microsoft.com/office/drawing/2014/main" val="1355138051"/>
                    </a:ext>
                  </a:extLst>
                </a:gridCol>
              </a:tblGrid>
              <a:tr h="7969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/>
                        </a:rPr>
                        <a:t>Properties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/>
                        </a:rPr>
                        <a:t>Water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erdana"/>
                        </a:rPr>
                        <a:t>Oil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161725"/>
                  </a:ext>
                </a:extLst>
              </a:tr>
              <a:tr h="79696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"/>
                        </a:rPr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0" i="0" u="none" strike="noStrike" noProof="0">
                          <a:latin typeface="Verdana"/>
                        </a:rPr>
                        <a:t>990 kg/m</a:t>
                      </a:r>
                      <a:r>
                        <a:rPr lang="en-US" sz="1500" b="0" i="0" u="none" strike="noStrike" baseline="30000" noProof="0">
                          <a:latin typeface="Verdana"/>
                        </a:rPr>
                        <a:t>3</a:t>
                      </a:r>
                      <a:endParaRPr lang="en-US" sz="1500" b="0">
                        <a:latin typeface="Verda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0" i="0" u="none" strike="noStrike" noProof="0">
                          <a:latin typeface="Verdana"/>
                        </a:rPr>
                        <a:t>859 kg/m</a:t>
                      </a:r>
                      <a:r>
                        <a:rPr lang="en-US" sz="1500" b="0" i="0" u="none" strike="noStrike" baseline="30000" noProof="0">
                          <a:latin typeface="Verdana"/>
                        </a:rPr>
                        <a:t>3</a:t>
                      </a:r>
                      <a:endParaRPr lang="en-US" sz="1500" b="0">
                        <a:latin typeface="Verda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400282"/>
                  </a:ext>
                </a:extLst>
              </a:tr>
              <a:tr h="79696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"/>
                        </a:rPr>
                        <a:t>Viscosity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500" b="0" i="0" u="none" strike="noStrike" noProof="0">
                          <a:latin typeface="Verdana"/>
                        </a:rPr>
                        <a:t>2.8 × 10</a:t>
                      </a:r>
                      <a:r>
                        <a:rPr lang="en-IN" sz="1500" b="0" i="0" u="none" strike="noStrike" baseline="30000" noProof="0">
                          <a:latin typeface="Verdana"/>
                        </a:rPr>
                        <a:t>-2</a:t>
                      </a:r>
                      <a:r>
                        <a:rPr lang="en-IN" sz="1500" b="0" i="0" u="none" strike="noStrike" noProof="0">
                          <a:latin typeface="Verdana"/>
                        </a:rPr>
                        <a:t> Pa.s</a:t>
                      </a:r>
                      <a:endParaRPr lang="en-US" sz="1500" err="1">
                        <a:latin typeface="Verda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0" i="0" u="none" strike="noStrike" noProof="0">
                        <a:latin typeface="Verdana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0" i="0" u="none" strike="noStrike" noProof="0">
                          <a:latin typeface="Verdana"/>
                        </a:rPr>
                        <a:t>9.8 × 10</a:t>
                      </a:r>
                      <a:r>
                        <a:rPr lang="en-IN" sz="1500" b="0" i="0" u="none" strike="noStrike" baseline="30000" noProof="0">
                          <a:latin typeface="Verdana"/>
                        </a:rPr>
                        <a:t>-1 </a:t>
                      </a:r>
                      <a:r>
                        <a:rPr lang="en-IN" sz="1500" b="0" i="0" u="none" strike="noStrike" noProof="0">
                          <a:latin typeface="Verdana"/>
                        </a:rPr>
                        <a:t>Pa.s</a:t>
                      </a:r>
                      <a:endParaRPr lang="en-US" sz="1500" b="0" i="0" u="none" strike="noStrike" noProof="0"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endParaRPr lang="en-US" sz="1500">
                        <a:latin typeface="Verda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823161"/>
                  </a:ext>
                </a:extLst>
              </a:tr>
              <a:tr h="79696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"/>
                        </a:rPr>
                        <a:t>Interfacial Tension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0" i="0" u="none" strike="noStrike" noProof="0">
                        <a:latin typeface="Verdana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0" i="0" u="none" strike="noStrike" noProof="0">
                          <a:latin typeface="Verdana"/>
                        </a:rPr>
                        <a:t>4 × 10</a:t>
                      </a:r>
                      <a:r>
                        <a:rPr lang="en-IN" sz="1500" b="0" i="0" u="none" strike="noStrike" baseline="30000" noProof="0">
                          <a:latin typeface="Verdana"/>
                        </a:rPr>
                        <a:t>-3 </a:t>
                      </a:r>
                      <a:r>
                        <a:rPr lang="en-IN" sz="1500" b="0" i="0" u="none" strike="noStrike" noProof="0">
                          <a:latin typeface="Verdana"/>
                        </a:rPr>
                        <a:t>N/m</a:t>
                      </a:r>
                      <a:endParaRPr lang="en-US" sz="1500">
                        <a:latin typeface="Verdana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>
                        <a:latin typeface="Verda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0" i="0" u="none" strike="noStrike" noProof="0">
                        <a:latin typeface="Verdana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0" i="0" u="none" strike="noStrike" noProof="0">
                          <a:latin typeface="Verdana"/>
                        </a:rPr>
                        <a:t>4 × 10</a:t>
                      </a:r>
                      <a:r>
                        <a:rPr lang="en-IN" sz="1500" b="0" i="0" u="none" strike="noStrike" baseline="30000" noProof="0">
                          <a:latin typeface="Verdana"/>
                        </a:rPr>
                        <a:t>-3</a:t>
                      </a:r>
                      <a:r>
                        <a:rPr lang="en-IN" sz="1500" b="0" i="0" u="none" strike="noStrike" noProof="0">
                          <a:latin typeface="Verdana"/>
                        </a:rPr>
                        <a:t> N/m</a:t>
                      </a:r>
                      <a:endParaRPr lang="en-US" sz="1500">
                        <a:latin typeface="Verdana"/>
                      </a:endParaRPr>
                    </a:p>
                    <a:p>
                      <a:pPr lvl="0" algn="ctr">
                        <a:buNone/>
                      </a:pPr>
                      <a:endParaRPr lang="en-US" sz="1500">
                        <a:latin typeface="Verda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417158"/>
                  </a:ext>
                </a:extLst>
              </a:tr>
              <a:tr h="79696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"/>
                        </a:rPr>
                        <a:t>Inlet Velocity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latin typeface="Verdana"/>
                        </a:rPr>
                        <a:t>0.0083 m/s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latin typeface="Verdana"/>
                        </a:rPr>
                        <a:t>0.0083 m/s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621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04459CE-05B6-140E-3B3B-B5A95AEA7578}"/>
              </a:ext>
            </a:extLst>
          </p:cNvPr>
          <p:cNvSpPr txBox="1"/>
          <p:nvPr/>
        </p:nvSpPr>
        <p:spPr>
          <a:xfrm>
            <a:off x="7110902" y="4110353"/>
            <a:ext cx="307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rgbClr val="FF0000"/>
                </a:solidFill>
                <a:ea typeface="Calibri"/>
                <a:cs typeface="Calibri"/>
              </a:rPr>
              <a:t>1</a:t>
            </a:r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993BC0-DF12-618F-B57E-DD0B76B51813}"/>
              </a:ext>
            </a:extLst>
          </p:cNvPr>
          <p:cNvCxnSpPr>
            <a:cxnSpLocks/>
          </p:cNvCxnSpPr>
          <p:nvPr/>
        </p:nvCxnSpPr>
        <p:spPr>
          <a:xfrm flipH="1" flipV="1">
            <a:off x="7613639" y="4198747"/>
            <a:ext cx="42007" cy="661571"/>
          </a:xfrm>
          <a:prstGeom prst="straightConnector1">
            <a:avLst/>
          </a:prstGeom>
          <a:ln w="28575">
            <a:solidFill>
              <a:srgbClr val="4472C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9DC9AC-11FE-6D9F-5D8A-2C12FCDC8055}"/>
              </a:ext>
            </a:extLst>
          </p:cNvPr>
          <p:cNvSpPr txBox="1"/>
          <p:nvPr/>
        </p:nvSpPr>
        <p:spPr>
          <a:xfrm>
            <a:off x="7589873" y="4426038"/>
            <a:ext cx="67782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>
                <a:ea typeface="Calibri"/>
                <a:cs typeface="Calibri"/>
              </a:rPr>
              <a:t>250µm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02875-97F8-ED9E-DFFC-99FCCBB1AEF4}"/>
              </a:ext>
            </a:extLst>
          </p:cNvPr>
          <p:cNvSpPr txBox="1"/>
          <p:nvPr/>
        </p:nvSpPr>
        <p:spPr>
          <a:xfrm>
            <a:off x="10927263" y="3318302"/>
            <a:ext cx="6299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 </a:t>
            </a:r>
            <a:r>
              <a:rPr lang="en-GB">
                <a:solidFill>
                  <a:srgbClr val="FF0000"/>
                </a:solidFill>
                <a:ea typeface="Calibri"/>
                <a:cs typeface="Calibri"/>
              </a:rPr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1FC9F-8F22-7FB9-B106-2FB1ED3325A8}"/>
              </a:ext>
            </a:extLst>
          </p:cNvPr>
          <p:cNvSpPr txBox="1"/>
          <p:nvPr/>
        </p:nvSpPr>
        <p:spPr>
          <a:xfrm>
            <a:off x="6015046" y="3426545"/>
            <a:ext cx="6519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  <a:ea typeface="Calibri"/>
                <a:cs typeface="Calibri"/>
              </a:rPr>
              <a:t>   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C64BC-81AD-A539-1766-5798B3719AEF}"/>
              </a:ext>
            </a:extLst>
          </p:cNvPr>
          <p:cNvSpPr txBox="1"/>
          <p:nvPr/>
        </p:nvSpPr>
        <p:spPr>
          <a:xfrm>
            <a:off x="6970156" y="3873780"/>
            <a:ext cx="307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  <a:ea typeface="Calibri"/>
                <a:cs typeface="Calibri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C8B6B7-9C6D-E04B-F6DE-1F6D24B29E15}"/>
              </a:ext>
            </a:extLst>
          </p:cNvPr>
          <p:cNvSpPr txBox="1"/>
          <p:nvPr/>
        </p:nvSpPr>
        <p:spPr>
          <a:xfrm>
            <a:off x="7394389" y="3899229"/>
            <a:ext cx="329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rgbClr val="FF0000"/>
                </a:solidFill>
                <a:ea typeface="Calibri"/>
                <a:cs typeface="Calibri"/>
              </a:rPr>
              <a:t>7</a:t>
            </a:r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81A820-65FC-CF91-3B49-3090531865CA}"/>
              </a:ext>
            </a:extLst>
          </p:cNvPr>
          <p:cNvCxnSpPr>
            <a:cxnSpLocks/>
          </p:cNvCxnSpPr>
          <p:nvPr/>
        </p:nvCxnSpPr>
        <p:spPr>
          <a:xfrm flipH="1" flipV="1">
            <a:off x="7167325" y="4470887"/>
            <a:ext cx="31119" cy="476516"/>
          </a:xfrm>
          <a:prstGeom prst="straightConnector1">
            <a:avLst/>
          </a:prstGeom>
          <a:ln w="28575">
            <a:solidFill>
              <a:srgbClr val="4472C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DD93712-CF5B-F3E5-A80E-8D6FC2291255}"/>
              </a:ext>
            </a:extLst>
          </p:cNvPr>
          <p:cNvSpPr txBox="1"/>
          <p:nvPr/>
        </p:nvSpPr>
        <p:spPr>
          <a:xfrm>
            <a:off x="6631929" y="4600209"/>
            <a:ext cx="6451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>
                <a:solidFill>
                  <a:srgbClr val="000000"/>
                </a:solidFill>
                <a:ea typeface="Calibri"/>
                <a:cs typeface="Calibri"/>
              </a:rPr>
              <a:t>200µm</a:t>
            </a:r>
            <a:endParaRPr lang="en-GB" sz="120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2529EF-746A-C82C-6E03-21A83A612177}"/>
              </a:ext>
            </a:extLst>
          </p:cNvPr>
          <p:cNvSpPr txBox="1"/>
          <p:nvPr/>
        </p:nvSpPr>
        <p:spPr>
          <a:xfrm>
            <a:off x="6479528" y="4295409"/>
            <a:ext cx="6451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>
                <a:solidFill>
                  <a:srgbClr val="000000"/>
                </a:solidFill>
                <a:ea typeface="Calibri"/>
                <a:cs typeface="Calibri"/>
              </a:rPr>
              <a:t>250µm</a:t>
            </a:r>
            <a:endParaRPr lang="en-GB" sz="1200">
              <a:solidFill>
                <a:srgbClr val="FF0000"/>
              </a:solidFill>
              <a:ea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617780E-F9EA-4489-32B3-7875FD83E171}"/>
                  </a:ext>
                </a:extLst>
              </p14:cNvPr>
              <p14:cNvContentPartPr/>
              <p14:nvPr/>
            </p14:nvContentPartPr>
            <p14:xfrm>
              <a:off x="7192735" y="3902528"/>
              <a:ext cx="13607" cy="13607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617780E-F9EA-4489-32B3-7875FD83E1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2385" y="3222178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CD8D890-AED7-3F51-021B-F674F8664331}"/>
                  </a:ext>
                </a:extLst>
              </p14:cNvPr>
              <p14:cNvContentPartPr/>
              <p14:nvPr/>
            </p14:nvContentPartPr>
            <p14:xfrm>
              <a:off x="7192735" y="3902528"/>
              <a:ext cx="13607" cy="13607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CD8D890-AED7-3F51-021B-F674F8664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2385" y="3222178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B670F7C-ADBC-79D2-36FB-5BABFD910927}"/>
                  </a:ext>
                </a:extLst>
              </p14:cNvPr>
              <p14:cNvContentPartPr/>
              <p14:nvPr/>
            </p14:nvContentPartPr>
            <p14:xfrm>
              <a:off x="7497535" y="3891642"/>
              <a:ext cx="13607" cy="13607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B670F7C-ADBC-79D2-36FB-5BABFD9109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7185" y="3211292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B4D7841-3041-943E-12B2-0AB23ABCCD75}"/>
                  </a:ext>
                </a:extLst>
              </p14:cNvPr>
              <p14:cNvContentPartPr/>
              <p14:nvPr/>
            </p14:nvContentPartPr>
            <p14:xfrm>
              <a:off x="7497535" y="3891642"/>
              <a:ext cx="13607" cy="13607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B4D7841-3041-943E-12B2-0AB23ABCCD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7185" y="3211292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E0EE419-A0C4-A0AB-36E7-72A763348740}"/>
                  </a:ext>
                </a:extLst>
              </p14:cNvPr>
              <p14:cNvContentPartPr/>
              <p14:nvPr/>
            </p14:nvContentPartPr>
            <p14:xfrm>
              <a:off x="7258049" y="4544785"/>
              <a:ext cx="13607" cy="13607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E0EE419-A0C4-A0AB-36E7-72A7633487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7699" y="3864435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DA7522F-6783-7FF9-5459-4427EC9D244D}"/>
                  </a:ext>
                </a:extLst>
              </p14:cNvPr>
              <p14:cNvContentPartPr/>
              <p14:nvPr/>
            </p14:nvContentPartPr>
            <p14:xfrm>
              <a:off x="7323364" y="4533899"/>
              <a:ext cx="13607" cy="13607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DA7522F-6783-7FF9-5459-4427EC9D24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3014" y="3853549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673FD1-57F5-7457-329A-349F6646F5DA}"/>
                  </a:ext>
                </a:extLst>
              </p14:cNvPr>
              <p14:cNvContentPartPr/>
              <p14:nvPr/>
            </p14:nvContentPartPr>
            <p14:xfrm>
              <a:off x="7377792" y="4533899"/>
              <a:ext cx="13607" cy="13607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673FD1-57F5-7457-329A-349F6646F5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7442" y="3853549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3ACF949-F6CA-F4C5-7F9B-2927C2D5DC7D}"/>
                  </a:ext>
                </a:extLst>
              </p14:cNvPr>
              <p14:cNvContentPartPr/>
              <p14:nvPr/>
            </p14:nvContentPartPr>
            <p14:xfrm>
              <a:off x="7432221" y="4533899"/>
              <a:ext cx="13607" cy="13607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3ACF949-F6CA-F4C5-7F9B-2927C2D5DC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1871" y="3853549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36A67B4-D7B3-BB10-52CE-1BBBFECE9061}"/>
                  </a:ext>
                </a:extLst>
              </p14:cNvPr>
              <p14:cNvContentPartPr/>
              <p14:nvPr/>
            </p14:nvContentPartPr>
            <p14:xfrm>
              <a:off x="7475764" y="4533899"/>
              <a:ext cx="13607" cy="13607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36A67B4-D7B3-BB10-52CE-1BBBFECE90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5414" y="3853549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0BD1811-2C76-6962-9D8F-3AB379B661C8}"/>
                  </a:ext>
                </a:extLst>
              </p14:cNvPr>
              <p14:cNvContentPartPr/>
              <p14:nvPr/>
            </p14:nvContentPartPr>
            <p14:xfrm>
              <a:off x="7530192" y="4533899"/>
              <a:ext cx="13607" cy="13607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0BD1811-2C76-6962-9D8F-3AB379B661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9842" y="3853549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8AF254E-7476-0C6B-2E20-F0E8DFE40156}"/>
                  </a:ext>
                </a:extLst>
              </p14:cNvPr>
              <p14:cNvContentPartPr/>
              <p14:nvPr/>
            </p14:nvContentPartPr>
            <p14:xfrm>
              <a:off x="7268936" y="4588328"/>
              <a:ext cx="273874" cy="241697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8AF254E-7476-0C6B-2E20-F0E8DFE401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5024" y="4480588"/>
                <a:ext cx="381339" cy="456818"/>
              </a:xfrm>
              <a:prstGeom prst="rect">
                <a:avLst/>
              </a:prstGeom>
            </p:spPr>
          </p:pic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4EEED4-4DD7-FD2F-DA69-BEBC1F8DE914}"/>
              </a:ext>
            </a:extLst>
          </p:cNvPr>
          <p:cNvCxnSpPr/>
          <p:nvPr/>
        </p:nvCxnSpPr>
        <p:spPr>
          <a:xfrm flipH="1">
            <a:off x="11311618" y="3854901"/>
            <a:ext cx="76200" cy="304801"/>
          </a:xfrm>
          <a:prstGeom prst="straightConnector1">
            <a:avLst/>
          </a:prstGeom>
          <a:ln w="28575">
            <a:solidFill>
              <a:srgbClr val="4472C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8B2CC97-5321-5181-8CD2-0D335388AA27}"/>
              </a:ext>
            </a:extLst>
          </p:cNvPr>
          <p:cNvSpPr txBox="1"/>
          <p:nvPr/>
        </p:nvSpPr>
        <p:spPr>
          <a:xfrm>
            <a:off x="11301901" y="3925295"/>
            <a:ext cx="67782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>
                <a:ea typeface="Calibri"/>
                <a:cs typeface="Calibri"/>
              </a:rPr>
              <a:t>100µm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D9B640F-F285-AC41-7F44-E9F6CC7BD9E5}"/>
                  </a:ext>
                </a:extLst>
              </p14:cNvPr>
              <p14:cNvContentPartPr/>
              <p14:nvPr/>
            </p14:nvContentPartPr>
            <p14:xfrm>
              <a:off x="7541078" y="3717470"/>
              <a:ext cx="13607" cy="13607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D9B640F-F285-AC41-7F44-E9F6CC7BD9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0728" y="3037120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0B2B1DB-2588-8D6A-A19F-0108F3F4390A}"/>
                  </a:ext>
                </a:extLst>
              </p14:cNvPr>
              <p14:cNvContentPartPr/>
              <p14:nvPr/>
            </p14:nvContentPartPr>
            <p14:xfrm>
              <a:off x="7541078" y="3728356"/>
              <a:ext cx="13607" cy="13607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0B2B1DB-2588-8D6A-A19F-0108F3F439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0728" y="3048006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4A33C05-CB97-F080-E893-E66FB6359A18}"/>
                  </a:ext>
                </a:extLst>
              </p14:cNvPr>
              <p14:cNvContentPartPr/>
              <p14:nvPr/>
            </p14:nvContentPartPr>
            <p14:xfrm>
              <a:off x="7212169" y="3721457"/>
              <a:ext cx="13415" cy="13415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4A33C05-CB97-F080-E893-E66FB6359A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1419" y="3050707"/>
                <a:ext cx="1341500" cy="134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D49356F-D74A-A96F-8828-A7EBF115C45F}"/>
                  </a:ext>
                </a:extLst>
              </p14:cNvPr>
              <p14:cNvContentPartPr/>
              <p14:nvPr/>
            </p14:nvContentPartPr>
            <p14:xfrm>
              <a:off x="7212169" y="3721457"/>
              <a:ext cx="13415" cy="13415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D49356F-D74A-A96F-8828-A7EBF115C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1419" y="3050707"/>
                <a:ext cx="1341500" cy="1341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345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C0A43-234B-3DA4-5437-DC7424AB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u="none" strike="noStrike">
                <a:effectLst/>
                <a:latin typeface="Verdana"/>
                <a:ea typeface="Verdana"/>
              </a:rPr>
              <a:t>Mesh Creation</a:t>
            </a:r>
            <a:endParaRPr lang="en-IN" sz="5400" i="1">
              <a:latin typeface="Verdana"/>
              <a:ea typeface="Verdana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BF460A9-C184-DB16-37FC-88C8DD7A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71" y="1896819"/>
            <a:ext cx="10531154" cy="562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kern="100">
                <a:effectLst/>
                <a:latin typeface="Verdana"/>
                <a:ea typeface="Verdana"/>
                <a:cs typeface="Times New Roman"/>
              </a:rPr>
              <a:t>The construction of the T-Junction is broken down into 4 blocks</a:t>
            </a:r>
            <a:endParaRPr lang="en-IN" sz="2400" kern="100">
              <a:effectLst/>
              <a:latin typeface="Verdana"/>
              <a:ea typeface="Verdana"/>
              <a:cs typeface="Times New Roman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EA92D2-D850-27F0-61CA-1890577EBC8C}"/>
              </a:ext>
            </a:extLst>
          </p:cNvPr>
          <p:cNvGrpSpPr/>
          <p:nvPr/>
        </p:nvGrpSpPr>
        <p:grpSpPr>
          <a:xfrm>
            <a:off x="8085599" y="2997969"/>
            <a:ext cx="3894666" cy="981363"/>
            <a:chOff x="7299409" y="2459732"/>
            <a:chExt cx="4559904" cy="13200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9280CC-84DB-C253-6BA2-9F93986D7D95}"/>
                </a:ext>
              </a:extLst>
            </p:cNvPr>
            <p:cNvSpPr/>
            <p:nvPr/>
          </p:nvSpPr>
          <p:spPr>
            <a:xfrm>
              <a:off x="7299409" y="2459732"/>
              <a:ext cx="4559904" cy="4475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C30CEE8-3801-2019-EBAB-4AFCF78A5BC2}"/>
                </a:ext>
              </a:extLst>
            </p:cNvPr>
            <p:cNvSpPr/>
            <p:nvPr/>
          </p:nvSpPr>
          <p:spPr>
            <a:xfrm>
              <a:off x="8152191" y="2461379"/>
              <a:ext cx="447522" cy="4475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83AAD5-CA9D-EEAE-0E1B-756453329171}"/>
                </a:ext>
              </a:extLst>
            </p:cNvPr>
            <p:cNvSpPr/>
            <p:nvPr/>
          </p:nvSpPr>
          <p:spPr>
            <a:xfrm rot="16200000">
              <a:off x="7940523" y="3120571"/>
              <a:ext cx="870857" cy="44752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699C89-FD36-176A-BD55-E931C9050712}"/>
                </a:ext>
              </a:extLst>
            </p:cNvPr>
            <p:cNvSpPr/>
            <p:nvPr/>
          </p:nvSpPr>
          <p:spPr>
            <a:xfrm flipV="1">
              <a:off x="8599714" y="2467427"/>
              <a:ext cx="3253619" cy="4414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41C2AC-0609-658E-9B00-79CB7F8CF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02933"/>
              </p:ext>
            </p:extLst>
          </p:nvPr>
        </p:nvGraphicFramePr>
        <p:xfrm>
          <a:off x="604761" y="2461381"/>
          <a:ext cx="7256959" cy="268992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374570">
                  <a:extLst>
                    <a:ext uri="{9D8B030D-6E8A-4147-A177-3AD203B41FA5}">
                      <a16:colId xmlns:a16="http://schemas.microsoft.com/office/drawing/2014/main" val="2086228710"/>
                    </a:ext>
                  </a:extLst>
                </a:gridCol>
                <a:gridCol w="2697238">
                  <a:extLst>
                    <a:ext uri="{9D8B030D-6E8A-4147-A177-3AD203B41FA5}">
                      <a16:colId xmlns:a16="http://schemas.microsoft.com/office/drawing/2014/main" val="3893033340"/>
                    </a:ext>
                  </a:extLst>
                </a:gridCol>
                <a:gridCol w="1185151">
                  <a:extLst>
                    <a:ext uri="{9D8B030D-6E8A-4147-A177-3AD203B41FA5}">
                      <a16:colId xmlns:a16="http://schemas.microsoft.com/office/drawing/2014/main" val="1702599825"/>
                    </a:ext>
                  </a:extLst>
                </a:gridCol>
              </a:tblGrid>
              <a:tr h="49590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Verdana"/>
                        </a:rPr>
                        <a:t>Sections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Verdana"/>
                        </a:rPr>
                        <a:t>Dimensions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Verdana"/>
                        </a:rPr>
                        <a:t>Color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227928"/>
                  </a:ext>
                </a:extLst>
              </a:tr>
              <a:tr h="52487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erdana"/>
                        </a:rPr>
                        <a:t>Section 1 (Oil Inlet)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u="none" strike="noStrike" noProof="0">
                          <a:latin typeface="Verdana"/>
                        </a:rPr>
                        <a:t>100 𝜇m × 100 𝜇m × 250 𝜇m</a:t>
                      </a:r>
                      <a:endParaRPr lang="en-US" sz="1200" b="0" u="none" strike="noStrike" noProof="0">
                        <a:latin typeface="Verda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latin typeface="Verdana"/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337921"/>
                  </a:ext>
                </a:extLst>
              </a:tr>
              <a:tr h="45961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erdana"/>
                        </a:rPr>
                        <a:t>Section 2 (Water Inlet)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 u="none" strike="noStrike" noProof="0">
                          <a:latin typeface="Verdana"/>
                        </a:rPr>
                        <a:t>100 𝜇m × 100 𝜇m × 250 𝜇m</a:t>
                      </a:r>
                      <a:endParaRPr lang="en-US" sz="1200">
                        <a:latin typeface="Verda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latin typeface="Verdan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900907"/>
                  </a:ext>
                </a:extLst>
              </a:tr>
              <a:tr h="60476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erdana"/>
                        </a:rPr>
                        <a:t>Section 3 (T-Intersection 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u="none" strike="noStrike" noProof="0">
                          <a:latin typeface="Verdana"/>
                        </a:rPr>
                        <a:t>100 𝜇m × 100 𝜇m × 100 𝜇m</a:t>
                      </a:r>
                      <a:endParaRPr lang="en-US" sz="1200" b="0" u="none" strike="noStrike" noProof="0">
                        <a:latin typeface="Verda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latin typeface="Verdana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85790"/>
                  </a:ext>
                </a:extLst>
              </a:tr>
              <a:tr h="60476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erdana"/>
                        </a:rPr>
                        <a:t>Section 4 (Co-flow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u="none" strike="noStrike" noProof="0">
                          <a:latin typeface="Verdana"/>
                        </a:rPr>
                        <a:t>100 𝜇m × 100 𝜇m × 1250 𝜇m</a:t>
                      </a:r>
                      <a:endParaRPr lang="en-US" sz="1200" b="0" u="none" strike="noStrike" noProof="0">
                        <a:latin typeface="Verda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latin typeface="Verdan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6707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B46F50E-7633-5F81-AD66-08A996626911}"/>
              </a:ext>
            </a:extLst>
          </p:cNvPr>
          <p:cNvSpPr txBox="1"/>
          <p:nvPr/>
        </p:nvSpPr>
        <p:spPr>
          <a:xfrm>
            <a:off x="7626049" y="4431002"/>
            <a:ext cx="4807854" cy="8012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IN" sz="2000">
                <a:latin typeface="Arial"/>
                <a:ea typeface="Calibri"/>
                <a:cs typeface="Arial"/>
              </a:rPr>
              <a:t>Grid Size (</a:t>
            </a:r>
            <a:r>
              <a:rPr lang="en-IN" sz="2000" i="1">
                <a:latin typeface="Arial"/>
                <a:ea typeface="Calibri"/>
                <a:cs typeface="Arial"/>
              </a:rPr>
              <a:t>∆x = ∆y = ∆z) = 10 </a:t>
            </a:r>
            <a:r>
              <a:rPr lang="en-IN" sz="2000">
                <a:latin typeface="Arial"/>
                <a:ea typeface="Calibri"/>
                <a:cs typeface="Arial"/>
              </a:rPr>
              <a:t>𝜇m</a:t>
            </a:r>
            <a:endParaRPr lang="en-US" sz="2000">
              <a:latin typeface="Arial"/>
              <a:ea typeface="Calibri"/>
              <a:cs typeface="Arial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6B8E54-6A22-8854-D3A8-124D839B715D}"/>
              </a:ext>
            </a:extLst>
          </p:cNvPr>
          <p:cNvSpPr txBox="1"/>
          <p:nvPr/>
        </p:nvSpPr>
        <p:spPr>
          <a:xfrm>
            <a:off x="9278932" y="3607529"/>
            <a:ext cx="1504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Block-Mesh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A3D2B-B454-F5C7-5CED-F292951E9E6C}"/>
              </a:ext>
            </a:extLst>
          </p:cNvPr>
          <p:cNvSpPr txBox="1"/>
          <p:nvPr/>
        </p:nvSpPr>
        <p:spPr>
          <a:xfrm>
            <a:off x="9913576" y="6014467"/>
            <a:ext cx="18799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Set-Field (alpha)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B05AD7-C779-5086-1858-F2E0E8B095F0}"/>
              </a:ext>
            </a:extLst>
          </p:cNvPr>
          <p:cNvGrpSpPr/>
          <p:nvPr/>
        </p:nvGrpSpPr>
        <p:grpSpPr>
          <a:xfrm>
            <a:off x="8205510" y="5413872"/>
            <a:ext cx="3531809" cy="1186983"/>
            <a:chOff x="7274178" y="4198300"/>
            <a:chExt cx="3531809" cy="11869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6B2A4A-4C08-777B-906A-62C9E25B67E9}"/>
                </a:ext>
              </a:extLst>
            </p:cNvPr>
            <p:cNvSpPr/>
            <p:nvPr/>
          </p:nvSpPr>
          <p:spPr>
            <a:xfrm>
              <a:off x="7274178" y="4198300"/>
              <a:ext cx="3531809" cy="4024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504C38-332B-0680-3E81-E7F45DE3038F}"/>
                </a:ext>
              </a:extLst>
            </p:cNvPr>
            <p:cNvSpPr/>
            <p:nvPr/>
          </p:nvSpPr>
          <p:spPr>
            <a:xfrm rot="16200000">
              <a:off x="7722506" y="4820430"/>
              <a:ext cx="783083" cy="34662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A42557-9BC5-9D12-54EA-B15CC30C1966}"/>
                </a:ext>
              </a:extLst>
            </p:cNvPr>
            <p:cNvSpPr/>
            <p:nvPr/>
          </p:nvSpPr>
          <p:spPr>
            <a:xfrm>
              <a:off x="7939623" y="4547553"/>
              <a:ext cx="347544" cy="3249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6FCB67-7FFE-E042-0B1C-8ECEC00F3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24625"/>
              </p:ext>
            </p:extLst>
          </p:nvPr>
        </p:nvGraphicFramePr>
        <p:xfrm>
          <a:off x="592666" y="5358190"/>
          <a:ext cx="7281329" cy="130082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410855">
                  <a:extLst>
                    <a:ext uri="{9D8B030D-6E8A-4147-A177-3AD203B41FA5}">
                      <a16:colId xmlns:a16="http://schemas.microsoft.com/office/drawing/2014/main" val="4135564350"/>
                    </a:ext>
                  </a:extLst>
                </a:gridCol>
                <a:gridCol w="2503714">
                  <a:extLst>
                    <a:ext uri="{9D8B030D-6E8A-4147-A177-3AD203B41FA5}">
                      <a16:colId xmlns:a16="http://schemas.microsoft.com/office/drawing/2014/main" val="2401943191"/>
                    </a:ext>
                  </a:extLst>
                </a:gridCol>
                <a:gridCol w="1366760">
                  <a:extLst>
                    <a:ext uri="{9D8B030D-6E8A-4147-A177-3AD203B41FA5}">
                      <a16:colId xmlns:a16="http://schemas.microsoft.com/office/drawing/2014/main" val="3297780973"/>
                    </a:ext>
                  </a:extLst>
                </a:gridCol>
              </a:tblGrid>
              <a:tr h="60476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Verdana"/>
                        </a:rPr>
                        <a:t>Sections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latin typeface="Verdana"/>
                        </a:rPr>
                        <a:t>Dimensions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Verdana"/>
                        </a:rPr>
                        <a:t>Color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677501"/>
                  </a:ext>
                </a:extLst>
              </a:tr>
              <a:tr h="34803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Verdana"/>
                        </a:rPr>
                        <a:t>Alpha = 0 (Oil)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u="none" strike="noStrike" noProof="0">
                          <a:latin typeface="Verdana"/>
                        </a:rPr>
                        <a:t>100 𝜇m × 100 𝜇m ×1650 𝜇m</a:t>
                      </a:r>
                      <a:endParaRPr lang="en-US" sz="110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Verdan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275170"/>
                  </a:ext>
                </a:extLst>
              </a:tr>
              <a:tr h="3480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latin typeface="Verdana"/>
                        </a:rPr>
                        <a:t>Alpha = 1 (Water)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u="none" strike="noStrike" noProof="0">
                          <a:latin typeface="Verdana"/>
                        </a:rPr>
                        <a:t>100 𝜇m × 100 𝜇m × 200 𝜇m</a:t>
                      </a:r>
                      <a:endParaRPr lang="en-US" sz="110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Verdan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91650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F1D59B-2B05-81B7-D3C1-600EA542B13F}"/>
              </a:ext>
            </a:extLst>
          </p:cNvPr>
          <p:cNvCxnSpPr>
            <a:cxnSpLocks/>
          </p:cNvCxnSpPr>
          <p:nvPr/>
        </p:nvCxnSpPr>
        <p:spPr>
          <a:xfrm>
            <a:off x="9294105" y="6088118"/>
            <a:ext cx="0" cy="531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457FC1-9062-1765-561E-9670E3E29720}"/>
              </a:ext>
            </a:extLst>
          </p:cNvPr>
          <p:cNvSpPr txBox="1"/>
          <p:nvPr/>
        </p:nvSpPr>
        <p:spPr>
          <a:xfrm>
            <a:off x="9262355" y="6212539"/>
            <a:ext cx="61015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IN" sz="1050" b="0" u="none" strike="noStrike" noProof="0"/>
              <a:t>200 𝜇m</a:t>
            </a:r>
            <a:endParaRPr lang="en-US" sz="105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238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17FE-2F31-8BD7-D35B-47412394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10" y="219982"/>
            <a:ext cx="10515600" cy="1325563"/>
          </a:xfrm>
        </p:spPr>
        <p:txBody>
          <a:bodyPr/>
          <a:lstStyle/>
          <a:p>
            <a:r>
              <a:rPr lang="en-IN" sz="4800">
                <a:latin typeface="Verdana"/>
                <a:ea typeface="Verdana"/>
              </a:rPr>
              <a:t>Boundary</a:t>
            </a:r>
            <a:r>
              <a:rPr lang="en-IN">
                <a:latin typeface="Verdana"/>
                <a:ea typeface="Verdana"/>
              </a:rPr>
              <a:t> Conditions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8B9D61-E24B-A0D2-1508-241035DAC158}"/>
              </a:ext>
            </a:extLst>
          </p:cNvPr>
          <p:cNvGrpSpPr/>
          <p:nvPr/>
        </p:nvGrpSpPr>
        <p:grpSpPr>
          <a:xfrm>
            <a:off x="1499809" y="1880807"/>
            <a:ext cx="9192379" cy="3676953"/>
            <a:chOff x="556380" y="1711474"/>
            <a:chExt cx="9192379" cy="367695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6F1975-8CA8-7B3E-1E09-51EE276B8DEC}"/>
                </a:ext>
              </a:extLst>
            </p:cNvPr>
            <p:cNvSpPr/>
            <p:nvPr/>
          </p:nvSpPr>
          <p:spPr>
            <a:xfrm>
              <a:off x="562429" y="1711475"/>
              <a:ext cx="3888617" cy="171752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Block-Mesh 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(</a:t>
              </a: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Filename: </a:t>
              </a:r>
              <a:r>
                <a:rPr lang="en-IN" sz="1500" b="1" err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blockMeshDict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)</a:t>
              </a:r>
              <a:endParaRPr lang="en-US" sz="1500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marL="742950" lvl="1" indent="-285750">
                <a:buFont typeface="Arial"/>
                <a:buChar char="•"/>
              </a:pP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Inlets and Outlet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 - </a:t>
              </a:r>
              <a:r>
                <a:rPr lang="en-IN" sz="1500" i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type patch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 - (No geometry/ topological conditioning)</a:t>
              </a:r>
              <a:endParaRPr lang="en-US" sz="1500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marL="742950" lvl="1" indent="-285750">
                <a:buFont typeface="Arial"/>
                <a:buChar char="•"/>
              </a:pP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Walls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 - </a:t>
              </a:r>
              <a:r>
                <a:rPr lang="en-IN" sz="1500" i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type wall </a:t>
              </a:r>
              <a:endParaRPr lang="en-US" sz="1500" i="1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algn="ctr"/>
              <a:endParaRPr lang="en-US">
                <a:ea typeface="Calibri"/>
                <a:cs typeface="Calibri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88E1074-5E6C-C047-7334-AE84F4BCFE09}"/>
                </a:ext>
              </a:extLst>
            </p:cNvPr>
            <p:cNvSpPr/>
            <p:nvPr/>
          </p:nvSpPr>
          <p:spPr>
            <a:xfrm>
              <a:off x="4723190" y="1711474"/>
              <a:ext cx="5025569" cy="171752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Velocity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 (</a:t>
              </a: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Filename: U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)</a:t>
              </a:r>
              <a:endParaRPr lang="en-US" sz="1500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marL="742950" lvl="1" indent="-285750">
                <a:buFont typeface="Arial"/>
                <a:buChar char="•"/>
              </a:pP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Inlet</a:t>
              </a:r>
              <a:r>
                <a:rPr lang="en-IN" sz="1500" b="1" baseline="-250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1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 - </a:t>
              </a:r>
              <a:r>
                <a:rPr lang="en-IN" sz="1500" i="1" err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fixedValue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 (0.0083 0 0) and </a:t>
              </a: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Inlet</a:t>
              </a:r>
              <a:r>
                <a:rPr lang="en-IN" sz="1500" b="1" baseline="-250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2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 - </a:t>
              </a:r>
              <a:r>
                <a:rPr lang="en-IN" sz="1500" i="1" err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fixedValue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(0 0.0083 0)</a:t>
              </a:r>
              <a:endParaRPr lang="en-US" sz="1500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marL="742950" lvl="1" indent="-285750">
                <a:buFont typeface="Arial"/>
                <a:buChar char="•"/>
              </a:pP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Outlet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 - </a:t>
              </a:r>
              <a:r>
                <a:rPr lang="en-IN" sz="1500" i="1" err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zeroGradient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 (Value unknown or to be calculated)</a:t>
              </a:r>
              <a:endParaRPr lang="en-US" sz="1500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marL="742950" lvl="1" indent="-285750">
                <a:buFont typeface="Arial"/>
                <a:buChar char="•"/>
              </a:pP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Walls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 - </a:t>
              </a:r>
              <a:r>
                <a:rPr lang="en-IN" sz="1500" i="1" err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noSlip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 (fluid velocity at the wall is zero)</a:t>
              </a:r>
              <a:endParaRPr lang="en-US" sz="1500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endParaRPr lang="en-IN" sz="1500" b="1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algn="ctr"/>
              <a:endParaRPr lang="en-US">
                <a:ea typeface="Calibri"/>
                <a:cs typeface="Calibri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0C24C7C-F3CD-33BD-F463-1838E013FF15}"/>
                </a:ext>
              </a:extLst>
            </p:cNvPr>
            <p:cNvSpPr/>
            <p:nvPr/>
          </p:nvSpPr>
          <p:spPr>
            <a:xfrm>
              <a:off x="556380" y="3670902"/>
              <a:ext cx="4505474" cy="171752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Pressure 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(</a:t>
              </a: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Filename: </a:t>
              </a:r>
              <a:r>
                <a:rPr lang="en-IN" sz="1500" b="1" err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p_rgh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)</a:t>
              </a:r>
              <a:endParaRPr lang="en-US" sz="1500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marL="685800" lvl="1" indent="-285750">
                <a:buFont typeface="Arial"/>
                <a:buChar char="•"/>
              </a:pP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Inlet</a:t>
              </a:r>
              <a:r>
                <a:rPr lang="en-IN" sz="1500" b="1" baseline="-250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1</a:t>
              </a: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 and Inlet</a:t>
              </a:r>
              <a:r>
                <a:rPr lang="en-IN" sz="1500" b="1" baseline="-250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2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 - </a:t>
              </a:r>
              <a:r>
                <a:rPr lang="en-IN" sz="1500" i="1" err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zeroGradient</a:t>
              </a:r>
              <a:r>
                <a:rPr lang="en-IN" sz="1500" i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 </a:t>
              </a:r>
              <a:endParaRPr lang="en-US" sz="1500" i="1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marL="685800" lvl="1" indent="-285750">
                <a:buFont typeface="Arial"/>
                <a:buChar char="•"/>
              </a:pP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Outlet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 - </a:t>
              </a:r>
              <a:r>
                <a:rPr lang="en-IN" sz="1500" i="1" err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fixedValue</a:t>
              </a:r>
              <a:r>
                <a:rPr lang="en-IN" sz="1500" i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 (0)</a:t>
              </a:r>
              <a:endParaRPr lang="en-US" sz="1500" i="1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marL="685800" lvl="1" indent="-285750">
                <a:buFont typeface="Arial"/>
                <a:buChar char="•"/>
              </a:pP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Walls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 - </a:t>
              </a:r>
              <a:r>
                <a:rPr lang="en-IN" sz="1500" i="1" err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zeroGradient</a:t>
              </a:r>
              <a:endParaRPr lang="en-US" sz="1500" i="1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endParaRPr lang="en-US" sz="1100">
                <a:solidFill>
                  <a:srgbClr val="444444"/>
                </a:solidFill>
                <a:latin typeface="Arial"/>
                <a:ea typeface="Calibri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endParaRPr lang="en-IN" sz="1500" b="1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algn="ctr"/>
              <a:endParaRPr lang="en-US">
                <a:ea typeface="Calibri"/>
                <a:cs typeface="Calibri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DE2AF9-5E76-83FE-24EC-D9F4921B9D55}"/>
                </a:ext>
              </a:extLst>
            </p:cNvPr>
            <p:cNvSpPr/>
            <p:nvPr/>
          </p:nvSpPr>
          <p:spPr>
            <a:xfrm>
              <a:off x="5291666" y="3670903"/>
              <a:ext cx="4457093" cy="171752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Alpha 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(</a:t>
              </a: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Filename: </a:t>
              </a:r>
              <a:r>
                <a:rPr lang="en-IN" sz="1500" b="1" err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alpha_water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)</a:t>
              </a:r>
              <a:endParaRPr lang="en-US" sz="1500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marL="742950" lvl="1" indent="-285750">
                <a:buFont typeface="Arial"/>
                <a:buChar char="•"/>
              </a:pP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Inlet</a:t>
              </a:r>
              <a:r>
                <a:rPr lang="en-IN" sz="1500" b="1" baseline="-250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1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 - </a:t>
              </a:r>
              <a:r>
                <a:rPr lang="en-IN" sz="1500" i="1" err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fixedValue</a:t>
              </a:r>
              <a:r>
                <a:rPr lang="en-IN" sz="1500" i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 (0)</a:t>
              </a:r>
              <a:endParaRPr lang="en-US" sz="1500" i="1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marL="742950" lvl="1" indent="-285750">
                <a:buFont typeface="Arial"/>
                <a:buChar char="•"/>
              </a:pP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Inlet</a:t>
              </a:r>
              <a:r>
                <a:rPr lang="en-IN" sz="1500" b="1" baseline="-250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2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 - </a:t>
              </a:r>
              <a:r>
                <a:rPr lang="en-IN" sz="1500" i="1" err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fixedValue</a:t>
              </a:r>
              <a:r>
                <a:rPr lang="en-IN" sz="1500" i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 (1)</a:t>
              </a:r>
              <a:endParaRPr lang="en-US" sz="1500" i="1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marL="742950" lvl="1" indent="-285750">
                <a:buFont typeface="Arial"/>
                <a:buChar char="•"/>
              </a:pP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Outlet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 – </a:t>
              </a:r>
              <a:r>
                <a:rPr lang="en-IN" sz="1500" i="1" err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zeroGradient</a:t>
              </a:r>
              <a:endParaRPr lang="en-US" sz="1500" i="1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marL="742950" lvl="1" indent="-285750">
                <a:buFont typeface="Arial"/>
                <a:buChar char="•"/>
              </a:pPr>
              <a:r>
                <a:rPr lang="en-IN" sz="1500" b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Walls</a:t>
              </a:r>
              <a:r>
                <a:rPr lang="en-IN" sz="1500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 - </a:t>
              </a:r>
              <a:r>
                <a:rPr lang="en-IN" sz="1500" i="1" err="1">
                  <a:solidFill>
                    <a:srgbClr val="444444"/>
                  </a:solidFill>
                  <a:latin typeface="Verdana"/>
                  <a:ea typeface="Calibri"/>
                  <a:cs typeface="Arial"/>
                </a:rPr>
                <a:t>zeroGradient</a:t>
              </a:r>
              <a:endParaRPr lang="en-US" sz="1500" i="1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endParaRPr lang="en-IN" sz="1500">
                <a:solidFill>
                  <a:srgbClr val="444444"/>
                </a:solidFill>
                <a:latin typeface="Verdana"/>
                <a:ea typeface="Calibri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64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DA216-3961-3FBC-46B9-4B21DC7F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 fontScale="90000"/>
          </a:bodyPr>
          <a:lstStyle/>
          <a:p>
            <a:r>
              <a:rPr lang="en-US" sz="4000">
                <a:latin typeface="Verdana"/>
                <a:ea typeface="Verdana"/>
              </a:rPr>
              <a:t>Working Principle behind Solver (interFoam)</a:t>
            </a:r>
            <a:endParaRPr lang="en-IN" sz="4000">
              <a:latin typeface="Verdana"/>
              <a:ea typeface="Verdana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CAF8-7F73-E32F-2960-499A4A25E2DE}"/>
              </a:ext>
            </a:extLst>
          </p:cNvPr>
          <p:cNvSpPr>
            <a:spLocks/>
          </p:cNvSpPr>
          <p:nvPr/>
        </p:nvSpPr>
        <p:spPr>
          <a:xfrm>
            <a:off x="324724" y="1758824"/>
            <a:ext cx="6942037" cy="4785997"/>
          </a:xfrm>
          <a:prstGeom prst="rect">
            <a:avLst/>
          </a:prstGeom>
        </p:spPr>
        <p:txBody>
          <a:bodyPr/>
          <a:lstStyle/>
          <a:p>
            <a:pPr defTabSz="832104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Verdana"/>
                <a:ea typeface="Verdana"/>
              </a:rPr>
              <a:t>interFoam:  </a:t>
            </a:r>
          </a:p>
          <a:p>
            <a:pPr defTabSz="832104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Verdana"/>
                <a:ea typeface="Verdana"/>
              </a:rPr>
              <a:t>‘</a:t>
            </a:r>
            <a:r>
              <a:rPr lang="en-US" sz="2000" i="1" kern="1200" dirty="0">
                <a:solidFill>
                  <a:schemeClr val="tx1"/>
                </a:solidFill>
                <a:latin typeface="Verdana"/>
                <a:ea typeface="Verdana"/>
              </a:rPr>
              <a:t>Solver for 2 incompressible, isothermal immiscible fluid using a VOF (volume of fluid) phase-fraction based interface capturing approach</a:t>
            </a:r>
            <a:r>
              <a:rPr lang="en-US" sz="2000" kern="1200" dirty="0">
                <a:solidFill>
                  <a:schemeClr val="tx1"/>
                </a:solidFill>
                <a:latin typeface="Verdana"/>
                <a:ea typeface="Verdana"/>
              </a:rPr>
              <a:t>’</a:t>
            </a:r>
          </a:p>
          <a:p>
            <a:pPr defTabSz="832104">
              <a:spcAft>
                <a:spcPts val="600"/>
              </a:spcAft>
            </a:pPr>
            <a:r>
              <a:rPr lang="en-US" sz="2000" b="1" dirty="0">
                <a:latin typeface="Verdana"/>
                <a:ea typeface="Verdana"/>
              </a:rPr>
              <a:t>Use-cases:</a:t>
            </a:r>
            <a:r>
              <a:rPr lang="en-US" sz="2000" kern="1200" dirty="0">
                <a:solidFill>
                  <a:schemeClr val="tx1"/>
                </a:solidFill>
                <a:latin typeface="Verdana"/>
                <a:ea typeface="Verdana"/>
              </a:rPr>
              <a:t> </a:t>
            </a:r>
            <a:endParaRPr lang="en-US" sz="2000" dirty="0">
              <a:latin typeface="Verdana"/>
              <a:ea typeface="Verdana"/>
            </a:endParaRPr>
          </a:p>
          <a:p>
            <a:pPr marL="742950" lvl="1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Verdana"/>
                <a:ea typeface="Verdana"/>
              </a:rPr>
              <a:t>Incompressible</a:t>
            </a:r>
          </a:p>
          <a:p>
            <a:pPr marL="742950" lvl="1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Verdana"/>
                <a:ea typeface="Verdana"/>
              </a:rPr>
              <a:t>transient</a:t>
            </a:r>
          </a:p>
          <a:p>
            <a:pPr marL="742950" lvl="1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Verdana"/>
                <a:ea typeface="Verdana"/>
              </a:rPr>
              <a:t>l</a:t>
            </a:r>
            <a:r>
              <a:rPr lang="en-US" sz="2000" b="0" i="0" u="none" strike="noStrike" dirty="0">
                <a:effectLst/>
                <a:latin typeface="Verdana"/>
                <a:ea typeface="Verdana"/>
              </a:rPr>
              <a:t>aminar and turbulent</a:t>
            </a:r>
          </a:p>
          <a:p>
            <a:pPr marL="742950" lvl="1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Verdana"/>
                <a:ea typeface="Verdana"/>
              </a:rPr>
              <a:t>Multiphase</a:t>
            </a:r>
          </a:p>
          <a:p>
            <a:pPr marL="742950" lvl="1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Verdana"/>
                <a:ea typeface="Verdana"/>
              </a:rPr>
              <a:t>Immiscible</a:t>
            </a:r>
          </a:p>
          <a:p>
            <a:pPr marL="742950" lvl="1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Verdana"/>
                <a:ea typeface="Verdana"/>
              </a:rPr>
              <a:t>VOF</a:t>
            </a:r>
          </a:p>
          <a:p>
            <a:pPr marL="742950" lvl="1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Verdana"/>
                <a:ea typeface="Verdana"/>
              </a:rPr>
              <a:t>Isothermal</a:t>
            </a:r>
          </a:p>
          <a:p>
            <a:pPr defTabSz="832104">
              <a:spcAft>
                <a:spcPts val="600"/>
              </a:spcAft>
            </a:pPr>
            <a:r>
              <a:rPr lang="en-US" sz="2000" b="0" i="0" u="none" strike="noStrike" dirty="0">
                <a:effectLst/>
                <a:latin typeface="Verdana"/>
                <a:ea typeface="Verdana"/>
              </a:rPr>
              <a:t>Combines the PISO and SIMPLE algorithms to give the PIMPLE algorithm</a:t>
            </a:r>
            <a:endParaRPr lang="en-US" sz="2000" kern="1200" dirty="0">
              <a:latin typeface="Verdana"/>
              <a:ea typeface="Verdana"/>
            </a:endParaRPr>
          </a:p>
          <a:p>
            <a:pPr defTabSz="832104">
              <a:spcAft>
                <a:spcPts val="600"/>
              </a:spcAft>
            </a:pPr>
            <a:endParaRPr lang="en-US" dirty="0">
              <a:latin typeface="Verdana"/>
              <a:ea typeface="Verdana"/>
            </a:endParaRPr>
          </a:p>
          <a:p>
            <a:pPr defTabSz="832104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Verdana"/>
              <a:ea typeface="Verdana"/>
            </a:endParaRPr>
          </a:p>
          <a:p>
            <a:pPr defTabSz="832104">
              <a:spcAft>
                <a:spcPts val="600"/>
              </a:spcAft>
            </a:pPr>
            <a:endParaRPr lang="en-US" dirty="0">
              <a:latin typeface="Verdana"/>
              <a:ea typeface="Verdana"/>
            </a:endParaRPr>
          </a:p>
          <a:p>
            <a:pPr defTabSz="832104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Verdana"/>
              <a:ea typeface="Verdana"/>
            </a:endParaRPr>
          </a:p>
          <a:p>
            <a:pPr defTabSz="832104">
              <a:spcAft>
                <a:spcPts val="600"/>
              </a:spcAft>
            </a:pPr>
            <a:endParaRPr lang="en-US" dirty="0">
              <a:latin typeface="Verdana"/>
              <a:ea typeface="Verdana"/>
            </a:endParaRPr>
          </a:p>
          <a:p>
            <a:pPr defTabSz="832104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Verdana"/>
              <a:ea typeface="Verdana"/>
            </a:endParaRPr>
          </a:p>
          <a:p>
            <a:pPr defTabSz="832104">
              <a:spcAft>
                <a:spcPts val="600"/>
              </a:spcAft>
            </a:pPr>
            <a:endParaRPr lang="en-US" dirty="0">
              <a:latin typeface="Verdana"/>
              <a:ea typeface="Verdana"/>
            </a:endParaRPr>
          </a:p>
          <a:p>
            <a:pPr defTabSz="832104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Verdana"/>
              <a:ea typeface="Verdana"/>
            </a:endParaRPr>
          </a:p>
          <a:p>
            <a:pPr defTabSz="832104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Verdana"/>
              <a:ea typeface="Verdana"/>
            </a:endParaRPr>
          </a:p>
          <a:p>
            <a:pPr defTabSz="832104">
              <a:spcAft>
                <a:spcPts val="600"/>
              </a:spcAft>
            </a:pPr>
            <a:endParaRPr lang="en-US" sz="1400" kern="1200" dirty="0">
              <a:solidFill>
                <a:schemeClr val="tx1"/>
              </a:solidFill>
              <a:latin typeface="Verdana"/>
              <a:ea typeface="Verdana"/>
            </a:endParaRPr>
          </a:p>
          <a:p>
            <a:pPr>
              <a:spcAft>
                <a:spcPts val="600"/>
              </a:spcAft>
            </a:pPr>
            <a:endParaRPr lang="en-IN" sz="1400" dirty="0">
              <a:latin typeface="Verdana"/>
              <a:ea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994D3-968F-A96F-B4FB-1756FE04D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023" y="2132036"/>
            <a:ext cx="5011775" cy="40346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58DF0-A19C-7CC7-6A37-3CE511E6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303" y="2761961"/>
            <a:ext cx="2095944" cy="8280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276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AAAD-FD08-C394-ACA5-9BFF6865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"/>
            <a:ext cx="10515600" cy="959168"/>
          </a:xfrm>
        </p:spPr>
        <p:txBody>
          <a:bodyPr/>
          <a:lstStyle/>
          <a:p>
            <a:r>
              <a:rPr lang="en-IN">
                <a:latin typeface="Verdana"/>
                <a:ea typeface="Verdana"/>
              </a:rPr>
              <a:t>Results</a:t>
            </a:r>
          </a:p>
        </p:txBody>
      </p:sp>
      <p:pic>
        <p:nvPicPr>
          <p:cNvPr id="10" name="Content Placeholder 9" descr="0.5&#10;">
            <a:extLst>
              <a:ext uri="{FF2B5EF4-FFF2-40B4-BE49-F238E27FC236}">
                <a16:creationId xmlns:a16="http://schemas.microsoft.com/office/drawing/2014/main" id="{819624E1-413E-05BD-72CB-C58C5B82184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667" y="1068025"/>
            <a:ext cx="5334000" cy="1790713"/>
          </a:xfrm>
        </p:spPr>
      </p:pic>
      <p:pic>
        <p:nvPicPr>
          <p:cNvPr id="12" name="Picture 11" descr="1">
            <a:extLst>
              <a:ext uri="{FF2B5EF4-FFF2-40B4-BE49-F238E27FC236}">
                <a16:creationId xmlns:a16="http://schemas.microsoft.com/office/drawing/2014/main" id="{C4A21DCA-C510-9778-652B-638F70A64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7" y="3065696"/>
            <a:ext cx="5334000" cy="1752613"/>
          </a:xfrm>
          <a:prstGeom prst="rect">
            <a:avLst/>
          </a:prstGeom>
        </p:spPr>
      </p:pic>
      <p:pic>
        <p:nvPicPr>
          <p:cNvPr id="14" name="Picture 13" descr="4">
            <a:extLst>
              <a:ext uri="{FF2B5EF4-FFF2-40B4-BE49-F238E27FC236}">
                <a16:creationId xmlns:a16="http://schemas.microsoft.com/office/drawing/2014/main" id="{2E6E4906-48A9-DD19-E83F-D3763ADE6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67" y="4999774"/>
            <a:ext cx="5334000" cy="1809763"/>
          </a:xfrm>
          <a:prstGeom prst="rect">
            <a:avLst/>
          </a:prstGeom>
        </p:spPr>
      </p:pic>
      <p:pic>
        <p:nvPicPr>
          <p:cNvPr id="16" name="Picture 15" descr="7">
            <a:extLst>
              <a:ext uri="{FF2B5EF4-FFF2-40B4-BE49-F238E27FC236}">
                <a16:creationId xmlns:a16="http://schemas.microsoft.com/office/drawing/2014/main" id="{0321556D-F30E-4E7E-BCFB-8B11BB32C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627" y="1068025"/>
            <a:ext cx="5334000" cy="1790713"/>
          </a:xfrm>
          <a:prstGeom prst="rect">
            <a:avLst/>
          </a:prstGeom>
        </p:spPr>
      </p:pic>
      <p:pic>
        <p:nvPicPr>
          <p:cNvPr id="19" name="Picture 18" descr="10">
            <a:extLst>
              <a:ext uri="{FF2B5EF4-FFF2-40B4-BE49-F238E27FC236}">
                <a16:creationId xmlns:a16="http://schemas.microsoft.com/office/drawing/2014/main" id="{0441C108-4F42-BAD9-1B96-DE0E4F719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058" y="3046646"/>
            <a:ext cx="5333999" cy="1752613"/>
          </a:xfrm>
          <a:prstGeom prst="rect">
            <a:avLst/>
          </a:prstGeom>
        </p:spPr>
      </p:pic>
      <p:pic>
        <p:nvPicPr>
          <p:cNvPr id="21" name="Picture 20" descr="14">
            <a:extLst>
              <a:ext uri="{FF2B5EF4-FFF2-40B4-BE49-F238E27FC236}">
                <a16:creationId xmlns:a16="http://schemas.microsoft.com/office/drawing/2014/main" id="{0583A6ED-E1BE-3EED-1B55-9543212BD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9496" y="5009575"/>
            <a:ext cx="5321132" cy="17716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2BDC74-3B79-A35F-EB4D-D260123DCB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327948" y="-491412"/>
            <a:ext cx="952124" cy="204260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E2A1977-AECB-3239-6CDC-ABECCB524060}"/>
              </a:ext>
            </a:extLst>
          </p:cNvPr>
          <p:cNvSpPr txBox="1"/>
          <p:nvPr/>
        </p:nvSpPr>
        <p:spPr>
          <a:xfrm>
            <a:off x="4713823" y="206378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0.5 sec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C6BD5B-D4A9-45AE-182A-E3F63D6FC865}"/>
              </a:ext>
            </a:extLst>
          </p:cNvPr>
          <p:cNvSpPr txBox="1"/>
          <p:nvPr/>
        </p:nvSpPr>
        <p:spPr>
          <a:xfrm>
            <a:off x="4713822" y="408912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1 sec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F32CE8-32DC-54C2-6C89-7FC3AF24B584}"/>
              </a:ext>
            </a:extLst>
          </p:cNvPr>
          <p:cNvSpPr txBox="1"/>
          <p:nvPr/>
        </p:nvSpPr>
        <p:spPr>
          <a:xfrm>
            <a:off x="4746405" y="620905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4 sec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31E938-F23E-B518-7EDC-7021D2AC535F}"/>
              </a:ext>
            </a:extLst>
          </p:cNvPr>
          <p:cNvSpPr txBox="1"/>
          <p:nvPr/>
        </p:nvSpPr>
        <p:spPr>
          <a:xfrm>
            <a:off x="9993161" y="419107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10 sec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C91C4-909B-2F87-2E60-AE99C1750E59}"/>
              </a:ext>
            </a:extLst>
          </p:cNvPr>
          <p:cNvSpPr txBox="1"/>
          <p:nvPr/>
        </p:nvSpPr>
        <p:spPr>
          <a:xfrm>
            <a:off x="9986855" y="224245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7 sec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8E5719-91D0-A510-F057-EDF49E9AD4B1}"/>
              </a:ext>
            </a:extLst>
          </p:cNvPr>
          <p:cNvSpPr txBox="1"/>
          <p:nvPr/>
        </p:nvSpPr>
        <p:spPr>
          <a:xfrm>
            <a:off x="9986855" y="627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14 sec</a:t>
            </a:r>
          </a:p>
        </p:txBody>
      </p:sp>
    </p:spTree>
    <p:extLst>
      <p:ext uri="{BB962C8B-B14F-4D97-AF65-F5344CB8AC3E}">
        <p14:creationId xmlns:p14="http://schemas.microsoft.com/office/powerpoint/2010/main" val="343170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F3A674-A773-7C4B-1EE2-7542F488F7EA}"/>
              </a:ext>
            </a:extLst>
          </p:cNvPr>
          <p:cNvCxnSpPr/>
          <p:nvPr/>
        </p:nvCxnSpPr>
        <p:spPr>
          <a:xfrm flipH="1">
            <a:off x="2706914" y="1701800"/>
            <a:ext cx="53219" cy="300687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6FE2BC-EFAC-06EF-0818-EE95A0D4CEAE}"/>
              </a:ext>
            </a:extLst>
          </p:cNvPr>
          <p:cNvSpPr/>
          <p:nvPr/>
        </p:nvSpPr>
        <p:spPr>
          <a:xfrm>
            <a:off x="858761" y="362857"/>
            <a:ext cx="4076095" cy="13304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  <a:latin typeface="Verdana"/>
                <a:ea typeface="Verdana"/>
              </a:rPr>
              <a:t>Observations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37DE1C-D2A1-36BE-3B6A-0F2F4FA7229B}"/>
              </a:ext>
            </a:extLst>
          </p:cNvPr>
          <p:cNvSpPr/>
          <p:nvPr/>
        </p:nvSpPr>
        <p:spPr>
          <a:xfrm>
            <a:off x="857936" y="2030625"/>
            <a:ext cx="10932856" cy="10401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2200">
                <a:solidFill>
                  <a:schemeClr val="tx1"/>
                </a:solidFill>
                <a:latin typeface="Verdana"/>
                <a:ea typeface="Verdana"/>
              </a:rPr>
              <a:t>Observed multiphase annular flow in the initial phase, followed by stratified flow for given operating conditions</a:t>
            </a:r>
            <a:endParaRPr lang="en-US" sz="220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7085C3-8014-267C-331B-6F5452BD18D3}"/>
              </a:ext>
            </a:extLst>
          </p:cNvPr>
          <p:cNvSpPr/>
          <p:nvPr/>
        </p:nvSpPr>
        <p:spPr>
          <a:xfrm>
            <a:off x="857935" y="3651460"/>
            <a:ext cx="10932856" cy="4717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>
                <a:solidFill>
                  <a:schemeClr val="tx1"/>
                </a:solidFill>
                <a:latin typeface="Verdana"/>
                <a:ea typeface="Verdana"/>
              </a:rPr>
              <a:t>The turbulence/disturbances observed decreased over time</a:t>
            </a:r>
            <a:endParaRPr lang="en-US" sz="2200">
              <a:solidFill>
                <a:schemeClr val="tx1"/>
              </a:solidFill>
              <a:latin typeface="Verdana"/>
              <a:ea typeface="Verdana"/>
            </a:endParaRPr>
          </a:p>
          <a:p>
            <a:endParaRPr lang="en-IN" sz="2200">
              <a:solidFill>
                <a:schemeClr val="tx1"/>
              </a:solidFill>
              <a:latin typeface="Verdana"/>
              <a:ea typeface="Verdana"/>
              <a:cs typeface="Calibri"/>
            </a:endParaRPr>
          </a:p>
          <a:p>
            <a:pPr algn="ctr"/>
            <a:endParaRPr lang="en-US" sz="2200">
              <a:latin typeface="Verdana"/>
              <a:ea typeface="Verdana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352648-C6C6-4423-40C5-F55A96C6CEF0}"/>
              </a:ext>
            </a:extLst>
          </p:cNvPr>
          <p:cNvSpPr/>
          <p:nvPr/>
        </p:nvSpPr>
        <p:spPr>
          <a:xfrm>
            <a:off x="857934" y="4666560"/>
            <a:ext cx="10932856" cy="5684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IN" sz="2200">
              <a:solidFill>
                <a:schemeClr val="tx1"/>
              </a:solidFill>
              <a:latin typeface="Verdana"/>
              <a:ea typeface="Verdana"/>
            </a:endParaRPr>
          </a:p>
          <a:p>
            <a:endParaRPr lang="en-IN" sz="2200">
              <a:solidFill>
                <a:schemeClr val="tx1"/>
              </a:solidFill>
              <a:latin typeface="Verdana"/>
              <a:ea typeface="Verdana"/>
            </a:endParaRPr>
          </a:p>
          <a:p>
            <a:r>
              <a:rPr lang="en-IN" sz="2200">
                <a:solidFill>
                  <a:schemeClr val="tx1"/>
                </a:solidFill>
                <a:latin typeface="Verdana"/>
                <a:ea typeface="Verdana"/>
              </a:rPr>
              <a:t>The time steps observed were extremely small (order of less than 10</a:t>
            </a:r>
            <a:r>
              <a:rPr lang="en-IN" sz="2200" baseline="30000">
                <a:solidFill>
                  <a:schemeClr val="tx1"/>
                </a:solidFill>
                <a:latin typeface="Verdana"/>
                <a:ea typeface="Verdana"/>
              </a:rPr>
              <a:t>-5</a:t>
            </a:r>
            <a:r>
              <a:rPr lang="en-IN" sz="2200">
                <a:solidFill>
                  <a:schemeClr val="tx1"/>
                </a:solidFill>
                <a:latin typeface="Verdana"/>
                <a:ea typeface="Verdana"/>
              </a:rPr>
              <a:t>)</a:t>
            </a:r>
            <a:endParaRPr lang="en-US" sz="2200">
              <a:solidFill>
                <a:schemeClr val="tx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220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3966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98577F-CC77-0E4D-70AB-E05B3D8BB3C3}"/>
              </a:ext>
            </a:extLst>
          </p:cNvPr>
          <p:cNvCxnSpPr/>
          <p:nvPr/>
        </p:nvCxnSpPr>
        <p:spPr>
          <a:xfrm>
            <a:off x="2537138" y="1662448"/>
            <a:ext cx="12879" cy="295355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0BB9-55B4-85ED-14F7-F504C4F3E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40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>
              <a:latin typeface="Verdana"/>
              <a:ea typeface="Verdana"/>
            </a:endParaRPr>
          </a:p>
          <a:p>
            <a:endParaRPr lang="en-US" sz="2200">
              <a:latin typeface="Verdana"/>
              <a:ea typeface="Verdana"/>
            </a:endParaRPr>
          </a:p>
          <a:p>
            <a:endParaRPr lang="en-US" sz="2200">
              <a:latin typeface="Verdana"/>
              <a:ea typeface="Verdana"/>
            </a:endParaRPr>
          </a:p>
          <a:p>
            <a:endParaRPr lang="en-IN" sz="2200">
              <a:latin typeface="Verdana"/>
              <a:ea typeface="Verdana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FEAEC8-8450-652F-D160-249078AFC70F}"/>
              </a:ext>
            </a:extLst>
          </p:cNvPr>
          <p:cNvSpPr/>
          <p:nvPr/>
        </p:nvSpPr>
        <p:spPr>
          <a:xfrm>
            <a:off x="839810" y="539302"/>
            <a:ext cx="10024056" cy="11269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rgbClr val="000000"/>
                </a:solidFill>
                <a:latin typeface="Verdana"/>
                <a:ea typeface="Verdana"/>
              </a:rPr>
              <a:t>Future Scope in Our Project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3A26F3-A1CC-1214-D776-A4F25BB8BC06}"/>
              </a:ext>
            </a:extLst>
          </p:cNvPr>
          <p:cNvSpPr/>
          <p:nvPr/>
        </p:nvSpPr>
        <p:spPr>
          <a:xfrm>
            <a:off x="839809" y="2009639"/>
            <a:ext cx="10024056" cy="6976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200">
              <a:solidFill>
                <a:srgbClr val="000000"/>
              </a:solidFill>
              <a:latin typeface="Verdana"/>
              <a:ea typeface="Verdana"/>
              <a:cs typeface="Calibri" panose="020F0502020204030204"/>
            </a:endParaRPr>
          </a:p>
          <a:p>
            <a:endParaRPr lang="en-US" sz="2200">
              <a:solidFill>
                <a:srgbClr val="000000"/>
              </a:solidFill>
              <a:latin typeface="Verdana"/>
              <a:ea typeface="Verdana"/>
              <a:cs typeface="Calibri" panose="020F0502020204030204"/>
            </a:endParaRPr>
          </a:p>
          <a:p>
            <a:r>
              <a:rPr lang="en-US" sz="2200">
                <a:solidFill>
                  <a:srgbClr val="000000"/>
                </a:solidFill>
                <a:latin typeface="Verdana"/>
                <a:ea typeface="Verdana"/>
                <a:cs typeface="Calibri" panose="020F0502020204030204"/>
              </a:rPr>
              <a:t>In future, prospect we can conduct Grid Independent Test(Efficiency vs Accuracy).</a:t>
            </a:r>
            <a:endParaRPr lang="en-US">
              <a:ea typeface="Calibri"/>
              <a:cs typeface="Calibri"/>
            </a:endParaRPr>
          </a:p>
          <a:p>
            <a:endParaRPr lang="en-US" sz="4400">
              <a:solidFill>
                <a:srgbClr val="000000"/>
              </a:solidFill>
              <a:latin typeface="Verdana"/>
              <a:ea typeface="Verdana"/>
              <a:cs typeface="Calibri" panose="020F050202020403020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BC4682-83E7-68F7-D9E1-CEC3AD3CB90B}"/>
              </a:ext>
            </a:extLst>
          </p:cNvPr>
          <p:cNvSpPr/>
          <p:nvPr/>
        </p:nvSpPr>
        <p:spPr>
          <a:xfrm>
            <a:off x="796879" y="2889695"/>
            <a:ext cx="10024056" cy="14381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2200" err="1">
                <a:solidFill>
                  <a:srgbClr val="000000"/>
                </a:solidFill>
                <a:latin typeface="Verdana"/>
                <a:ea typeface="Verdana"/>
                <a:cs typeface="Calibri" panose="020F0502020204030204"/>
              </a:rPr>
              <a:t>Implement</a:t>
            </a:r>
            <a:r>
              <a:rPr lang="fr-FR" sz="2200">
                <a:solidFill>
                  <a:srgbClr val="000000"/>
                </a:solidFill>
                <a:latin typeface="Verdana"/>
                <a:ea typeface="Verdana"/>
                <a:cs typeface="Calibri" panose="020F0502020204030204"/>
              </a:rPr>
              <a:t> a </a:t>
            </a:r>
            <a:r>
              <a:rPr lang="fr-FR" sz="2200" err="1">
                <a:solidFill>
                  <a:srgbClr val="000000"/>
                </a:solidFill>
                <a:latin typeface="Verdana"/>
                <a:ea typeface="Verdana"/>
                <a:cs typeface="Calibri" panose="020F0502020204030204"/>
              </a:rPr>
              <a:t>dynamic</a:t>
            </a:r>
            <a:r>
              <a:rPr lang="fr-FR" sz="2200">
                <a:solidFill>
                  <a:srgbClr val="000000"/>
                </a:solidFill>
                <a:latin typeface="Verdana"/>
                <a:ea typeface="Verdana"/>
                <a:cs typeface="Calibri" panose="020F0502020204030204"/>
              </a:rPr>
              <a:t> </a:t>
            </a:r>
            <a:r>
              <a:rPr lang="fr-FR" sz="2200" err="1">
                <a:solidFill>
                  <a:srgbClr val="000000"/>
                </a:solidFill>
                <a:latin typeface="Verdana"/>
                <a:ea typeface="Verdana"/>
                <a:cs typeface="Calibri" panose="020F0502020204030204"/>
              </a:rPr>
              <a:t>mesh</a:t>
            </a:r>
            <a:r>
              <a:rPr lang="fr-FR" sz="2200">
                <a:solidFill>
                  <a:srgbClr val="000000"/>
                </a:solidFill>
                <a:latin typeface="Verdana"/>
                <a:ea typeface="Verdana"/>
                <a:cs typeface="Calibri" panose="020F0502020204030204"/>
              </a:rPr>
              <a:t> adaptation technique </a:t>
            </a:r>
            <a:r>
              <a:rPr lang="fr-FR" sz="2200" err="1">
                <a:solidFill>
                  <a:srgbClr val="000000"/>
                </a:solidFill>
                <a:latin typeface="Verdana"/>
                <a:ea typeface="Verdana"/>
                <a:cs typeface="Calibri" panose="020F0502020204030204"/>
              </a:rPr>
              <a:t>which</a:t>
            </a:r>
            <a:r>
              <a:rPr lang="fr-FR" sz="2200">
                <a:solidFill>
                  <a:srgbClr val="000000"/>
                </a:solidFill>
                <a:latin typeface="Verdana"/>
                <a:ea typeface="Verdana"/>
                <a:cs typeface="Calibri" panose="020F0502020204030204"/>
              </a:rPr>
              <a:t> </a:t>
            </a:r>
            <a:r>
              <a:rPr lang="en-US" sz="2200">
                <a:solidFill>
                  <a:srgbClr val="000000"/>
                </a:solidFill>
                <a:latin typeface="Verdana"/>
                <a:ea typeface="Verdana"/>
                <a:cs typeface="Calibri" panose="020F0502020204030204"/>
              </a:rPr>
              <a:t>can help in refining the mesh where it is needed, improving the accuracy of your simulations and reducing computational costs.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D3342A-8874-B38C-D2AE-D0600E348631}"/>
              </a:ext>
            </a:extLst>
          </p:cNvPr>
          <p:cNvSpPr/>
          <p:nvPr/>
        </p:nvSpPr>
        <p:spPr>
          <a:xfrm>
            <a:off x="796879" y="4617610"/>
            <a:ext cx="10024056" cy="15776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200">
                <a:solidFill>
                  <a:srgbClr val="000000"/>
                </a:solidFill>
                <a:latin typeface="Verdana"/>
                <a:ea typeface="Verdana"/>
                <a:cs typeface="Calibri" panose="020F0502020204030204"/>
              </a:rPr>
              <a:t>By varying the velocity, we can Investigate transitional regimes between different flow patterns which can provide valuable information for device design and operation.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C8496-B31A-2BD8-F100-D1164531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Verdana"/>
                <a:ea typeface="Verdana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82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74D2606698BC42AE85FA9832379B5F" ma:contentTypeVersion="3" ma:contentTypeDescription="Create a new document." ma:contentTypeScope="" ma:versionID="15cdb2d5f44aeb711f3dac2d6372904d">
  <xsd:schema xmlns:xsd="http://www.w3.org/2001/XMLSchema" xmlns:xs="http://www.w3.org/2001/XMLSchema" xmlns:p="http://schemas.microsoft.com/office/2006/metadata/properties" xmlns:ns3="aab84a2a-a919-4e09-9e55-f8ebd7905811" targetNamespace="http://schemas.microsoft.com/office/2006/metadata/properties" ma:root="true" ma:fieldsID="826ca43b5489546a4eae0c41adef2159" ns3:_="">
    <xsd:import namespace="aab84a2a-a919-4e09-9e55-f8ebd79058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84a2a-a919-4e09-9e55-f8ebd7905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060436-C940-4F09-B909-69B86654953E}">
  <ds:schemaRefs>
    <ds:schemaRef ds:uri="aab84a2a-a919-4e09-9e55-f8ebd79058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6BE67A2-E581-4445-849F-515F7D69C4F3}">
  <ds:schemaRefs>
    <ds:schemaRef ds:uri="http://purl.org/dc/elements/1.1/"/>
    <ds:schemaRef ds:uri="http://schemas.microsoft.com/office/2006/documentManagement/types"/>
    <ds:schemaRef ds:uri="aab84a2a-a919-4e09-9e55-f8ebd7905811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95A86A0-3C36-4F8E-AAF3-8AF59A648D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Droplet Generation in a Microfluidic T-Junction</vt:lpstr>
      <vt:lpstr>Problem Statement</vt:lpstr>
      <vt:lpstr>Mesh Creation</vt:lpstr>
      <vt:lpstr>Boundary Conditions</vt:lpstr>
      <vt:lpstr>Working Principle behind Solver (interFoam)</vt:lpstr>
      <vt:lpstr>Results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gupta</dc:creator>
  <cp:lastModifiedBy>gopal gupta</cp:lastModifiedBy>
  <cp:revision>2</cp:revision>
  <cp:lastPrinted>2023-11-14T02:52:05Z</cp:lastPrinted>
  <dcterms:created xsi:type="dcterms:W3CDTF">2023-11-13T09:50:17Z</dcterms:created>
  <dcterms:modified xsi:type="dcterms:W3CDTF">2024-01-15T16:44:07Z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2023-11-13T12:32:02Z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80f690be-8e4c-4661-a2c2-e9348fbc3b14</vt:lpwstr>
  </property>
  <property fmtid="{D5CDD505-2E9C-101B-9397-08002B2CF9AE}" pid="7" name="MSIP_Label_defa4170-0d19-0005-0004-bc88714345d2_ActionId">
    <vt:lpwstr>516af8ce-63ec-4d4c-810b-5f5e141731be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0x0101004474D2606698BC42AE85FA9832379B5F</vt:lpwstr>
  </property>
</Properties>
</file>