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1" r:id="rId14"/>
    <p:sldId id="270" r:id="rId15"/>
    <p:sldId id="272" r:id="rId16"/>
    <p:sldId id="273" r:id="rId17"/>
    <p:sldId id="275" r:id="rId18"/>
    <p:sldId id="276" r:id="rId19"/>
    <p:sldId id="277" r:id="rId20"/>
    <p:sldId id="278" r:id="rId21"/>
    <p:sldId id="279" r:id="rId22"/>
    <p:sldId id="280" r:id="rId23"/>
    <p:sldId id="266" r:id="rId24"/>
    <p:sldId id="281" r:id="rId25"/>
    <p:sldId id="282" r:id="rId26"/>
    <p:sldId id="263"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63"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2C5E9-C134-49CC-80EA-4AB16D05BF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6830C14-A4FF-499B-ACFC-8FCD1843588F}">
      <dgm:prSet/>
      <dgm:spPr/>
      <dgm:t>
        <a:bodyPr/>
        <a:lstStyle/>
        <a:p>
          <a:r>
            <a:rPr lang="en-IN"/>
            <a:t>Introduction</a:t>
          </a:r>
          <a:endParaRPr lang="en-US"/>
        </a:p>
      </dgm:t>
    </dgm:pt>
    <dgm:pt modelId="{85565E8E-B23C-49DB-A286-CA1370ECC9D4}" type="parTrans" cxnId="{57D86A66-CDF5-49F2-9354-C3FA231F4103}">
      <dgm:prSet/>
      <dgm:spPr/>
      <dgm:t>
        <a:bodyPr/>
        <a:lstStyle/>
        <a:p>
          <a:endParaRPr lang="en-US"/>
        </a:p>
      </dgm:t>
    </dgm:pt>
    <dgm:pt modelId="{C36C6333-A654-4738-8A2B-473A8C09B73E}" type="sibTrans" cxnId="{57D86A66-CDF5-49F2-9354-C3FA231F4103}">
      <dgm:prSet/>
      <dgm:spPr/>
      <dgm:t>
        <a:bodyPr/>
        <a:lstStyle/>
        <a:p>
          <a:endParaRPr lang="en-US"/>
        </a:p>
      </dgm:t>
    </dgm:pt>
    <dgm:pt modelId="{4C66A969-55E5-490F-BD51-46EE9BEF4A59}">
      <dgm:prSet/>
      <dgm:spPr/>
      <dgm:t>
        <a:bodyPr/>
        <a:lstStyle/>
        <a:p>
          <a:r>
            <a:rPr lang="en-IN"/>
            <a:t>Background</a:t>
          </a:r>
          <a:endParaRPr lang="en-US"/>
        </a:p>
      </dgm:t>
    </dgm:pt>
    <dgm:pt modelId="{BDFE9090-8CF7-413A-AE62-3C1984E026F2}" type="parTrans" cxnId="{58444AC4-0615-42DF-8898-93B361EC36FC}">
      <dgm:prSet/>
      <dgm:spPr/>
      <dgm:t>
        <a:bodyPr/>
        <a:lstStyle/>
        <a:p>
          <a:endParaRPr lang="en-US"/>
        </a:p>
      </dgm:t>
    </dgm:pt>
    <dgm:pt modelId="{974EEFEB-3388-4219-A638-EAC0C073382C}" type="sibTrans" cxnId="{58444AC4-0615-42DF-8898-93B361EC36FC}">
      <dgm:prSet/>
      <dgm:spPr/>
      <dgm:t>
        <a:bodyPr/>
        <a:lstStyle/>
        <a:p>
          <a:endParaRPr lang="en-US"/>
        </a:p>
      </dgm:t>
    </dgm:pt>
    <dgm:pt modelId="{09DE83C4-CB19-4769-9DFE-71F5BD4320EE}">
      <dgm:prSet/>
      <dgm:spPr/>
      <dgm:t>
        <a:bodyPr/>
        <a:lstStyle/>
        <a:p>
          <a:r>
            <a:rPr lang="en-IN"/>
            <a:t>Aim and Objective</a:t>
          </a:r>
          <a:endParaRPr lang="en-US"/>
        </a:p>
      </dgm:t>
    </dgm:pt>
    <dgm:pt modelId="{E6D4CE9E-65B1-4440-AB96-1EB4A52A1176}" type="parTrans" cxnId="{A88EB906-E0EB-498F-92FD-CE8FDE84A018}">
      <dgm:prSet/>
      <dgm:spPr/>
      <dgm:t>
        <a:bodyPr/>
        <a:lstStyle/>
        <a:p>
          <a:endParaRPr lang="en-US"/>
        </a:p>
      </dgm:t>
    </dgm:pt>
    <dgm:pt modelId="{DA721357-ADA2-44A9-A471-685F39157B21}" type="sibTrans" cxnId="{A88EB906-E0EB-498F-92FD-CE8FDE84A018}">
      <dgm:prSet/>
      <dgm:spPr/>
      <dgm:t>
        <a:bodyPr/>
        <a:lstStyle/>
        <a:p>
          <a:endParaRPr lang="en-US"/>
        </a:p>
      </dgm:t>
    </dgm:pt>
    <dgm:pt modelId="{2A931322-FE51-4A0D-AACE-2F63245546D7}">
      <dgm:prSet/>
      <dgm:spPr/>
      <dgm:t>
        <a:bodyPr/>
        <a:lstStyle/>
        <a:p>
          <a:r>
            <a:rPr lang="en-IN" dirty="0"/>
            <a:t>Work Progress</a:t>
          </a:r>
          <a:endParaRPr lang="en-US" dirty="0"/>
        </a:p>
      </dgm:t>
    </dgm:pt>
    <dgm:pt modelId="{F4B2D8E7-3B52-485A-BA63-608AE3FD2748}" type="parTrans" cxnId="{CBE18AEE-95E8-4AC5-BEAA-8D6D1293EF2A}">
      <dgm:prSet/>
      <dgm:spPr/>
      <dgm:t>
        <a:bodyPr/>
        <a:lstStyle/>
        <a:p>
          <a:endParaRPr lang="en-US"/>
        </a:p>
      </dgm:t>
    </dgm:pt>
    <dgm:pt modelId="{9933EA73-17FF-4569-ADEB-AC3CB645DF28}" type="sibTrans" cxnId="{CBE18AEE-95E8-4AC5-BEAA-8D6D1293EF2A}">
      <dgm:prSet/>
      <dgm:spPr/>
      <dgm:t>
        <a:bodyPr/>
        <a:lstStyle/>
        <a:p>
          <a:endParaRPr lang="en-US"/>
        </a:p>
      </dgm:t>
    </dgm:pt>
    <dgm:pt modelId="{5F82D52F-C59A-421F-B790-A2B72BEC6E89}">
      <dgm:prSet/>
      <dgm:spPr/>
      <dgm:t>
        <a:bodyPr/>
        <a:lstStyle/>
        <a:p>
          <a:r>
            <a:rPr lang="en-IN" dirty="0"/>
            <a:t>Results and Discussion</a:t>
          </a:r>
        </a:p>
      </dgm:t>
    </dgm:pt>
    <dgm:pt modelId="{DF731013-8A7F-48CF-966B-E51B3DD440AA}" type="parTrans" cxnId="{E27B5265-2DB0-4AA8-AAAD-BCF8D240B34C}">
      <dgm:prSet/>
      <dgm:spPr/>
      <dgm:t>
        <a:bodyPr/>
        <a:lstStyle/>
        <a:p>
          <a:endParaRPr lang="en-US"/>
        </a:p>
      </dgm:t>
    </dgm:pt>
    <dgm:pt modelId="{DDCCA4AF-7141-4F8C-BA02-3E34C138D361}" type="sibTrans" cxnId="{E27B5265-2DB0-4AA8-AAAD-BCF8D240B34C}">
      <dgm:prSet/>
      <dgm:spPr/>
      <dgm:t>
        <a:bodyPr/>
        <a:lstStyle/>
        <a:p>
          <a:endParaRPr lang="en-US"/>
        </a:p>
      </dgm:t>
    </dgm:pt>
    <dgm:pt modelId="{E23128D5-A1CC-4475-9579-B24A1B7403CA}">
      <dgm:prSet/>
      <dgm:spPr/>
      <dgm:t>
        <a:bodyPr/>
        <a:lstStyle/>
        <a:p>
          <a:r>
            <a:rPr lang="en-IN"/>
            <a:t>Conclusion</a:t>
          </a:r>
          <a:endParaRPr lang="en-US"/>
        </a:p>
      </dgm:t>
    </dgm:pt>
    <dgm:pt modelId="{22D52A27-4E99-437F-BCA4-7439629B0013}" type="parTrans" cxnId="{570558E6-3D0F-4D03-9855-22457DAA27E3}">
      <dgm:prSet/>
      <dgm:spPr/>
      <dgm:t>
        <a:bodyPr/>
        <a:lstStyle/>
        <a:p>
          <a:endParaRPr lang="en-US"/>
        </a:p>
      </dgm:t>
    </dgm:pt>
    <dgm:pt modelId="{4566D9CD-18D8-4324-830C-2D54451515DD}" type="sibTrans" cxnId="{570558E6-3D0F-4D03-9855-22457DAA27E3}">
      <dgm:prSet/>
      <dgm:spPr/>
      <dgm:t>
        <a:bodyPr/>
        <a:lstStyle/>
        <a:p>
          <a:endParaRPr lang="en-US"/>
        </a:p>
      </dgm:t>
    </dgm:pt>
    <dgm:pt modelId="{578D2E4A-5F3E-46F0-A946-F21DE19EC10A}">
      <dgm:prSet/>
      <dgm:spPr/>
      <dgm:t>
        <a:bodyPr/>
        <a:lstStyle/>
        <a:p>
          <a:r>
            <a:rPr lang="en-IN"/>
            <a:t>Future Work</a:t>
          </a:r>
          <a:endParaRPr lang="en-US"/>
        </a:p>
      </dgm:t>
    </dgm:pt>
    <dgm:pt modelId="{9B508EC1-B9E0-4BC7-8529-0520729EAC2A}" type="parTrans" cxnId="{714EADE3-180B-4023-9B53-7CC5F84DF484}">
      <dgm:prSet/>
      <dgm:spPr/>
      <dgm:t>
        <a:bodyPr/>
        <a:lstStyle/>
        <a:p>
          <a:endParaRPr lang="en-US"/>
        </a:p>
      </dgm:t>
    </dgm:pt>
    <dgm:pt modelId="{0CECA7F2-9CE7-4FFB-AF02-6C4BBEA3D42A}" type="sibTrans" cxnId="{714EADE3-180B-4023-9B53-7CC5F84DF484}">
      <dgm:prSet/>
      <dgm:spPr/>
      <dgm:t>
        <a:bodyPr/>
        <a:lstStyle/>
        <a:p>
          <a:endParaRPr lang="en-US"/>
        </a:p>
      </dgm:t>
    </dgm:pt>
    <dgm:pt modelId="{B41D2F63-803D-4CC3-B908-213C406A09E7}">
      <dgm:prSet/>
      <dgm:spPr/>
      <dgm:t>
        <a:bodyPr/>
        <a:lstStyle/>
        <a:p>
          <a:r>
            <a:rPr lang="en-IN"/>
            <a:t>References</a:t>
          </a:r>
          <a:endParaRPr lang="en-US"/>
        </a:p>
      </dgm:t>
    </dgm:pt>
    <dgm:pt modelId="{EDEB736D-E851-43FE-8D4F-2D5B9774045C}" type="parTrans" cxnId="{A77850BD-E930-4527-9AA6-6B8B4B1ED04D}">
      <dgm:prSet/>
      <dgm:spPr/>
      <dgm:t>
        <a:bodyPr/>
        <a:lstStyle/>
        <a:p>
          <a:endParaRPr lang="en-US"/>
        </a:p>
      </dgm:t>
    </dgm:pt>
    <dgm:pt modelId="{B2650337-2058-4886-87B2-F493F84250DF}" type="sibTrans" cxnId="{A77850BD-E930-4527-9AA6-6B8B4B1ED04D}">
      <dgm:prSet/>
      <dgm:spPr/>
      <dgm:t>
        <a:bodyPr/>
        <a:lstStyle/>
        <a:p>
          <a:endParaRPr lang="en-US"/>
        </a:p>
      </dgm:t>
    </dgm:pt>
    <dgm:pt modelId="{888E2676-B156-480B-A017-89533F8C5C11}">
      <dgm:prSet/>
      <dgm:spPr/>
      <dgm:t>
        <a:bodyPr/>
        <a:lstStyle/>
        <a:p>
          <a:r>
            <a:rPr lang="en-US" dirty="0"/>
            <a:t>Control Design</a:t>
          </a:r>
          <a:endParaRPr lang="en-IN" dirty="0"/>
        </a:p>
      </dgm:t>
    </dgm:pt>
    <dgm:pt modelId="{DACFC3F7-85D8-40F7-88F7-CC30A21E505B}" type="parTrans" cxnId="{1BEB5847-3BCF-411F-ADA5-04C4068F1FDC}">
      <dgm:prSet/>
      <dgm:spPr/>
      <dgm:t>
        <a:bodyPr/>
        <a:lstStyle/>
        <a:p>
          <a:endParaRPr lang="en-IN"/>
        </a:p>
      </dgm:t>
    </dgm:pt>
    <dgm:pt modelId="{3821086F-8F06-48BA-8C44-F6D596E5E7E0}" type="sibTrans" cxnId="{1BEB5847-3BCF-411F-ADA5-04C4068F1FDC}">
      <dgm:prSet/>
      <dgm:spPr/>
      <dgm:t>
        <a:bodyPr/>
        <a:lstStyle/>
        <a:p>
          <a:endParaRPr lang="en-IN"/>
        </a:p>
      </dgm:t>
    </dgm:pt>
    <dgm:pt modelId="{F20A5BF8-8E7B-4818-9CB9-F20138262D08}" type="pres">
      <dgm:prSet presAssocID="{7972C5E9-C134-49CC-80EA-4AB16D05BF1F}" presName="vert0" presStyleCnt="0">
        <dgm:presLayoutVars>
          <dgm:dir/>
          <dgm:animOne val="branch"/>
          <dgm:animLvl val="lvl"/>
        </dgm:presLayoutVars>
      </dgm:prSet>
      <dgm:spPr/>
    </dgm:pt>
    <dgm:pt modelId="{315B4564-442E-42AA-AAAE-6BC076AE7376}" type="pres">
      <dgm:prSet presAssocID="{26830C14-A4FF-499B-ACFC-8FCD1843588F}" presName="thickLine" presStyleLbl="alignNode1" presStyleIdx="0" presStyleCnt="9"/>
      <dgm:spPr/>
    </dgm:pt>
    <dgm:pt modelId="{D39926FF-326E-4758-A235-7D0BD74A3568}" type="pres">
      <dgm:prSet presAssocID="{26830C14-A4FF-499B-ACFC-8FCD1843588F}" presName="horz1" presStyleCnt="0"/>
      <dgm:spPr/>
    </dgm:pt>
    <dgm:pt modelId="{BF88185B-09E4-4AFF-941E-243E11C66336}" type="pres">
      <dgm:prSet presAssocID="{26830C14-A4FF-499B-ACFC-8FCD1843588F}" presName="tx1" presStyleLbl="revTx" presStyleIdx="0" presStyleCnt="9"/>
      <dgm:spPr/>
    </dgm:pt>
    <dgm:pt modelId="{CAAD7C9E-F35B-4585-B9E9-A3F810885FC6}" type="pres">
      <dgm:prSet presAssocID="{26830C14-A4FF-499B-ACFC-8FCD1843588F}" presName="vert1" presStyleCnt="0"/>
      <dgm:spPr/>
    </dgm:pt>
    <dgm:pt modelId="{A9CBE77D-37DB-4A00-9D5C-622A88C8CEEE}" type="pres">
      <dgm:prSet presAssocID="{4C66A969-55E5-490F-BD51-46EE9BEF4A59}" presName="thickLine" presStyleLbl="alignNode1" presStyleIdx="1" presStyleCnt="9"/>
      <dgm:spPr/>
    </dgm:pt>
    <dgm:pt modelId="{CBE9209F-0C84-4BBC-8191-F9F6F74F3AD7}" type="pres">
      <dgm:prSet presAssocID="{4C66A969-55E5-490F-BD51-46EE9BEF4A59}" presName="horz1" presStyleCnt="0"/>
      <dgm:spPr/>
    </dgm:pt>
    <dgm:pt modelId="{DC2F0597-3319-4E15-B6B9-C335270BB90B}" type="pres">
      <dgm:prSet presAssocID="{4C66A969-55E5-490F-BD51-46EE9BEF4A59}" presName="tx1" presStyleLbl="revTx" presStyleIdx="1" presStyleCnt="9"/>
      <dgm:spPr/>
    </dgm:pt>
    <dgm:pt modelId="{071BE06A-9040-44C6-AFDB-FB9A3A5BF483}" type="pres">
      <dgm:prSet presAssocID="{4C66A969-55E5-490F-BD51-46EE9BEF4A59}" presName="vert1" presStyleCnt="0"/>
      <dgm:spPr/>
    </dgm:pt>
    <dgm:pt modelId="{EE14AA1B-CC41-4074-B830-EDACD997DA9B}" type="pres">
      <dgm:prSet presAssocID="{09DE83C4-CB19-4769-9DFE-71F5BD4320EE}" presName="thickLine" presStyleLbl="alignNode1" presStyleIdx="2" presStyleCnt="9"/>
      <dgm:spPr/>
    </dgm:pt>
    <dgm:pt modelId="{E1F8A26D-14F1-449C-AE3E-649B70DE6C0E}" type="pres">
      <dgm:prSet presAssocID="{09DE83C4-CB19-4769-9DFE-71F5BD4320EE}" presName="horz1" presStyleCnt="0"/>
      <dgm:spPr/>
    </dgm:pt>
    <dgm:pt modelId="{88458201-50DB-4168-99A2-DACF455972C8}" type="pres">
      <dgm:prSet presAssocID="{09DE83C4-CB19-4769-9DFE-71F5BD4320EE}" presName="tx1" presStyleLbl="revTx" presStyleIdx="2" presStyleCnt="9"/>
      <dgm:spPr/>
    </dgm:pt>
    <dgm:pt modelId="{78FB879C-2C02-463F-8B22-B56B8160D58E}" type="pres">
      <dgm:prSet presAssocID="{09DE83C4-CB19-4769-9DFE-71F5BD4320EE}" presName="vert1" presStyleCnt="0"/>
      <dgm:spPr/>
    </dgm:pt>
    <dgm:pt modelId="{ECC16255-9B5A-445A-99C5-32E09D99CC49}" type="pres">
      <dgm:prSet presAssocID="{2A931322-FE51-4A0D-AACE-2F63245546D7}" presName="thickLine" presStyleLbl="alignNode1" presStyleIdx="3" presStyleCnt="9"/>
      <dgm:spPr/>
    </dgm:pt>
    <dgm:pt modelId="{6D568139-A9B5-4ACB-A1A6-83E7B59AACDA}" type="pres">
      <dgm:prSet presAssocID="{2A931322-FE51-4A0D-AACE-2F63245546D7}" presName="horz1" presStyleCnt="0"/>
      <dgm:spPr/>
    </dgm:pt>
    <dgm:pt modelId="{37415464-AD57-4D40-AF92-D8BA958EA1CD}" type="pres">
      <dgm:prSet presAssocID="{2A931322-FE51-4A0D-AACE-2F63245546D7}" presName="tx1" presStyleLbl="revTx" presStyleIdx="3" presStyleCnt="9"/>
      <dgm:spPr/>
    </dgm:pt>
    <dgm:pt modelId="{EF0CAF05-F2FF-481B-AE0F-697158ED3A01}" type="pres">
      <dgm:prSet presAssocID="{2A931322-FE51-4A0D-AACE-2F63245546D7}" presName="vert1" presStyleCnt="0"/>
      <dgm:spPr/>
    </dgm:pt>
    <dgm:pt modelId="{9933B8B9-A9F2-45FF-A315-735A31A4F74E}" type="pres">
      <dgm:prSet presAssocID="{5F82D52F-C59A-421F-B790-A2B72BEC6E89}" presName="thickLine" presStyleLbl="alignNode1" presStyleIdx="4" presStyleCnt="9"/>
      <dgm:spPr/>
    </dgm:pt>
    <dgm:pt modelId="{9CB1537E-18D6-47EC-AD2A-DFD75720B1D6}" type="pres">
      <dgm:prSet presAssocID="{5F82D52F-C59A-421F-B790-A2B72BEC6E89}" presName="horz1" presStyleCnt="0"/>
      <dgm:spPr/>
    </dgm:pt>
    <dgm:pt modelId="{9EB37893-5857-4317-A37E-A44ACE2C8062}" type="pres">
      <dgm:prSet presAssocID="{5F82D52F-C59A-421F-B790-A2B72BEC6E89}" presName="tx1" presStyleLbl="revTx" presStyleIdx="4" presStyleCnt="9"/>
      <dgm:spPr/>
    </dgm:pt>
    <dgm:pt modelId="{CB991E1B-5D1A-44E9-8F9B-9B30B2E72207}" type="pres">
      <dgm:prSet presAssocID="{5F82D52F-C59A-421F-B790-A2B72BEC6E89}" presName="vert1" presStyleCnt="0"/>
      <dgm:spPr/>
    </dgm:pt>
    <dgm:pt modelId="{6133B27E-BA82-41E7-AD81-48CB26A75287}" type="pres">
      <dgm:prSet presAssocID="{888E2676-B156-480B-A017-89533F8C5C11}" presName="thickLine" presStyleLbl="alignNode1" presStyleIdx="5" presStyleCnt="9"/>
      <dgm:spPr/>
    </dgm:pt>
    <dgm:pt modelId="{AE933FE9-B39C-491D-ACF1-8D7CA831BAAA}" type="pres">
      <dgm:prSet presAssocID="{888E2676-B156-480B-A017-89533F8C5C11}" presName="horz1" presStyleCnt="0"/>
      <dgm:spPr/>
    </dgm:pt>
    <dgm:pt modelId="{BC91C7B9-96E8-43DF-80B9-A65C7E4C1A02}" type="pres">
      <dgm:prSet presAssocID="{888E2676-B156-480B-A017-89533F8C5C11}" presName="tx1" presStyleLbl="revTx" presStyleIdx="5" presStyleCnt="9"/>
      <dgm:spPr/>
    </dgm:pt>
    <dgm:pt modelId="{C911BF09-6100-4015-B76A-FD65E1B2BA9F}" type="pres">
      <dgm:prSet presAssocID="{888E2676-B156-480B-A017-89533F8C5C11}" presName="vert1" presStyleCnt="0"/>
      <dgm:spPr/>
    </dgm:pt>
    <dgm:pt modelId="{8A03880C-EFD7-485C-89CC-6C1BE87A383A}" type="pres">
      <dgm:prSet presAssocID="{E23128D5-A1CC-4475-9579-B24A1B7403CA}" presName="thickLine" presStyleLbl="alignNode1" presStyleIdx="6" presStyleCnt="9"/>
      <dgm:spPr/>
    </dgm:pt>
    <dgm:pt modelId="{FF6DED8C-4B29-4DA2-8A0A-E5F9F6919072}" type="pres">
      <dgm:prSet presAssocID="{E23128D5-A1CC-4475-9579-B24A1B7403CA}" presName="horz1" presStyleCnt="0"/>
      <dgm:spPr/>
    </dgm:pt>
    <dgm:pt modelId="{5BB2963E-D8B2-4B1A-9882-DD49AB01C872}" type="pres">
      <dgm:prSet presAssocID="{E23128D5-A1CC-4475-9579-B24A1B7403CA}" presName="tx1" presStyleLbl="revTx" presStyleIdx="6" presStyleCnt="9"/>
      <dgm:spPr/>
    </dgm:pt>
    <dgm:pt modelId="{8301F6D3-C786-4D16-982B-D74FEB87A285}" type="pres">
      <dgm:prSet presAssocID="{E23128D5-A1CC-4475-9579-B24A1B7403CA}" presName="vert1" presStyleCnt="0"/>
      <dgm:spPr/>
    </dgm:pt>
    <dgm:pt modelId="{906D46F4-E00E-4B5D-8EE6-C38F025E0007}" type="pres">
      <dgm:prSet presAssocID="{578D2E4A-5F3E-46F0-A946-F21DE19EC10A}" presName="thickLine" presStyleLbl="alignNode1" presStyleIdx="7" presStyleCnt="9"/>
      <dgm:spPr/>
    </dgm:pt>
    <dgm:pt modelId="{A4B433D3-B5FA-407E-97C3-620FDC6E5361}" type="pres">
      <dgm:prSet presAssocID="{578D2E4A-5F3E-46F0-A946-F21DE19EC10A}" presName="horz1" presStyleCnt="0"/>
      <dgm:spPr/>
    </dgm:pt>
    <dgm:pt modelId="{EF18A9EA-AFC4-41F9-9D47-A2EFE81E7CC5}" type="pres">
      <dgm:prSet presAssocID="{578D2E4A-5F3E-46F0-A946-F21DE19EC10A}" presName="tx1" presStyleLbl="revTx" presStyleIdx="7" presStyleCnt="9"/>
      <dgm:spPr/>
    </dgm:pt>
    <dgm:pt modelId="{9AD6CA08-678A-4D2C-BB2E-81B062E52A8E}" type="pres">
      <dgm:prSet presAssocID="{578D2E4A-5F3E-46F0-A946-F21DE19EC10A}" presName="vert1" presStyleCnt="0"/>
      <dgm:spPr/>
    </dgm:pt>
    <dgm:pt modelId="{E14A5092-5549-42B0-9B19-00D8DE44E779}" type="pres">
      <dgm:prSet presAssocID="{B41D2F63-803D-4CC3-B908-213C406A09E7}" presName="thickLine" presStyleLbl="alignNode1" presStyleIdx="8" presStyleCnt="9"/>
      <dgm:spPr/>
    </dgm:pt>
    <dgm:pt modelId="{0702F976-BEFC-479A-A792-9F14BAC18F43}" type="pres">
      <dgm:prSet presAssocID="{B41D2F63-803D-4CC3-B908-213C406A09E7}" presName="horz1" presStyleCnt="0"/>
      <dgm:spPr/>
    </dgm:pt>
    <dgm:pt modelId="{ED73157D-DE14-488B-A597-1C9056FCA95C}" type="pres">
      <dgm:prSet presAssocID="{B41D2F63-803D-4CC3-B908-213C406A09E7}" presName="tx1" presStyleLbl="revTx" presStyleIdx="8" presStyleCnt="9"/>
      <dgm:spPr/>
    </dgm:pt>
    <dgm:pt modelId="{5920109D-7CDC-4AF0-851B-6CC2F9B50BAA}" type="pres">
      <dgm:prSet presAssocID="{B41D2F63-803D-4CC3-B908-213C406A09E7}" presName="vert1" presStyleCnt="0"/>
      <dgm:spPr/>
    </dgm:pt>
  </dgm:ptLst>
  <dgm:cxnLst>
    <dgm:cxn modelId="{A88EB906-E0EB-498F-92FD-CE8FDE84A018}" srcId="{7972C5E9-C134-49CC-80EA-4AB16D05BF1F}" destId="{09DE83C4-CB19-4769-9DFE-71F5BD4320EE}" srcOrd="2" destOrd="0" parTransId="{E6D4CE9E-65B1-4440-AB96-1EB4A52A1176}" sibTransId="{DA721357-ADA2-44A9-A471-685F39157B21}"/>
    <dgm:cxn modelId="{080F5D11-C1E0-43CB-8AD7-A75FFDB56E01}" type="presOf" srcId="{7972C5E9-C134-49CC-80EA-4AB16D05BF1F}" destId="{F20A5BF8-8E7B-4818-9CB9-F20138262D08}" srcOrd="0" destOrd="0" presId="urn:microsoft.com/office/officeart/2008/layout/LinedList"/>
    <dgm:cxn modelId="{AAA19615-5B1F-4C2E-B6F6-DAF712C0778E}" type="presOf" srcId="{4C66A969-55E5-490F-BD51-46EE9BEF4A59}" destId="{DC2F0597-3319-4E15-B6B9-C335270BB90B}" srcOrd="0" destOrd="0" presId="urn:microsoft.com/office/officeart/2008/layout/LinedList"/>
    <dgm:cxn modelId="{E27B5265-2DB0-4AA8-AAAD-BCF8D240B34C}" srcId="{7972C5E9-C134-49CC-80EA-4AB16D05BF1F}" destId="{5F82D52F-C59A-421F-B790-A2B72BEC6E89}" srcOrd="4" destOrd="0" parTransId="{DF731013-8A7F-48CF-966B-E51B3DD440AA}" sibTransId="{DDCCA4AF-7141-4F8C-BA02-3E34C138D361}"/>
    <dgm:cxn modelId="{57D86A66-CDF5-49F2-9354-C3FA231F4103}" srcId="{7972C5E9-C134-49CC-80EA-4AB16D05BF1F}" destId="{26830C14-A4FF-499B-ACFC-8FCD1843588F}" srcOrd="0" destOrd="0" parTransId="{85565E8E-B23C-49DB-A286-CA1370ECC9D4}" sibTransId="{C36C6333-A654-4738-8A2B-473A8C09B73E}"/>
    <dgm:cxn modelId="{1BEB5847-3BCF-411F-ADA5-04C4068F1FDC}" srcId="{7972C5E9-C134-49CC-80EA-4AB16D05BF1F}" destId="{888E2676-B156-480B-A017-89533F8C5C11}" srcOrd="5" destOrd="0" parTransId="{DACFC3F7-85D8-40F7-88F7-CC30A21E505B}" sibTransId="{3821086F-8F06-48BA-8C44-F6D596E5E7E0}"/>
    <dgm:cxn modelId="{D1A19F4E-8183-4C55-888F-052F5797D424}" type="presOf" srcId="{578D2E4A-5F3E-46F0-A946-F21DE19EC10A}" destId="{EF18A9EA-AFC4-41F9-9D47-A2EFE81E7CC5}" srcOrd="0" destOrd="0" presId="urn:microsoft.com/office/officeart/2008/layout/LinedList"/>
    <dgm:cxn modelId="{142FF18D-E666-430A-AFF2-764669DF9809}" type="presOf" srcId="{09DE83C4-CB19-4769-9DFE-71F5BD4320EE}" destId="{88458201-50DB-4168-99A2-DACF455972C8}" srcOrd="0" destOrd="0" presId="urn:microsoft.com/office/officeart/2008/layout/LinedList"/>
    <dgm:cxn modelId="{DDB5FE9B-E752-4A87-97E2-431C8A7F6080}" type="presOf" srcId="{5F82D52F-C59A-421F-B790-A2B72BEC6E89}" destId="{9EB37893-5857-4317-A37E-A44ACE2C8062}" srcOrd="0" destOrd="0" presId="urn:microsoft.com/office/officeart/2008/layout/LinedList"/>
    <dgm:cxn modelId="{0E966BA2-957E-46E2-B9C3-D064A7958C47}" type="presOf" srcId="{E23128D5-A1CC-4475-9579-B24A1B7403CA}" destId="{5BB2963E-D8B2-4B1A-9882-DD49AB01C872}" srcOrd="0" destOrd="0" presId="urn:microsoft.com/office/officeart/2008/layout/LinedList"/>
    <dgm:cxn modelId="{32C4EEA2-30DA-4E12-BE1F-250FF4C963E4}" type="presOf" srcId="{2A931322-FE51-4A0D-AACE-2F63245546D7}" destId="{37415464-AD57-4D40-AF92-D8BA958EA1CD}" srcOrd="0" destOrd="0" presId="urn:microsoft.com/office/officeart/2008/layout/LinedList"/>
    <dgm:cxn modelId="{C55747A7-E26E-4DF1-86FC-016FB3C8D3D1}" type="presOf" srcId="{B41D2F63-803D-4CC3-B908-213C406A09E7}" destId="{ED73157D-DE14-488B-A597-1C9056FCA95C}" srcOrd="0" destOrd="0" presId="urn:microsoft.com/office/officeart/2008/layout/LinedList"/>
    <dgm:cxn modelId="{A77850BD-E930-4527-9AA6-6B8B4B1ED04D}" srcId="{7972C5E9-C134-49CC-80EA-4AB16D05BF1F}" destId="{B41D2F63-803D-4CC3-B908-213C406A09E7}" srcOrd="8" destOrd="0" parTransId="{EDEB736D-E851-43FE-8D4F-2D5B9774045C}" sibTransId="{B2650337-2058-4886-87B2-F493F84250DF}"/>
    <dgm:cxn modelId="{58444AC4-0615-42DF-8898-93B361EC36FC}" srcId="{7972C5E9-C134-49CC-80EA-4AB16D05BF1F}" destId="{4C66A969-55E5-490F-BD51-46EE9BEF4A59}" srcOrd="1" destOrd="0" parTransId="{BDFE9090-8CF7-413A-AE62-3C1984E026F2}" sibTransId="{974EEFEB-3388-4219-A638-EAC0C073382C}"/>
    <dgm:cxn modelId="{35D2D8CE-3A46-4B8E-818D-9A8BD016205A}" type="presOf" srcId="{26830C14-A4FF-499B-ACFC-8FCD1843588F}" destId="{BF88185B-09E4-4AFF-941E-243E11C66336}" srcOrd="0" destOrd="0" presId="urn:microsoft.com/office/officeart/2008/layout/LinedList"/>
    <dgm:cxn modelId="{411974DD-1D17-49FC-875A-B078062DED89}" type="presOf" srcId="{888E2676-B156-480B-A017-89533F8C5C11}" destId="{BC91C7B9-96E8-43DF-80B9-A65C7E4C1A02}" srcOrd="0" destOrd="0" presId="urn:microsoft.com/office/officeart/2008/layout/LinedList"/>
    <dgm:cxn modelId="{714EADE3-180B-4023-9B53-7CC5F84DF484}" srcId="{7972C5E9-C134-49CC-80EA-4AB16D05BF1F}" destId="{578D2E4A-5F3E-46F0-A946-F21DE19EC10A}" srcOrd="7" destOrd="0" parTransId="{9B508EC1-B9E0-4BC7-8529-0520729EAC2A}" sibTransId="{0CECA7F2-9CE7-4FFB-AF02-6C4BBEA3D42A}"/>
    <dgm:cxn modelId="{570558E6-3D0F-4D03-9855-22457DAA27E3}" srcId="{7972C5E9-C134-49CC-80EA-4AB16D05BF1F}" destId="{E23128D5-A1CC-4475-9579-B24A1B7403CA}" srcOrd="6" destOrd="0" parTransId="{22D52A27-4E99-437F-BCA4-7439629B0013}" sibTransId="{4566D9CD-18D8-4324-830C-2D54451515DD}"/>
    <dgm:cxn modelId="{CBE18AEE-95E8-4AC5-BEAA-8D6D1293EF2A}" srcId="{7972C5E9-C134-49CC-80EA-4AB16D05BF1F}" destId="{2A931322-FE51-4A0D-AACE-2F63245546D7}" srcOrd="3" destOrd="0" parTransId="{F4B2D8E7-3B52-485A-BA63-608AE3FD2748}" sibTransId="{9933EA73-17FF-4569-ADEB-AC3CB645DF28}"/>
    <dgm:cxn modelId="{234F50F2-6258-4914-8B1C-78A568FE1053}" type="presParOf" srcId="{F20A5BF8-8E7B-4818-9CB9-F20138262D08}" destId="{315B4564-442E-42AA-AAAE-6BC076AE7376}" srcOrd="0" destOrd="0" presId="urn:microsoft.com/office/officeart/2008/layout/LinedList"/>
    <dgm:cxn modelId="{20869D96-857C-41D1-A42C-98AF2AE3F6F9}" type="presParOf" srcId="{F20A5BF8-8E7B-4818-9CB9-F20138262D08}" destId="{D39926FF-326E-4758-A235-7D0BD74A3568}" srcOrd="1" destOrd="0" presId="urn:microsoft.com/office/officeart/2008/layout/LinedList"/>
    <dgm:cxn modelId="{2DB02365-B04C-4936-9416-D6BEB45221E8}" type="presParOf" srcId="{D39926FF-326E-4758-A235-7D0BD74A3568}" destId="{BF88185B-09E4-4AFF-941E-243E11C66336}" srcOrd="0" destOrd="0" presId="urn:microsoft.com/office/officeart/2008/layout/LinedList"/>
    <dgm:cxn modelId="{E5279376-E707-4AAA-B3B3-6DC40F10D8FB}" type="presParOf" srcId="{D39926FF-326E-4758-A235-7D0BD74A3568}" destId="{CAAD7C9E-F35B-4585-B9E9-A3F810885FC6}" srcOrd="1" destOrd="0" presId="urn:microsoft.com/office/officeart/2008/layout/LinedList"/>
    <dgm:cxn modelId="{4706A704-53FF-43E4-B625-35BB02A1F064}" type="presParOf" srcId="{F20A5BF8-8E7B-4818-9CB9-F20138262D08}" destId="{A9CBE77D-37DB-4A00-9D5C-622A88C8CEEE}" srcOrd="2" destOrd="0" presId="urn:microsoft.com/office/officeart/2008/layout/LinedList"/>
    <dgm:cxn modelId="{8EBDFF75-7BAE-42A3-9033-05296782C75F}" type="presParOf" srcId="{F20A5BF8-8E7B-4818-9CB9-F20138262D08}" destId="{CBE9209F-0C84-4BBC-8191-F9F6F74F3AD7}" srcOrd="3" destOrd="0" presId="urn:microsoft.com/office/officeart/2008/layout/LinedList"/>
    <dgm:cxn modelId="{92035551-1189-408F-BF2C-3F2709831136}" type="presParOf" srcId="{CBE9209F-0C84-4BBC-8191-F9F6F74F3AD7}" destId="{DC2F0597-3319-4E15-B6B9-C335270BB90B}" srcOrd="0" destOrd="0" presId="urn:microsoft.com/office/officeart/2008/layout/LinedList"/>
    <dgm:cxn modelId="{1EB7CBC7-7993-4051-B51C-640CB6382457}" type="presParOf" srcId="{CBE9209F-0C84-4BBC-8191-F9F6F74F3AD7}" destId="{071BE06A-9040-44C6-AFDB-FB9A3A5BF483}" srcOrd="1" destOrd="0" presId="urn:microsoft.com/office/officeart/2008/layout/LinedList"/>
    <dgm:cxn modelId="{A35D9BA2-682F-4766-A163-0726CEE1F0F9}" type="presParOf" srcId="{F20A5BF8-8E7B-4818-9CB9-F20138262D08}" destId="{EE14AA1B-CC41-4074-B830-EDACD997DA9B}" srcOrd="4" destOrd="0" presId="urn:microsoft.com/office/officeart/2008/layout/LinedList"/>
    <dgm:cxn modelId="{23B39FFE-B3CF-48ED-9CB3-AACD667BBA20}" type="presParOf" srcId="{F20A5BF8-8E7B-4818-9CB9-F20138262D08}" destId="{E1F8A26D-14F1-449C-AE3E-649B70DE6C0E}" srcOrd="5" destOrd="0" presId="urn:microsoft.com/office/officeart/2008/layout/LinedList"/>
    <dgm:cxn modelId="{9D4CAE5D-8E62-4073-B6C2-5E2DC1245671}" type="presParOf" srcId="{E1F8A26D-14F1-449C-AE3E-649B70DE6C0E}" destId="{88458201-50DB-4168-99A2-DACF455972C8}" srcOrd="0" destOrd="0" presId="urn:microsoft.com/office/officeart/2008/layout/LinedList"/>
    <dgm:cxn modelId="{DC472873-B768-45F8-B570-544D64F9A040}" type="presParOf" srcId="{E1F8A26D-14F1-449C-AE3E-649B70DE6C0E}" destId="{78FB879C-2C02-463F-8B22-B56B8160D58E}" srcOrd="1" destOrd="0" presId="urn:microsoft.com/office/officeart/2008/layout/LinedList"/>
    <dgm:cxn modelId="{2F1CAA06-A844-4825-937C-299E975BACDD}" type="presParOf" srcId="{F20A5BF8-8E7B-4818-9CB9-F20138262D08}" destId="{ECC16255-9B5A-445A-99C5-32E09D99CC49}" srcOrd="6" destOrd="0" presId="urn:microsoft.com/office/officeart/2008/layout/LinedList"/>
    <dgm:cxn modelId="{6BBEA091-4488-483E-8EF5-ED1D7841E70D}" type="presParOf" srcId="{F20A5BF8-8E7B-4818-9CB9-F20138262D08}" destId="{6D568139-A9B5-4ACB-A1A6-83E7B59AACDA}" srcOrd="7" destOrd="0" presId="urn:microsoft.com/office/officeart/2008/layout/LinedList"/>
    <dgm:cxn modelId="{FC27B9E8-3AEA-467C-A8A5-E7DDA6EABEBD}" type="presParOf" srcId="{6D568139-A9B5-4ACB-A1A6-83E7B59AACDA}" destId="{37415464-AD57-4D40-AF92-D8BA958EA1CD}" srcOrd="0" destOrd="0" presId="urn:microsoft.com/office/officeart/2008/layout/LinedList"/>
    <dgm:cxn modelId="{120D17A6-C5E7-41E5-A382-342436759FCD}" type="presParOf" srcId="{6D568139-A9B5-4ACB-A1A6-83E7B59AACDA}" destId="{EF0CAF05-F2FF-481B-AE0F-697158ED3A01}" srcOrd="1" destOrd="0" presId="urn:microsoft.com/office/officeart/2008/layout/LinedList"/>
    <dgm:cxn modelId="{E86CE020-F5B5-4C12-8276-0F688A0343D6}" type="presParOf" srcId="{F20A5BF8-8E7B-4818-9CB9-F20138262D08}" destId="{9933B8B9-A9F2-45FF-A315-735A31A4F74E}" srcOrd="8" destOrd="0" presId="urn:microsoft.com/office/officeart/2008/layout/LinedList"/>
    <dgm:cxn modelId="{A5A04B2B-E1BD-4A0B-9859-055BA3BC4FA6}" type="presParOf" srcId="{F20A5BF8-8E7B-4818-9CB9-F20138262D08}" destId="{9CB1537E-18D6-47EC-AD2A-DFD75720B1D6}" srcOrd="9" destOrd="0" presId="urn:microsoft.com/office/officeart/2008/layout/LinedList"/>
    <dgm:cxn modelId="{3882033C-2968-4D57-82C7-1EB2A83630D5}" type="presParOf" srcId="{9CB1537E-18D6-47EC-AD2A-DFD75720B1D6}" destId="{9EB37893-5857-4317-A37E-A44ACE2C8062}" srcOrd="0" destOrd="0" presId="urn:microsoft.com/office/officeart/2008/layout/LinedList"/>
    <dgm:cxn modelId="{FCD6ED71-2707-46E8-9BA9-DAC55351A401}" type="presParOf" srcId="{9CB1537E-18D6-47EC-AD2A-DFD75720B1D6}" destId="{CB991E1B-5D1A-44E9-8F9B-9B30B2E72207}" srcOrd="1" destOrd="0" presId="urn:microsoft.com/office/officeart/2008/layout/LinedList"/>
    <dgm:cxn modelId="{9EEE6311-2E31-405D-B971-50D066340D12}" type="presParOf" srcId="{F20A5BF8-8E7B-4818-9CB9-F20138262D08}" destId="{6133B27E-BA82-41E7-AD81-48CB26A75287}" srcOrd="10" destOrd="0" presId="urn:microsoft.com/office/officeart/2008/layout/LinedList"/>
    <dgm:cxn modelId="{EFA6DEA7-42CD-4304-A42D-50EE0D90E72E}" type="presParOf" srcId="{F20A5BF8-8E7B-4818-9CB9-F20138262D08}" destId="{AE933FE9-B39C-491D-ACF1-8D7CA831BAAA}" srcOrd="11" destOrd="0" presId="urn:microsoft.com/office/officeart/2008/layout/LinedList"/>
    <dgm:cxn modelId="{A2932345-7A44-499A-A97B-83A6974F8A90}" type="presParOf" srcId="{AE933FE9-B39C-491D-ACF1-8D7CA831BAAA}" destId="{BC91C7B9-96E8-43DF-80B9-A65C7E4C1A02}" srcOrd="0" destOrd="0" presId="urn:microsoft.com/office/officeart/2008/layout/LinedList"/>
    <dgm:cxn modelId="{0B5BB5F5-68EE-4C99-AE17-0F3092538972}" type="presParOf" srcId="{AE933FE9-B39C-491D-ACF1-8D7CA831BAAA}" destId="{C911BF09-6100-4015-B76A-FD65E1B2BA9F}" srcOrd="1" destOrd="0" presId="urn:microsoft.com/office/officeart/2008/layout/LinedList"/>
    <dgm:cxn modelId="{81AF4BC6-C2EA-4933-AA6B-63F5FA69ED50}" type="presParOf" srcId="{F20A5BF8-8E7B-4818-9CB9-F20138262D08}" destId="{8A03880C-EFD7-485C-89CC-6C1BE87A383A}" srcOrd="12" destOrd="0" presId="urn:microsoft.com/office/officeart/2008/layout/LinedList"/>
    <dgm:cxn modelId="{B4E5D0BB-AAA1-40F8-B9CC-17B4A355E419}" type="presParOf" srcId="{F20A5BF8-8E7B-4818-9CB9-F20138262D08}" destId="{FF6DED8C-4B29-4DA2-8A0A-E5F9F6919072}" srcOrd="13" destOrd="0" presId="urn:microsoft.com/office/officeart/2008/layout/LinedList"/>
    <dgm:cxn modelId="{710ABC72-CE0A-4D9D-A28C-EAFAB159E613}" type="presParOf" srcId="{FF6DED8C-4B29-4DA2-8A0A-E5F9F6919072}" destId="{5BB2963E-D8B2-4B1A-9882-DD49AB01C872}" srcOrd="0" destOrd="0" presId="urn:microsoft.com/office/officeart/2008/layout/LinedList"/>
    <dgm:cxn modelId="{DE9F0808-0786-4708-89C6-2121F2F83CBB}" type="presParOf" srcId="{FF6DED8C-4B29-4DA2-8A0A-E5F9F6919072}" destId="{8301F6D3-C786-4D16-982B-D74FEB87A285}" srcOrd="1" destOrd="0" presId="urn:microsoft.com/office/officeart/2008/layout/LinedList"/>
    <dgm:cxn modelId="{581F959D-95E6-486B-BDB3-B2B4BE942F48}" type="presParOf" srcId="{F20A5BF8-8E7B-4818-9CB9-F20138262D08}" destId="{906D46F4-E00E-4B5D-8EE6-C38F025E0007}" srcOrd="14" destOrd="0" presId="urn:microsoft.com/office/officeart/2008/layout/LinedList"/>
    <dgm:cxn modelId="{C8675E58-E166-4F8B-9E6A-ECD94B7BD765}" type="presParOf" srcId="{F20A5BF8-8E7B-4818-9CB9-F20138262D08}" destId="{A4B433D3-B5FA-407E-97C3-620FDC6E5361}" srcOrd="15" destOrd="0" presId="urn:microsoft.com/office/officeart/2008/layout/LinedList"/>
    <dgm:cxn modelId="{FA153ED4-64A6-4233-BCB1-0EF6A37A1CE6}" type="presParOf" srcId="{A4B433D3-B5FA-407E-97C3-620FDC6E5361}" destId="{EF18A9EA-AFC4-41F9-9D47-A2EFE81E7CC5}" srcOrd="0" destOrd="0" presId="urn:microsoft.com/office/officeart/2008/layout/LinedList"/>
    <dgm:cxn modelId="{2AA5F195-178C-4CF7-A7FB-A286DD8BFD46}" type="presParOf" srcId="{A4B433D3-B5FA-407E-97C3-620FDC6E5361}" destId="{9AD6CA08-678A-4D2C-BB2E-81B062E52A8E}" srcOrd="1" destOrd="0" presId="urn:microsoft.com/office/officeart/2008/layout/LinedList"/>
    <dgm:cxn modelId="{62C977EA-E3A5-494A-BFCE-F249E89312BE}" type="presParOf" srcId="{F20A5BF8-8E7B-4818-9CB9-F20138262D08}" destId="{E14A5092-5549-42B0-9B19-00D8DE44E779}" srcOrd="16" destOrd="0" presId="urn:microsoft.com/office/officeart/2008/layout/LinedList"/>
    <dgm:cxn modelId="{14EDA25E-C244-44FC-B722-85037662A5DE}" type="presParOf" srcId="{F20A5BF8-8E7B-4818-9CB9-F20138262D08}" destId="{0702F976-BEFC-479A-A792-9F14BAC18F43}" srcOrd="17" destOrd="0" presId="urn:microsoft.com/office/officeart/2008/layout/LinedList"/>
    <dgm:cxn modelId="{AA4F6FB2-AD70-4745-B955-BA81C9912B5E}" type="presParOf" srcId="{0702F976-BEFC-479A-A792-9F14BAC18F43}" destId="{ED73157D-DE14-488B-A597-1C9056FCA95C}" srcOrd="0" destOrd="0" presId="urn:microsoft.com/office/officeart/2008/layout/LinedList"/>
    <dgm:cxn modelId="{8FFBFCF5-F7ED-4449-96D5-F139B8C3DDAC}" type="presParOf" srcId="{0702F976-BEFC-479A-A792-9F14BAC18F43}" destId="{5920109D-7CDC-4AF0-851B-6CC2F9B50B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B4564-442E-42AA-AAAE-6BC076AE7376}">
      <dsp:nvSpPr>
        <dsp:cNvPr id="0" name=""/>
        <dsp:cNvSpPr/>
      </dsp:nvSpPr>
      <dsp:spPr>
        <a:xfrm>
          <a:off x="0" y="689"/>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88185B-09E4-4AFF-941E-243E11C66336}">
      <dsp:nvSpPr>
        <dsp:cNvPr id="0" name=""/>
        <dsp:cNvSpPr/>
      </dsp:nvSpPr>
      <dsp:spPr>
        <a:xfrm>
          <a:off x="0" y="68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Introduction</a:t>
          </a:r>
          <a:endParaRPr lang="en-US" sz="2900" kern="1200"/>
        </a:p>
      </dsp:txBody>
      <dsp:txXfrm>
        <a:off x="0" y="689"/>
        <a:ext cx="6797675" cy="627614"/>
      </dsp:txXfrm>
    </dsp:sp>
    <dsp:sp modelId="{A9CBE77D-37DB-4A00-9D5C-622A88C8CEEE}">
      <dsp:nvSpPr>
        <dsp:cNvPr id="0" name=""/>
        <dsp:cNvSpPr/>
      </dsp:nvSpPr>
      <dsp:spPr>
        <a:xfrm>
          <a:off x="0" y="628304"/>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F0597-3319-4E15-B6B9-C335270BB90B}">
      <dsp:nvSpPr>
        <dsp:cNvPr id="0" name=""/>
        <dsp:cNvSpPr/>
      </dsp:nvSpPr>
      <dsp:spPr>
        <a:xfrm>
          <a:off x="0" y="628304"/>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Background</a:t>
          </a:r>
          <a:endParaRPr lang="en-US" sz="2900" kern="1200"/>
        </a:p>
      </dsp:txBody>
      <dsp:txXfrm>
        <a:off x="0" y="628304"/>
        <a:ext cx="6797675" cy="627614"/>
      </dsp:txXfrm>
    </dsp:sp>
    <dsp:sp modelId="{EE14AA1B-CC41-4074-B830-EDACD997DA9B}">
      <dsp:nvSpPr>
        <dsp:cNvPr id="0" name=""/>
        <dsp:cNvSpPr/>
      </dsp:nvSpPr>
      <dsp:spPr>
        <a:xfrm>
          <a:off x="0" y="1255919"/>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58201-50DB-4168-99A2-DACF455972C8}">
      <dsp:nvSpPr>
        <dsp:cNvPr id="0" name=""/>
        <dsp:cNvSpPr/>
      </dsp:nvSpPr>
      <dsp:spPr>
        <a:xfrm>
          <a:off x="0" y="1255919"/>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Aim and Objective</a:t>
          </a:r>
          <a:endParaRPr lang="en-US" sz="2900" kern="1200"/>
        </a:p>
      </dsp:txBody>
      <dsp:txXfrm>
        <a:off x="0" y="1255919"/>
        <a:ext cx="6797675" cy="627614"/>
      </dsp:txXfrm>
    </dsp:sp>
    <dsp:sp modelId="{ECC16255-9B5A-445A-99C5-32E09D99CC49}">
      <dsp:nvSpPr>
        <dsp:cNvPr id="0" name=""/>
        <dsp:cNvSpPr/>
      </dsp:nvSpPr>
      <dsp:spPr>
        <a:xfrm>
          <a:off x="0" y="1883533"/>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15464-AD57-4D40-AF92-D8BA958EA1CD}">
      <dsp:nvSpPr>
        <dsp:cNvPr id="0" name=""/>
        <dsp:cNvSpPr/>
      </dsp:nvSpPr>
      <dsp:spPr>
        <a:xfrm>
          <a:off x="0" y="188353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Work Progress</a:t>
          </a:r>
          <a:endParaRPr lang="en-US" sz="2900" kern="1200" dirty="0"/>
        </a:p>
      </dsp:txBody>
      <dsp:txXfrm>
        <a:off x="0" y="1883533"/>
        <a:ext cx="6797675" cy="627614"/>
      </dsp:txXfrm>
    </dsp:sp>
    <dsp:sp modelId="{9933B8B9-A9F2-45FF-A315-735A31A4F74E}">
      <dsp:nvSpPr>
        <dsp:cNvPr id="0" name=""/>
        <dsp:cNvSpPr/>
      </dsp:nvSpPr>
      <dsp:spPr>
        <a:xfrm>
          <a:off x="0" y="251114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37893-5857-4317-A37E-A44ACE2C8062}">
      <dsp:nvSpPr>
        <dsp:cNvPr id="0" name=""/>
        <dsp:cNvSpPr/>
      </dsp:nvSpPr>
      <dsp:spPr>
        <a:xfrm>
          <a:off x="0" y="251114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Results and Discussion</a:t>
          </a:r>
        </a:p>
      </dsp:txBody>
      <dsp:txXfrm>
        <a:off x="0" y="2511148"/>
        <a:ext cx="6797675" cy="627614"/>
      </dsp:txXfrm>
    </dsp:sp>
    <dsp:sp modelId="{6133B27E-BA82-41E7-AD81-48CB26A75287}">
      <dsp:nvSpPr>
        <dsp:cNvPr id="0" name=""/>
        <dsp:cNvSpPr/>
      </dsp:nvSpPr>
      <dsp:spPr>
        <a:xfrm>
          <a:off x="0" y="3138763"/>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1C7B9-96E8-43DF-80B9-A65C7E4C1A02}">
      <dsp:nvSpPr>
        <dsp:cNvPr id="0" name=""/>
        <dsp:cNvSpPr/>
      </dsp:nvSpPr>
      <dsp:spPr>
        <a:xfrm>
          <a:off x="0" y="3138763"/>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Control Design</a:t>
          </a:r>
          <a:endParaRPr lang="en-IN" sz="2900" kern="1200" dirty="0"/>
        </a:p>
      </dsp:txBody>
      <dsp:txXfrm>
        <a:off x="0" y="3138763"/>
        <a:ext cx="6797675" cy="627614"/>
      </dsp:txXfrm>
    </dsp:sp>
    <dsp:sp modelId="{8A03880C-EFD7-485C-89CC-6C1BE87A383A}">
      <dsp:nvSpPr>
        <dsp:cNvPr id="0" name=""/>
        <dsp:cNvSpPr/>
      </dsp:nvSpPr>
      <dsp:spPr>
        <a:xfrm>
          <a:off x="0" y="376637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B2963E-D8B2-4B1A-9882-DD49AB01C872}">
      <dsp:nvSpPr>
        <dsp:cNvPr id="0" name=""/>
        <dsp:cNvSpPr/>
      </dsp:nvSpPr>
      <dsp:spPr>
        <a:xfrm>
          <a:off x="0" y="3766378"/>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Conclusion</a:t>
          </a:r>
          <a:endParaRPr lang="en-US" sz="2900" kern="1200"/>
        </a:p>
      </dsp:txBody>
      <dsp:txXfrm>
        <a:off x="0" y="3766378"/>
        <a:ext cx="6797675" cy="627614"/>
      </dsp:txXfrm>
    </dsp:sp>
    <dsp:sp modelId="{906D46F4-E00E-4B5D-8EE6-C38F025E0007}">
      <dsp:nvSpPr>
        <dsp:cNvPr id="0" name=""/>
        <dsp:cNvSpPr/>
      </dsp:nvSpPr>
      <dsp:spPr>
        <a:xfrm>
          <a:off x="0" y="4393992"/>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18A9EA-AFC4-41F9-9D47-A2EFE81E7CC5}">
      <dsp:nvSpPr>
        <dsp:cNvPr id="0" name=""/>
        <dsp:cNvSpPr/>
      </dsp:nvSpPr>
      <dsp:spPr>
        <a:xfrm>
          <a:off x="0" y="4393992"/>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Future Work</a:t>
          </a:r>
          <a:endParaRPr lang="en-US" sz="2900" kern="1200"/>
        </a:p>
      </dsp:txBody>
      <dsp:txXfrm>
        <a:off x="0" y="4393992"/>
        <a:ext cx="6797675" cy="627614"/>
      </dsp:txXfrm>
    </dsp:sp>
    <dsp:sp modelId="{E14A5092-5549-42B0-9B19-00D8DE44E779}">
      <dsp:nvSpPr>
        <dsp:cNvPr id="0" name=""/>
        <dsp:cNvSpPr/>
      </dsp:nvSpPr>
      <dsp:spPr>
        <a:xfrm>
          <a:off x="0" y="5021607"/>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73157D-DE14-488B-A597-1C9056FCA95C}">
      <dsp:nvSpPr>
        <dsp:cNvPr id="0" name=""/>
        <dsp:cNvSpPr/>
      </dsp:nvSpPr>
      <dsp:spPr>
        <a:xfrm>
          <a:off x="0" y="5021607"/>
          <a:ext cx="6797675" cy="627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References</a:t>
          </a:r>
          <a:endParaRPr lang="en-US" sz="2900" kern="1200"/>
        </a:p>
      </dsp:txBody>
      <dsp:txXfrm>
        <a:off x="0" y="5021607"/>
        <a:ext cx="6797675" cy="627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4ED7E-7D3D-4499-8A00-3A877B56C3A0}"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1705-2819-4287-A219-12E8C9F5B39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4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ED7E-7D3D-4499-8A00-3A877B56C3A0}"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299167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ED7E-7D3D-4499-8A00-3A877B56C3A0}"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229537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ED7E-7D3D-4499-8A00-3A877B56C3A0}"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195177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ED7E-7D3D-4499-8A00-3A877B56C3A0}"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A1705-2819-4287-A219-12E8C9F5B39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4ED7E-7D3D-4499-8A00-3A877B56C3A0}"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145556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4ED7E-7D3D-4499-8A00-3A877B56C3A0}"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177003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4ED7E-7D3D-4499-8A00-3A877B56C3A0}"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16512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D4ED7E-7D3D-4499-8A00-3A877B56C3A0}" type="datetimeFigureOut">
              <a:rPr lang="en-IN" smtClean="0"/>
              <a:t>28-11-2023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259556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D4ED7E-7D3D-4499-8A00-3A877B56C3A0}" type="datetimeFigureOut">
              <a:rPr lang="en-IN" smtClean="0"/>
              <a:t>28-11-2023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CA1705-2819-4287-A219-12E8C9F5B39B}" type="slidenum">
              <a:rPr lang="en-IN" smtClean="0"/>
              <a:t>‹#›</a:t>
            </a:fld>
            <a:endParaRPr lang="en-IN"/>
          </a:p>
        </p:txBody>
      </p:sp>
    </p:spTree>
    <p:extLst>
      <p:ext uri="{BB962C8B-B14F-4D97-AF65-F5344CB8AC3E}">
        <p14:creationId xmlns:p14="http://schemas.microsoft.com/office/powerpoint/2010/main" val="175487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ED7E-7D3D-4499-8A00-3A877B56C3A0}"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A1705-2819-4287-A219-12E8C9F5B39B}" type="slidenum">
              <a:rPr lang="en-IN" smtClean="0"/>
              <a:t>‹#›</a:t>
            </a:fld>
            <a:endParaRPr lang="en-IN"/>
          </a:p>
        </p:txBody>
      </p:sp>
    </p:spTree>
    <p:extLst>
      <p:ext uri="{BB962C8B-B14F-4D97-AF65-F5344CB8AC3E}">
        <p14:creationId xmlns:p14="http://schemas.microsoft.com/office/powerpoint/2010/main" val="284121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D4ED7E-7D3D-4499-8A00-3A877B56C3A0}" type="datetimeFigureOut">
              <a:rPr lang="en-IN" smtClean="0"/>
              <a:t>28-11-2023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CA1705-2819-4287-A219-12E8C9F5B39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860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184B-2A10-A3A8-5A9B-97CDF0548FD7}"/>
              </a:ext>
            </a:extLst>
          </p:cNvPr>
          <p:cNvSpPr>
            <a:spLocks noGrp="1"/>
          </p:cNvSpPr>
          <p:nvPr>
            <p:ph type="ctrTitle"/>
          </p:nvPr>
        </p:nvSpPr>
        <p:spPr>
          <a:xfrm>
            <a:off x="244549" y="282391"/>
            <a:ext cx="11701129" cy="1971336"/>
          </a:xfrm>
        </p:spPr>
        <p:txBody>
          <a:bodyPr>
            <a:noAutofit/>
          </a:bodyPr>
          <a:lstStyle/>
          <a:p>
            <a:pPr algn="ctr"/>
            <a:r>
              <a:rPr lang="en-US" sz="4400" dirty="0"/>
              <a:t>Optimizing Angiogenic Inhibition for Precise Tumor Growth Control: A Nonlinear Control Approach</a:t>
            </a:r>
            <a:endParaRPr lang="en-IN" sz="4400" dirty="0"/>
          </a:p>
        </p:txBody>
      </p:sp>
      <p:sp>
        <p:nvSpPr>
          <p:cNvPr id="3" name="Subtitle 2">
            <a:extLst>
              <a:ext uri="{FF2B5EF4-FFF2-40B4-BE49-F238E27FC236}">
                <a16:creationId xmlns:a16="http://schemas.microsoft.com/office/drawing/2014/main" id="{261105B7-4745-7D87-91DE-9869D728A230}"/>
              </a:ext>
            </a:extLst>
          </p:cNvPr>
          <p:cNvSpPr>
            <a:spLocks noGrp="1"/>
          </p:cNvSpPr>
          <p:nvPr>
            <p:ph type="subTitle" idx="1"/>
          </p:nvPr>
        </p:nvSpPr>
        <p:spPr>
          <a:xfrm>
            <a:off x="1524000" y="2913322"/>
            <a:ext cx="9144000" cy="3232298"/>
          </a:xfrm>
        </p:spPr>
        <p:txBody>
          <a:bodyPr>
            <a:normAutofit lnSpcReduction="10000"/>
          </a:bodyPr>
          <a:lstStyle/>
          <a:p>
            <a:pPr algn="ctr">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rPr>
              <a:t>by</a:t>
            </a:r>
            <a:endParaRPr lang="en-IN" sz="1800" dirty="0">
              <a:effectLst/>
              <a:latin typeface="Times New Roman" panose="02020603050405020304" pitchFamily="18" charset="0"/>
              <a:ea typeface="Times New Roman" panose="02020603050405020304" pitchFamily="18" charset="0"/>
            </a:endParaRPr>
          </a:p>
          <a:p>
            <a:pPr algn="ctr">
              <a:spcBef>
                <a:spcPts val="1200"/>
              </a:spcBef>
              <a:spcAft>
                <a:spcPts val="1200"/>
              </a:spcAft>
            </a:pPr>
            <a:r>
              <a:rPr lang="en-IN" sz="1800" dirty="0">
                <a:solidFill>
                  <a:schemeClr val="tx1"/>
                </a:solidFill>
                <a:effectLst/>
                <a:latin typeface="Times New Roman" panose="02020603050405020304" pitchFamily="18" charset="0"/>
                <a:ea typeface="Times New Roman" panose="02020603050405020304" pitchFamily="18" charset="0"/>
              </a:rPr>
              <a:t>Gopal Gupta</a:t>
            </a:r>
          </a:p>
          <a:p>
            <a:pPr algn="ctr"/>
            <a:r>
              <a:rPr lang="en-IN" sz="1800" dirty="0">
                <a:solidFill>
                  <a:schemeClr val="tx1"/>
                </a:solidFill>
                <a:effectLst/>
                <a:latin typeface="Times New Roman" panose="02020603050405020304" pitchFamily="18" charset="0"/>
                <a:ea typeface="Times New Roman" panose="02020603050405020304" pitchFamily="18" charset="0"/>
              </a:rPr>
              <a:t>Roll No. 20CH30008</a:t>
            </a:r>
          </a:p>
          <a:p>
            <a:pPr algn="ctr"/>
            <a:endParaRPr lang="en-IN" sz="1800" dirty="0">
              <a:effectLst/>
              <a:latin typeface="Times New Roman" panose="02020603050405020304" pitchFamily="18" charset="0"/>
              <a:ea typeface="Times New Roman" panose="02020603050405020304" pitchFamily="18" charset="0"/>
            </a:endParaRPr>
          </a:p>
          <a:p>
            <a:pPr algn="ctr">
              <a:spcBef>
                <a:spcPts val="1200"/>
              </a:spcBef>
              <a:spcAft>
                <a:spcPts val="1200"/>
              </a:spcAft>
            </a:pPr>
            <a:r>
              <a:rPr lang="en-IN" sz="1800" b="1" dirty="0">
                <a:solidFill>
                  <a:srgbClr val="000000"/>
                </a:solidFill>
                <a:effectLst/>
                <a:latin typeface="Times New Roman" panose="02020603050405020304" pitchFamily="18" charset="0"/>
                <a:ea typeface="Times New Roman" panose="02020603050405020304" pitchFamily="18" charset="0"/>
              </a:rPr>
              <a:t>Under the guidance of</a:t>
            </a:r>
            <a:endParaRPr lang="en-IN" sz="1800" dirty="0">
              <a:effectLst/>
              <a:latin typeface="Times New Roman" panose="02020603050405020304" pitchFamily="18" charset="0"/>
              <a:ea typeface="Times New Roman" panose="02020603050405020304" pitchFamily="18" charset="0"/>
            </a:endParaRPr>
          </a:p>
          <a:p>
            <a:pPr algn="ctr">
              <a:spcBef>
                <a:spcPts val="1200"/>
              </a:spcBef>
              <a:spcAft>
                <a:spcPts val="1200"/>
              </a:spcAft>
            </a:pPr>
            <a:r>
              <a:rPr lang="en-IN" sz="1800" b="1" dirty="0">
                <a:solidFill>
                  <a:schemeClr val="tx1"/>
                </a:solidFill>
                <a:effectLst/>
                <a:latin typeface="Times New Roman" panose="02020603050405020304" pitchFamily="18" charset="0"/>
                <a:ea typeface="Times New Roman" panose="02020603050405020304" pitchFamily="18" charset="0"/>
              </a:rPr>
              <a:t>Professor Amiya Kumar Jana</a:t>
            </a:r>
            <a:endParaRPr lang="en-IN" sz="1800" dirty="0">
              <a:solidFill>
                <a:schemeClr val="tx1"/>
              </a:solidFill>
              <a:effectLst/>
              <a:latin typeface="Times New Roman" panose="02020603050405020304" pitchFamily="18" charset="0"/>
              <a:ea typeface="Times New Roman" panose="02020603050405020304" pitchFamily="18" charset="0"/>
            </a:endParaRPr>
          </a:p>
          <a:p>
            <a:pPr algn="ctr">
              <a:spcBef>
                <a:spcPts val="1200"/>
              </a:spcBef>
              <a:spcAft>
                <a:spcPts val="1200"/>
              </a:spcAft>
            </a:pPr>
            <a:r>
              <a:rPr lang="en-IN" sz="1800" b="1" dirty="0">
                <a:solidFill>
                  <a:srgbClr val="000000"/>
                </a:solidFill>
                <a:effectLst/>
                <a:latin typeface="Times New Roman" panose="02020603050405020304" pitchFamily="18" charset="0"/>
                <a:ea typeface="Times New Roman" panose="02020603050405020304" pitchFamily="18" charset="0"/>
              </a:rPr>
              <a:t>Department of Chemical Engineering</a:t>
            </a:r>
            <a:endParaRPr lang="en-IN" dirty="0"/>
          </a:p>
        </p:txBody>
      </p:sp>
      <p:pic>
        <p:nvPicPr>
          <p:cNvPr id="4" name="Picture 3">
            <a:extLst>
              <a:ext uri="{FF2B5EF4-FFF2-40B4-BE49-F238E27FC236}">
                <a16:creationId xmlns:a16="http://schemas.microsoft.com/office/drawing/2014/main" id="{DEBAA725-D843-05C6-D679-401F49FAE4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2"/>
            <a:ext cx="898658" cy="1002545"/>
          </a:xfrm>
          <a:prstGeom prst="rect">
            <a:avLst/>
          </a:prstGeom>
          <a:noFill/>
          <a:ln>
            <a:noFill/>
          </a:ln>
        </p:spPr>
      </p:pic>
      <p:sp>
        <p:nvSpPr>
          <p:cNvPr id="6" name="Subtitle 2">
            <a:extLst>
              <a:ext uri="{FF2B5EF4-FFF2-40B4-BE49-F238E27FC236}">
                <a16:creationId xmlns:a16="http://schemas.microsoft.com/office/drawing/2014/main" id="{0947D780-B80D-E0A5-6832-1EC5A80488E9}"/>
              </a:ext>
            </a:extLst>
          </p:cNvPr>
          <p:cNvSpPr txBox="1">
            <a:spLocks/>
          </p:cNvSpPr>
          <p:nvPr/>
        </p:nvSpPr>
        <p:spPr>
          <a:xfrm>
            <a:off x="8713381" y="6532339"/>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200"/>
              </a:spcBef>
              <a:spcAft>
                <a:spcPts val="1200"/>
              </a:spcAft>
            </a:pPr>
            <a:r>
              <a:rPr lang="en-IN" sz="1400" b="1" dirty="0">
                <a:solidFill>
                  <a:srgbClr val="000000"/>
                </a:solidFill>
                <a:latin typeface="Times New Roman" panose="02020603050405020304" pitchFamily="18" charset="0"/>
                <a:ea typeface="Times New Roman" panose="02020603050405020304" pitchFamily="18" charset="0"/>
              </a:rPr>
              <a:t>Indian Institute of Technology Kharagpur</a:t>
            </a:r>
            <a:endParaRPr lang="en-IN" sz="1600" dirty="0"/>
          </a:p>
        </p:txBody>
      </p:sp>
    </p:spTree>
    <p:extLst>
      <p:ext uri="{BB962C8B-B14F-4D97-AF65-F5344CB8AC3E}">
        <p14:creationId xmlns:p14="http://schemas.microsoft.com/office/powerpoint/2010/main" val="200623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Work Progress</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Model Parameter Optimization</a:t>
            </a:r>
          </a:p>
          <a:p>
            <a:pPr lvl="2">
              <a:lnSpc>
                <a:spcPct val="100000"/>
              </a:lnSpc>
              <a:buFont typeface="Wingdings" panose="05000000000000000000" pitchFamily="2" charset="2"/>
              <a:buChar char="q"/>
            </a:pPr>
            <a:r>
              <a:rPr lang="en-US" sz="2000" dirty="0">
                <a:latin typeface="Söhne"/>
              </a:rPr>
              <a:t> Diverse optimization techniques are investigated to refine tumor growth model parameters (λ</a:t>
            </a:r>
            <a:r>
              <a:rPr lang="en-US" sz="2000" baseline="-25000" dirty="0">
                <a:latin typeface="Söhne"/>
              </a:rPr>
              <a:t>1</a:t>
            </a:r>
            <a:r>
              <a:rPr lang="en-US" sz="2000" dirty="0">
                <a:latin typeface="Söhne"/>
              </a:rPr>
              <a:t>, b, d), minimizing RMSE. Methods include:</a:t>
            </a:r>
          </a:p>
          <a:p>
            <a:pPr lvl="3">
              <a:lnSpc>
                <a:spcPct val="100000"/>
              </a:lnSpc>
              <a:buFont typeface="Wingdings" panose="05000000000000000000" pitchFamily="2" charset="2"/>
              <a:buChar char="q"/>
            </a:pPr>
            <a:r>
              <a:rPr lang="en-US" sz="2000" dirty="0">
                <a:latin typeface="Söhne"/>
              </a:rPr>
              <a:t> lsqnonlin – local minima approach</a:t>
            </a:r>
          </a:p>
          <a:p>
            <a:pPr lvl="3">
              <a:lnSpc>
                <a:spcPct val="100000"/>
              </a:lnSpc>
              <a:buFont typeface="Wingdings" panose="05000000000000000000" pitchFamily="2" charset="2"/>
              <a:buChar char="q"/>
            </a:pPr>
            <a:r>
              <a:rPr lang="en-US" sz="2000" dirty="0">
                <a:latin typeface="Söhne"/>
              </a:rPr>
              <a:t> Global Optimization Method –</a:t>
            </a:r>
          </a:p>
          <a:p>
            <a:pPr lvl="4">
              <a:lnSpc>
                <a:spcPct val="100000"/>
              </a:lnSpc>
              <a:buFont typeface="Wingdings" panose="05000000000000000000" pitchFamily="2" charset="2"/>
              <a:buChar char="q"/>
            </a:pPr>
            <a:r>
              <a:rPr lang="en-US" sz="2000" dirty="0">
                <a:latin typeface="Söhne"/>
              </a:rPr>
              <a:t> </a:t>
            </a:r>
            <a:r>
              <a:rPr lang="en-IN" sz="2000" dirty="0">
                <a:effectLst/>
                <a:latin typeface="Söhne"/>
                <a:ea typeface="Calibri" panose="020F0502020204030204" pitchFamily="34" charset="0"/>
              </a:rPr>
              <a:t>Genetic Algorithm (GA)</a:t>
            </a:r>
            <a:endParaRPr lang="en-US" sz="2000" dirty="0">
              <a:effectLst/>
              <a:latin typeface="Söhne"/>
              <a:ea typeface="Calibri" panose="020F0502020204030204" pitchFamily="34" charset="0"/>
            </a:endParaRPr>
          </a:p>
          <a:p>
            <a:pPr lvl="4">
              <a:lnSpc>
                <a:spcPct val="100000"/>
              </a:lnSpc>
              <a:buFont typeface="Wingdings" panose="05000000000000000000" pitchFamily="2" charset="2"/>
              <a:buChar char="q"/>
            </a:pPr>
            <a:r>
              <a:rPr lang="en-US" sz="2000" dirty="0">
                <a:latin typeface="Söhne"/>
                <a:ea typeface="Calibri" panose="020F0502020204030204" pitchFamily="34" charset="0"/>
              </a:rPr>
              <a:t> </a:t>
            </a:r>
            <a:r>
              <a:rPr lang="en-IN" sz="2000" dirty="0">
                <a:effectLst/>
                <a:latin typeface="Söhne"/>
                <a:ea typeface="Calibri" panose="020F0502020204030204" pitchFamily="34" charset="0"/>
              </a:rPr>
              <a:t>Pattern Search</a:t>
            </a:r>
            <a:endParaRPr lang="en-US" sz="2000" dirty="0">
              <a:latin typeface="Söhne"/>
              <a:ea typeface="Calibri" panose="020F0502020204030204" pitchFamily="34" charset="0"/>
            </a:endParaRPr>
          </a:p>
          <a:p>
            <a:pPr lvl="4">
              <a:lnSpc>
                <a:spcPct val="100000"/>
              </a:lnSpc>
              <a:buFont typeface="Wingdings" panose="05000000000000000000" pitchFamily="2" charset="2"/>
              <a:buChar char="q"/>
            </a:pPr>
            <a:r>
              <a:rPr lang="en-US" sz="2000" dirty="0">
                <a:latin typeface="Söhne"/>
                <a:ea typeface="Calibri" panose="020F0502020204030204" pitchFamily="34" charset="0"/>
              </a:rPr>
              <a:t> </a:t>
            </a:r>
            <a:r>
              <a:rPr lang="en-IN" sz="2000" dirty="0">
                <a:effectLst/>
                <a:latin typeface="Söhne"/>
                <a:ea typeface="Calibri" panose="020F0502020204030204" pitchFamily="34" charset="0"/>
              </a:rPr>
              <a:t>Surrogate Optimization</a:t>
            </a:r>
            <a:endParaRPr lang="en-US" sz="2000" dirty="0">
              <a:effectLst/>
              <a:latin typeface="Söhne"/>
              <a:ea typeface="Calibri" panose="020F0502020204030204" pitchFamily="34" charset="0"/>
            </a:endParaRPr>
          </a:p>
          <a:p>
            <a:pPr lvl="4">
              <a:lnSpc>
                <a:spcPct val="100000"/>
              </a:lnSpc>
              <a:buFont typeface="Wingdings" panose="05000000000000000000" pitchFamily="2" charset="2"/>
              <a:buChar char="q"/>
            </a:pPr>
            <a:r>
              <a:rPr lang="en-IN" sz="2000" dirty="0">
                <a:effectLst/>
                <a:latin typeface="Söhne"/>
                <a:ea typeface="Calibri" panose="020F0502020204030204" pitchFamily="34" charset="0"/>
              </a:rPr>
              <a:t> Particle Swarm Optimization (PSO)</a:t>
            </a:r>
            <a:endParaRPr lang="en-US" sz="2000" dirty="0">
              <a:latin typeface="Söhne"/>
            </a:endParaRPr>
          </a:p>
          <a:p>
            <a:pPr marL="384048" lvl="2" indent="0">
              <a:lnSpc>
                <a:spcPct val="100000"/>
              </a:lnSpc>
              <a:buNone/>
            </a:pPr>
            <a:endParaRPr lang="en-US" sz="2000" dirty="0">
              <a:latin typeface="Söhne"/>
            </a:endParaRPr>
          </a:p>
          <a:p>
            <a:pPr marL="384038" lvl="2" indent="0">
              <a:lnSpc>
                <a:spcPct val="100000"/>
              </a:lnSpc>
              <a:buNone/>
            </a:pPr>
            <a:endParaRPr lang="en-US" sz="2000" dirty="0">
              <a:latin typeface="Söhne"/>
            </a:endParaRPr>
          </a:p>
          <a:p>
            <a:pPr lvl="1">
              <a:lnSpc>
                <a:spcPct val="100000"/>
              </a:lnSpc>
              <a:buFont typeface="Wingdings" panose="05000000000000000000" pitchFamily="2" charset="2"/>
              <a:buChar char="q"/>
            </a:pPr>
            <a:endParaRPr lang="en-US" sz="28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747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RMSE – </a:t>
                </a:r>
              </a:p>
              <a:p>
                <a:pPr marL="384048" lvl="2" indent="0">
                  <a:lnSpc>
                    <a:spcPct val="100000"/>
                  </a:lnSpc>
                  <a:buNone/>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𝑅𝑀𝑆𝐸</m:t>
                      </m:r>
                      <m:r>
                        <a:rPr lang="en-IN" sz="2000" i="1">
                          <a:latin typeface="Cambria Math" panose="02040503050406030204" pitchFamily="18" charset="0"/>
                        </a:rPr>
                        <m:t> = </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𝑁</m:t>
                              </m:r>
                            </m:den>
                          </m:f>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𝑁</m:t>
                              </m:r>
                            </m:sup>
                            <m:e>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m:rPr>
                                              <m:sty m:val="p"/>
                                            </m:rPr>
                                            <a:rPr lang="en-IN" sz="2000">
                                              <a:latin typeface="Cambria Math" panose="02040503050406030204" pitchFamily="18" charset="0"/>
                                            </a:rPr>
                                            <m:t>interp</m:t>
                                          </m:r>
                                          <m:r>
                                            <a:rPr lang="en-IN" sz="2000">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𝑚</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𝑚</m:t>
                                              </m:r>
                                            </m:sub>
                                          </m:sSub>
                                          <m:r>
                                            <a:rPr lang="en-IN" sz="2000">
                                              <a:latin typeface="Cambria Math" panose="02040503050406030204" pitchFamily="18" charset="0"/>
                                            </a:rPr>
                                            <m:t>​(:,1),</m:t>
                                          </m:r>
                                          <m:sSub>
                                            <m:sSubPr>
                                              <m:ctrlPr>
                                                <a:rPr lang="en-IN" sz="2000" i="1">
                                                  <a:latin typeface="Cambria Math" panose="02040503050406030204" pitchFamily="18" charset="0"/>
                                                </a:rPr>
                                              </m:ctrlPr>
                                            </m:sSubPr>
                                            <m:e>
                                              <m:r>
                                                <m:rPr>
                                                  <m:sty m:val="p"/>
                                                </m:rPr>
                                                <a:rPr lang="en-IN" sz="2000">
                                                  <a:latin typeface="Cambria Math" panose="02040503050406030204" pitchFamily="18" charset="0"/>
                                                </a:rPr>
                                                <m:t>t</m:t>
                                              </m:r>
                                            </m:e>
                                            <m:sub>
                                              <m:r>
                                                <a:rPr lang="en-IN" sz="2000" i="1">
                                                  <a:latin typeface="Cambria Math" panose="02040503050406030204" pitchFamily="18" charset="0"/>
                                                </a:rPr>
                                                <m:t>𝑒</m:t>
                                              </m:r>
                                              <m:r>
                                                <a:rPr lang="en-IN" sz="2000" i="1">
                                                  <a:latin typeface="Cambria Math" panose="02040503050406030204" pitchFamily="18" charset="0"/>
                                                </a:rPr>
                                                <m:t>,</m:t>
                                              </m:r>
                                              <m:r>
                                                <a:rPr lang="en-IN" sz="2000" i="1">
                                                  <a:latin typeface="Cambria Math" panose="02040503050406030204" pitchFamily="18" charset="0"/>
                                                </a:rPr>
                                                <m:t>𝑖</m:t>
                                              </m:r>
                                            </m:sub>
                                          </m:sSub>
                                          <m:r>
                                            <a:rPr lang="en-IN" sz="2000">
                                              <a:latin typeface="Cambria Math" panose="02040503050406030204" pitchFamily="18" charset="0"/>
                                            </a:rPr>
                                            <m:t>​)</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𝑒</m:t>
                                              </m:r>
                                              <m:r>
                                                <a:rPr lang="en-IN" sz="2000" i="1">
                                                  <a:latin typeface="Cambria Math" panose="02040503050406030204" pitchFamily="18" charset="0"/>
                                                </a:rPr>
                                                <m:t>,</m:t>
                                              </m:r>
                                              <m:r>
                                                <a:rPr lang="en-IN" sz="2000" i="1">
                                                  <a:latin typeface="Cambria Math" panose="02040503050406030204" pitchFamily="18" charset="0"/>
                                                </a:rPr>
                                                <m:t>𝑖</m:t>
                                              </m:r>
                                            </m:sub>
                                          </m:sSub>
                                        </m:num>
                                        <m:den>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𝑒</m:t>
                                              </m:r>
                                              <m:r>
                                                <a:rPr lang="en-IN" sz="2000" i="1">
                                                  <a:latin typeface="Cambria Math" panose="02040503050406030204" pitchFamily="18" charset="0"/>
                                                </a:rPr>
                                                <m:t>,</m:t>
                                              </m:r>
                                              <m:r>
                                                <a:rPr lang="en-IN" sz="2000" i="1">
                                                  <a:latin typeface="Cambria Math" panose="02040503050406030204" pitchFamily="18" charset="0"/>
                                                </a:rPr>
                                                <m:t>𝑖</m:t>
                                              </m:r>
                                            </m:sub>
                                          </m:sSub>
                                        </m:den>
                                      </m:f>
                                      <m:r>
                                        <a:rPr lang="en-IN" sz="2000">
                                          <a:latin typeface="Cambria Math" panose="02040503050406030204" pitchFamily="18" charset="0"/>
                                        </a:rPr>
                                        <m:t>​</m:t>
                                      </m:r>
                                    </m:e>
                                  </m:d>
                                </m:e>
                                <m:sup>
                                  <m:r>
                                    <a:rPr lang="en-IN" sz="2000" i="1">
                                      <a:latin typeface="Cambria Math" panose="02040503050406030204" pitchFamily="18" charset="0"/>
                                    </a:rPr>
                                    <m:t>2</m:t>
                                  </m:r>
                                </m:sup>
                              </m:sSup>
                            </m:e>
                          </m:nary>
                        </m:e>
                      </m:rad>
                    </m:oMath>
                  </m:oMathPara>
                </a14:m>
                <a:endParaRPr lang="en-IN" dirty="0">
                  <a:latin typeface="Söhne"/>
                </a:endParaRPr>
              </a:p>
              <a:p>
                <a:pPr lvl="2">
                  <a:lnSpc>
                    <a:spcPct val="100000"/>
                  </a:lnSpc>
                  <a:buFont typeface="Wingdings" panose="05000000000000000000" pitchFamily="2" charset="2"/>
                  <a:buChar char="q"/>
                </a:pPr>
                <a:r>
                  <a:rPr lang="en-US" sz="2000" dirty="0">
                    <a:latin typeface="Söhne"/>
                  </a:rPr>
                  <a:t> In this equation:</a:t>
                </a:r>
              </a:p>
              <a:p>
                <a:pPr lvl="3">
                  <a:lnSpc>
                    <a:spcPct val="100000"/>
                  </a:lnSpc>
                  <a:buFont typeface="Wingdings" panose="05000000000000000000" pitchFamily="2" charset="2"/>
                  <a:buChar char="q"/>
                </a:pPr>
                <a:r>
                  <a:rPr lang="en-US" sz="1800" dirty="0">
                    <a:latin typeface="Söhne"/>
                  </a:rPr>
                  <a:t> </a:t>
                </a:r>
                <a:r>
                  <a:rPr lang="en-US" sz="2000" dirty="0">
                    <a:latin typeface="Söhne"/>
                  </a:rPr>
                  <a:t>N represents the number of data points in the actual experimental data</a:t>
                </a:r>
              </a:p>
              <a:p>
                <a:pPr lvl="3">
                  <a:lnSpc>
                    <a:spcPct val="100000"/>
                  </a:lnSpc>
                  <a:buFont typeface="Wingdings" panose="05000000000000000000" pitchFamily="2" charset="2"/>
                  <a:buChar char="q"/>
                </a:pPr>
                <a:r>
                  <a:rPr lang="en-US" sz="2000" dirty="0">
                    <a:latin typeface="Söhne"/>
                  </a:rPr>
                  <a:t> t</a:t>
                </a:r>
                <a:r>
                  <a:rPr lang="en-US" sz="2000" baseline="-25000" dirty="0">
                    <a:latin typeface="Söhne"/>
                  </a:rPr>
                  <a:t>m</a:t>
                </a:r>
                <a:r>
                  <a:rPr lang="en-US" sz="2000" dirty="0">
                    <a:latin typeface="Söhne"/>
                  </a:rPr>
                  <a:t> – Model time Vector and </a:t>
                </a:r>
                <a:r>
                  <a:rPr lang="en-US" sz="2000" dirty="0" err="1">
                    <a:latin typeface="Söhne"/>
                  </a:rPr>
                  <a:t>V</a:t>
                </a:r>
                <a:r>
                  <a:rPr lang="en-US" sz="2000" baseline="-25000" dirty="0" err="1">
                    <a:latin typeface="Söhne"/>
                  </a:rPr>
                  <a:t>m</a:t>
                </a:r>
                <a:r>
                  <a:rPr lang="en-US" sz="2000" dirty="0">
                    <a:latin typeface="Söhne"/>
                  </a:rPr>
                  <a:t>(:,1) – Tumor Volume Vector</a:t>
                </a:r>
              </a:p>
              <a:p>
                <a:pPr lvl="3">
                  <a:lnSpc>
                    <a:spcPct val="100000"/>
                  </a:lnSpc>
                  <a:buFont typeface="Wingdings" panose="05000000000000000000" pitchFamily="2" charset="2"/>
                  <a:buChar char="q"/>
                </a:pPr>
                <a:r>
                  <a:rPr lang="en-US" sz="2000" dirty="0">
                    <a:latin typeface="Söhne"/>
                  </a:rPr>
                  <a:t> interp1(</a:t>
                </a:r>
                <a:r>
                  <a:rPr lang="en-US" sz="2000" dirty="0" err="1">
                    <a:latin typeface="Söhne"/>
                  </a:rPr>
                  <a:t>t</a:t>
                </a:r>
                <a:r>
                  <a:rPr lang="en-US" sz="2000" baseline="-25000" dirty="0" err="1">
                    <a:latin typeface="Söhne"/>
                  </a:rPr>
                  <a:t>m</a:t>
                </a:r>
                <a:r>
                  <a:rPr lang="en-US" sz="2000" dirty="0" err="1">
                    <a:latin typeface="Söhne"/>
                  </a:rPr>
                  <a:t>,V</a:t>
                </a:r>
                <a:r>
                  <a:rPr lang="en-US" sz="2000" baseline="-25000" dirty="0" err="1">
                    <a:latin typeface="Söhne"/>
                  </a:rPr>
                  <a:t>m</a:t>
                </a:r>
                <a:r>
                  <a:rPr lang="en-US" sz="2000" dirty="0">
                    <a:latin typeface="Söhne"/>
                  </a:rPr>
                  <a:t>(:,1),</a:t>
                </a:r>
                <a:r>
                  <a:rPr lang="en-US" sz="2000" dirty="0" err="1">
                    <a:latin typeface="Söhne"/>
                  </a:rPr>
                  <a:t>t</a:t>
                </a:r>
                <a:r>
                  <a:rPr lang="en-US" sz="2000" baseline="-25000" dirty="0" err="1">
                    <a:latin typeface="Söhne"/>
                  </a:rPr>
                  <a:t>e</a:t>
                </a:r>
                <a:r>
                  <a:rPr lang="en-US" sz="2000" dirty="0" err="1">
                    <a:latin typeface="Söhne"/>
                  </a:rPr>
                  <a:t>,i</a:t>
                </a:r>
                <a:r>
                  <a:rPr lang="en-US" sz="2000" dirty="0">
                    <a:latin typeface="Söhne"/>
                  </a:rPr>
                  <a:t>) – calculates the interpolated model prediction at the i</a:t>
                </a:r>
                <a:r>
                  <a:rPr lang="en-US" sz="2000" baseline="30000" dirty="0">
                    <a:latin typeface="Söhne"/>
                  </a:rPr>
                  <a:t>th</a:t>
                </a:r>
                <a:r>
                  <a:rPr lang="en-US" sz="2000" dirty="0">
                    <a:latin typeface="Söhne"/>
                  </a:rPr>
                  <a:t> time point (</a:t>
                </a:r>
                <a:r>
                  <a:rPr lang="en-US" sz="2000" dirty="0" err="1">
                    <a:latin typeface="Söhne"/>
                  </a:rPr>
                  <a:t>t</a:t>
                </a:r>
                <a:r>
                  <a:rPr lang="en-US" sz="2000" baseline="-25000" dirty="0" err="1">
                    <a:latin typeface="Söhne"/>
                  </a:rPr>
                  <a:t>e,i</a:t>
                </a:r>
                <a:r>
                  <a:rPr lang="en-US" sz="2000" dirty="0">
                    <a:latin typeface="Söhne"/>
                  </a:rPr>
                  <a:t>)</a:t>
                </a:r>
              </a:p>
              <a:p>
                <a:pPr lvl="3">
                  <a:lnSpc>
                    <a:spcPct val="100000"/>
                  </a:lnSpc>
                  <a:buFont typeface="Wingdings" panose="05000000000000000000" pitchFamily="2" charset="2"/>
                  <a:buChar char="q"/>
                </a:pPr>
                <a:r>
                  <a:rPr lang="en-US" sz="2000" dirty="0">
                    <a:latin typeface="Söhne"/>
                  </a:rPr>
                  <a:t> </a:t>
                </a:r>
                <a:r>
                  <a:rPr lang="en-US" sz="2000" dirty="0" err="1">
                    <a:latin typeface="Söhne"/>
                  </a:rPr>
                  <a:t>V</a:t>
                </a:r>
                <a:r>
                  <a:rPr lang="en-US" sz="2000" baseline="-25000" dirty="0" err="1">
                    <a:latin typeface="Söhne"/>
                  </a:rPr>
                  <a:t>e,i</a:t>
                </a:r>
                <a:r>
                  <a:rPr lang="en-US" sz="2000" dirty="0">
                    <a:latin typeface="Söhne"/>
                  </a:rPr>
                  <a:t> represents the i</a:t>
                </a:r>
                <a:r>
                  <a:rPr lang="en-US" sz="2000" baseline="30000" dirty="0">
                    <a:latin typeface="Söhne"/>
                  </a:rPr>
                  <a:t>th</a:t>
                </a:r>
                <a:r>
                  <a:rPr lang="en-US" sz="2000" dirty="0">
                    <a:latin typeface="Söhne"/>
                  </a:rPr>
                  <a:t> experimental Tumor Volume</a:t>
                </a:r>
              </a:p>
            </p:txBody>
          </p:sp>
        </mc:Choice>
        <mc:Fallback xmlns="">
          <p:sp>
            <p:nvSpPr>
              <p:cNvPr id="3" name="Content Placeholder 2">
                <a:extLst>
                  <a:ext uri="{FF2B5EF4-FFF2-40B4-BE49-F238E27FC236}">
                    <a16:creationId xmlns:a16="http://schemas.microsoft.com/office/drawing/2014/main" id="{909AF6D5-6F24-98AD-421E-9B7B9AB12662}"/>
                  </a:ext>
                </a:extLst>
              </p:cNvPr>
              <p:cNvSpPr>
                <a:spLocks noGrp="1" noRot="1" noChangeAspect="1" noMove="1" noResize="1" noEditPoints="1" noAdjustHandles="1" noChangeArrowheads="1" noChangeShapeType="1" noTextEdit="1"/>
              </p:cNvSpPr>
              <p:nvPr>
                <p:ph idx="1"/>
              </p:nvPr>
            </p:nvSpPr>
            <p:spPr>
              <a:xfrm>
                <a:off x="989141" y="1762122"/>
                <a:ext cx="10582587" cy="4106174"/>
              </a:xfrm>
              <a:blipFill>
                <a:blip r:embed="rId2"/>
                <a:stretch>
                  <a:fillRect t="-1335"/>
                </a:stretch>
              </a:blipFill>
            </p:spPr>
            <p:txBody>
              <a:bodyPr/>
              <a:lstStyle/>
              <a:p>
                <a:r>
                  <a:rPr lang="en-IN">
                    <a:noFill/>
                  </a:rPr>
                  <a:t> </a:t>
                </a:r>
              </a:p>
            </p:txBody>
          </p:sp>
        </mc:Fallback>
      </mc:AlternateContent>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408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Simulation Results for Control Tumor Growth (Endostatin 0 mg/kg) –</a:t>
            </a:r>
          </a:p>
          <a:p>
            <a:pPr marL="201168" lvl="1" indent="0">
              <a:lnSpc>
                <a:spcPct val="100000"/>
              </a:lnSpc>
              <a:buNone/>
            </a:pPr>
            <a:endParaRPr lang="en-US" sz="28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92DB7CA-53BB-A6A9-2069-4CDEC19D5A50}"/>
                  </a:ext>
                </a:extLst>
              </p:cNvPr>
              <p:cNvGraphicFramePr>
                <a:graphicFrameLocks noGrp="1"/>
              </p:cNvGraphicFramePr>
              <p:nvPr>
                <p:extLst>
                  <p:ext uri="{D42A27DB-BD31-4B8C-83A1-F6EECF244321}">
                    <p14:modId xmlns:p14="http://schemas.microsoft.com/office/powerpoint/2010/main" val="619932525"/>
                  </p:ext>
                </p:extLst>
              </p:nvPr>
            </p:nvGraphicFramePr>
            <p:xfrm>
              <a:off x="2012320" y="2779600"/>
              <a:ext cx="8470330" cy="2315972"/>
            </p:xfrm>
            <a:graphic>
              <a:graphicData uri="http://schemas.openxmlformats.org/drawingml/2006/table">
                <a:tbl>
                  <a:tblPr firstRow="1" firstCol="1" bandRow="1">
                    <a:tableStyleId>{BC89EF96-8CEA-46FF-86C4-4CE0E7609802}</a:tableStyleId>
                  </a:tblPr>
                  <a:tblGrid>
                    <a:gridCol w="2582291">
                      <a:extLst>
                        <a:ext uri="{9D8B030D-6E8A-4147-A177-3AD203B41FA5}">
                          <a16:colId xmlns:a16="http://schemas.microsoft.com/office/drawing/2014/main" val="2534194306"/>
                        </a:ext>
                      </a:extLst>
                    </a:gridCol>
                    <a:gridCol w="1129348">
                      <a:extLst>
                        <a:ext uri="{9D8B030D-6E8A-4147-A177-3AD203B41FA5}">
                          <a16:colId xmlns:a16="http://schemas.microsoft.com/office/drawing/2014/main" val="2180199286"/>
                        </a:ext>
                      </a:extLst>
                    </a:gridCol>
                    <a:gridCol w="1257935">
                      <a:extLst>
                        <a:ext uri="{9D8B030D-6E8A-4147-A177-3AD203B41FA5}">
                          <a16:colId xmlns:a16="http://schemas.microsoft.com/office/drawing/2014/main" val="3944111912"/>
                        </a:ext>
                      </a:extLst>
                    </a:gridCol>
                    <a:gridCol w="1257935">
                      <a:extLst>
                        <a:ext uri="{9D8B030D-6E8A-4147-A177-3AD203B41FA5}">
                          <a16:colId xmlns:a16="http://schemas.microsoft.com/office/drawing/2014/main" val="2450765797"/>
                        </a:ext>
                      </a:extLst>
                    </a:gridCol>
                    <a:gridCol w="808673">
                      <a:extLst>
                        <a:ext uri="{9D8B030D-6E8A-4147-A177-3AD203B41FA5}">
                          <a16:colId xmlns:a16="http://schemas.microsoft.com/office/drawing/2014/main" val="1962501737"/>
                        </a:ext>
                      </a:extLst>
                    </a:gridCol>
                    <a:gridCol w="1434148">
                      <a:extLst>
                        <a:ext uri="{9D8B030D-6E8A-4147-A177-3AD203B41FA5}">
                          <a16:colId xmlns:a16="http://schemas.microsoft.com/office/drawing/2014/main" val="3134614622"/>
                        </a:ext>
                      </a:extLst>
                    </a:gridCol>
                  </a:tblGrid>
                  <a:tr h="90098">
                    <a:tc>
                      <a:txBody>
                        <a:bodyPr/>
                        <a:lstStyle/>
                        <a:p>
                          <a:pPr marL="228600" algn="l">
                            <a:lnSpc>
                              <a:spcPct val="107000"/>
                            </a:lnSpc>
                            <a:spcAft>
                              <a:spcPts val="1000"/>
                            </a:spcAft>
                          </a:pPr>
                          <a:r>
                            <a:rPr lang="en-IN" sz="2000" b="0" i="1" dirty="0">
                              <a:effectLst/>
                              <a:latin typeface="Söhne"/>
                            </a:rPr>
                            <a:t>Methods/Parameter</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λ</a:t>
                          </a:r>
                          <a:r>
                            <a:rPr lang="en-IN" sz="2000" b="0" i="1" baseline="-25000" dirty="0">
                              <a:effectLst/>
                              <a:latin typeface="Söhne"/>
                            </a:rPr>
                            <a:t>1</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b</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d</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kumimoji="0" lang="en-IN" sz="2000" b="1" i="1" u="none" strike="noStrike" kern="1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00" cap="none" spc="0" normalizeH="0" baseline="0" noProof="0" smtClean="0">
                                        <a:ln>
                                          <a:noFill/>
                                        </a:ln>
                                        <a:solidFill>
                                          <a:srgbClr val="000000"/>
                                        </a:solidFill>
                                        <a:effectLst/>
                                        <a:uLnTx/>
                                        <a:uFillTx/>
                                        <a:latin typeface="Cambria Math" panose="02040503050406030204" pitchFamily="18" charset="0"/>
                                        <a:ea typeface="+mn-ea"/>
                                        <a:cs typeface="+mn-cs"/>
                                      </a:rPr>
                                      <m:t>𝑥</m:t>
                                    </m:r>
                                  </m:e>
                                  <m:sub>
                                    <m:r>
                                      <a:rPr kumimoji="0" lang="en-IN" sz="2000" b="1" i="1" u="none" strike="noStrike" kern="100" cap="none" spc="0" normalizeH="0" baseline="0" noProof="0" smtClean="0">
                                        <a:ln>
                                          <a:noFill/>
                                        </a:ln>
                                        <a:solidFill>
                                          <a:srgbClr val="000000"/>
                                        </a:solidFill>
                                        <a:effectLst/>
                                        <a:uLnTx/>
                                        <a:uFillTx/>
                                        <a:latin typeface="Cambria Math" panose="02040503050406030204" pitchFamily="18" charset="0"/>
                                        <a:ea typeface="+mn-ea"/>
                                        <a:cs typeface="+mn-cs"/>
                                      </a:rPr>
                                      <m:t>20</m:t>
                                    </m:r>
                                  </m:sub>
                                </m:sSub>
                              </m:oMath>
                            </m:oMathPara>
                          </a14:m>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RMSE (%)</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427453"/>
                      </a:ext>
                    </a:extLst>
                  </a:tr>
                  <a:tr h="282670">
                    <a:tc>
                      <a:txBody>
                        <a:bodyPr/>
                        <a:lstStyle/>
                        <a:p>
                          <a:pPr marL="228600" algn="l">
                            <a:lnSpc>
                              <a:spcPct val="107000"/>
                            </a:lnSpc>
                            <a:spcAft>
                              <a:spcPts val="1000"/>
                            </a:spcAft>
                          </a:pPr>
                          <a:r>
                            <a:rPr lang="en-IN" sz="2000" b="0" i="1" dirty="0">
                              <a:effectLst/>
                              <a:latin typeface="Söhne"/>
                            </a:rPr>
                            <a:t>Reported Parameter</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0.192</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5.85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0.00873</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8.89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5423702"/>
                      </a:ext>
                    </a:extLst>
                  </a:tr>
                  <a:tr h="299174">
                    <a:tc>
                      <a:txBody>
                        <a:bodyPr/>
                        <a:lstStyle/>
                        <a:p>
                          <a:pPr marL="228600" algn="l">
                            <a:lnSpc>
                              <a:spcPct val="115000"/>
                            </a:lnSpc>
                            <a:spcAft>
                              <a:spcPts val="1000"/>
                            </a:spcAft>
                          </a:pPr>
                          <a:r>
                            <a:rPr lang="en-IN" sz="2000" b="0" i="1" dirty="0">
                              <a:effectLst/>
                              <a:latin typeface="Söhne"/>
                            </a:rPr>
                            <a:t>lsqnonlin Method</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dirty="0">
                              <a:effectLst/>
                              <a:latin typeface="Söhne"/>
                            </a:rPr>
                            <a:t>0.1745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dirty="0">
                              <a:effectLst/>
                              <a:latin typeface="Söhne"/>
                            </a:rPr>
                            <a:t>11.990</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a:effectLst/>
                              <a:latin typeface="Söhne"/>
                            </a:rPr>
                            <a:t>0.0170</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a:effectLst/>
                              <a:latin typeface="Söhne"/>
                            </a:rPr>
                            <a:t>8.29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818135"/>
                      </a:ext>
                    </a:extLst>
                  </a:tr>
                  <a:tr h="282670">
                    <a:tc>
                      <a:txBody>
                        <a:bodyPr/>
                        <a:lstStyle/>
                        <a:p>
                          <a:pPr marL="228600" algn="l">
                            <a:lnSpc>
                              <a:spcPct val="107000"/>
                            </a:lnSpc>
                            <a:spcAft>
                              <a:spcPts val="1000"/>
                            </a:spcAft>
                          </a:pPr>
                          <a:r>
                            <a:rPr lang="en-IN" sz="2000" b="0" i="1">
                              <a:effectLst/>
                              <a:latin typeface="Söhne"/>
                            </a:rPr>
                            <a:t>Genetic Algorithm</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0.1780</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10.7749</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0.0155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8.18</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2540069"/>
                      </a:ext>
                    </a:extLst>
                  </a:tr>
                  <a:tr h="282670">
                    <a:tc>
                      <a:txBody>
                        <a:bodyPr/>
                        <a:lstStyle/>
                        <a:p>
                          <a:pPr marL="228600" algn="l">
                            <a:lnSpc>
                              <a:spcPct val="107000"/>
                            </a:lnSpc>
                            <a:spcAft>
                              <a:spcPts val="1000"/>
                            </a:spcAft>
                          </a:pPr>
                          <a:r>
                            <a:rPr lang="en-IN" sz="2000" b="0" i="1">
                              <a:effectLst/>
                              <a:latin typeface="Söhne"/>
                            </a:rPr>
                            <a:t>Pattern Search</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0.1760</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11.1617</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0.0159</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625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8.26</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103445"/>
                      </a:ext>
                    </a:extLst>
                  </a:tr>
                  <a:tr h="282670">
                    <a:tc>
                      <a:txBody>
                        <a:bodyPr/>
                        <a:lstStyle/>
                        <a:p>
                          <a:pPr marL="228600" algn="l">
                            <a:lnSpc>
                              <a:spcPct val="107000"/>
                            </a:lnSpc>
                            <a:spcAft>
                              <a:spcPts val="1000"/>
                            </a:spcAft>
                          </a:pPr>
                          <a:r>
                            <a:rPr lang="en-IN" sz="2000" b="0" i="1">
                              <a:effectLst/>
                              <a:latin typeface="Söhne"/>
                            </a:rPr>
                            <a:t>Surrogate </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0.1879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7.7770</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0.0116</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625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8.04</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125736"/>
                      </a:ext>
                    </a:extLst>
                  </a:tr>
                  <a:tr h="282670">
                    <a:tc>
                      <a:txBody>
                        <a:bodyPr/>
                        <a:lstStyle/>
                        <a:p>
                          <a:pPr marL="228600" algn="l">
                            <a:lnSpc>
                              <a:spcPct val="107000"/>
                            </a:lnSpc>
                            <a:spcAft>
                              <a:spcPts val="1000"/>
                            </a:spcAft>
                          </a:pPr>
                          <a:r>
                            <a:rPr lang="en-IN" sz="2000" b="0" i="1" dirty="0">
                              <a:effectLst/>
                              <a:latin typeface="Söhne"/>
                            </a:rPr>
                            <a:t>Particle Swarm</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0.1822</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8.8169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0.0129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highlight>
                                <a:srgbClr val="FFFF00"/>
                              </a:highlight>
                              <a:latin typeface="Söhne"/>
                            </a:rPr>
                            <a:t>7.90</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449239"/>
                      </a:ext>
                    </a:extLst>
                  </a:tr>
                </a:tbl>
              </a:graphicData>
            </a:graphic>
          </p:graphicFrame>
        </mc:Choice>
        <mc:Fallback xmlns="">
          <p:graphicFrame>
            <p:nvGraphicFramePr>
              <p:cNvPr id="6" name="Table 5">
                <a:extLst>
                  <a:ext uri="{FF2B5EF4-FFF2-40B4-BE49-F238E27FC236}">
                    <a16:creationId xmlns:a16="http://schemas.microsoft.com/office/drawing/2014/main" id="{C92DB7CA-53BB-A6A9-2069-4CDEC19D5A50}"/>
                  </a:ext>
                </a:extLst>
              </p:cNvPr>
              <p:cNvGraphicFramePr>
                <a:graphicFrameLocks noGrp="1"/>
              </p:cNvGraphicFramePr>
              <p:nvPr>
                <p:extLst>
                  <p:ext uri="{D42A27DB-BD31-4B8C-83A1-F6EECF244321}">
                    <p14:modId xmlns:p14="http://schemas.microsoft.com/office/powerpoint/2010/main" val="619932525"/>
                  </p:ext>
                </p:extLst>
              </p:nvPr>
            </p:nvGraphicFramePr>
            <p:xfrm>
              <a:off x="2012320" y="2779600"/>
              <a:ext cx="8470330" cy="2315972"/>
            </p:xfrm>
            <a:graphic>
              <a:graphicData uri="http://schemas.openxmlformats.org/drawingml/2006/table">
                <a:tbl>
                  <a:tblPr firstRow="1" firstCol="1" bandRow="1">
                    <a:tableStyleId>{BC89EF96-8CEA-46FF-86C4-4CE0E7609802}</a:tableStyleId>
                  </a:tblPr>
                  <a:tblGrid>
                    <a:gridCol w="2582291">
                      <a:extLst>
                        <a:ext uri="{9D8B030D-6E8A-4147-A177-3AD203B41FA5}">
                          <a16:colId xmlns:a16="http://schemas.microsoft.com/office/drawing/2014/main" val="2534194306"/>
                        </a:ext>
                      </a:extLst>
                    </a:gridCol>
                    <a:gridCol w="1129348">
                      <a:extLst>
                        <a:ext uri="{9D8B030D-6E8A-4147-A177-3AD203B41FA5}">
                          <a16:colId xmlns:a16="http://schemas.microsoft.com/office/drawing/2014/main" val="2180199286"/>
                        </a:ext>
                      </a:extLst>
                    </a:gridCol>
                    <a:gridCol w="1257935">
                      <a:extLst>
                        <a:ext uri="{9D8B030D-6E8A-4147-A177-3AD203B41FA5}">
                          <a16:colId xmlns:a16="http://schemas.microsoft.com/office/drawing/2014/main" val="3944111912"/>
                        </a:ext>
                      </a:extLst>
                    </a:gridCol>
                    <a:gridCol w="1257935">
                      <a:extLst>
                        <a:ext uri="{9D8B030D-6E8A-4147-A177-3AD203B41FA5}">
                          <a16:colId xmlns:a16="http://schemas.microsoft.com/office/drawing/2014/main" val="2450765797"/>
                        </a:ext>
                      </a:extLst>
                    </a:gridCol>
                    <a:gridCol w="808673">
                      <a:extLst>
                        <a:ext uri="{9D8B030D-6E8A-4147-A177-3AD203B41FA5}">
                          <a16:colId xmlns:a16="http://schemas.microsoft.com/office/drawing/2014/main" val="1962501737"/>
                        </a:ext>
                      </a:extLst>
                    </a:gridCol>
                    <a:gridCol w="1434148">
                      <a:extLst>
                        <a:ext uri="{9D8B030D-6E8A-4147-A177-3AD203B41FA5}">
                          <a16:colId xmlns:a16="http://schemas.microsoft.com/office/drawing/2014/main" val="3134614622"/>
                        </a:ext>
                      </a:extLst>
                    </a:gridCol>
                  </a:tblGrid>
                  <a:tr h="427736">
                    <a:tc>
                      <a:txBody>
                        <a:bodyPr/>
                        <a:lstStyle/>
                        <a:p>
                          <a:pPr marL="228600" algn="l">
                            <a:lnSpc>
                              <a:spcPct val="107000"/>
                            </a:lnSpc>
                            <a:spcAft>
                              <a:spcPts val="1000"/>
                            </a:spcAft>
                          </a:pPr>
                          <a:r>
                            <a:rPr lang="en-IN" sz="2000" b="0" i="1" dirty="0">
                              <a:effectLst/>
                              <a:latin typeface="Söhne"/>
                            </a:rPr>
                            <a:t>Methods/Parameter</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λ</a:t>
                          </a:r>
                          <a:r>
                            <a:rPr lang="en-IN" sz="2000" b="0" i="1" baseline="-25000" dirty="0">
                              <a:effectLst/>
                              <a:latin typeface="Söhne"/>
                            </a:rPr>
                            <a:t>1</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b</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800"/>
                            </a:spcAft>
                          </a:pPr>
                          <a:r>
                            <a:rPr lang="en-IN" sz="2000" b="0" i="1" dirty="0">
                              <a:effectLst/>
                              <a:latin typeface="Söhne"/>
                            </a:rPr>
                            <a:t>d</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769173" t="-15714" r="-178947" b="-480000"/>
                          </a:stretch>
                        </a:blipFill>
                      </a:tcPr>
                    </a:tc>
                    <a:tc>
                      <a:txBody>
                        <a:bodyPr/>
                        <a:lstStyle/>
                        <a:p>
                          <a:pPr marL="228600">
                            <a:lnSpc>
                              <a:spcPct val="107000"/>
                            </a:lnSpc>
                            <a:spcAft>
                              <a:spcPts val="800"/>
                            </a:spcAft>
                          </a:pPr>
                          <a:r>
                            <a:rPr lang="en-IN" sz="2000" b="0" i="1" dirty="0">
                              <a:effectLst/>
                              <a:latin typeface="Söhne"/>
                            </a:rPr>
                            <a:t>RMSE (%)</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427453"/>
                      </a:ext>
                    </a:extLst>
                  </a:tr>
                  <a:tr h="311658">
                    <a:tc>
                      <a:txBody>
                        <a:bodyPr/>
                        <a:lstStyle/>
                        <a:p>
                          <a:pPr marL="228600" algn="l">
                            <a:lnSpc>
                              <a:spcPct val="107000"/>
                            </a:lnSpc>
                            <a:spcAft>
                              <a:spcPts val="1000"/>
                            </a:spcAft>
                          </a:pPr>
                          <a:r>
                            <a:rPr lang="en-IN" sz="2000" b="0" i="1" dirty="0">
                              <a:effectLst/>
                              <a:latin typeface="Söhne"/>
                            </a:rPr>
                            <a:t>Reported Parameter</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0.192</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5.85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0.00873</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8.89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5423702"/>
                      </a:ext>
                    </a:extLst>
                  </a:tr>
                  <a:tr h="329946">
                    <a:tc>
                      <a:txBody>
                        <a:bodyPr/>
                        <a:lstStyle/>
                        <a:p>
                          <a:pPr marL="228600" algn="l">
                            <a:lnSpc>
                              <a:spcPct val="115000"/>
                            </a:lnSpc>
                            <a:spcAft>
                              <a:spcPts val="1000"/>
                            </a:spcAft>
                          </a:pPr>
                          <a:r>
                            <a:rPr lang="en-IN" sz="2000" b="0" i="1" dirty="0">
                              <a:effectLst/>
                              <a:latin typeface="Söhne"/>
                            </a:rPr>
                            <a:t>lsqnonlin Method</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dirty="0">
                              <a:effectLst/>
                              <a:latin typeface="Söhne"/>
                            </a:rPr>
                            <a:t>0.1745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dirty="0">
                              <a:effectLst/>
                              <a:latin typeface="Söhne"/>
                            </a:rPr>
                            <a:t>11.990</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a:effectLst/>
                              <a:latin typeface="Söhne"/>
                            </a:rPr>
                            <a:t>0.0170</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15000"/>
                            </a:lnSpc>
                            <a:spcAft>
                              <a:spcPts val="1000"/>
                            </a:spcAft>
                          </a:pPr>
                          <a:r>
                            <a:rPr lang="en-IN" sz="2000" i="1">
                              <a:effectLst/>
                              <a:latin typeface="Söhne"/>
                            </a:rPr>
                            <a:t>8.29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818135"/>
                      </a:ext>
                    </a:extLst>
                  </a:tr>
                  <a:tr h="311658">
                    <a:tc>
                      <a:txBody>
                        <a:bodyPr/>
                        <a:lstStyle/>
                        <a:p>
                          <a:pPr marL="228600" algn="l">
                            <a:lnSpc>
                              <a:spcPct val="107000"/>
                            </a:lnSpc>
                            <a:spcAft>
                              <a:spcPts val="1000"/>
                            </a:spcAft>
                          </a:pPr>
                          <a:r>
                            <a:rPr lang="en-IN" sz="2000" b="0" i="1">
                              <a:effectLst/>
                              <a:latin typeface="Söhne"/>
                            </a:rPr>
                            <a:t>Genetic Algorithm</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0.1780</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10.7749</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0.0155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8.18</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2540069"/>
                      </a:ext>
                    </a:extLst>
                  </a:tr>
                  <a:tr h="311658">
                    <a:tc>
                      <a:txBody>
                        <a:bodyPr/>
                        <a:lstStyle/>
                        <a:p>
                          <a:pPr marL="228600" algn="l">
                            <a:lnSpc>
                              <a:spcPct val="107000"/>
                            </a:lnSpc>
                            <a:spcAft>
                              <a:spcPts val="1000"/>
                            </a:spcAft>
                          </a:pPr>
                          <a:r>
                            <a:rPr lang="en-IN" sz="2000" b="0" i="1">
                              <a:effectLst/>
                              <a:latin typeface="Söhne"/>
                            </a:rPr>
                            <a:t>Pattern Search</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0.1760</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11.1617</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0.0159</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625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8.26</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103445"/>
                      </a:ext>
                    </a:extLst>
                  </a:tr>
                  <a:tr h="311658">
                    <a:tc>
                      <a:txBody>
                        <a:bodyPr/>
                        <a:lstStyle/>
                        <a:p>
                          <a:pPr marL="228600" algn="l">
                            <a:lnSpc>
                              <a:spcPct val="107000"/>
                            </a:lnSpc>
                            <a:spcAft>
                              <a:spcPts val="1000"/>
                            </a:spcAft>
                          </a:pPr>
                          <a:r>
                            <a:rPr lang="en-IN" sz="2000" b="0" i="1">
                              <a:effectLst/>
                              <a:latin typeface="Söhne"/>
                            </a:rPr>
                            <a:t>Surrogate </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0.1879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7.7770</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0.0116</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625</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latin typeface="Söhne"/>
                            </a:rPr>
                            <a:t>8.04</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125736"/>
                      </a:ext>
                    </a:extLst>
                  </a:tr>
                  <a:tr h="311658">
                    <a:tc>
                      <a:txBody>
                        <a:bodyPr/>
                        <a:lstStyle/>
                        <a:p>
                          <a:pPr marL="228600" algn="l">
                            <a:lnSpc>
                              <a:spcPct val="107000"/>
                            </a:lnSpc>
                            <a:spcAft>
                              <a:spcPts val="1000"/>
                            </a:spcAft>
                          </a:pPr>
                          <a:r>
                            <a:rPr lang="en-IN" sz="2000" b="0" i="1" dirty="0">
                              <a:effectLst/>
                              <a:latin typeface="Söhne"/>
                            </a:rPr>
                            <a:t>Particle Swarm</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0.1822</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8.8169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0.0129</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a:effectLst/>
                              <a:latin typeface="Söhne"/>
                            </a:rPr>
                            <a:t>625</a:t>
                          </a:r>
                          <a:endParaRPr lang="en-IN" sz="200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marL="228600" algn="just">
                            <a:lnSpc>
                              <a:spcPct val="107000"/>
                            </a:lnSpc>
                            <a:spcAft>
                              <a:spcPts val="1000"/>
                            </a:spcAft>
                          </a:pPr>
                          <a:r>
                            <a:rPr lang="en-IN" sz="2000" i="1" dirty="0">
                              <a:effectLst/>
                              <a:highlight>
                                <a:srgbClr val="FFFF00"/>
                              </a:highlight>
                              <a:latin typeface="Söhne"/>
                            </a:rPr>
                            <a:t>7.90</a:t>
                          </a:r>
                          <a:endParaRPr lang="en-IN" sz="200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449239"/>
                      </a:ext>
                    </a:extLst>
                  </a:tr>
                </a:tbl>
              </a:graphicData>
            </a:graphic>
          </p:graphicFrame>
        </mc:Fallback>
      </mc:AlternateContent>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503879" y="2241536"/>
            <a:ext cx="955311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Table 2 – Optimization Methods Results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ndParaRPr>
          </a:p>
        </p:txBody>
      </p:sp>
    </p:spTree>
    <p:extLst>
      <p:ext uri="{BB962C8B-B14F-4D97-AF65-F5344CB8AC3E}">
        <p14:creationId xmlns:p14="http://schemas.microsoft.com/office/powerpoint/2010/main" val="90447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Simulation Results for Control Tumor Growth (Endostatin 0 mg/kg) –</a:t>
            </a:r>
          </a:p>
          <a:p>
            <a:pPr marL="201168" lvl="1" indent="0">
              <a:lnSpc>
                <a:spcPct val="100000"/>
              </a:lnSpc>
              <a:buNone/>
            </a:pPr>
            <a:endParaRPr lang="en-US" sz="28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494751" y="5650773"/>
            <a:ext cx="100266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Fig – 4: Tumor Growth without Angiogenic Inhibition with Tumor Volume New (Using Optimized Parameter) and Tumor Volume Original (Using Reported Parameter)</a:t>
            </a:r>
          </a:p>
        </p:txBody>
      </p:sp>
      <p:pic>
        <p:nvPicPr>
          <p:cNvPr id="8" name="Picture 7">
            <a:extLst>
              <a:ext uri="{FF2B5EF4-FFF2-40B4-BE49-F238E27FC236}">
                <a16:creationId xmlns:a16="http://schemas.microsoft.com/office/drawing/2014/main" id="{9FF80BB3-E009-1894-3915-34F8CB8C22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03" t="2692" r="8171" b="1535"/>
          <a:stretch/>
        </p:blipFill>
        <p:spPr bwMode="auto">
          <a:xfrm>
            <a:off x="3067722" y="2242085"/>
            <a:ext cx="6056555" cy="34525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4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62122"/>
            <a:ext cx="10653476" cy="4106174"/>
          </a:xfrm>
        </p:spPr>
        <p:txBody>
          <a:bodyPr>
            <a:noAutofit/>
          </a:bodyPr>
          <a:lstStyle/>
          <a:p>
            <a:pPr lvl="1">
              <a:lnSpc>
                <a:spcPct val="100000"/>
              </a:lnSpc>
              <a:buFont typeface="Wingdings" panose="05000000000000000000" pitchFamily="2" charset="2"/>
              <a:buChar char="q"/>
            </a:pPr>
            <a:r>
              <a:rPr lang="en-US" sz="2800" dirty="0">
                <a:latin typeface="Söhne"/>
              </a:rPr>
              <a:t> Simulation Results for Endostatin (20 mg/kg) - </a:t>
            </a: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407060" y="2604103"/>
            <a:ext cx="955311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Table </a:t>
            </a:r>
            <a:r>
              <a:rPr lang="en-US" altLang="en-US" sz="2000" dirty="0">
                <a:latin typeface="Söhne"/>
                <a:ea typeface="Calibri" panose="020F0502020204030204" pitchFamily="34" charset="0"/>
                <a:cs typeface="Times New Roman" panose="02020603050405020304" pitchFamily="18" charset="0"/>
              </a:rPr>
              <a:t>3</a:t>
            </a: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 – Optimization Methods for Endostatin 20 mg/kg: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000" i="1" dirty="0">
                <a:effectLst/>
                <a:latin typeface="Söhne"/>
                <a:ea typeface="Calibri" panose="020F0502020204030204" pitchFamily="34" charset="0"/>
              </a:rPr>
              <a:t>* This parameter (λ</a:t>
            </a:r>
            <a:r>
              <a:rPr lang="en-IN" sz="2000" i="1" baseline="-25000" dirty="0">
                <a:effectLst/>
                <a:latin typeface="Söhne"/>
                <a:ea typeface="Calibri" panose="020F0502020204030204" pitchFamily="34" charset="0"/>
              </a:rPr>
              <a:t>1</a:t>
            </a:r>
            <a:r>
              <a:rPr lang="en-IN" sz="2000" i="1" dirty="0">
                <a:effectLst/>
                <a:latin typeface="Söhne"/>
                <a:ea typeface="Calibri" panose="020F0502020204030204" pitchFamily="34" charset="0"/>
              </a:rPr>
              <a:t>, b, d, x</a:t>
            </a:r>
            <a:r>
              <a:rPr lang="en-IN" sz="2000" i="1" baseline="-25000" dirty="0">
                <a:effectLst/>
                <a:latin typeface="Söhne"/>
                <a:ea typeface="Calibri" panose="020F0502020204030204" pitchFamily="34" charset="0"/>
              </a:rPr>
              <a:t>20</a:t>
            </a:r>
            <a:r>
              <a:rPr lang="en-IN" sz="2000" i="1" dirty="0">
                <a:effectLst/>
                <a:latin typeface="Söhne"/>
                <a:ea typeface="Calibri" panose="020F0502020204030204" pitchFamily="34" charset="0"/>
              </a:rPr>
              <a:t>) are from the Particle </a:t>
            </a:r>
            <a:r>
              <a:rPr lang="en-IN" sz="2000" i="1" dirty="0" err="1">
                <a:effectLst/>
                <a:latin typeface="Söhne"/>
                <a:ea typeface="Calibri" panose="020F0502020204030204" pitchFamily="34" charset="0"/>
              </a:rPr>
              <a:t>Swarn</a:t>
            </a:r>
            <a:r>
              <a:rPr lang="en-IN" sz="2000" i="1" dirty="0">
                <a:effectLst/>
                <a:latin typeface="Söhne"/>
                <a:ea typeface="Calibri" panose="020F0502020204030204" pitchFamily="34" charset="0"/>
              </a:rPr>
              <a:t> Method optimization based on the control data</a:t>
            </a: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19AB9D4B-F533-6C06-03A8-9E86F707DC0D}"/>
              </a:ext>
            </a:extLst>
          </p:cNvPr>
          <p:cNvGraphicFramePr>
            <a:graphicFrameLocks noGrp="1"/>
          </p:cNvGraphicFramePr>
          <p:nvPr>
            <p:extLst>
              <p:ext uri="{D42A27DB-BD31-4B8C-83A1-F6EECF244321}">
                <p14:modId xmlns:p14="http://schemas.microsoft.com/office/powerpoint/2010/main" val="2281397416"/>
              </p:ext>
            </p:extLst>
          </p:nvPr>
        </p:nvGraphicFramePr>
        <p:xfrm>
          <a:off x="1864473" y="3155317"/>
          <a:ext cx="8638284" cy="1319784"/>
        </p:xfrm>
        <a:graphic>
          <a:graphicData uri="http://schemas.openxmlformats.org/drawingml/2006/table">
            <a:tbl>
              <a:tblPr firstRow="1" firstCol="1" bandRow="1">
                <a:tableStyleId>{BC89EF96-8CEA-46FF-86C4-4CE0E7609802}</a:tableStyleId>
              </a:tblPr>
              <a:tblGrid>
                <a:gridCol w="2290953">
                  <a:extLst>
                    <a:ext uri="{9D8B030D-6E8A-4147-A177-3AD203B41FA5}">
                      <a16:colId xmlns:a16="http://schemas.microsoft.com/office/drawing/2014/main" val="2533013226"/>
                    </a:ext>
                  </a:extLst>
                </a:gridCol>
                <a:gridCol w="900748">
                  <a:extLst>
                    <a:ext uri="{9D8B030D-6E8A-4147-A177-3AD203B41FA5}">
                      <a16:colId xmlns:a16="http://schemas.microsoft.com/office/drawing/2014/main" val="4163275584"/>
                    </a:ext>
                  </a:extLst>
                </a:gridCol>
                <a:gridCol w="900748">
                  <a:extLst>
                    <a:ext uri="{9D8B030D-6E8A-4147-A177-3AD203B41FA5}">
                      <a16:colId xmlns:a16="http://schemas.microsoft.com/office/drawing/2014/main" val="473644312"/>
                    </a:ext>
                  </a:extLst>
                </a:gridCol>
                <a:gridCol w="1029335">
                  <a:extLst>
                    <a:ext uri="{9D8B030D-6E8A-4147-A177-3AD203B41FA5}">
                      <a16:colId xmlns:a16="http://schemas.microsoft.com/office/drawing/2014/main" val="3955418528"/>
                    </a:ext>
                  </a:extLst>
                </a:gridCol>
                <a:gridCol w="580073">
                  <a:extLst>
                    <a:ext uri="{9D8B030D-6E8A-4147-A177-3AD203B41FA5}">
                      <a16:colId xmlns:a16="http://schemas.microsoft.com/office/drawing/2014/main" val="2063789782"/>
                    </a:ext>
                  </a:extLst>
                </a:gridCol>
                <a:gridCol w="900748">
                  <a:extLst>
                    <a:ext uri="{9D8B030D-6E8A-4147-A177-3AD203B41FA5}">
                      <a16:colId xmlns:a16="http://schemas.microsoft.com/office/drawing/2014/main" val="3802839574"/>
                    </a:ext>
                  </a:extLst>
                </a:gridCol>
                <a:gridCol w="900748">
                  <a:extLst>
                    <a:ext uri="{9D8B030D-6E8A-4147-A177-3AD203B41FA5}">
                      <a16:colId xmlns:a16="http://schemas.microsoft.com/office/drawing/2014/main" val="2124306285"/>
                    </a:ext>
                  </a:extLst>
                </a:gridCol>
                <a:gridCol w="1134931">
                  <a:extLst>
                    <a:ext uri="{9D8B030D-6E8A-4147-A177-3AD203B41FA5}">
                      <a16:colId xmlns:a16="http://schemas.microsoft.com/office/drawing/2014/main" val="1633776438"/>
                    </a:ext>
                  </a:extLst>
                </a:gridCol>
              </a:tblGrid>
              <a:tr h="311785">
                <a:tc>
                  <a:txBody>
                    <a:bodyPr/>
                    <a:lstStyle/>
                    <a:p>
                      <a:pPr algn="l">
                        <a:lnSpc>
                          <a:spcPct val="115000"/>
                        </a:lnSpc>
                        <a:spcAft>
                          <a:spcPts val="1000"/>
                        </a:spcAft>
                      </a:pPr>
                      <a:r>
                        <a:rPr lang="en-IN" sz="2000" b="0" i="1">
                          <a:effectLst/>
                          <a:latin typeface="Söhne"/>
                        </a:rPr>
                        <a:t>Methods/Parameter</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λ</a:t>
                      </a:r>
                      <a:r>
                        <a:rPr lang="en-IN" sz="2000" b="0" i="1" baseline="-25000">
                          <a:effectLst/>
                          <a:latin typeface="Söhne"/>
                        </a:rPr>
                        <a:t>1</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b</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d</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dirty="0">
                          <a:effectLst/>
                          <a:latin typeface="Söhne"/>
                        </a:rPr>
                        <a:t>x</a:t>
                      </a:r>
                      <a:r>
                        <a:rPr lang="en-IN" sz="2000" b="0" i="1" baseline="-25000" dirty="0">
                          <a:effectLst/>
                          <a:latin typeface="Söhne"/>
                        </a:rPr>
                        <a:t>20</a:t>
                      </a:r>
                      <a:r>
                        <a:rPr lang="en-IN" sz="2000" b="0" i="1" dirty="0">
                          <a:effectLst/>
                          <a:latin typeface="Söhne"/>
                        </a:rPr>
                        <a:t>­</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e</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l-GR" sz="2000" b="0" i="1" dirty="0">
                          <a:effectLst/>
                          <a:latin typeface="Söhne"/>
                        </a:rPr>
                        <a:t>λ</a:t>
                      </a:r>
                      <a:r>
                        <a:rPr lang="en-IN" sz="2000" b="0" i="1" baseline="-25000" dirty="0">
                          <a:effectLst/>
                          <a:latin typeface="Söhne"/>
                        </a:rPr>
                        <a:t>3</a:t>
                      </a:r>
                      <a:endParaRPr lang="en-IN" sz="2000" b="0" i="1" baseline="-250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dirty="0">
                          <a:effectLst/>
                          <a:latin typeface="Söhne"/>
                        </a:rPr>
                        <a:t>RMSE (%)</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5447115"/>
                  </a:ext>
                </a:extLst>
              </a:tr>
              <a:tr h="234315">
                <a:tc>
                  <a:txBody>
                    <a:bodyPr/>
                    <a:lstStyle/>
                    <a:p>
                      <a:pPr algn="r">
                        <a:lnSpc>
                          <a:spcPct val="115000"/>
                        </a:lnSpc>
                        <a:spcAft>
                          <a:spcPts val="1000"/>
                        </a:spcAft>
                      </a:pPr>
                      <a:r>
                        <a:rPr lang="en-IN" sz="2000" b="0" i="1">
                          <a:effectLst/>
                          <a:latin typeface="Söhne"/>
                        </a:rPr>
                        <a:t>Reported Parameter</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0.192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5.85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0.00873</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625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0.66</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1.7</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37.07</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393768"/>
                  </a:ext>
                </a:extLst>
              </a:tr>
              <a:tr h="229870">
                <a:tc>
                  <a:txBody>
                    <a:bodyPr/>
                    <a:lstStyle/>
                    <a:p>
                      <a:pPr algn="r">
                        <a:lnSpc>
                          <a:spcPct val="115000"/>
                        </a:lnSpc>
                        <a:spcAft>
                          <a:spcPts val="1000"/>
                        </a:spcAft>
                      </a:pPr>
                      <a:r>
                        <a:rPr lang="en-IN" sz="2000" b="0" i="1">
                          <a:effectLst/>
                          <a:latin typeface="Söhne"/>
                        </a:rPr>
                        <a:t>lsqnonlin</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0.1822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8.8169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0.0129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625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0.7992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1.0179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9.83</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17040"/>
                  </a:ext>
                </a:extLst>
              </a:tr>
              <a:tr h="234315">
                <a:tc>
                  <a:txBody>
                    <a:bodyPr/>
                    <a:lstStyle/>
                    <a:p>
                      <a:pPr algn="r">
                        <a:lnSpc>
                          <a:spcPct val="115000"/>
                        </a:lnSpc>
                        <a:spcAft>
                          <a:spcPts val="1000"/>
                        </a:spcAft>
                      </a:pPr>
                      <a:r>
                        <a:rPr lang="en-IN" sz="2000" b="0" i="1">
                          <a:effectLst/>
                          <a:latin typeface="Söhne"/>
                        </a:rPr>
                        <a:t>Particle Swarn</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0.1822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8.8169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0.0129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625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0.7992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1.0163</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dirty="0">
                          <a:effectLst/>
                          <a:highlight>
                            <a:srgbClr val="FFFF00"/>
                          </a:highlight>
                          <a:latin typeface="Söhne"/>
                        </a:rPr>
                        <a:t>9.76</a:t>
                      </a:r>
                      <a:endParaRPr lang="en-IN" sz="2000" b="0" i="1" dirty="0">
                        <a:effectLst/>
                        <a:highlight>
                          <a:srgbClr val="FFFF00"/>
                        </a:highligh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768956"/>
                  </a:ext>
                </a:extLst>
              </a:tr>
            </a:tbl>
          </a:graphicData>
        </a:graphic>
      </p:graphicFrame>
      <p:pic>
        <p:nvPicPr>
          <p:cNvPr id="2049" name="Picture 1">
            <a:extLst>
              <a:ext uri="{FF2B5EF4-FFF2-40B4-BE49-F238E27FC236}">
                <a16:creationId xmlns:a16="http://schemas.microsoft.com/office/drawing/2014/main" id="{7AE4F083-3CAB-3F24-358D-28756C71F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00B41105-DF63-5174-C293-204E40007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5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Simulation Results for Endostatin (20 mg/kg) -</a:t>
            </a: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176169" y="5868296"/>
            <a:ext cx="10026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Fig – </a:t>
            </a:r>
            <a:r>
              <a:rPr lang="en-US" altLang="en-US" sz="2000" dirty="0">
                <a:latin typeface="Söhne"/>
                <a:ea typeface="Calibri" panose="020F0502020204030204" pitchFamily="34" charset="0"/>
                <a:cs typeface="Times New Roman" panose="02020603050405020304" pitchFamily="18" charset="0"/>
              </a:rPr>
              <a:t>5</a:t>
            </a: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 </a:t>
            </a:r>
            <a:r>
              <a:rPr lang="en-IN" sz="2000" dirty="0">
                <a:effectLst/>
                <a:latin typeface="Söhne"/>
                <a:ea typeface="Calibri" panose="020F0502020204030204" pitchFamily="34" charset="0"/>
              </a:rPr>
              <a:t>Tumor Regression under Angiogenic inhibition (20 mg/kg Endostatin)</a:t>
            </a: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7209458-0B6B-8D22-E490-4EDE047861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484" t="2452" r="8099" b="923"/>
          <a:stretch/>
        </p:blipFill>
        <p:spPr bwMode="auto">
          <a:xfrm>
            <a:off x="2877671" y="2296327"/>
            <a:ext cx="6481482" cy="357196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887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Simulation Results for Endostatin (4 mg/kg) -</a:t>
            </a: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176169" y="5868296"/>
            <a:ext cx="10026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Fig – 6: </a:t>
            </a:r>
            <a:r>
              <a:rPr lang="en-IN" sz="2000" dirty="0">
                <a:effectLst/>
                <a:latin typeface="Söhne"/>
                <a:ea typeface="Calibri" panose="020F0502020204030204" pitchFamily="34" charset="0"/>
              </a:rPr>
              <a:t>Tumor Regression under Angiogenic inhibition (</a:t>
            </a:r>
            <a:r>
              <a:rPr lang="en-IN" sz="2000" dirty="0">
                <a:latin typeface="Söhne"/>
                <a:ea typeface="Calibri" panose="020F0502020204030204" pitchFamily="34" charset="0"/>
              </a:rPr>
              <a:t>4</a:t>
            </a:r>
            <a:r>
              <a:rPr lang="en-IN" sz="2000" dirty="0">
                <a:effectLst/>
                <a:latin typeface="Söhne"/>
                <a:ea typeface="Calibri" panose="020F0502020204030204" pitchFamily="34" charset="0"/>
              </a:rPr>
              <a:t> mg/kg Endostatin)</a:t>
            </a:r>
            <a:endPar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227797F-F214-2C87-34A5-B2640A965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39" r="7929"/>
          <a:stretch/>
        </p:blipFill>
        <p:spPr bwMode="auto">
          <a:xfrm>
            <a:off x="2538805" y="2184119"/>
            <a:ext cx="7023324" cy="37648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579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62122"/>
            <a:ext cx="10653476" cy="4106174"/>
          </a:xfrm>
        </p:spPr>
        <p:txBody>
          <a:bodyPr>
            <a:noAutofit/>
          </a:bodyPr>
          <a:lstStyle/>
          <a:p>
            <a:pPr lvl="1">
              <a:lnSpc>
                <a:spcPct val="100000"/>
              </a:lnSpc>
              <a:buFont typeface="Wingdings" panose="05000000000000000000" pitchFamily="2" charset="2"/>
              <a:buChar char="q"/>
            </a:pPr>
            <a:r>
              <a:rPr lang="en-US" sz="2800" dirty="0">
                <a:latin typeface="Söhne"/>
              </a:rPr>
              <a:t> Iterative Optimization for a Balanced Model</a:t>
            </a: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445498" y="2623240"/>
            <a:ext cx="95531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Table 4 – Best Possible Parameters for Endostatin 20 mg/kg:</a:t>
            </a:r>
          </a:p>
        </p:txBody>
      </p:sp>
      <p:graphicFrame>
        <p:nvGraphicFramePr>
          <p:cNvPr id="11" name="Table 10">
            <a:extLst>
              <a:ext uri="{FF2B5EF4-FFF2-40B4-BE49-F238E27FC236}">
                <a16:creationId xmlns:a16="http://schemas.microsoft.com/office/drawing/2014/main" id="{19AB9D4B-F533-6C06-03A8-9E86F707DC0D}"/>
              </a:ext>
            </a:extLst>
          </p:cNvPr>
          <p:cNvGraphicFramePr>
            <a:graphicFrameLocks noGrp="1"/>
          </p:cNvGraphicFramePr>
          <p:nvPr>
            <p:extLst>
              <p:ext uri="{D42A27DB-BD31-4B8C-83A1-F6EECF244321}">
                <p14:modId xmlns:p14="http://schemas.microsoft.com/office/powerpoint/2010/main" val="3068907583"/>
              </p:ext>
            </p:extLst>
          </p:nvPr>
        </p:nvGraphicFramePr>
        <p:xfrm>
          <a:off x="1864473" y="3155317"/>
          <a:ext cx="9134135" cy="989838"/>
        </p:xfrm>
        <a:graphic>
          <a:graphicData uri="http://schemas.openxmlformats.org/drawingml/2006/table">
            <a:tbl>
              <a:tblPr firstRow="1" firstCol="1" bandRow="1">
                <a:tableStyleId>{BC89EF96-8CEA-46FF-86C4-4CE0E7609802}</a:tableStyleId>
              </a:tblPr>
              <a:tblGrid>
                <a:gridCol w="2762314">
                  <a:extLst>
                    <a:ext uri="{9D8B030D-6E8A-4147-A177-3AD203B41FA5}">
                      <a16:colId xmlns:a16="http://schemas.microsoft.com/office/drawing/2014/main" val="2533013226"/>
                    </a:ext>
                  </a:extLst>
                </a:gridCol>
                <a:gridCol w="925238">
                  <a:extLst>
                    <a:ext uri="{9D8B030D-6E8A-4147-A177-3AD203B41FA5}">
                      <a16:colId xmlns:a16="http://schemas.microsoft.com/office/drawing/2014/main" val="4163275584"/>
                    </a:ext>
                  </a:extLst>
                </a:gridCol>
                <a:gridCol w="900748">
                  <a:extLst>
                    <a:ext uri="{9D8B030D-6E8A-4147-A177-3AD203B41FA5}">
                      <a16:colId xmlns:a16="http://schemas.microsoft.com/office/drawing/2014/main" val="473644312"/>
                    </a:ext>
                  </a:extLst>
                </a:gridCol>
                <a:gridCol w="1029335">
                  <a:extLst>
                    <a:ext uri="{9D8B030D-6E8A-4147-A177-3AD203B41FA5}">
                      <a16:colId xmlns:a16="http://schemas.microsoft.com/office/drawing/2014/main" val="3955418528"/>
                    </a:ext>
                  </a:extLst>
                </a:gridCol>
                <a:gridCol w="580073">
                  <a:extLst>
                    <a:ext uri="{9D8B030D-6E8A-4147-A177-3AD203B41FA5}">
                      <a16:colId xmlns:a16="http://schemas.microsoft.com/office/drawing/2014/main" val="2063789782"/>
                    </a:ext>
                  </a:extLst>
                </a:gridCol>
                <a:gridCol w="900748">
                  <a:extLst>
                    <a:ext uri="{9D8B030D-6E8A-4147-A177-3AD203B41FA5}">
                      <a16:colId xmlns:a16="http://schemas.microsoft.com/office/drawing/2014/main" val="3802839574"/>
                    </a:ext>
                  </a:extLst>
                </a:gridCol>
                <a:gridCol w="900748">
                  <a:extLst>
                    <a:ext uri="{9D8B030D-6E8A-4147-A177-3AD203B41FA5}">
                      <a16:colId xmlns:a16="http://schemas.microsoft.com/office/drawing/2014/main" val="2124306285"/>
                    </a:ext>
                  </a:extLst>
                </a:gridCol>
                <a:gridCol w="1134931">
                  <a:extLst>
                    <a:ext uri="{9D8B030D-6E8A-4147-A177-3AD203B41FA5}">
                      <a16:colId xmlns:a16="http://schemas.microsoft.com/office/drawing/2014/main" val="1633776438"/>
                    </a:ext>
                  </a:extLst>
                </a:gridCol>
              </a:tblGrid>
              <a:tr h="311785">
                <a:tc>
                  <a:txBody>
                    <a:bodyPr/>
                    <a:lstStyle/>
                    <a:p>
                      <a:pPr algn="l">
                        <a:lnSpc>
                          <a:spcPct val="115000"/>
                        </a:lnSpc>
                        <a:spcAft>
                          <a:spcPts val="1000"/>
                        </a:spcAft>
                      </a:pPr>
                      <a:r>
                        <a:rPr lang="en-IN" sz="2000" b="0" i="1">
                          <a:effectLst/>
                          <a:latin typeface="Söhne"/>
                        </a:rPr>
                        <a:t>Methods/Parameter</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λ</a:t>
                      </a:r>
                      <a:r>
                        <a:rPr lang="en-IN" sz="2000" b="0" i="1" baseline="-25000">
                          <a:effectLst/>
                          <a:latin typeface="Söhne"/>
                        </a:rPr>
                        <a:t>1</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b</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d</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k</a:t>
                      </a:r>
                      <a:r>
                        <a:rPr lang="en-IN" sz="2000" b="0" i="1" baseline="-25000">
                          <a:effectLst/>
                          <a:latin typeface="Söhne"/>
                        </a:rPr>
                        <a:t>0</a:t>
                      </a:r>
                      <a:r>
                        <a:rPr lang="en-IN" sz="2000" b="0" i="1">
                          <a:effectLst/>
                          <a:latin typeface="Söhne"/>
                        </a:rPr>
                        <a:t>­</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e</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l-GR" sz="2000" b="0" i="1" dirty="0">
                          <a:effectLst/>
                          <a:latin typeface="Söhne"/>
                        </a:rPr>
                        <a:t>λ</a:t>
                      </a:r>
                      <a:r>
                        <a:rPr lang="en-IN" sz="2000" b="0" i="1" baseline="-25000" dirty="0">
                          <a:effectLst/>
                          <a:latin typeface="Söhne"/>
                        </a:rPr>
                        <a:t>3</a:t>
                      </a:r>
                      <a:endParaRPr lang="en-IN" sz="2000" b="0" i="1" baseline="-250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dirty="0">
                          <a:effectLst/>
                          <a:latin typeface="Söhne"/>
                        </a:rPr>
                        <a:t>RMSE (%)</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5447115"/>
                  </a:ext>
                </a:extLst>
              </a:tr>
              <a:tr h="234315">
                <a:tc>
                  <a:txBody>
                    <a:bodyPr/>
                    <a:lstStyle/>
                    <a:p>
                      <a:pPr algn="r">
                        <a:lnSpc>
                          <a:spcPct val="115000"/>
                        </a:lnSpc>
                        <a:spcAft>
                          <a:spcPts val="1000"/>
                        </a:spcAft>
                      </a:pPr>
                      <a:r>
                        <a:rPr lang="en-IN" sz="2000" b="0" i="1">
                          <a:effectLst/>
                          <a:latin typeface="Söhne"/>
                        </a:rPr>
                        <a:t>Reported Parameter</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0.192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5.85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0.00873</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625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0.66</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1.7</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37.07</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393768"/>
                  </a:ext>
                </a:extLst>
              </a:tr>
              <a:tr h="229870">
                <a:tc>
                  <a:txBody>
                    <a:bodyPr/>
                    <a:lstStyle/>
                    <a:p>
                      <a:pPr algn="r">
                        <a:lnSpc>
                          <a:spcPct val="115000"/>
                        </a:lnSpc>
                        <a:spcAft>
                          <a:spcPts val="1000"/>
                        </a:spcAft>
                      </a:pPr>
                      <a:r>
                        <a:rPr lang="en-IN" sz="2000" b="0" i="1" dirty="0">
                          <a:effectLst/>
                          <a:latin typeface="Söhne"/>
                        </a:rPr>
                        <a:t>Best possible parameters</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0.1822</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8.8169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0.0129</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a:effectLst/>
                          <a:latin typeface="Söhne"/>
                        </a:rPr>
                        <a:t>625</a:t>
                      </a:r>
                      <a:endParaRPr lang="en-IN" sz="2000" b="0" i="1">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dirty="0">
                          <a:effectLst/>
                          <a:latin typeface="Söhne"/>
                        </a:rPr>
                        <a:t>0.8939</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b="0" i="1" dirty="0">
                          <a:effectLst/>
                          <a:latin typeface="Söhne"/>
                        </a:rPr>
                        <a:t>1.5121</a:t>
                      </a:r>
                      <a:endParaRPr lang="en-IN" sz="2000" b="0" i="1"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2000" i="1" kern="1200" dirty="0">
                          <a:solidFill>
                            <a:schemeClr val="tx1"/>
                          </a:solidFill>
                          <a:effectLst/>
                          <a:latin typeface="+mn-lt"/>
                          <a:ea typeface="+mn-ea"/>
                          <a:cs typeface="+mn-cs"/>
                        </a:rPr>
                        <a:t>37.05</a:t>
                      </a:r>
                      <a:endParaRPr lang="en-IN" sz="2400" b="0" i="1"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17040"/>
                  </a:ext>
                </a:extLst>
              </a:tr>
            </a:tbl>
          </a:graphicData>
        </a:graphic>
      </p:graphicFrame>
      <p:pic>
        <p:nvPicPr>
          <p:cNvPr id="3074" name="Picture 1">
            <a:extLst>
              <a:ext uri="{FF2B5EF4-FFF2-40B4-BE49-F238E27FC236}">
                <a16:creationId xmlns:a16="http://schemas.microsoft.com/office/drawing/2014/main" id="{878EA4A5-1999-82E0-4B7A-71C5213B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2A3EE02-3005-EA90-E8F4-8878F4C5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01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Results and Discussion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62122"/>
            <a:ext cx="10653476" cy="4106174"/>
          </a:xfrm>
        </p:spPr>
        <p:txBody>
          <a:bodyPr>
            <a:noAutofit/>
          </a:bodyPr>
          <a:lstStyle/>
          <a:p>
            <a:pPr lvl="1">
              <a:lnSpc>
                <a:spcPct val="100000"/>
              </a:lnSpc>
              <a:buFont typeface="Wingdings" panose="05000000000000000000" pitchFamily="2" charset="2"/>
              <a:buChar char="q"/>
            </a:pPr>
            <a:r>
              <a:rPr lang="en-US" sz="2800" dirty="0">
                <a:latin typeface="Söhne"/>
              </a:rPr>
              <a:t> Simulated result for Iterative Optimization</a:t>
            </a: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Rectangle 1">
            <a:extLst>
              <a:ext uri="{FF2B5EF4-FFF2-40B4-BE49-F238E27FC236}">
                <a16:creationId xmlns:a16="http://schemas.microsoft.com/office/drawing/2014/main" id="{54B83B21-6528-EE46-8BC7-F63C12974127}"/>
              </a:ext>
            </a:extLst>
          </p:cNvPr>
          <p:cNvSpPr>
            <a:spLocks noChangeArrowheads="1"/>
          </p:cNvSpPr>
          <p:nvPr/>
        </p:nvSpPr>
        <p:spPr bwMode="auto">
          <a:xfrm>
            <a:off x="1066800" y="5445213"/>
            <a:ext cx="52205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Fig – 7: Tumor Regression under Angiogenic inhibition (20 mg/kg Endostatin)</a:t>
            </a:r>
          </a:p>
        </p:txBody>
      </p:sp>
      <p:pic>
        <p:nvPicPr>
          <p:cNvPr id="3074" name="Picture 1">
            <a:extLst>
              <a:ext uri="{FF2B5EF4-FFF2-40B4-BE49-F238E27FC236}">
                <a16:creationId xmlns:a16="http://schemas.microsoft.com/office/drawing/2014/main" id="{878EA4A5-1999-82E0-4B7A-71C5213B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2A3EE02-3005-EA90-E8F4-8878F4C5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31BD623-ED00-C955-B5E2-03CB0DDD4B6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991" y="2323652"/>
            <a:ext cx="5706931" cy="3153004"/>
          </a:xfrm>
          <a:prstGeom prst="rect">
            <a:avLst/>
          </a:prstGeom>
          <a:noFill/>
          <a:ln>
            <a:noFill/>
          </a:ln>
        </p:spPr>
      </p:pic>
      <p:pic>
        <p:nvPicPr>
          <p:cNvPr id="9" name="Picture 8">
            <a:extLst>
              <a:ext uri="{FF2B5EF4-FFF2-40B4-BE49-F238E27FC236}">
                <a16:creationId xmlns:a16="http://schemas.microsoft.com/office/drawing/2014/main" id="{6692FFDB-0623-027D-730E-CBB9426BD82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2350547"/>
            <a:ext cx="5475729" cy="3078606"/>
          </a:xfrm>
          <a:prstGeom prst="rect">
            <a:avLst/>
          </a:prstGeom>
          <a:noFill/>
          <a:ln>
            <a:noFill/>
          </a:ln>
        </p:spPr>
      </p:pic>
      <p:sp>
        <p:nvSpPr>
          <p:cNvPr id="10" name="Rectangle 1">
            <a:extLst>
              <a:ext uri="{FF2B5EF4-FFF2-40B4-BE49-F238E27FC236}">
                <a16:creationId xmlns:a16="http://schemas.microsoft.com/office/drawing/2014/main" id="{7DAF136E-0572-9C3F-E009-F7EFE5316603}"/>
              </a:ext>
            </a:extLst>
          </p:cNvPr>
          <p:cNvSpPr>
            <a:spLocks noChangeArrowheads="1"/>
          </p:cNvSpPr>
          <p:nvPr/>
        </p:nvSpPr>
        <p:spPr bwMode="auto">
          <a:xfrm>
            <a:off x="6183841" y="5468520"/>
            <a:ext cx="52205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öhne"/>
                <a:ea typeface="Calibri" panose="020F0502020204030204" pitchFamily="34" charset="0"/>
                <a:cs typeface="Times New Roman" panose="02020603050405020304" pitchFamily="18" charset="0"/>
              </a:rPr>
              <a:t>Fig – 8: Tumor Regression under Angiogenic inhibition (4 mg/kg Endostatin)</a:t>
            </a:r>
          </a:p>
        </p:txBody>
      </p:sp>
    </p:spTree>
    <p:extLst>
      <p:ext uri="{BB962C8B-B14F-4D97-AF65-F5344CB8AC3E}">
        <p14:creationId xmlns:p14="http://schemas.microsoft.com/office/powerpoint/2010/main" val="182409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Controller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37360"/>
                <a:ext cx="10653476" cy="4130936"/>
              </a:xfrm>
            </p:spPr>
            <p:txBody>
              <a:bodyPr>
                <a:noAutofit/>
              </a:bodyPr>
              <a:lstStyle/>
              <a:p>
                <a:pPr lvl="1">
                  <a:lnSpc>
                    <a:spcPct val="100000"/>
                  </a:lnSpc>
                  <a:buFont typeface="Wingdings" panose="05000000000000000000" pitchFamily="2" charset="2"/>
                  <a:buChar char="q"/>
                </a:pPr>
                <a:r>
                  <a:rPr lang="en-US" sz="2800" dirty="0">
                    <a:latin typeface="Söhne"/>
                  </a:rPr>
                  <a:t> MPC Control</a:t>
                </a:r>
              </a:p>
              <a:p>
                <a:pPr lvl="2">
                  <a:lnSpc>
                    <a:spcPct val="100000"/>
                  </a:lnSpc>
                  <a:buFont typeface="Wingdings" panose="05000000000000000000" pitchFamily="2" charset="2"/>
                  <a:buChar char="q"/>
                </a:pPr>
                <a:r>
                  <a:rPr lang="en-US" sz="2000" dirty="0">
                    <a:latin typeface="Söhne"/>
                  </a:rPr>
                  <a:t>  Nonlinear Model Predictive Controller (MPC) with Single-Input Single-Output (SISO) system</a:t>
                </a:r>
              </a:p>
              <a:p>
                <a:pPr lvl="2">
                  <a:lnSpc>
                    <a:spcPct val="100000"/>
                  </a:lnSpc>
                  <a:buFont typeface="Wingdings" panose="05000000000000000000" pitchFamily="2" charset="2"/>
                  <a:buChar char="q"/>
                </a:pPr>
                <a:r>
                  <a:rPr lang="en-US" sz="2000" dirty="0">
                    <a:latin typeface="Söhne"/>
                  </a:rPr>
                  <a:t>  </a:t>
                </a:r>
                <a:r>
                  <a:rPr lang="en-US" sz="2000" b="1" dirty="0">
                    <a:latin typeface="Söhne"/>
                  </a:rPr>
                  <a:t>Efficient Predictions: </a:t>
                </a:r>
                <a:r>
                  <a:rPr lang="en-US" sz="2000" dirty="0">
                    <a:latin typeface="Söhne"/>
                  </a:rPr>
                  <a:t>used simplified tumor growth model for real-time predictions in the MPC framework, optimizing computational efficiency</a:t>
                </a:r>
              </a:p>
              <a:p>
                <a:pPr marL="384038" lvl="2" indent="0">
                  <a:lnSpc>
                    <a:spcPct val="100000"/>
                  </a:lnSpc>
                  <a:buNone/>
                </a:pPr>
                <a14:m>
                  <m:oMathPara xmlns:m="http://schemas.openxmlformats.org/officeDocument/2006/math">
                    <m:oMathParaPr>
                      <m:jc m:val="centerGroup"/>
                    </m:oMathParaPr>
                    <m:oMath xmlns:m="http://schemas.openxmlformats.org/officeDocument/2006/math">
                      <m:acc>
                        <m:accPr>
                          <m:chr m:val="̇"/>
                          <m:ctrlPr>
                            <a:rPr lang="en-IN" sz="2000" i="1" kern="100" smtClean="0">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e>
                      </m:acc>
                      <m:r>
                        <a:rPr lang="en-IN" sz="20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𝜆</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func>
                        <m:func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sz="2000" kern="100">
                              <a:latin typeface="Cambria Math" panose="02040503050406030204" pitchFamily="18" charset="0"/>
                              <a:ea typeface="Calibri" panose="020F0502020204030204" pitchFamily="34" charset="0"/>
                              <a:cs typeface="Times New Roman" panose="02020603050405020304" pitchFamily="18" charset="0"/>
                            </a:rPr>
                            <m:t>ln</m:t>
                          </m:r>
                        </m:fName>
                        <m:e>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den>
                              </m:f>
                            </m:e>
                          </m:d>
                        </m:e>
                      </m:func>
                      <m:r>
                        <a:rPr lang="en-IN" sz="2000" i="1" kern="100">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IN" sz="2000" i="1" kern="100">
                              <a:latin typeface="Cambria Math" panose="02040503050406030204" pitchFamily="18" charset="0"/>
                              <a:ea typeface="Calibri" panose="020F0502020204030204" pitchFamily="34" charset="0"/>
                              <a:cs typeface="Times New Roman" panose="02020603050405020304" pitchFamily="18" charset="0"/>
                            </a:rPr>
                            <m:t>1</m:t>
                          </m:r>
                        </m:e>
                      </m:d>
                    </m:oMath>
                  </m:oMathPara>
                </a14:m>
                <a:endParaRPr lang="en-US" sz="2000" dirty="0">
                  <a:latin typeface="Söhne"/>
                </a:endParaRPr>
              </a:p>
              <a:p>
                <a:pPr marL="384038" lvl="2" indent="0">
                  <a:lnSpc>
                    <a:spcPct val="100000"/>
                  </a:lnSpc>
                  <a:buNone/>
                </a:pPr>
                <a14:m>
                  <m:oMathPara xmlns:m="http://schemas.openxmlformats.org/officeDocument/2006/math">
                    <m:oMathParaPr>
                      <m:jc m:val="centerGroup"/>
                    </m:oMathParaPr>
                    <m:oMath xmlns:m="http://schemas.openxmlformats.org/officeDocument/2006/math">
                      <m:acc>
                        <m:accPr>
                          <m:chr m:val="̇"/>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e>
                      </m:acc>
                      <m:r>
                        <a:rPr lang="en-IN" sz="2000" i="1" kern="100">
                          <a:latin typeface="Cambria Math" panose="02040503050406030204" pitchFamily="18" charset="0"/>
                          <a:ea typeface="Calibri" panose="020F0502020204030204" pitchFamily="34" charset="0"/>
                          <a:cs typeface="Times New Roman" panose="02020603050405020304" pitchFamily="18" charset="0"/>
                        </a:rPr>
                        <m:t>= </m:t>
                      </m:r>
                      <m:r>
                        <a:rPr lang="en-IN" sz="2000" i="1" kern="100">
                          <a:latin typeface="Cambria Math" panose="02040503050406030204" pitchFamily="18" charset="0"/>
                          <a:ea typeface="Calibri" panose="020F0502020204030204" pitchFamily="34" charset="0"/>
                          <a:cs typeface="Times New Roman" panose="02020603050405020304" pitchFamily="18" charset="0"/>
                        </a:rPr>
                        <m:t>𝑏</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IN" sz="2000" i="1" kern="100">
                          <a:latin typeface="Cambria Math" panose="02040503050406030204" pitchFamily="18" charset="0"/>
                          <a:ea typeface="Calibri" panose="020F0502020204030204" pitchFamily="34" charset="0"/>
                          <a:cs typeface="Times New Roman" panose="02020603050405020304" pitchFamily="18" charset="0"/>
                        </a:rPr>
                        <m:t> − </m:t>
                      </m:r>
                      <m:r>
                        <a:rPr lang="en-IN" sz="2000" i="1" kern="100">
                          <a:latin typeface="Cambria Math" panose="02040503050406030204" pitchFamily="18" charset="0"/>
                          <a:ea typeface="Calibri" panose="020F0502020204030204" pitchFamily="34" charset="0"/>
                          <a:cs typeface="Times New Roman" panose="02020603050405020304" pitchFamily="18" charset="0"/>
                        </a:rPr>
                        <m:t>𝑑</m:t>
                      </m:r>
                      <m:sSup>
                        <m:sSup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e>
                        <m:sup>
                          <m:f>
                            <m:f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fPr>
                            <m:num>
                              <m:r>
                                <a:rPr lang="en-IN" sz="2000" i="1" kern="100">
                                  <a:latin typeface="Cambria Math" panose="02040503050406030204" pitchFamily="18" charset="0"/>
                                  <a:ea typeface="Calibri" panose="020F0502020204030204" pitchFamily="34" charset="0"/>
                                  <a:cs typeface="Times New Roman" panose="02020603050405020304" pitchFamily="18" charset="0"/>
                                </a:rPr>
                                <m:t>2</m:t>
                              </m:r>
                            </m:num>
                            <m:den>
                              <m:r>
                                <a:rPr lang="en-IN" sz="2000" i="1" kern="100">
                                  <a:latin typeface="Cambria Math" panose="02040503050406030204" pitchFamily="18" charset="0"/>
                                  <a:ea typeface="Calibri" panose="020F0502020204030204" pitchFamily="34" charset="0"/>
                                  <a:cs typeface="Times New Roman" panose="02020603050405020304" pitchFamily="18" charset="0"/>
                                </a:rPr>
                                <m:t>3</m:t>
                              </m:r>
                            </m:den>
                          </m:f>
                        </m:sup>
                      </m:sSup>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r>
                        <a:rPr lang="en-IN" sz="2000" i="1" kern="100">
                          <a:latin typeface="Cambria Math" panose="02040503050406030204" pitchFamily="18" charset="0"/>
                          <a:ea typeface="Calibri" panose="020F0502020204030204" pitchFamily="34" charset="0"/>
                          <a:cs typeface="Times New Roman" panose="02020603050405020304" pitchFamily="18" charset="0"/>
                        </a:rPr>
                        <m:t>−</m:t>
                      </m:r>
                      <m:r>
                        <a:rPr lang="en-IN" sz="2000" i="1" kern="100">
                          <a:latin typeface="Cambria Math" panose="02040503050406030204" pitchFamily="18" charset="0"/>
                          <a:ea typeface="Calibri" panose="020F0502020204030204" pitchFamily="34" charset="0"/>
                          <a:cs typeface="Times New Roman" panose="02020603050405020304" pitchFamily="18" charset="0"/>
                        </a:rPr>
                        <m:t>𝑒</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r>
                        <a:rPr lang="en-IN" sz="2000" b="0" i="1" kern="100" smtClean="0">
                          <a:latin typeface="Cambria Math" panose="02040503050406030204" pitchFamily="18" charset="0"/>
                          <a:ea typeface="Calibri" panose="020F0502020204030204" pitchFamily="34" charset="0"/>
                          <a:cs typeface="Times New Roman" panose="02020603050405020304" pitchFamily="18" charset="0"/>
                        </a:rPr>
                        <m:t>𝑢</m:t>
                      </m:r>
                      <m:r>
                        <a:rPr lang="en-IN" sz="2000" b="0" i="1" kern="100"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kern="100" smtClean="0">
                          <a:latin typeface="Cambria Math" panose="02040503050406030204" pitchFamily="18" charset="0"/>
                          <a:ea typeface="Calibri" panose="020F0502020204030204" pitchFamily="34" charset="0"/>
                          <a:cs typeface="Times New Roman" panose="02020603050405020304" pitchFamily="18" charset="0"/>
                        </a:rPr>
                        <m:t>𝑡</m:t>
                      </m:r>
                      <m:r>
                        <a:rPr lang="en-IN" sz="2000" b="0" i="1" kern="100" smtClean="0">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IN" sz="2000" i="1" kern="100">
                              <a:latin typeface="Cambria Math" panose="02040503050406030204" pitchFamily="18" charset="0"/>
                              <a:ea typeface="Calibri" panose="020F0502020204030204" pitchFamily="34" charset="0"/>
                              <a:cs typeface="Times New Roman" panose="02020603050405020304" pitchFamily="18" charset="0"/>
                            </a:rPr>
                            <m:t>2</m:t>
                          </m:r>
                        </m:e>
                      </m:d>
                    </m:oMath>
                  </m:oMathPara>
                </a14:m>
                <a:endParaRPr lang="en-US" sz="2000" dirty="0">
                  <a:latin typeface="Söhne"/>
                </a:endParaRPr>
              </a:p>
              <a:p>
                <a:pPr lvl="2">
                  <a:lnSpc>
                    <a:spcPct val="100000"/>
                  </a:lnSpc>
                  <a:buFont typeface="Wingdings" panose="05000000000000000000" pitchFamily="2" charset="2"/>
                  <a:buChar char="q"/>
                </a:pPr>
                <a:r>
                  <a:rPr lang="en-US" sz="2000" dirty="0">
                    <a:latin typeface="Söhne"/>
                  </a:rPr>
                  <a:t>  </a:t>
                </a:r>
                <a:r>
                  <a:rPr lang="en-US" sz="2000" b="1" dirty="0">
                    <a:latin typeface="Söhne"/>
                  </a:rPr>
                  <a:t>EKF for Precision: </a:t>
                </a:r>
                <a:r>
                  <a:rPr lang="en-US" sz="2000" dirty="0">
                    <a:latin typeface="Söhne"/>
                  </a:rPr>
                  <a:t>Extended Kalman Filter refines predictions by incorporating system measurements, enhancing the precision of our control strategy</a:t>
                </a:r>
              </a:p>
              <a:p>
                <a:pPr lvl="2">
                  <a:lnSpc>
                    <a:spcPct val="100000"/>
                  </a:lnSpc>
                  <a:buFont typeface="Wingdings" panose="05000000000000000000" pitchFamily="2" charset="2"/>
                  <a:buChar char="q"/>
                </a:pPr>
                <a:r>
                  <a:rPr lang="en-US" sz="2000" dirty="0">
                    <a:latin typeface="Söhne"/>
                  </a:rPr>
                  <a:t>  Implemented the nonlinear MPC controller in the Simulink</a:t>
                </a:r>
              </a:p>
            </p:txBody>
          </p:sp>
        </mc:Choice>
        <mc:Fallback xmlns="">
          <p:sp>
            <p:nvSpPr>
              <p:cNvPr id="3" name="Content Placeholder 2">
                <a:extLst>
                  <a:ext uri="{FF2B5EF4-FFF2-40B4-BE49-F238E27FC236}">
                    <a16:creationId xmlns:a16="http://schemas.microsoft.com/office/drawing/2014/main" id="{909AF6D5-6F24-98AD-421E-9B7B9AB12662}"/>
                  </a:ext>
                </a:extLst>
              </p:cNvPr>
              <p:cNvSpPr>
                <a:spLocks noGrp="1" noRot="1" noChangeAspect="1" noMove="1" noResize="1" noEditPoints="1" noAdjustHandles="1" noChangeArrowheads="1" noChangeShapeType="1" noTextEdit="1"/>
              </p:cNvSpPr>
              <p:nvPr>
                <p:ph idx="1"/>
              </p:nvPr>
            </p:nvSpPr>
            <p:spPr>
              <a:xfrm>
                <a:off x="918253" y="1737360"/>
                <a:ext cx="10653476" cy="4130936"/>
              </a:xfrm>
              <a:blipFill>
                <a:blip r:embed="rId2"/>
                <a:stretch>
                  <a:fillRect t="-1327" r="-343"/>
                </a:stretch>
              </a:blipFill>
            </p:spPr>
            <p:txBody>
              <a:bodyPr/>
              <a:lstStyle/>
              <a:p>
                <a:r>
                  <a:rPr lang="en-IN">
                    <a:noFill/>
                  </a:rPr>
                  <a:t> </a:t>
                </a:r>
              </a:p>
            </p:txBody>
          </p:sp>
        </mc:Fallback>
      </mc:AlternateContent>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074" name="Picture 1">
            <a:extLst>
              <a:ext uri="{FF2B5EF4-FFF2-40B4-BE49-F238E27FC236}">
                <a16:creationId xmlns:a16="http://schemas.microsoft.com/office/drawing/2014/main" id="{878EA4A5-1999-82E0-4B7A-71C5213BF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2A3EE02-3005-EA90-E8F4-8878F4C5A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05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A290FD1-D9EF-E5CA-3DA1-BE71CCBCBD54}"/>
              </a:ext>
            </a:extLst>
          </p:cNvPr>
          <p:cNvSpPr>
            <a:spLocks noGrp="1"/>
          </p:cNvSpPr>
          <p:nvPr>
            <p:ph type="title"/>
          </p:nvPr>
        </p:nvSpPr>
        <p:spPr>
          <a:xfrm>
            <a:off x="492370" y="516835"/>
            <a:ext cx="3084844" cy="5772840"/>
          </a:xfrm>
        </p:spPr>
        <p:txBody>
          <a:bodyPr anchor="ctr">
            <a:normAutofit/>
          </a:bodyPr>
          <a:lstStyle/>
          <a:p>
            <a:r>
              <a:rPr lang="en-IN" sz="3600">
                <a:solidFill>
                  <a:srgbClr val="FFFFFF"/>
                </a:solidFill>
              </a:rPr>
              <a:t>Overview</a:t>
            </a: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A logo with a tree and text&#10;&#10;Description automatically generated">
            <a:extLst>
              <a:ext uri="{FF2B5EF4-FFF2-40B4-BE49-F238E27FC236}">
                <a16:creationId xmlns:a16="http://schemas.microsoft.com/office/drawing/2014/main" id="{2B054845-00E6-AC87-2420-33369D3EA4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2"/>
            <a:ext cx="898658" cy="1002545"/>
          </a:xfrm>
          <a:prstGeom prst="rect">
            <a:avLst/>
          </a:prstGeom>
          <a:noFill/>
          <a:ln>
            <a:noFill/>
          </a:ln>
        </p:spPr>
      </p:pic>
      <p:sp>
        <p:nvSpPr>
          <p:cNvPr id="5" name="Subtitle 2">
            <a:extLst>
              <a:ext uri="{FF2B5EF4-FFF2-40B4-BE49-F238E27FC236}">
                <a16:creationId xmlns:a16="http://schemas.microsoft.com/office/drawing/2014/main" id="{BFF660AB-F0BB-29E7-0DB0-96506F8A4F5A}"/>
              </a:ext>
            </a:extLst>
          </p:cNvPr>
          <p:cNvSpPr txBox="1">
            <a:spLocks/>
          </p:cNvSpPr>
          <p:nvPr/>
        </p:nvSpPr>
        <p:spPr>
          <a:xfrm>
            <a:off x="8713381" y="6532339"/>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200"/>
              </a:spcBef>
              <a:spcAft>
                <a:spcPts val="1200"/>
              </a:spcAft>
            </a:pPr>
            <a:r>
              <a:rPr lang="en-IN" sz="1400" b="1" dirty="0">
                <a:solidFill>
                  <a:srgbClr val="000000"/>
                </a:solidFill>
                <a:latin typeface="Times New Roman" panose="02020603050405020304" pitchFamily="18" charset="0"/>
                <a:ea typeface="Times New Roman" panose="02020603050405020304" pitchFamily="18" charset="0"/>
              </a:rPr>
              <a:t>Indian Institute of Technology Kharagpur</a:t>
            </a:r>
            <a:endParaRPr lang="en-IN" sz="1600" dirty="0"/>
          </a:p>
        </p:txBody>
      </p:sp>
      <p:graphicFrame>
        <p:nvGraphicFramePr>
          <p:cNvPr id="7" name="Content Placeholder 2">
            <a:extLst>
              <a:ext uri="{FF2B5EF4-FFF2-40B4-BE49-F238E27FC236}">
                <a16:creationId xmlns:a16="http://schemas.microsoft.com/office/drawing/2014/main" id="{F9DB96A1-D298-3015-85BE-2E9956412527}"/>
              </a:ext>
            </a:extLst>
          </p:cNvPr>
          <p:cNvGraphicFramePr>
            <a:graphicFrameLocks noGrp="1"/>
          </p:cNvGraphicFramePr>
          <p:nvPr>
            <p:ph idx="1"/>
            <p:extLst>
              <p:ext uri="{D42A27DB-BD31-4B8C-83A1-F6EECF244321}">
                <p14:modId xmlns:p14="http://schemas.microsoft.com/office/powerpoint/2010/main" val="117279384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1670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Controller Design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37360"/>
            <a:ext cx="10653476" cy="4130936"/>
          </a:xfrm>
        </p:spPr>
        <p:txBody>
          <a:bodyPr>
            <a:noAutofit/>
          </a:bodyPr>
          <a:lstStyle/>
          <a:p>
            <a:pPr lvl="1">
              <a:lnSpc>
                <a:spcPct val="100000"/>
              </a:lnSpc>
              <a:buFont typeface="Wingdings" panose="05000000000000000000" pitchFamily="2" charset="2"/>
              <a:buChar char="q"/>
            </a:pPr>
            <a:r>
              <a:rPr lang="en-US" sz="2800" dirty="0">
                <a:latin typeface="Söhne"/>
              </a:rPr>
              <a:t> Simulink Design – </a:t>
            </a:r>
          </a:p>
          <a:p>
            <a:pPr marL="384048" lvl="2" indent="0">
              <a:lnSpc>
                <a:spcPct val="100000"/>
              </a:lnSpc>
              <a:buNone/>
            </a:pPr>
            <a:endParaRPr lang="en-US" sz="20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074" name="Picture 1">
            <a:extLst>
              <a:ext uri="{FF2B5EF4-FFF2-40B4-BE49-F238E27FC236}">
                <a16:creationId xmlns:a16="http://schemas.microsoft.com/office/drawing/2014/main" id="{878EA4A5-1999-82E0-4B7A-71C5213B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2A3EE02-3005-EA90-E8F4-8878F4C5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diagram of a computer&#10;&#10;Description automatically generated">
            <a:extLst>
              <a:ext uri="{FF2B5EF4-FFF2-40B4-BE49-F238E27FC236}">
                <a16:creationId xmlns:a16="http://schemas.microsoft.com/office/drawing/2014/main" id="{BDABFFA1-9910-44F0-0402-9170F8FDC768}"/>
              </a:ext>
            </a:extLst>
          </p:cNvPr>
          <p:cNvPicPr>
            <a:picLocks noChangeAspect="1"/>
          </p:cNvPicPr>
          <p:nvPr/>
        </p:nvPicPr>
        <p:blipFill>
          <a:blip r:embed="rId4"/>
          <a:stretch>
            <a:fillRect/>
          </a:stretch>
        </p:blipFill>
        <p:spPr>
          <a:xfrm>
            <a:off x="1409252" y="2266665"/>
            <a:ext cx="8433405" cy="4046970"/>
          </a:xfrm>
          <a:prstGeom prst="rect">
            <a:avLst/>
          </a:prstGeom>
        </p:spPr>
      </p:pic>
      <p:sp>
        <p:nvSpPr>
          <p:cNvPr id="12" name="TextBox 11">
            <a:extLst>
              <a:ext uri="{FF2B5EF4-FFF2-40B4-BE49-F238E27FC236}">
                <a16:creationId xmlns:a16="http://schemas.microsoft.com/office/drawing/2014/main" id="{FF5D6243-4174-9319-DE66-1811A149CF06}"/>
              </a:ext>
            </a:extLst>
          </p:cNvPr>
          <p:cNvSpPr txBox="1"/>
          <p:nvPr/>
        </p:nvSpPr>
        <p:spPr>
          <a:xfrm>
            <a:off x="9842658" y="4817087"/>
            <a:ext cx="1880179" cy="1323439"/>
          </a:xfrm>
          <a:prstGeom prst="rect">
            <a:avLst/>
          </a:prstGeom>
          <a:noFill/>
        </p:spPr>
        <p:txBody>
          <a:bodyPr wrap="square">
            <a:spAutoFit/>
          </a:bodyPr>
          <a:lstStyle/>
          <a:p>
            <a:r>
              <a:rPr lang="en-IN" sz="2000" dirty="0">
                <a:solidFill>
                  <a:srgbClr val="191919"/>
                </a:solidFill>
                <a:effectLst/>
                <a:latin typeface="Söhne"/>
                <a:ea typeface="Calibri" panose="020F0502020204030204" pitchFamily="34" charset="0"/>
                <a:cs typeface="Times New Roman" panose="02020603050405020304" pitchFamily="18" charset="0"/>
              </a:rPr>
              <a:t>Fig – 2: Simulink Design of the control system block</a:t>
            </a:r>
            <a:endParaRPr lang="en-IN" sz="2000" dirty="0">
              <a:latin typeface="Söhne"/>
            </a:endParaRPr>
          </a:p>
        </p:txBody>
      </p:sp>
    </p:spTree>
    <p:extLst>
      <p:ext uri="{BB962C8B-B14F-4D97-AF65-F5344CB8AC3E}">
        <p14:creationId xmlns:p14="http://schemas.microsoft.com/office/powerpoint/2010/main" val="3877054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37360"/>
            <a:ext cx="10653476" cy="4130936"/>
          </a:xfrm>
        </p:spPr>
        <p:txBody>
          <a:bodyPr>
            <a:noAutofit/>
          </a:bodyPr>
          <a:lstStyle/>
          <a:p>
            <a:pPr lvl="1">
              <a:lnSpc>
                <a:spcPct val="100000"/>
              </a:lnSpc>
              <a:buFont typeface="Wingdings" panose="05000000000000000000" pitchFamily="2" charset="2"/>
              <a:buChar char="q"/>
            </a:pPr>
            <a:r>
              <a:rPr lang="en-US" sz="2200" dirty="0">
                <a:latin typeface="Söhne"/>
              </a:rPr>
              <a:t> </a:t>
            </a:r>
            <a:r>
              <a:rPr lang="en-IN" sz="2200" b="1" i="0" dirty="0">
                <a:effectLst/>
                <a:latin typeface="Söhne"/>
              </a:rPr>
              <a:t>Parameter Optimization Challenges: </a:t>
            </a:r>
            <a:r>
              <a:rPr lang="en-US" sz="2200" i="0" dirty="0">
                <a:effectLst/>
                <a:latin typeface="Söhne"/>
              </a:rPr>
              <a:t>Despite successful parameter optimization using the Particle Swarm Algorithm, discrepancies arose during subsequent testing with 4 mg/kg of Endostatin</a:t>
            </a:r>
          </a:p>
          <a:p>
            <a:pPr marL="201168" lvl="1" indent="0">
              <a:lnSpc>
                <a:spcPct val="100000"/>
              </a:lnSpc>
              <a:buNone/>
            </a:pPr>
            <a:endParaRPr lang="en-US" sz="2200" i="0" dirty="0">
              <a:effectLst/>
              <a:latin typeface="Söhne"/>
            </a:endParaRPr>
          </a:p>
          <a:p>
            <a:pPr lvl="1">
              <a:lnSpc>
                <a:spcPct val="100000"/>
              </a:lnSpc>
              <a:buFont typeface="Wingdings" panose="05000000000000000000" pitchFamily="2" charset="2"/>
              <a:buChar char="q"/>
            </a:pPr>
            <a:r>
              <a:rPr lang="en-US" sz="2200" dirty="0">
                <a:latin typeface="Söhne"/>
              </a:rPr>
              <a:t> </a:t>
            </a:r>
            <a:r>
              <a:rPr lang="en-US" sz="2200" b="1" dirty="0">
                <a:latin typeface="Söhne"/>
              </a:rPr>
              <a:t>Shift to Controller Design</a:t>
            </a:r>
            <a:r>
              <a:rPr lang="en-US" sz="2200" dirty="0">
                <a:latin typeface="Söhne"/>
              </a:rPr>
              <a:t>: Focusing on optimal drug delivery rates, we transitioned to a nonlinear Model Predictive Control (MPC) approach due to challenges in achieving desired outcomes with Endostatin</a:t>
            </a:r>
          </a:p>
          <a:p>
            <a:pPr marL="201168" lvl="1" indent="0">
              <a:lnSpc>
                <a:spcPct val="100000"/>
              </a:lnSpc>
              <a:buNone/>
            </a:pPr>
            <a:endParaRPr lang="en-US" sz="2200" dirty="0">
              <a:latin typeface="Söhne"/>
            </a:endParaRPr>
          </a:p>
          <a:p>
            <a:pPr lvl="1">
              <a:lnSpc>
                <a:spcPct val="100000"/>
              </a:lnSpc>
              <a:buFont typeface="Wingdings" panose="05000000000000000000" pitchFamily="2" charset="2"/>
              <a:buChar char="q"/>
            </a:pPr>
            <a:r>
              <a:rPr lang="en-US" sz="2200" dirty="0">
                <a:latin typeface="Söhne"/>
              </a:rPr>
              <a:t> </a:t>
            </a:r>
            <a:r>
              <a:rPr lang="en-IN" sz="2200" b="1" i="0" dirty="0">
                <a:effectLst/>
                <a:latin typeface="Söhne"/>
              </a:rPr>
              <a:t>Implementation Hurdles</a:t>
            </a:r>
            <a:r>
              <a:rPr lang="en-US" sz="2200" b="1" i="0" dirty="0">
                <a:effectLst/>
                <a:latin typeface="Söhne"/>
              </a:rPr>
              <a:t>: </a:t>
            </a:r>
            <a:r>
              <a:rPr lang="en-US" sz="2200" i="0" dirty="0">
                <a:effectLst/>
                <a:latin typeface="Söhne"/>
              </a:rPr>
              <a:t>Challenges were encountered in implementing the MPC controller in Simulink, particularly in obtaining the desired output</a:t>
            </a:r>
            <a:endParaRPr lang="en-US" sz="22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074" name="Picture 1">
            <a:extLst>
              <a:ext uri="{FF2B5EF4-FFF2-40B4-BE49-F238E27FC236}">
                <a16:creationId xmlns:a16="http://schemas.microsoft.com/office/drawing/2014/main" id="{878EA4A5-1999-82E0-4B7A-71C5213B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2A3EE02-3005-EA90-E8F4-8878F4C5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990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Future Work</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18253" y="1737360"/>
            <a:ext cx="10653476" cy="4130936"/>
          </a:xfrm>
        </p:spPr>
        <p:txBody>
          <a:bodyPr>
            <a:noAutofit/>
          </a:bodyPr>
          <a:lstStyle/>
          <a:p>
            <a:pPr lvl="1">
              <a:lnSpc>
                <a:spcPct val="100000"/>
              </a:lnSpc>
              <a:buFont typeface="Wingdings" panose="05000000000000000000" pitchFamily="2" charset="2"/>
              <a:buChar char="q"/>
            </a:pPr>
            <a:r>
              <a:rPr lang="en-US" sz="2200" dirty="0">
                <a:latin typeface="Söhne"/>
              </a:rPr>
              <a:t> </a:t>
            </a:r>
            <a:r>
              <a:rPr lang="en-US" sz="2200" b="1" i="0" dirty="0">
                <a:effectLst/>
                <a:latin typeface="Söhne"/>
              </a:rPr>
              <a:t>Addressing Endostatin Deviation: </a:t>
            </a:r>
            <a:r>
              <a:rPr lang="en-US" sz="2200" i="0" dirty="0">
                <a:effectLst/>
                <a:latin typeface="Söhne"/>
              </a:rPr>
              <a:t>Explore Nonlinear controllers incorporating parameters to optimize drug delivery rates, particularly in response to deviations observed with 4 mg/kg/day endostatin</a:t>
            </a:r>
          </a:p>
          <a:p>
            <a:pPr marL="201168" lvl="1" indent="0">
              <a:lnSpc>
                <a:spcPct val="100000"/>
              </a:lnSpc>
              <a:buNone/>
            </a:pPr>
            <a:endParaRPr lang="en-US" sz="2200" i="0" dirty="0">
              <a:effectLst/>
              <a:latin typeface="Söhne"/>
            </a:endParaRPr>
          </a:p>
          <a:p>
            <a:pPr lvl="1">
              <a:lnSpc>
                <a:spcPct val="100000"/>
              </a:lnSpc>
              <a:buFont typeface="Wingdings" panose="05000000000000000000" pitchFamily="2" charset="2"/>
              <a:buChar char="q"/>
            </a:pPr>
            <a:r>
              <a:rPr lang="en-US" sz="2200" b="1" dirty="0">
                <a:latin typeface="Söhne"/>
              </a:rPr>
              <a:t> </a:t>
            </a:r>
            <a:r>
              <a:rPr lang="en-US" sz="2200" dirty="0">
                <a:latin typeface="Söhne"/>
              </a:rPr>
              <a:t>Explore Simulink thoroughly for improved controller design results. Investigate potential modifications to enhance the Simulink setup</a:t>
            </a:r>
          </a:p>
          <a:p>
            <a:pPr marL="201168" lvl="1" indent="0">
              <a:lnSpc>
                <a:spcPct val="100000"/>
              </a:lnSpc>
              <a:buNone/>
            </a:pPr>
            <a:endParaRPr lang="en-US" sz="2200" dirty="0">
              <a:latin typeface="Söhne"/>
            </a:endParaRPr>
          </a:p>
          <a:p>
            <a:pPr lvl="1">
              <a:lnSpc>
                <a:spcPct val="100000"/>
              </a:lnSpc>
              <a:buFont typeface="Wingdings" panose="05000000000000000000" pitchFamily="2" charset="2"/>
              <a:buChar char="q"/>
            </a:pPr>
            <a:r>
              <a:rPr lang="en-US" sz="2200" b="1" i="0" dirty="0">
                <a:effectLst/>
                <a:latin typeface="Söhne"/>
              </a:rPr>
              <a:t> Diverse Nonlinear Controllers: </a:t>
            </a:r>
            <a:r>
              <a:rPr lang="en-US" sz="2200" i="0" dirty="0">
                <a:effectLst/>
                <a:latin typeface="Söhne"/>
              </a:rPr>
              <a:t>Broaden the scope by exploring alternative nonlinear controllers beyond MPC. Assess the applicability and efficiency of various control strategies for optimizing drug delivery rates, considering their impact on efficacy and cost-effectiveness</a:t>
            </a:r>
            <a:endParaRPr lang="en-US" sz="22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074" name="Picture 1">
            <a:extLst>
              <a:ext uri="{FF2B5EF4-FFF2-40B4-BE49-F238E27FC236}">
                <a16:creationId xmlns:a16="http://schemas.microsoft.com/office/drawing/2014/main" id="{878EA4A5-1999-82E0-4B7A-71C5213B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52A3EE02-3005-EA90-E8F4-8878F4C5A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3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9BE5-D81D-6B99-314D-C03F26306BE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AE67615-0E65-AA27-0BDB-6F0666C0D0EF}"/>
              </a:ext>
            </a:extLst>
          </p:cNvPr>
          <p:cNvSpPr>
            <a:spLocks noGrp="1"/>
          </p:cNvSpPr>
          <p:nvPr>
            <p:ph idx="1"/>
          </p:nvPr>
        </p:nvSpPr>
        <p:spPr>
          <a:xfrm>
            <a:off x="1097279" y="1845734"/>
            <a:ext cx="10741511" cy="4361428"/>
          </a:xfrm>
        </p:spPr>
        <p:txBody>
          <a:bodyPr>
            <a:normAutofit fontScale="92500" lnSpcReduction="10000"/>
          </a:bodyPr>
          <a:lstStyle/>
          <a:p>
            <a:r>
              <a:rPr lang="en-IN" sz="1600" dirty="0">
                <a:latin typeface="Söhne"/>
              </a:rPr>
              <a:t>[1] Kovács, L., Szeles, A., </a:t>
            </a:r>
            <a:r>
              <a:rPr lang="en-IN" sz="1600" dirty="0" err="1">
                <a:latin typeface="Söhne"/>
              </a:rPr>
              <a:t>Sápi</a:t>
            </a:r>
            <a:r>
              <a:rPr lang="en-IN" sz="1600" dirty="0">
                <a:latin typeface="Söhne"/>
              </a:rPr>
              <a:t>, J., Drexler, D.A., Rudas, I., </a:t>
            </a:r>
            <a:r>
              <a:rPr lang="en-IN" sz="1600" dirty="0" err="1">
                <a:latin typeface="Söhne"/>
              </a:rPr>
              <a:t>Harmati</a:t>
            </a:r>
            <a:r>
              <a:rPr lang="en-IN" sz="1600" dirty="0">
                <a:latin typeface="Söhne"/>
              </a:rPr>
              <a:t>, I., </a:t>
            </a:r>
            <a:r>
              <a:rPr lang="en-IN" sz="1600" dirty="0" err="1">
                <a:latin typeface="Söhne"/>
              </a:rPr>
              <a:t>Sápi</a:t>
            </a:r>
            <a:r>
              <a:rPr lang="en-IN" sz="1600" dirty="0">
                <a:latin typeface="Söhne"/>
              </a:rPr>
              <a:t>, Z. Model-based angiogenic inhibition of tumor growth using modern robust control method (2014) Computer Methods and Programs in Biomedicine, 114 (3), pp. e98-e110.</a:t>
            </a:r>
            <a:br>
              <a:rPr lang="en-IN" sz="1600" dirty="0">
                <a:latin typeface="Söhne"/>
              </a:rPr>
            </a:br>
            <a:r>
              <a:rPr lang="en-IN" sz="1600" dirty="0">
                <a:latin typeface="Söhne"/>
              </a:rPr>
              <a:t>https://doi.org/10.1016/j.cmpb.2014.01.002</a:t>
            </a:r>
          </a:p>
          <a:p>
            <a:r>
              <a:rPr lang="en-IN" sz="1600" dirty="0">
                <a:latin typeface="Söhne"/>
              </a:rPr>
              <a:t>[2] P. Hahnfeldt, D. </a:t>
            </a:r>
            <a:r>
              <a:rPr lang="en-IN" sz="1600" dirty="0" err="1">
                <a:latin typeface="Söhne"/>
              </a:rPr>
              <a:t>Panigrahy</a:t>
            </a:r>
            <a:r>
              <a:rPr lang="en-IN" sz="1600" dirty="0">
                <a:latin typeface="Söhne"/>
              </a:rPr>
              <a:t>, J. Folkman, L. </a:t>
            </a:r>
            <a:r>
              <a:rPr lang="en-IN" sz="1600" dirty="0" err="1">
                <a:latin typeface="Söhne"/>
              </a:rPr>
              <a:t>Hlatky</a:t>
            </a:r>
            <a:r>
              <a:rPr lang="en-IN" sz="1600" dirty="0">
                <a:latin typeface="Söhne"/>
              </a:rPr>
              <a:t>, Tumor development under angiogenic signaling: a dynamical theory of tumor growth, treatment response, and postvascular dormancy, Cancer Research 59 (1999) 4770–4775.</a:t>
            </a:r>
            <a:br>
              <a:rPr lang="en-IN" sz="1600" dirty="0">
                <a:latin typeface="Söhne"/>
              </a:rPr>
            </a:br>
            <a:r>
              <a:rPr lang="en-IN" sz="1600" dirty="0">
                <a:latin typeface="Söhne"/>
              </a:rPr>
              <a:t>https://pubmed.ncbi.nlm.nih.gov/10519381/</a:t>
            </a:r>
          </a:p>
          <a:p>
            <a:r>
              <a:rPr lang="en-IN" sz="1600" dirty="0">
                <a:latin typeface="Söhne"/>
              </a:rPr>
              <a:t>[3] Drexler, D. A., Kovács, L., </a:t>
            </a:r>
            <a:r>
              <a:rPr lang="en-IN" sz="1600" dirty="0" err="1">
                <a:latin typeface="Söhne"/>
              </a:rPr>
              <a:t>Sápi</a:t>
            </a:r>
            <a:r>
              <a:rPr lang="en-IN" sz="1600" dirty="0">
                <a:latin typeface="Söhne"/>
              </a:rPr>
              <a:t>, J., </a:t>
            </a:r>
            <a:r>
              <a:rPr lang="en-IN" sz="1600" dirty="0" err="1">
                <a:latin typeface="Söhne"/>
              </a:rPr>
              <a:t>Harmati</a:t>
            </a:r>
            <a:r>
              <a:rPr lang="en-IN" sz="1600" dirty="0">
                <a:latin typeface="Söhne"/>
              </a:rPr>
              <a:t>, I., &amp; </a:t>
            </a:r>
            <a:r>
              <a:rPr lang="en-IN" sz="1600" dirty="0" err="1">
                <a:latin typeface="Söhne"/>
              </a:rPr>
              <a:t>Benyó</a:t>
            </a:r>
            <a:r>
              <a:rPr lang="en-IN" sz="1600" dirty="0">
                <a:latin typeface="Söhne"/>
              </a:rPr>
              <a:t>, Z. (2011). Model-based analysis and synthesis of tumor growth under angiogenic inhibition: a case study. IFAC Proceedings Volumes, 44(1), 3753-3758. </a:t>
            </a:r>
            <a:br>
              <a:rPr lang="en-IN" sz="1600" dirty="0">
                <a:latin typeface="Söhne"/>
              </a:rPr>
            </a:br>
            <a:r>
              <a:rPr lang="en-IN" sz="1600" dirty="0">
                <a:latin typeface="Söhne"/>
              </a:rPr>
              <a:t>https://doi.org/10.3182/20110828-6-IT-1002.02107</a:t>
            </a:r>
          </a:p>
          <a:p>
            <a:r>
              <a:rPr lang="en-IN" sz="1600" dirty="0">
                <a:latin typeface="Söhne"/>
              </a:rPr>
              <a:t>[4] O'Reilly, M. S., Boehm, T., Shing, Y., </a:t>
            </a:r>
            <a:r>
              <a:rPr lang="en-IN" sz="1600" dirty="0" err="1">
                <a:latin typeface="Söhne"/>
              </a:rPr>
              <a:t>Fukai</a:t>
            </a:r>
            <a:r>
              <a:rPr lang="en-IN" sz="1600" dirty="0">
                <a:latin typeface="Söhne"/>
              </a:rPr>
              <a:t>, N., </a:t>
            </a:r>
            <a:r>
              <a:rPr lang="en-IN" sz="1600" dirty="0" err="1">
                <a:latin typeface="Söhne"/>
              </a:rPr>
              <a:t>Vasios</a:t>
            </a:r>
            <a:r>
              <a:rPr lang="en-IN" sz="1600" dirty="0">
                <a:latin typeface="Söhne"/>
              </a:rPr>
              <a:t>, G., Lane, W. S., Flynn, E., </a:t>
            </a:r>
            <a:r>
              <a:rPr lang="en-IN" sz="1600" dirty="0" err="1">
                <a:latin typeface="Söhne"/>
              </a:rPr>
              <a:t>Birkhead</a:t>
            </a:r>
            <a:r>
              <a:rPr lang="en-IN" sz="1600" dirty="0">
                <a:latin typeface="Söhne"/>
              </a:rPr>
              <a:t>, J. R., Olsen, B. R., &amp; Folkman, J. (1997). Endostatin: An Endogenous Inhibitor of Angiogenesis and Tumor Growth. Cell, 88(2), 277-285. </a:t>
            </a:r>
            <a:br>
              <a:rPr lang="en-IN" sz="1600" dirty="0">
                <a:latin typeface="Söhne"/>
              </a:rPr>
            </a:br>
            <a:r>
              <a:rPr lang="en-IN" sz="1600" dirty="0">
                <a:latin typeface="Söhne"/>
              </a:rPr>
              <a:t>https://doi.org/10.1016/S0092-8674(00)81848-6   </a:t>
            </a:r>
          </a:p>
          <a:p>
            <a:r>
              <a:rPr lang="en-IN" sz="1600" dirty="0">
                <a:latin typeface="Söhne"/>
              </a:rPr>
              <a:t>[5] Nath, N.; </a:t>
            </a:r>
            <a:r>
              <a:rPr lang="en-IN" sz="1600" dirty="0" err="1">
                <a:latin typeface="Söhne"/>
              </a:rPr>
              <a:t>Kil</a:t>
            </a:r>
            <a:r>
              <a:rPr lang="en-IN" sz="1600" dirty="0">
                <a:latin typeface="Söhne"/>
              </a:rPr>
              <a:t>, I.; </a:t>
            </a:r>
            <a:r>
              <a:rPr lang="en-IN" sz="1600" dirty="0" err="1">
                <a:latin typeface="Söhne"/>
              </a:rPr>
              <a:t>Hasirci</a:t>
            </a:r>
            <a:r>
              <a:rPr lang="en-IN" sz="1600" dirty="0">
                <a:latin typeface="Söhne"/>
              </a:rPr>
              <a:t>, U.; Groff, R.E.; Burg, T.C. Nonlinear Adaptive Optimal Controller Design for Anti-Angiogenic Tumor Treatment. Biomedicines 2023, 11, 497. </a:t>
            </a:r>
            <a:br>
              <a:rPr lang="en-IN" sz="1600" dirty="0">
                <a:latin typeface="Söhne"/>
              </a:rPr>
            </a:br>
            <a:r>
              <a:rPr lang="en-IN" sz="1600" dirty="0">
                <a:latin typeface="Söhne"/>
              </a:rPr>
              <a:t>https://doi.org/10.3390/ biomedicines11020497</a:t>
            </a:r>
          </a:p>
          <a:p>
            <a:r>
              <a:rPr lang="en-IN" sz="1600" dirty="0">
                <a:latin typeface="Söhne"/>
              </a:rPr>
              <a:t>[6] Czakó, B., &amp; Kovács, L. (2018). Nonlinear Model Predictive Control Using Robust Fixed Point Transformation-Based Phenomena for Controlling Tumor Growth. Machines, 6(4), 49. MDPI AG. </a:t>
            </a:r>
            <a:br>
              <a:rPr lang="en-IN" sz="1600" dirty="0">
                <a:latin typeface="Söhne"/>
              </a:rPr>
            </a:br>
            <a:r>
              <a:rPr lang="en-IN" sz="1600" dirty="0">
                <a:latin typeface="Söhne"/>
              </a:rPr>
              <a:t>http://dx.doi.org/10.3390/machines6040049 </a:t>
            </a:r>
          </a:p>
        </p:txBody>
      </p:sp>
    </p:spTree>
    <p:extLst>
      <p:ext uri="{BB962C8B-B14F-4D97-AF65-F5344CB8AC3E}">
        <p14:creationId xmlns:p14="http://schemas.microsoft.com/office/powerpoint/2010/main" val="269713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D4A1FF-A98A-7F75-4266-04BCA22DA447}"/>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p>
        </p:txBody>
      </p:sp>
      <p:cxnSp>
        <p:nvCxnSpPr>
          <p:cNvPr id="17" name="Straight Connector 1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83904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D4A1FF-A98A-7F75-4266-04BCA22DA44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Questions</a:t>
            </a:r>
            <a:endParaRPr lang="en-US" sz="8000">
              <a:solidFill>
                <a:schemeClr val="tx1">
                  <a:lumMod val="85000"/>
                  <a:lumOff val="15000"/>
                </a:schemeClr>
              </a:solidFill>
            </a:endParaRPr>
          </a:p>
        </p:txBody>
      </p:sp>
      <p:pic>
        <p:nvPicPr>
          <p:cNvPr id="25" name="Graphic 24" descr="Help">
            <a:extLst>
              <a:ext uri="{FF2B5EF4-FFF2-40B4-BE49-F238E27FC236}">
                <a16:creationId xmlns:a16="http://schemas.microsoft.com/office/drawing/2014/main" id="{11C3063D-52D8-3EF4-1361-DAB8C96625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36" name="Straight Connector 35">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55815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E7A7-5315-1E46-F855-ACB81854B2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8F2D78-618D-3780-8215-2355135245B9}"/>
              </a:ext>
            </a:extLst>
          </p:cNvPr>
          <p:cNvSpPr>
            <a:spLocks noGrp="1"/>
          </p:cNvSpPr>
          <p:nvPr>
            <p:ph idx="1"/>
          </p:nvPr>
        </p:nvSpPr>
        <p:spPr/>
        <p:txBody>
          <a:bodyPr/>
          <a:lstStyle/>
          <a:p>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91C3FE-CC03-061F-70EE-964BDB051E16}"/>
                  </a:ext>
                </a:extLst>
              </p:cNvPr>
              <p:cNvSpPr txBox="1"/>
              <p:nvPr/>
            </p:nvSpPr>
            <p:spPr>
              <a:xfrm>
                <a:off x="1301677" y="2209130"/>
                <a:ext cx="4436454" cy="1477328"/>
              </a:xfrm>
              <a:prstGeom prst="rect">
                <a:avLst/>
              </a:prstGeom>
              <a:noFill/>
            </p:spPr>
            <p:txBody>
              <a:bodyPr wrap="square" rtlCol="0">
                <a:spAutoFit/>
              </a:bodyPr>
              <a:lstStyle/>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1</m:t>
                        </m:r>
                      </m:sub>
                    </m:sSub>
                  </m:oMath>
                </a14:m>
                <a:r>
                  <a:rPr lang="en-IN" dirty="0"/>
                  <a:t> - </a:t>
                </a:r>
                <a:r>
                  <a:rPr lang="en-IN" dirty="0">
                    <a:latin typeface="Söhne"/>
                  </a:rPr>
                  <a:t>tumor growth rate (1/day)</a:t>
                </a:r>
              </a:p>
              <a:p>
                <a14:m>
                  <m:oMath xmlns:m="http://schemas.openxmlformats.org/officeDocument/2006/math">
                    <m:r>
                      <a:rPr lang="en-IN" i="1">
                        <a:latin typeface="Cambria Math" panose="02040503050406030204" pitchFamily="18" charset="0"/>
                      </a:rPr>
                      <m:t>𝑏</m:t>
                    </m:r>
                  </m:oMath>
                </a14:m>
                <a:r>
                  <a:rPr lang="en-IN" dirty="0"/>
                  <a:t> - </a:t>
                </a:r>
                <a:r>
                  <a:rPr lang="en-IN" dirty="0">
                    <a:latin typeface="Söhne"/>
                  </a:rPr>
                  <a:t>vascular birth rate (1/day)</a:t>
                </a:r>
              </a:p>
              <a:p>
                <a14:m>
                  <m:oMath xmlns:m="http://schemas.openxmlformats.org/officeDocument/2006/math">
                    <m:r>
                      <a:rPr lang="en-IN" i="1">
                        <a:latin typeface="Cambria Math" panose="02040503050406030204" pitchFamily="18" charset="0"/>
                      </a:rPr>
                      <m:t>𝑑</m:t>
                    </m:r>
                  </m:oMath>
                </a14:m>
                <a:r>
                  <a:rPr lang="en-IN" dirty="0"/>
                  <a:t> - </a:t>
                </a:r>
                <a:r>
                  <a:rPr lang="en-IN" dirty="0">
                    <a:latin typeface="Söhne"/>
                  </a:rPr>
                  <a:t>vascular death rate (1/ (mm</a:t>
                </a:r>
                <a:r>
                  <a:rPr lang="en-IN" baseline="30000" dirty="0">
                    <a:latin typeface="Söhne"/>
                  </a:rPr>
                  <a:t>2/3</a:t>
                </a:r>
                <a:r>
                  <a:rPr lang="en-IN" dirty="0">
                    <a:latin typeface="Söhne"/>
                  </a:rPr>
                  <a:t>· day))</a:t>
                </a:r>
              </a:p>
              <a:p>
                <a14:m>
                  <m:oMath xmlns:m="http://schemas.openxmlformats.org/officeDocument/2006/math">
                    <m:r>
                      <a:rPr lang="en-IN" i="1">
                        <a:latin typeface="Cambria Math" panose="02040503050406030204" pitchFamily="18" charset="0"/>
                      </a:rPr>
                      <m:t>𝑒</m:t>
                    </m:r>
                  </m:oMath>
                </a14:m>
                <a:r>
                  <a:rPr lang="en-IN" dirty="0"/>
                  <a:t> - </a:t>
                </a:r>
                <a:r>
                  <a:rPr lang="en-IN" dirty="0">
                    <a:latin typeface="Söhne"/>
                  </a:rPr>
                  <a:t>drug killing parameter (1/ (day · mg/kg)</a:t>
                </a:r>
              </a:p>
              <a:p>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3</m:t>
                        </m:r>
                      </m:sub>
                    </m:sSub>
                  </m:oMath>
                </a14:m>
                <a:r>
                  <a:rPr lang="en-IN" baseline="-25000" dirty="0"/>
                  <a:t> </a:t>
                </a:r>
                <a:r>
                  <a:rPr lang="en-IN" dirty="0"/>
                  <a:t>- </a:t>
                </a:r>
                <a:r>
                  <a:rPr lang="en-IN" dirty="0">
                    <a:latin typeface="Söhne"/>
                  </a:rPr>
                  <a:t>drug clearance (1/day)</a:t>
                </a:r>
              </a:p>
            </p:txBody>
          </p:sp>
        </mc:Choice>
        <mc:Fallback xmlns="">
          <p:sp>
            <p:nvSpPr>
              <p:cNvPr id="4" name="TextBox 3">
                <a:extLst>
                  <a:ext uri="{FF2B5EF4-FFF2-40B4-BE49-F238E27FC236}">
                    <a16:creationId xmlns:a16="http://schemas.microsoft.com/office/drawing/2014/main" id="{0691C3FE-CC03-061F-70EE-964BDB051E16}"/>
                  </a:ext>
                </a:extLst>
              </p:cNvPr>
              <p:cNvSpPr txBox="1">
                <a:spLocks noRot="1" noChangeAspect="1" noMove="1" noResize="1" noEditPoints="1" noAdjustHandles="1" noChangeArrowheads="1" noChangeShapeType="1" noTextEdit="1"/>
              </p:cNvSpPr>
              <p:nvPr/>
            </p:nvSpPr>
            <p:spPr>
              <a:xfrm>
                <a:off x="1301677" y="2209130"/>
                <a:ext cx="4436454" cy="1477328"/>
              </a:xfrm>
              <a:prstGeom prst="rect">
                <a:avLst/>
              </a:prstGeom>
              <a:blipFill>
                <a:blip r:embed="rId2"/>
                <a:stretch>
                  <a:fillRect t="-2058" b="-5350"/>
                </a:stretch>
              </a:blipFill>
            </p:spPr>
            <p:txBody>
              <a:bodyPr/>
              <a:lstStyle/>
              <a:p>
                <a:r>
                  <a:rPr lang="en-IN">
                    <a:noFill/>
                  </a:rPr>
                  <a:t> </a:t>
                </a:r>
              </a:p>
            </p:txBody>
          </p:sp>
        </mc:Fallback>
      </mc:AlternateContent>
    </p:spTree>
    <p:extLst>
      <p:ext uri="{BB962C8B-B14F-4D97-AF65-F5344CB8AC3E}">
        <p14:creationId xmlns:p14="http://schemas.microsoft.com/office/powerpoint/2010/main" val="14184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E7A7-5315-1E46-F855-ACB81854B2D5}"/>
              </a:ext>
            </a:extLst>
          </p:cNvPr>
          <p:cNvSpPr>
            <a:spLocks noGrp="1"/>
          </p:cNvSpPr>
          <p:nvPr>
            <p:ph type="title"/>
          </p:nvPr>
        </p:nvSpPr>
        <p:spPr/>
        <p:txBody>
          <a:bodyPr/>
          <a:lstStyle/>
          <a:p>
            <a:r>
              <a:rPr lang="en-IN" dirty="0"/>
              <a:t>Genetic Algorithm</a:t>
            </a:r>
          </a:p>
        </p:txBody>
      </p:sp>
      <p:sp>
        <p:nvSpPr>
          <p:cNvPr id="3" name="Content Placeholder 2">
            <a:extLst>
              <a:ext uri="{FF2B5EF4-FFF2-40B4-BE49-F238E27FC236}">
                <a16:creationId xmlns:a16="http://schemas.microsoft.com/office/drawing/2014/main" id="{5C8F2D78-618D-3780-8215-2355135245B9}"/>
              </a:ext>
            </a:extLst>
          </p:cNvPr>
          <p:cNvSpPr>
            <a:spLocks noGrp="1"/>
          </p:cNvSpPr>
          <p:nvPr>
            <p:ph idx="1"/>
          </p:nvPr>
        </p:nvSpPr>
        <p:spPr/>
        <p:txBody>
          <a:bodyPr/>
          <a:lstStyle/>
          <a:p>
            <a:pPr>
              <a:buFont typeface="Wingdings" panose="05000000000000000000" pitchFamily="2" charset="2"/>
              <a:buChar char="q"/>
            </a:pPr>
            <a:r>
              <a:rPr lang="en-US" dirty="0"/>
              <a:t>Purpose: Mimics the process of natural selection to find optimal solutions to problems.</a:t>
            </a:r>
          </a:p>
          <a:p>
            <a:pPr>
              <a:buFont typeface="Wingdings" panose="05000000000000000000" pitchFamily="2" charset="2"/>
              <a:buChar char="q"/>
            </a:pPr>
            <a:r>
              <a:rPr lang="en-US" dirty="0"/>
              <a:t>Process: Employs crossover (recombination), mutation, and selection operations to create a new generation of solutions, improving over successive iterations.</a:t>
            </a:r>
            <a:r>
              <a:rPr lang="en-IN" dirty="0"/>
              <a:t> </a:t>
            </a:r>
          </a:p>
          <a:p>
            <a:pPr>
              <a:buFont typeface="Wingdings" panose="05000000000000000000" pitchFamily="2" charset="2"/>
              <a:buChar char="q"/>
            </a:pPr>
            <a:r>
              <a:rPr lang="en-IN" dirty="0"/>
              <a:t> Step 1 - Initialize a Population</a:t>
            </a:r>
          </a:p>
          <a:p>
            <a:pPr>
              <a:buFont typeface="Wingdings" panose="05000000000000000000" pitchFamily="2" charset="2"/>
              <a:buChar char="q"/>
            </a:pPr>
            <a:r>
              <a:rPr lang="en-IN" dirty="0"/>
              <a:t> Step 2 - fitness Function</a:t>
            </a:r>
          </a:p>
          <a:p>
            <a:pPr>
              <a:buFont typeface="Wingdings" panose="05000000000000000000" pitchFamily="2" charset="2"/>
              <a:buChar char="q"/>
            </a:pPr>
            <a:r>
              <a:rPr lang="en-IN" dirty="0"/>
              <a:t> Step 3 - Selection</a:t>
            </a:r>
          </a:p>
          <a:p>
            <a:pPr>
              <a:buFont typeface="Wingdings" panose="05000000000000000000" pitchFamily="2" charset="2"/>
              <a:buChar char="q"/>
            </a:pPr>
            <a:r>
              <a:rPr lang="en-IN" dirty="0"/>
              <a:t> Step 4 - Crossover and Mutation</a:t>
            </a:r>
          </a:p>
          <a:p>
            <a:pPr>
              <a:buFont typeface="Wingdings" panose="05000000000000000000" pitchFamily="2" charset="2"/>
              <a:buChar char="q"/>
            </a:pPr>
            <a:r>
              <a:rPr lang="en-IN" dirty="0"/>
              <a:t> Step 5 - Repeat the step 3 and 4 until convergence</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348102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61F1-7ABB-3784-3E88-A7C4BB6368E5}"/>
              </a:ext>
            </a:extLst>
          </p:cNvPr>
          <p:cNvSpPr>
            <a:spLocks noGrp="1"/>
          </p:cNvSpPr>
          <p:nvPr>
            <p:ph type="title"/>
          </p:nvPr>
        </p:nvSpPr>
        <p:spPr/>
        <p:txBody>
          <a:bodyPr/>
          <a:lstStyle/>
          <a:p>
            <a:r>
              <a:rPr lang="en-IN" dirty="0"/>
              <a:t>Pattern Search</a:t>
            </a:r>
          </a:p>
        </p:txBody>
      </p:sp>
      <p:sp>
        <p:nvSpPr>
          <p:cNvPr id="3" name="Content Placeholder 2">
            <a:extLst>
              <a:ext uri="{FF2B5EF4-FFF2-40B4-BE49-F238E27FC236}">
                <a16:creationId xmlns:a16="http://schemas.microsoft.com/office/drawing/2014/main" id="{A140F584-D7B8-E5A0-4F4F-6F1962ACCE88}"/>
              </a:ext>
            </a:extLst>
          </p:cNvPr>
          <p:cNvSpPr>
            <a:spLocks noGrp="1"/>
          </p:cNvSpPr>
          <p:nvPr>
            <p:ph idx="1"/>
          </p:nvPr>
        </p:nvSpPr>
        <p:spPr/>
        <p:txBody>
          <a:bodyPr/>
          <a:lstStyle/>
          <a:p>
            <a:pPr>
              <a:buFont typeface="Wingdings" panose="05000000000000000000" pitchFamily="2" charset="2"/>
              <a:buChar char="q"/>
            </a:pPr>
            <a:r>
              <a:rPr lang="en-IN" dirty="0"/>
              <a:t> It is used unconstrained optimization problems</a:t>
            </a:r>
          </a:p>
          <a:p>
            <a:pPr>
              <a:buFont typeface="Wingdings" panose="05000000000000000000" pitchFamily="2" charset="2"/>
              <a:buChar char="q"/>
            </a:pPr>
            <a:r>
              <a:rPr lang="en-IN" dirty="0"/>
              <a:t>Exploratory Move – find the best point in the vicinity of the current point(only one direction) </a:t>
            </a:r>
          </a:p>
          <a:p>
            <a:pPr>
              <a:buFont typeface="Wingdings" panose="05000000000000000000" pitchFamily="2" charset="2"/>
              <a:buChar char="q"/>
            </a:pPr>
            <a:r>
              <a:rPr lang="en-IN" dirty="0"/>
              <a:t> Pattern Move – Jumps in the direction of Change, if better then continue, else reduce size of exploratory move and continue</a:t>
            </a:r>
          </a:p>
        </p:txBody>
      </p:sp>
    </p:spTree>
    <p:extLst>
      <p:ext uri="{BB962C8B-B14F-4D97-AF65-F5344CB8AC3E}">
        <p14:creationId xmlns:p14="http://schemas.microsoft.com/office/powerpoint/2010/main" val="136840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5A9-0DF5-BBDB-C106-A1E40604C619}"/>
              </a:ext>
            </a:extLst>
          </p:cNvPr>
          <p:cNvSpPr>
            <a:spLocks noGrp="1"/>
          </p:cNvSpPr>
          <p:nvPr>
            <p:ph type="title"/>
          </p:nvPr>
        </p:nvSpPr>
        <p:spPr/>
        <p:txBody>
          <a:bodyPr/>
          <a:lstStyle/>
          <a:p>
            <a:r>
              <a:rPr lang="en-IN" dirty="0"/>
              <a:t>Surrogate Optimization Method</a:t>
            </a:r>
          </a:p>
        </p:txBody>
      </p:sp>
      <p:sp>
        <p:nvSpPr>
          <p:cNvPr id="3" name="Content Placeholder 2">
            <a:extLst>
              <a:ext uri="{FF2B5EF4-FFF2-40B4-BE49-F238E27FC236}">
                <a16:creationId xmlns:a16="http://schemas.microsoft.com/office/drawing/2014/main" id="{19C927FB-50D8-1812-52AC-8E6F6E3E35D7}"/>
              </a:ext>
            </a:extLst>
          </p:cNvPr>
          <p:cNvSpPr>
            <a:spLocks noGrp="1"/>
          </p:cNvSpPr>
          <p:nvPr>
            <p:ph idx="1"/>
          </p:nvPr>
        </p:nvSpPr>
        <p:spPr/>
        <p:txBody>
          <a:bodyPr>
            <a:normAutofit fontScale="92500" lnSpcReduction="10000"/>
          </a:bodyPr>
          <a:lstStyle/>
          <a:p>
            <a:pPr algn="l">
              <a:buFont typeface="Wingdings" panose="05000000000000000000" pitchFamily="2" charset="2"/>
              <a:buChar char="q"/>
            </a:pPr>
            <a:r>
              <a:rPr lang="en-US" b="1" i="0" dirty="0">
                <a:effectLst/>
                <a:latin typeface="Söhne"/>
              </a:rPr>
              <a:t>Initialization:</a:t>
            </a:r>
            <a:endParaRPr lang="en-US" b="0" i="0" dirty="0">
              <a:effectLst/>
              <a:latin typeface="Söhne"/>
            </a:endParaRPr>
          </a:p>
          <a:p>
            <a:pPr marL="742950" lvl="1" indent="-285750" algn="l">
              <a:buFont typeface="Wingdings" panose="05000000000000000000" pitchFamily="2" charset="2"/>
              <a:buChar char="q"/>
            </a:pPr>
            <a:r>
              <a:rPr lang="en-US" b="0" i="0" dirty="0">
                <a:effectLst/>
                <a:latin typeface="Söhne"/>
              </a:rPr>
              <a:t>Select an initial set of points in the solution space.</a:t>
            </a:r>
          </a:p>
          <a:p>
            <a:pPr marL="742950" lvl="1" indent="-285750" algn="l">
              <a:buFont typeface="Wingdings" panose="05000000000000000000" pitchFamily="2" charset="2"/>
              <a:buChar char="q"/>
            </a:pPr>
            <a:r>
              <a:rPr lang="en-US" b="0" i="0" dirty="0">
                <a:effectLst/>
                <a:latin typeface="Söhne"/>
              </a:rPr>
              <a:t>Build the surrogate model based on evaluations of the objective function at these points.</a:t>
            </a:r>
          </a:p>
          <a:p>
            <a:pPr algn="l">
              <a:buFont typeface="Wingdings" panose="05000000000000000000" pitchFamily="2" charset="2"/>
              <a:buChar char="q"/>
            </a:pPr>
            <a:r>
              <a:rPr lang="en-US" b="1" i="0" dirty="0">
                <a:effectLst/>
                <a:latin typeface="Söhne"/>
              </a:rPr>
              <a:t>Exploration Phase:</a:t>
            </a:r>
            <a:endParaRPr lang="en-US" b="0" i="0" dirty="0">
              <a:effectLst/>
              <a:latin typeface="Söhne"/>
            </a:endParaRPr>
          </a:p>
          <a:p>
            <a:pPr marL="742950" lvl="1" indent="-285750" algn="l">
              <a:buFont typeface="Wingdings" panose="05000000000000000000" pitchFamily="2" charset="2"/>
              <a:buChar char="q"/>
            </a:pPr>
            <a:r>
              <a:rPr lang="en-US" b="0" i="0" dirty="0">
                <a:effectLst/>
                <a:latin typeface="Söhne"/>
              </a:rPr>
              <a:t>Evaluate the surrogate function at various points, emphasizing exploration to discover potential global minima.</a:t>
            </a:r>
          </a:p>
          <a:p>
            <a:pPr marL="742950" lvl="1" indent="-285750" algn="l">
              <a:buFont typeface="Wingdings" panose="05000000000000000000" pitchFamily="2" charset="2"/>
              <a:buChar char="q"/>
            </a:pPr>
            <a:r>
              <a:rPr lang="en-US" b="0" i="0" dirty="0">
                <a:effectLst/>
                <a:latin typeface="Söhne"/>
              </a:rPr>
              <a:t>Update the surrogate model to incorporate new evaluations.</a:t>
            </a:r>
          </a:p>
          <a:p>
            <a:pPr algn="l">
              <a:buFont typeface="Wingdings" panose="05000000000000000000" pitchFamily="2" charset="2"/>
              <a:buChar char="q"/>
            </a:pPr>
            <a:r>
              <a:rPr lang="en-US" b="1" i="0" dirty="0">
                <a:effectLst/>
                <a:latin typeface="Söhne"/>
              </a:rPr>
              <a:t>Speed Phase:</a:t>
            </a:r>
            <a:endParaRPr lang="en-US" b="0" i="0" dirty="0">
              <a:effectLst/>
              <a:latin typeface="Söhne"/>
            </a:endParaRPr>
          </a:p>
          <a:p>
            <a:pPr marL="742950" lvl="1" indent="-285750" algn="l">
              <a:buFont typeface="Wingdings" panose="05000000000000000000" pitchFamily="2" charset="2"/>
              <a:buChar char="q"/>
            </a:pPr>
            <a:r>
              <a:rPr lang="en-US" b="0" i="0" dirty="0">
                <a:effectLst/>
                <a:latin typeface="Söhne"/>
              </a:rPr>
              <a:t>Identify promising regions based on the surrogate model and concentrate evaluations in those areas.</a:t>
            </a:r>
          </a:p>
          <a:p>
            <a:pPr marL="742950" lvl="1" indent="-285750" algn="l">
              <a:buFont typeface="Wingdings" panose="05000000000000000000" pitchFamily="2" charset="2"/>
              <a:buChar char="q"/>
            </a:pPr>
            <a:r>
              <a:rPr lang="en-US" b="0" i="0" dirty="0">
                <a:effectLst/>
                <a:latin typeface="Söhne"/>
              </a:rPr>
              <a:t>Refine the surrogate model to enhance accuracy in the identified regions.</a:t>
            </a:r>
          </a:p>
          <a:p>
            <a:pPr algn="l">
              <a:buFont typeface="Wingdings" panose="05000000000000000000" pitchFamily="2" charset="2"/>
              <a:buChar char="q"/>
            </a:pPr>
            <a:r>
              <a:rPr lang="en-US" b="1" i="0" dirty="0">
                <a:effectLst/>
                <a:latin typeface="Söhne"/>
              </a:rPr>
              <a:t>Convergence Check:</a:t>
            </a:r>
            <a:endParaRPr lang="en-US" b="0" i="0" dirty="0">
              <a:effectLst/>
              <a:latin typeface="Söhne"/>
            </a:endParaRPr>
          </a:p>
          <a:p>
            <a:pPr marL="742950" lvl="1" indent="-285750" algn="l">
              <a:buFont typeface="Wingdings" panose="05000000000000000000" pitchFamily="2" charset="2"/>
              <a:buChar char="q"/>
            </a:pPr>
            <a:r>
              <a:rPr lang="en-US" b="0" i="0" dirty="0">
                <a:effectLst/>
                <a:latin typeface="Söhne"/>
              </a:rPr>
              <a:t>Assess convergence criteria to determine if the optimization process should continue.</a:t>
            </a:r>
          </a:p>
          <a:p>
            <a:pPr marL="742950" lvl="1" indent="-285750" algn="l">
              <a:buFont typeface="Wingdings" panose="05000000000000000000" pitchFamily="2" charset="2"/>
              <a:buChar char="q"/>
            </a:pPr>
            <a:r>
              <a:rPr lang="en-US" b="0" i="0" dirty="0">
                <a:effectLst/>
                <a:latin typeface="Söhne"/>
              </a:rPr>
              <a:t>If convergence is reached, return the best solution found.</a:t>
            </a:r>
          </a:p>
        </p:txBody>
      </p:sp>
    </p:spTree>
    <p:extLst>
      <p:ext uri="{BB962C8B-B14F-4D97-AF65-F5344CB8AC3E}">
        <p14:creationId xmlns:p14="http://schemas.microsoft.com/office/powerpoint/2010/main" val="257190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97280" y="286603"/>
            <a:ext cx="10058400" cy="1450757"/>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1097279" y="1845733"/>
            <a:ext cx="10582586" cy="4198876"/>
          </a:xfrm>
        </p:spPr>
        <p:txBody>
          <a:bodyPr>
            <a:noAutofit/>
          </a:bodyPr>
          <a:lstStyle/>
          <a:p>
            <a:pPr lvl="1">
              <a:lnSpc>
                <a:spcPct val="100000"/>
              </a:lnSpc>
              <a:buFont typeface="Wingdings" panose="05000000000000000000" pitchFamily="2" charset="2"/>
              <a:buChar char="q"/>
            </a:pPr>
            <a:r>
              <a:rPr lang="en-US" sz="2000" dirty="0"/>
              <a:t>   Cancer, an escalating health concern, necessitates innovative approaches for effective treatment</a:t>
            </a:r>
          </a:p>
          <a:p>
            <a:pPr lvl="1">
              <a:lnSpc>
                <a:spcPct val="100000"/>
              </a:lnSpc>
              <a:buFont typeface="Wingdings" panose="05000000000000000000" pitchFamily="2" charset="2"/>
              <a:buChar char="q"/>
            </a:pPr>
            <a:r>
              <a:rPr lang="en-US" sz="2000" dirty="0"/>
              <a:t>   Project centers around anti-angiogenic chemotherapy, a modern tumor treatment (still in research phase)</a:t>
            </a:r>
          </a:p>
          <a:p>
            <a:pPr lvl="1">
              <a:lnSpc>
                <a:spcPct val="100000"/>
              </a:lnSpc>
              <a:buFont typeface="Wingdings" panose="05000000000000000000" pitchFamily="2" charset="2"/>
              <a:buChar char="q"/>
            </a:pPr>
            <a:r>
              <a:rPr lang="en-US" sz="2000" dirty="0"/>
              <a:t>   </a:t>
            </a:r>
            <a:r>
              <a:rPr lang="en-IN" sz="2000" b="1" i="0" dirty="0">
                <a:effectLst/>
                <a:latin typeface="Söhne"/>
              </a:rPr>
              <a:t>Challenges of Traditional Chemotherapy:</a:t>
            </a:r>
            <a:r>
              <a:rPr lang="en-US" sz="2000" b="1" i="0" dirty="0">
                <a:effectLst/>
                <a:latin typeface="Söhne"/>
              </a:rPr>
              <a:t> </a:t>
            </a:r>
            <a:r>
              <a:rPr lang="en-US" sz="2000" i="0" dirty="0">
                <a:effectLst/>
                <a:latin typeface="Söhne"/>
              </a:rPr>
              <a:t>Direct targeting tumor cell, yielding </a:t>
            </a:r>
            <a:r>
              <a:rPr lang="en-US" sz="2000" dirty="0">
                <a:latin typeface="Söhne"/>
              </a:rPr>
              <a:t>side effects and drug resistance</a:t>
            </a:r>
          </a:p>
          <a:p>
            <a:pPr lvl="1">
              <a:lnSpc>
                <a:spcPct val="100000"/>
              </a:lnSpc>
              <a:buFont typeface="Wingdings" panose="05000000000000000000" pitchFamily="2" charset="2"/>
              <a:buChar char="q"/>
            </a:pPr>
            <a:r>
              <a:rPr lang="en-US" sz="2000" dirty="0">
                <a:latin typeface="Söhne"/>
              </a:rPr>
              <a:t>   </a:t>
            </a:r>
            <a:r>
              <a:rPr lang="en-IN" sz="2000" b="1" i="0" dirty="0">
                <a:effectLst/>
                <a:latin typeface="Söhne"/>
              </a:rPr>
              <a:t>Promise of Anti-Angiogenic Therapy:</a:t>
            </a:r>
            <a:r>
              <a:rPr lang="en-US" sz="2000" b="1" i="0" dirty="0">
                <a:effectLst/>
                <a:latin typeface="Söhne"/>
              </a:rPr>
              <a:t> </a:t>
            </a:r>
            <a:r>
              <a:rPr lang="en-US" sz="2000" i="0" dirty="0">
                <a:effectLst/>
                <a:latin typeface="Söhne"/>
              </a:rPr>
              <a:t>distinctively minimizes side effects and prevents tumor cells from developing resistance</a:t>
            </a:r>
          </a:p>
          <a:p>
            <a:pPr lvl="1">
              <a:lnSpc>
                <a:spcPct val="100000"/>
              </a:lnSpc>
              <a:buFont typeface="Wingdings" panose="05000000000000000000" pitchFamily="2" charset="2"/>
              <a:buChar char="q"/>
            </a:pPr>
            <a:r>
              <a:rPr lang="en-US" sz="2000" dirty="0"/>
              <a:t>   </a:t>
            </a:r>
            <a:r>
              <a:rPr lang="en-IN" sz="2000" b="1" i="0" dirty="0">
                <a:effectLst/>
                <a:latin typeface="Söhne"/>
              </a:rPr>
              <a:t>Vascular Dependency of Tumors: </a:t>
            </a:r>
            <a:r>
              <a:rPr lang="en-US" sz="2000" i="0" dirty="0">
                <a:effectLst/>
                <a:latin typeface="Söhne"/>
              </a:rPr>
              <a:t>Beyond a certain size, tumors rely on vascular systems for nutrients, prompting angiogenesis</a:t>
            </a:r>
          </a:p>
          <a:p>
            <a:pPr marL="384048" indent="-182880" rtl="0" eaLnBrk="1" latinLnBrk="0" hangingPunct="1">
              <a:lnSpc>
                <a:spcPct val="100000"/>
              </a:lnSpc>
              <a:spcBef>
                <a:spcPts val="200"/>
              </a:spcBef>
              <a:spcAft>
                <a:spcPts val="400"/>
              </a:spcAft>
              <a:buClr>
                <a:schemeClr val="accent1"/>
              </a:buClr>
              <a:buSzPts val="1800"/>
              <a:buFont typeface="Wingdings" panose="05000000000000000000" pitchFamily="2" charset="2"/>
              <a:buChar char="q"/>
            </a:pPr>
            <a:r>
              <a:rPr lang="en-US" dirty="0">
                <a:latin typeface="Söhne"/>
              </a:rPr>
              <a:t>   </a:t>
            </a:r>
            <a:r>
              <a:rPr lang="en-IN" b="1" i="0" dirty="0">
                <a:effectLst/>
                <a:latin typeface="Söhne"/>
              </a:rPr>
              <a:t>Mechanism of Anti-Angiogenic Therapy:</a:t>
            </a:r>
            <a:r>
              <a:rPr lang="en-US" b="1" i="0" dirty="0">
                <a:effectLst/>
                <a:latin typeface="Söhne"/>
              </a:rPr>
              <a:t> </a:t>
            </a:r>
            <a:r>
              <a:rPr lang="en-US" i="0" kern="1200" dirty="0">
                <a:effectLst/>
                <a:latin typeface="Söhne"/>
                <a:ea typeface="+mn-ea"/>
                <a:cs typeface="+mn-cs"/>
              </a:rPr>
              <a:t>This therapy disrupts angiogenesis, leading to the demise of the tumor</a:t>
            </a:r>
            <a:endParaRPr lang="en-IN" dirty="0">
              <a:effectLst/>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2"/>
            <a:ext cx="898658"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39"/>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200"/>
              </a:spcBef>
              <a:spcAft>
                <a:spcPts val="1200"/>
              </a:spcAft>
            </a:pPr>
            <a:r>
              <a:rPr lang="en-IN" sz="1400" b="1" dirty="0">
                <a:solidFill>
                  <a:srgbClr val="000000"/>
                </a:solidFill>
                <a:latin typeface="Times New Roman" panose="02020603050405020304" pitchFamily="18" charset="0"/>
                <a:ea typeface="Times New Roman" panose="02020603050405020304" pitchFamily="18" charset="0"/>
              </a:rPr>
              <a:t>Indian Institute of Technology Kharagpur</a:t>
            </a:r>
            <a:endParaRPr lang="en-IN" sz="1600" dirty="0"/>
          </a:p>
        </p:txBody>
      </p:sp>
    </p:spTree>
    <p:extLst>
      <p:ext uri="{BB962C8B-B14F-4D97-AF65-F5344CB8AC3E}">
        <p14:creationId xmlns:p14="http://schemas.microsoft.com/office/powerpoint/2010/main" val="383808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8481-958D-2266-F377-0E915212D0EC}"/>
              </a:ext>
            </a:extLst>
          </p:cNvPr>
          <p:cNvSpPr>
            <a:spLocks noGrp="1"/>
          </p:cNvSpPr>
          <p:nvPr>
            <p:ph type="title"/>
          </p:nvPr>
        </p:nvSpPr>
        <p:spPr/>
        <p:txBody>
          <a:bodyPr/>
          <a:lstStyle/>
          <a:p>
            <a:r>
              <a:rPr lang="en-IN" dirty="0"/>
              <a:t>Particle </a:t>
            </a:r>
            <a:r>
              <a:rPr lang="en-IN" dirty="0" err="1"/>
              <a:t>Swarn</a:t>
            </a:r>
            <a:r>
              <a:rPr lang="en-IN" dirty="0"/>
              <a:t>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AA661C-5D33-494B-66FB-7BD32D0CA9C7}"/>
                  </a:ext>
                </a:extLst>
              </p:cNvPr>
              <p:cNvSpPr>
                <a:spLocks noGrp="1"/>
              </p:cNvSpPr>
              <p:nvPr>
                <p:ph idx="1"/>
              </p:nvPr>
            </p:nvSpPr>
            <p:spPr/>
            <p:txBody>
              <a:bodyPr/>
              <a:lstStyle/>
              <a:p>
                <a:pPr>
                  <a:buFont typeface="Wingdings" panose="05000000000000000000" pitchFamily="2" charset="2"/>
                  <a:buChar char="q"/>
                </a:pPr>
                <a:r>
                  <a:rPr lang="en-IN" dirty="0"/>
                  <a:t> In this method a collection of particles are selected and assigned randomly thorough the space</a:t>
                </a:r>
              </a:p>
              <a:p>
                <a:pPr>
                  <a:buFont typeface="Wingdings" panose="05000000000000000000" pitchFamily="2" charset="2"/>
                  <a:buChar char="q"/>
                </a:pPr>
                <a:r>
                  <a:rPr lang="en-IN" dirty="0"/>
                  <a:t> Choose a random direction and velocity</a:t>
                </a:r>
              </a:p>
              <a:p>
                <a:pPr lvl="1">
                  <a:buFont typeface="Wingdings" panose="05000000000000000000" pitchFamily="2" charset="2"/>
                  <a:buChar char="q"/>
                </a:pPr>
                <a:r>
                  <a:rPr lang="en-IN" dirty="0"/>
                  <a:t> Record the best global location</a:t>
                </a:r>
              </a:p>
              <a:p>
                <a:pPr lvl="1">
                  <a:buFont typeface="Wingdings" panose="05000000000000000000" pitchFamily="2" charset="2"/>
                  <a:buChar char="q"/>
                </a:pPr>
                <a:r>
                  <a:rPr lang="en-IN" dirty="0"/>
                  <a:t> Best personal location </a:t>
                </a:r>
              </a:p>
              <a:p>
                <a:pPr lvl="1">
                  <a:buFont typeface="Wingdings" panose="05000000000000000000" pitchFamily="2" charset="2"/>
                  <a:buChar char="q"/>
                </a:pPr>
                <a:r>
                  <a:rPr lang="en-IN" dirty="0"/>
                  <a:t> Individual Momentum</a:t>
                </a:r>
              </a:p>
              <a:p>
                <a:pPr>
                  <a:buFont typeface="Wingdings" panose="05000000000000000000" pitchFamily="2" charset="2"/>
                  <a:buChar char="q"/>
                </a:pPr>
                <a:r>
                  <a:rPr lang="en-IN" dirty="0"/>
                  <a:t>Next Location = Current Location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p>
              <a:p>
                <a:pPr lvl="1">
                  <a:buFont typeface="Wingdings" panose="05000000000000000000" pitchFamily="2" charset="2"/>
                  <a:buChar char="q"/>
                </a:pPr>
                <a:r>
                  <a:rPr lang="en-IN" dirty="0"/>
                  <a:t> </a:t>
                </a:r>
                <a14:m>
                  <m:oMath xmlns:m="http://schemas.openxmlformats.org/officeDocument/2006/math">
                    <m:r>
                      <a:rPr lang="en-IN" i="0" smtClean="0">
                        <a:latin typeface="Cambria Math" panose="02040503050406030204" pitchFamily="18" charset="0"/>
                        <a:ea typeface="Cambria Math" panose="02040503050406030204" pitchFamily="18" charset="0"/>
                      </a:rPr>
                      <m:t>∆</m:t>
                    </m:r>
                  </m:oMath>
                </a14:m>
                <a:r>
                  <a:rPr lang="en-IN" dirty="0"/>
                  <a:t> = Inertia + Personal Influence + Social Influence</a:t>
                </a:r>
              </a:p>
              <a:p>
                <a:pPr lvl="1">
                  <a:buFont typeface="Wingdings" panose="05000000000000000000" pitchFamily="2" charset="2"/>
                  <a:buChar char="q"/>
                </a:pPr>
                <a:r>
                  <a:rPr lang="en-IN" dirty="0"/>
                  <a:t> </a:t>
                </a:r>
                <a14:m>
                  <m:oMath xmlns:m="http://schemas.openxmlformats.org/officeDocument/2006/math">
                    <m:r>
                      <a:rPr lang="en-IN" i="0" smtClean="0">
                        <a:latin typeface="Cambria Math" panose="02040503050406030204" pitchFamily="18" charset="0"/>
                        <a:ea typeface="Cambria Math" panose="02040503050406030204" pitchFamily="18" charset="0"/>
                      </a:rPr>
                      <m:t>∆</m:t>
                    </m:r>
                  </m:oMath>
                </a14:m>
                <a:r>
                  <a:rPr lang="en-IN" dirty="0"/>
                  <a:t> = w</a:t>
                </a:r>
                <a:r>
                  <a:rPr lang="en-IN" baseline="-25000" dirty="0"/>
                  <a:t>1</a:t>
                </a:r>
                <a:r>
                  <a:rPr lang="en-IN" dirty="0"/>
                  <a:t>* </a:t>
                </a:r>
                <a:r>
                  <a:rPr lang="en-IN" dirty="0" err="1"/>
                  <a:t>Same_as_prev_step</a:t>
                </a:r>
                <a:r>
                  <a:rPr lang="en-IN" dirty="0"/>
                  <a:t> + w</a:t>
                </a:r>
                <a:r>
                  <a:rPr lang="en-IN" baseline="-25000" dirty="0"/>
                  <a:t>2</a:t>
                </a:r>
                <a:r>
                  <a:rPr lang="en-IN" dirty="0"/>
                  <a:t>* (</a:t>
                </a:r>
                <a:r>
                  <a:rPr lang="en-IN" dirty="0" err="1"/>
                  <a:t>P</a:t>
                </a:r>
                <a:r>
                  <a:rPr lang="en-IN" baseline="-25000" dirty="0" err="1"/>
                  <a:t>best</a:t>
                </a:r>
                <a:r>
                  <a:rPr lang="en-IN" dirty="0"/>
                  <a:t>- Current) + w</a:t>
                </a:r>
                <a:r>
                  <a:rPr lang="en-IN" baseline="-25000" dirty="0"/>
                  <a:t>3</a:t>
                </a:r>
                <a:r>
                  <a:rPr lang="en-IN" dirty="0"/>
                  <a:t>* (</a:t>
                </a:r>
                <a:r>
                  <a:rPr lang="en-IN" dirty="0" err="1"/>
                  <a:t>G</a:t>
                </a:r>
                <a:r>
                  <a:rPr lang="en-IN" baseline="-25000" dirty="0" err="1"/>
                  <a:t>best</a:t>
                </a:r>
                <a:r>
                  <a:rPr lang="en-IN" dirty="0"/>
                  <a:t>- Current)</a:t>
                </a:r>
              </a:p>
              <a:p>
                <a:pPr>
                  <a:buFont typeface="Wingdings" panose="05000000000000000000" pitchFamily="2" charset="2"/>
                  <a:buChar char="q"/>
                </a:pPr>
                <a:r>
                  <a:rPr lang="en-IN" dirty="0"/>
                  <a:t>We keep </a:t>
                </a:r>
                <a:r>
                  <a:rPr lang="en-IN" dirty="0" err="1"/>
                  <a:t>interating</a:t>
                </a:r>
                <a:r>
                  <a:rPr lang="en-IN" dirty="0"/>
                  <a:t> till we reach the global minima</a:t>
                </a:r>
              </a:p>
            </p:txBody>
          </p:sp>
        </mc:Choice>
        <mc:Fallback>
          <p:sp>
            <p:nvSpPr>
              <p:cNvPr id="3" name="Content Placeholder 2">
                <a:extLst>
                  <a:ext uri="{FF2B5EF4-FFF2-40B4-BE49-F238E27FC236}">
                    <a16:creationId xmlns:a16="http://schemas.microsoft.com/office/drawing/2014/main" id="{C3AA661C-5D33-494B-66FB-7BD32D0CA9C7}"/>
                  </a:ext>
                </a:extLst>
              </p:cNvPr>
              <p:cNvSpPr>
                <a:spLocks noGrp="1" noRot="1" noChangeAspect="1" noMove="1" noResize="1" noEditPoints="1" noAdjustHandles="1" noChangeArrowheads="1" noChangeShapeType="1" noTextEdit="1"/>
              </p:cNvSpPr>
              <p:nvPr>
                <p:ph idx="1"/>
              </p:nvPr>
            </p:nvSpPr>
            <p:spPr>
              <a:blipFill>
                <a:blip r:embed="rId2"/>
                <a:stretch>
                  <a:fillRect l="-1455" t="-1667" r="-1394"/>
                </a:stretch>
              </a:blipFill>
            </p:spPr>
            <p:txBody>
              <a:bodyPr/>
              <a:lstStyle/>
              <a:p>
                <a:r>
                  <a:rPr lang="en-IN">
                    <a:noFill/>
                  </a:rPr>
                  <a:t> </a:t>
                </a:r>
              </a:p>
            </p:txBody>
          </p:sp>
        </mc:Fallback>
      </mc:AlternateContent>
    </p:spTree>
    <p:extLst>
      <p:ext uri="{BB962C8B-B14F-4D97-AF65-F5344CB8AC3E}">
        <p14:creationId xmlns:p14="http://schemas.microsoft.com/office/powerpoint/2010/main" val="364710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97280" y="286603"/>
            <a:ext cx="10058400" cy="1450757"/>
          </a:xfrm>
        </p:spPr>
        <p:txBody>
          <a:bodyPr>
            <a:normAutofit/>
          </a:bodyPr>
          <a:lstStyle/>
          <a:p>
            <a:r>
              <a:rPr lang="en-IN" dirty="0"/>
              <a:t>Background</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1097279" y="1845733"/>
            <a:ext cx="10582586" cy="4198876"/>
          </a:xfrm>
        </p:spPr>
        <p:txBody>
          <a:bodyPr>
            <a:noAutofit/>
          </a:bodyPr>
          <a:lstStyle/>
          <a:p>
            <a:pPr lvl="1">
              <a:lnSpc>
                <a:spcPct val="100000"/>
              </a:lnSpc>
              <a:buFont typeface="Wingdings" panose="05000000000000000000" pitchFamily="2" charset="2"/>
              <a:buChar char="q"/>
            </a:pPr>
            <a:r>
              <a:rPr lang="en-US" sz="2000" dirty="0"/>
              <a:t>   </a:t>
            </a:r>
            <a:r>
              <a:rPr lang="en-US" sz="2000" b="1" i="0" dirty="0">
                <a:effectLst/>
                <a:latin typeface="Söhne"/>
              </a:rPr>
              <a:t>O'Reilly et al., 1997</a:t>
            </a:r>
            <a:r>
              <a:rPr lang="en-US" sz="2000" i="0" dirty="0">
                <a:effectLst/>
                <a:latin typeface="Söhne"/>
              </a:rPr>
              <a:t>: Endostatin as an Endogenous Inhibitor of angiogenesis and tumor growth</a:t>
            </a:r>
            <a:endParaRPr lang="en-US" sz="2000" dirty="0"/>
          </a:p>
          <a:p>
            <a:pPr lvl="1">
              <a:lnSpc>
                <a:spcPct val="100000"/>
              </a:lnSpc>
              <a:buFont typeface="Wingdings" panose="05000000000000000000" pitchFamily="2" charset="2"/>
              <a:buChar char="q"/>
            </a:pPr>
            <a:r>
              <a:rPr lang="en-US" sz="2000" b="1" i="0" dirty="0">
                <a:effectLst/>
                <a:latin typeface="Söhne"/>
              </a:rPr>
              <a:t>   Hahnfeldt et al., 1999: </a:t>
            </a:r>
            <a:r>
              <a:rPr lang="en-US" sz="2000" i="0" dirty="0">
                <a:effectLst/>
                <a:latin typeface="Söhne"/>
              </a:rPr>
              <a:t>Offers insights into the dynamics of tumor development, treatment response, and postvascular dormancy</a:t>
            </a:r>
          </a:p>
          <a:p>
            <a:pPr lvl="1">
              <a:lnSpc>
                <a:spcPct val="100000"/>
              </a:lnSpc>
              <a:buFont typeface="Wingdings" panose="05000000000000000000" pitchFamily="2" charset="2"/>
              <a:buChar char="q"/>
            </a:pPr>
            <a:r>
              <a:rPr lang="en-US" sz="2000" dirty="0"/>
              <a:t>   </a:t>
            </a:r>
            <a:r>
              <a:rPr lang="en-US" sz="2000" b="1" i="0" dirty="0">
                <a:effectLst/>
                <a:latin typeface="Söhne"/>
              </a:rPr>
              <a:t>Ledzewicz and Schatler</a:t>
            </a:r>
            <a:r>
              <a:rPr lang="en-US" sz="2000" b="1" dirty="0">
                <a:latin typeface="Söhne"/>
              </a:rPr>
              <a:t>., </a:t>
            </a:r>
            <a:r>
              <a:rPr lang="en-US" sz="2000" b="1" i="0" dirty="0">
                <a:effectLst/>
                <a:latin typeface="Söhne"/>
              </a:rPr>
              <a:t>2005: </a:t>
            </a:r>
            <a:r>
              <a:rPr lang="en-US" sz="2000" i="0" dirty="0">
                <a:effectLst/>
                <a:latin typeface="Söhne"/>
              </a:rPr>
              <a:t>designed optimal bang-bang control on a simplified model</a:t>
            </a:r>
            <a:endParaRPr lang="en-US" sz="2000" dirty="0">
              <a:latin typeface="Söhne"/>
            </a:endParaRPr>
          </a:p>
          <a:p>
            <a:pPr lvl="1">
              <a:lnSpc>
                <a:spcPct val="100000"/>
              </a:lnSpc>
              <a:buFont typeface="Wingdings" panose="05000000000000000000" pitchFamily="2" charset="2"/>
              <a:buChar char="q"/>
            </a:pPr>
            <a:r>
              <a:rPr lang="en-US" sz="2000" dirty="0">
                <a:latin typeface="Söhne"/>
              </a:rPr>
              <a:t>   </a:t>
            </a:r>
            <a:r>
              <a:rPr lang="en-IN" sz="2000" b="1" i="0" dirty="0">
                <a:effectLst/>
                <a:latin typeface="Söhne"/>
              </a:rPr>
              <a:t>Drexler et al., 2011:</a:t>
            </a:r>
            <a:r>
              <a:rPr lang="en-US" sz="2000" b="1" i="0" dirty="0">
                <a:effectLst/>
                <a:latin typeface="Söhne"/>
              </a:rPr>
              <a:t> </a:t>
            </a:r>
            <a:r>
              <a:rPr lang="en-US" sz="2000" i="0" dirty="0">
                <a:effectLst/>
                <a:latin typeface="Söhne"/>
              </a:rPr>
              <a:t>Provides a detailed examination of tumor growth, contributing to understanding the underlying dynamics</a:t>
            </a:r>
          </a:p>
          <a:p>
            <a:pPr lvl="1">
              <a:lnSpc>
                <a:spcPct val="100000"/>
              </a:lnSpc>
              <a:buFont typeface="Wingdings" panose="05000000000000000000" pitchFamily="2" charset="2"/>
              <a:buChar char="q"/>
            </a:pPr>
            <a:r>
              <a:rPr lang="en-US" sz="2000" dirty="0"/>
              <a:t>   </a:t>
            </a:r>
            <a:r>
              <a:rPr lang="en-IN" sz="2000" b="1" i="0" dirty="0">
                <a:effectLst/>
                <a:latin typeface="Söhne"/>
              </a:rPr>
              <a:t>Kovács et al., 2014: </a:t>
            </a:r>
            <a:r>
              <a:rPr lang="en-US" sz="2000" i="0" dirty="0">
                <a:effectLst/>
                <a:latin typeface="Söhne"/>
              </a:rPr>
              <a:t>Introduced model-based approach leveraging robust control methods, enhancing predictive accuracy</a:t>
            </a:r>
          </a:p>
          <a:p>
            <a:pPr marL="384048" indent="-182880" rtl="0" eaLnBrk="1" latinLnBrk="0" hangingPunct="1">
              <a:lnSpc>
                <a:spcPct val="100000"/>
              </a:lnSpc>
              <a:spcBef>
                <a:spcPts val="200"/>
              </a:spcBef>
              <a:spcAft>
                <a:spcPts val="400"/>
              </a:spcAft>
              <a:buClr>
                <a:schemeClr val="accent1"/>
              </a:buClr>
              <a:buSzPts val="1800"/>
              <a:buFont typeface="Wingdings" panose="05000000000000000000" pitchFamily="2" charset="2"/>
              <a:buChar char="q"/>
            </a:pPr>
            <a:r>
              <a:rPr lang="en-US" dirty="0">
                <a:latin typeface="Söhne"/>
              </a:rPr>
              <a:t>   </a:t>
            </a:r>
            <a:r>
              <a:rPr lang="en-IN" b="1" i="0" dirty="0">
                <a:effectLst/>
                <a:latin typeface="Söhne"/>
              </a:rPr>
              <a:t>Czakó &amp; Kovács, 2018 :</a:t>
            </a:r>
            <a:r>
              <a:rPr lang="en-US" b="1" i="0" dirty="0">
                <a:effectLst/>
                <a:latin typeface="Söhne"/>
              </a:rPr>
              <a:t> </a:t>
            </a:r>
            <a:r>
              <a:rPr lang="en-US" i="0" kern="1200" dirty="0">
                <a:effectLst/>
                <a:latin typeface="Söhne"/>
                <a:ea typeface="+mn-ea"/>
                <a:cs typeface="+mn-cs"/>
              </a:rPr>
              <a:t>Explores nonlinear model predictive control using robust fixed-point transformation for controlling tumor growth</a:t>
            </a:r>
          </a:p>
          <a:p>
            <a:pPr marL="384048" indent="-182880" rtl="0" eaLnBrk="1" latinLnBrk="0" hangingPunct="1">
              <a:lnSpc>
                <a:spcPct val="100000"/>
              </a:lnSpc>
              <a:spcBef>
                <a:spcPts val="200"/>
              </a:spcBef>
              <a:spcAft>
                <a:spcPts val="400"/>
              </a:spcAft>
              <a:buClr>
                <a:schemeClr val="accent1"/>
              </a:buClr>
              <a:buSzPts val="1800"/>
              <a:buFont typeface="Wingdings" panose="05000000000000000000" pitchFamily="2" charset="2"/>
              <a:buChar char="q"/>
            </a:pPr>
            <a:r>
              <a:rPr lang="en-US" dirty="0">
                <a:latin typeface="Söhne"/>
              </a:rPr>
              <a:t>   </a:t>
            </a:r>
            <a:r>
              <a:rPr lang="en-IN" b="1" i="0" dirty="0">
                <a:effectLst/>
                <a:latin typeface="Söhne"/>
              </a:rPr>
              <a:t>Nath et al., 2023: </a:t>
            </a:r>
            <a:r>
              <a:rPr lang="en-US" i="0" dirty="0">
                <a:effectLst/>
                <a:latin typeface="Söhne"/>
              </a:rPr>
              <a:t>Presents a novel approach in cancer treatment through nonlinear adaptive optimal controller design</a:t>
            </a:r>
            <a:endParaRPr lang="en-IN" dirty="0">
              <a:effectLst/>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2"/>
            <a:ext cx="898658"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39"/>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200"/>
              </a:spcBef>
              <a:spcAft>
                <a:spcPts val="1200"/>
              </a:spcAft>
            </a:pPr>
            <a:r>
              <a:rPr lang="en-IN" sz="1400" b="1" dirty="0">
                <a:solidFill>
                  <a:srgbClr val="000000"/>
                </a:solidFill>
                <a:latin typeface="Times New Roman" panose="02020603050405020304" pitchFamily="18" charset="0"/>
                <a:ea typeface="Times New Roman" panose="02020603050405020304" pitchFamily="18" charset="0"/>
              </a:rPr>
              <a:t>Indian Institute of Technology Kharagpur</a:t>
            </a:r>
            <a:endParaRPr lang="en-IN" sz="1600" dirty="0"/>
          </a:p>
        </p:txBody>
      </p:sp>
    </p:spTree>
    <p:extLst>
      <p:ext uri="{BB962C8B-B14F-4D97-AF65-F5344CB8AC3E}">
        <p14:creationId xmlns:p14="http://schemas.microsoft.com/office/powerpoint/2010/main" val="170561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p:txBody>
          <a:bodyPr>
            <a:normAutofit/>
          </a:bodyPr>
          <a:lstStyle/>
          <a:p>
            <a:r>
              <a:rPr lang="en-IN" dirty="0"/>
              <a:t>Aim &amp; Objective</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1097279" y="1845737"/>
            <a:ext cx="10582587" cy="4198876"/>
          </a:xfrm>
        </p:spPr>
        <p:txBody>
          <a:bodyPr>
            <a:noAutofit/>
          </a:bodyPr>
          <a:lstStyle/>
          <a:p>
            <a:pPr lvl="1">
              <a:lnSpc>
                <a:spcPct val="100000"/>
              </a:lnSpc>
              <a:buFont typeface="Wingdings" panose="05000000000000000000" pitchFamily="2" charset="2"/>
              <a:buChar char="q"/>
            </a:pPr>
            <a:r>
              <a:rPr lang="en-US" sz="2000" dirty="0"/>
              <a:t>   </a:t>
            </a:r>
            <a:r>
              <a:rPr lang="en-US" sz="2000" dirty="0">
                <a:latin typeface="Söhne"/>
              </a:rPr>
              <a:t>Optimize the </a:t>
            </a:r>
            <a:r>
              <a:rPr lang="en-US" sz="2000" b="1" dirty="0">
                <a:latin typeface="Söhne"/>
              </a:rPr>
              <a:t>Parameter</a:t>
            </a:r>
            <a:r>
              <a:rPr lang="en-US" sz="2000" dirty="0">
                <a:latin typeface="Söhne"/>
              </a:rPr>
              <a:t> of the Hahnfeldt Dynamic Tumor growth model under angiogenic inhibition</a:t>
            </a:r>
            <a:endParaRPr lang="en-US" sz="2000" dirty="0"/>
          </a:p>
          <a:p>
            <a:pPr lvl="1">
              <a:lnSpc>
                <a:spcPct val="100000"/>
              </a:lnSpc>
              <a:buFont typeface="Wingdings" panose="05000000000000000000" pitchFamily="2" charset="2"/>
              <a:buChar char="q"/>
            </a:pPr>
            <a:r>
              <a:rPr lang="en-US" sz="2000" b="1" dirty="0">
                <a:latin typeface="Söhne"/>
              </a:rPr>
              <a:t>   </a:t>
            </a:r>
            <a:r>
              <a:rPr lang="en-US" sz="2000" dirty="0">
                <a:latin typeface="Söhne"/>
              </a:rPr>
              <a:t>Design and implement a robust </a:t>
            </a:r>
            <a:r>
              <a:rPr lang="en-US" sz="2000" b="1" dirty="0">
                <a:latin typeface="Söhne"/>
              </a:rPr>
              <a:t>nonlinear controller</a:t>
            </a:r>
            <a:r>
              <a:rPr lang="en-US" sz="2000" dirty="0">
                <a:latin typeface="Söhne"/>
              </a:rPr>
              <a:t> to </a:t>
            </a:r>
            <a:r>
              <a:rPr lang="en-US" sz="2000" b="1" dirty="0">
                <a:latin typeface="Söhne"/>
              </a:rPr>
              <a:t>optimize the administration of anti-angiogenic</a:t>
            </a:r>
            <a:r>
              <a:rPr lang="en-US" sz="2000" dirty="0">
                <a:latin typeface="Söhne"/>
              </a:rPr>
              <a:t> drug (Endostatin) for cost - effective cancer treatment</a:t>
            </a: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661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Work Progress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Dynamic model of Tumor Growth</a:t>
                </a:r>
              </a:p>
              <a:p>
                <a:pPr lvl="2">
                  <a:lnSpc>
                    <a:spcPct val="100000"/>
                  </a:lnSpc>
                  <a:buFont typeface="Wingdings" panose="05000000000000000000" pitchFamily="2" charset="2"/>
                  <a:buChar char="q"/>
                </a:pPr>
                <a:r>
                  <a:rPr lang="en-US" sz="2400" dirty="0">
                    <a:latin typeface="Söhne"/>
                  </a:rPr>
                  <a:t> </a:t>
                </a:r>
                <a:r>
                  <a:rPr lang="en-US" sz="2000" dirty="0">
                    <a:latin typeface="Söhne"/>
                  </a:rPr>
                  <a:t>Hahnfeldt modified dynamic model for tumor growth control – </a:t>
                </a:r>
              </a:p>
              <a:p>
                <a:pPr marL="384038" lvl="2" indent="0">
                  <a:lnSpc>
                    <a:spcPct val="100000"/>
                  </a:lnSpc>
                  <a:buNone/>
                </a:pPr>
                <a14:m>
                  <m:oMathPara xmlns:m="http://schemas.openxmlformats.org/officeDocument/2006/math">
                    <m:oMathParaPr>
                      <m:jc m:val="centerGroup"/>
                    </m:oMathParaPr>
                    <m:oMath xmlns:m="http://schemas.openxmlformats.org/officeDocument/2006/math">
                      <m:acc>
                        <m:accPr>
                          <m:chr m:val="̇"/>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e>
                      </m:acc>
                      <m:r>
                        <a:rPr lang="en-IN" sz="20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𝜆</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func>
                        <m:func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sz="2000" kern="100">
                              <a:latin typeface="Cambria Math" panose="02040503050406030204" pitchFamily="18" charset="0"/>
                              <a:ea typeface="Calibri" panose="020F0502020204030204" pitchFamily="34" charset="0"/>
                              <a:cs typeface="Times New Roman" panose="02020603050405020304" pitchFamily="18" charset="0"/>
                            </a:rPr>
                            <m:t>ln</m:t>
                          </m:r>
                        </m:fName>
                        <m:e>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den>
                              </m:f>
                            </m:e>
                          </m:d>
                        </m:e>
                      </m:func>
                      <m:r>
                        <a:rPr lang="en-IN" sz="2000" i="1" kern="100">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IN" sz="2000" i="1" kern="100">
                              <a:latin typeface="Cambria Math" panose="02040503050406030204" pitchFamily="18" charset="0"/>
                              <a:ea typeface="Calibri" panose="020F0502020204030204" pitchFamily="34" charset="0"/>
                              <a:cs typeface="Times New Roman" panose="02020603050405020304" pitchFamily="18" charset="0"/>
                            </a:rPr>
                            <m:t>1</m:t>
                          </m:r>
                        </m:e>
                      </m:d>
                    </m:oMath>
                  </m:oMathPara>
                </a14:m>
                <a:endParaRPr lang="en-US" sz="2000" dirty="0">
                  <a:latin typeface="Söhne"/>
                </a:endParaRPr>
              </a:p>
              <a:p>
                <a:pPr marL="384038" lvl="2" indent="0">
                  <a:lnSpc>
                    <a:spcPct val="100000"/>
                  </a:lnSpc>
                  <a:buNone/>
                </a:pPr>
                <a14:m>
                  <m:oMathPara xmlns:m="http://schemas.openxmlformats.org/officeDocument/2006/math">
                    <m:oMathParaPr>
                      <m:jc m:val="centerGroup"/>
                    </m:oMathParaPr>
                    <m:oMath xmlns:m="http://schemas.openxmlformats.org/officeDocument/2006/math">
                      <m:acc>
                        <m:accPr>
                          <m:chr m:val="̇"/>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e>
                      </m:acc>
                      <m:r>
                        <a:rPr lang="en-IN" sz="2000" i="1" kern="100">
                          <a:latin typeface="Cambria Math" panose="02040503050406030204" pitchFamily="18" charset="0"/>
                          <a:ea typeface="Calibri" panose="020F0502020204030204" pitchFamily="34" charset="0"/>
                          <a:cs typeface="Times New Roman" panose="02020603050405020304" pitchFamily="18" charset="0"/>
                        </a:rPr>
                        <m:t>= </m:t>
                      </m:r>
                      <m:r>
                        <a:rPr lang="en-IN" sz="2000" i="1" kern="100">
                          <a:latin typeface="Cambria Math" panose="02040503050406030204" pitchFamily="18" charset="0"/>
                          <a:ea typeface="Calibri" panose="020F0502020204030204" pitchFamily="34" charset="0"/>
                          <a:cs typeface="Times New Roman" panose="02020603050405020304" pitchFamily="18" charset="0"/>
                        </a:rPr>
                        <m:t>𝑏</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IN" sz="2000" i="1" kern="100">
                          <a:latin typeface="Cambria Math" panose="02040503050406030204" pitchFamily="18" charset="0"/>
                          <a:ea typeface="Calibri" panose="020F0502020204030204" pitchFamily="34" charset="0"/>
                          <a:cs typeface="Times New Roman" panose="02020603050405020304" pitchFamily="18" charset="0"/>
                        </a:rPr>
                        <m:t> − </m:t>
                      </m:r>
                      <m:r>
                        <a:rPr lang="en-IN" sz="2000" i="1" kern="100">
                          <a:latin typeface="Cambria Math" panose="02040503050406030204" pitchFamily="18" charset="0"/>
                          <a:ea typeface="Calibri" panose="020F0502020204030204" pitchFamily="34" charset="0"/>
                          <a:cs typeface="Times New Roman" panose="02020603050405020304" pitchFamily="18" charset="0"/>
                        </a:rPr>
                        <m:t>𝑑</m:t>
                      </m:r>
                      <m:sSup>
                        <m:sSup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e>
                        <m:sup>
                          <m:f>
                            <m:f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fPr>
                            <m:num>
                              <m:r>
                                <a:rPr lang="en-IN" sz="2000" i="1" kern="100">
                                  <a:latin typeface="Cambria Math" panose="02040503050406030204" pitchFamily="18" charset="0"/>
                                  <a:ea typeface="Calibri" panose="020F0502020204030204" pitchFamily="34" charset="0"/>
                                  <a:cs typeface="Times New Roman" panose="02020603050405020304" pitchFamily="18" charset="0"/>
                                </a:rPr>
                                <m:t>2</m:t>
                              </m:r>
                            </m:num>
                            <m:den>
                              <m:r>
                                <a:rPr lang="en-IN" sz="2000" i="1" kern="100">
                                  <a:latin typeface="Cambria Math" panose="02040503050406030204" pitchFamily="18" charset="0"/>
                                  <a:ea typeface="Calibri" panose="020F0502020204030204" pitchFamily="34" charset="0"/>
                                  <a:cs typeface="Times New Roman" panose="02020603050405020304" pitchFamily="18" charset="0"/>
                                </a:rPr>
                                <m:t>3</m:t>
                              </m:r>
                            </m:den>
                          </m:f>
                        </m:sup>
                      </m:sSup>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r>
                        <a:rPr lang="en-IN" sz="2000" i="1" kern="100">
                          <a:latin typeface="Cambria Math" panose="02040503050406030204" pitchFamily="18" charset="0"/>
                          <a:ea typeface="Calibri" panose="020F0502020204030204" pitchFamily="34" charset="0"/>
                          <a:cs typeface="Times New Roman" panose="02020603050405020304" pitchFamily="18" charset="0"/>
                        </a:rPr>
                        <m:t>−</m:t>
                      </m:r>
                      <m:r>
                        <a:rPr lang="en-IN" sz="2000" i="1" kern="100">
                          <a:latin typeface="Cambria Math" panose="02040503050406030204" pitchFamily="18" charset="0"/>
                          <a:ea typeface="Calibri" panose="020F0502020204030204" pitchFamily="34" charset="0"/>
                          <a:cs typeface="Times New Roman" panose="02020603050405020304" pitchFamily="18" charset="0"/>
                        </a:rPr>
                        <m:t>𝑒</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3</m:t>
                          </m:r>
                        </m:sub>
                      </m:sSub>
                      <m:r>
                        <a:rPr lang="en-IN" sz="2000" i="1" kern="100">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IN" sz="2000" i="1" kern="100">
                              <a:latin typeface="Cambria Math" panose="02040503050406030204" pitchFamily="18" charset="0"/>
                              <a:ea typeface="Calibri" panose="020F0502020204030204" pitchFamily="34" charset="0"/>
                              <a:cs typeface="Times New Roman" panose="02020603050405020304" pitchFamily="18" charset="0"/>
                            </a:rPr>
                            <m:t>2</m:t>
                          </m:r>
                        </m:e>
                      </m:d>
                    </m:oMath>
                  </m:oMathPara>
                </a14:m>
                <a:endParaRPr lang="en-US" sz="2000" dirty="0">
                  <a:latin typeface="Söhne"/>
                </a:endParaRPr>
              </a:p>
              <a:p>
                <a:pPr marL="384038" lvl="2" indent="0">
                  <a:lnSpc>
                    <a:spcPct val="150000"/>
                  </a:lnSpc>
                  <a:buNone/>
                </a:pPr>
                <a14:m>
                  <m:oMathPara xmlns:m="http://schemas.openxmlformats.org/officeDocument/2006/math">
                    <m:oMathParaPr>
                      <m:jc m:val="centerGroup"/>
                    </m:oMathParaPr>
                    <m:oMath xmlns:m="http://schemas.openxmlformats.org/officeDocument/2006/math">
                      <m:acc>
                        <m:accPr>
                          <m:chr m:val="̇"/>
                          <m:ctrlPr>
                            <a:rPr lang="en-IN" sz="2000" i="1">
                              <a:latin typeface="Cambria Math" panose="02040503050406030204" pitchFamily="18" charset="0"/>
                            </a:rPr>
                          </m:ctrlPr>
                        </m:accPr>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3</m:t>
                              </m:r>
                            </m:sub>
                          </m:sSub>
                        </m:e>
                      </m:acc>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𝜆</m:t>
                          </m:r>
                        </m:e>
                        <m:sub>
                          <m:r>
                            <a:rPr lang="en-IN" sz="2000" i="1">
                              <a:latin typeface="Cambria Math" panose="02040503050406030204" pitchFamily="18" charset="0"/>
                            </a:rPr>
                            <m:t>3</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3</m:t>
                          </m:r>
                        </m:sub>
                      </m:sSub>
                      <m:r>
                        <a:rPr lang="en-IN" sz="2000" i="1">
                          <a:latin typeface="Cambria Math" panose="02040503050406030204" pitchFamily="18" charset="0"/>
                        </a:rPr>
                        <m:t>+</m:t>
                      </m:r>
                      <m:r>
                        <a:rPr lang="en-IN" sz="2000" i="1">
                          <a:latin typeface="Cambria Math" panose="02040503050406030204" pitchFamily="18" charset="0"/>
                        </a:rPr>
                        <m:t>𝑢</m:t>
                      </m:r>
                      <m:d>
                        <m:dPr>
                          <m:ctrlPr>
                            <a:rPr lang="en-IN" sz="2000" i="1">
                              <a:latin typeface="Cambria Math" panose="02040503050406030204" pitchFamily="18" charset="0"/>
                            </a:rPr>
                          </m:ctrlPr>
                        </m:dPr>
                        <m:e>
                          <m:r>
                            <a:rPr lang="en-IN" sz="2000" i="1">
                              <a:latin typeface="Cambria Math" panose="02040503050406030204" pitchFamily="18" charset="0"/>
                            </a:rPr>
                            <m:t>𝑡</m:t>
                          </m:r>
                        </m:e>
                      </m:d>
                      <m:r>
                        <a:rPr lang="en-IN" sz="2000" i="1">
                          <a:latin typeface="Cambria Math" panose="02040503050406030204" pitchFamily="18" charset="0"/>
                        </a:rPr>
                        <m:t>     …</m:t>
                      </m:r>
                      <m:d>
                        <m:dPr>
                          <m:ctrlPr>
                            <a:rPr lang="en-IN" sz="2000" i="1">
                              <a:latin typeface="Cambria Math" panose="02040503050406030204" pitchFamily="18" charset="0"/>
                            </a:rPr>
                          </m:ctrlPr>
                        </m:dPr>
                        <m:e>
                          <m:r>
                            <a:rPr lang="en-IN" sz="2000" i="1">
                              <a:latin typeface="Cambria Math" panose="02040503050406030204" pitchFamily="18" charset="0"/>
                            </a:rPr>
                            <m:t>3</m:t>
                          </m:r>
                        </m:e>
                      </m:d>
                    </m:oMath>
                  </m:oMathPara>
                </a14:m>
                <a:endParaRPr lang="en-US" sz="2000" dirty="0">
                  <a:latin typeface="Söhne"/>
                </a:endParaRPr>
              </a:p>
              <a:p>
                <a:pPr marL="384038" lvl="2" indent="0">
                  <a:lnSpc>
                    <a:spcPct val="100000"/>
                  </a:lnSpc>
                  <a:buNone/>
                </a:pPr>
                <a14:m>
                  <m:oMathPara xmlns:m="http://schemas.openxmlformats.org/officeDocument/2006/math">
                    <m:oMathParaPr>
                      <m:jc m:val="centerGroup"/>
                    </m:oMathParaPr>
                    <m:oMath xmlns:m="http://schemas.openxmlformats.org/officeDocument/2006/math">
                      <m:r>
                        <a:rPr lang="en-IN" sz="2000" i="1" kern="100">
                          <a:latin typeface="Cambria Math" panose="02040503050406030204" pitchFamily="18" charset="0"/>
                          <a:ea typeface="Calibri" panose="020F0502020204030204" pitchFamily="34" charset="0"/>
                          <a:cs typeface="Times New Roman" panose="02020603050405020304" pitchFamily="18" charset="0"/>
                        </a:rPr>
                        <m:t>𝑦</m:t>
                      </m:r>
                      <m:r>
                        <a:rPr lang="en-IN" sz="2000" i="1" kern="100">
                          <a:latin typeface="Cambria Math" panose="02040503050406030204" pitchFamily="18" charset="0"/>
                          <a:ea typeface="Calibri" panose="020F0502020204030204" pitchFamily="34" charset="0"/>
                          <a:cs typeface="Times New Roman" panose="02020603050405020304" pitchFamily="18" charset="0"/>
                        </a:rPr>
                        <m:t> = </m:t>
                      </m:r>
                      <m:sSub>
                        <m:sSubPr>
                          <m:ctrlPr>
                            <a:rPr lang="en-IN"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IN" sz="2000" i="1" kern="100">
                              <a:latin typeface="Cambria Math" panose="02040503050406030204" pitchFamily="18" charset="0"/>
                              <a:ea typeface="Calibri" panose="020F0502020204030204" pitchFamily="34" charset="0"/>
                              <a:cs typeface="Times New Roman" panose="02020603050405020304" pitchFamily="18" charset="0"/>
                            </a:rPr>
                            <m:t>𝑥</m:t>
                          </m:r>
                        </m:e>
                        <m:sub>
                          <m:r>
                            <a:rPr lang="en-IN" sz="2000" i="1" kern="100">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800" dirty="0">
                  <a:latin typeface="Söhne"/>
                </a:endParaRPr>
              </a:p>
              <a:p>
                <a:pPr lvl="2">
                  <a:lnSpc>
                    <a:spcPct val="100000"/>
                  </a:lnSpc>
                  <a:buFont typeface="Wingdings" panose="05000000000000000000" pitchFamily="2" charset="2"/>
                  <a:buChar char="q"/>
                </a:pPr>
                <a:r>
                  <a:rPr lang="en-US" sz="2000" dirty="0">
                    <a:latin typeface="Söhne"/>
                  </a:rPr>
                  <a:t>  Parameter Values for Simulation:</a:t>
                </a:r>
              </a:p>
              <a:p>
                <a:pPr marL="384038" lvl="2" indent="0">
                  <a:lnSpc>
                    <a:spcPct val="100000"/>
                  </a:lnSpc>
                  <a:buNone/>
                </a:pPr>
                <a:endParaRPr lang="en-US" sz="2000" dirty="0">
                  <a:latin typeface="Söhne"/>
                </a:endParaRPr>
              </a:p>
              <a:p>
                <a:pPr lvl="1">
                  <a:lnSpc>
                    <a:spcPct val="100000"/>
                  </a:lnSpc>
                  <a:buFont typeface="Wingdings" panose="05000000000000000000" pitchFamily="2" charset="2"/>
                  <a:buChar char="q"/>
                </a:pPr>
                <a:endParaRPr lang="en-US" sz="2800" dirty="0">
                  <a:latin typeface="Söhne"/>
                </a:endParaRPr>
              </a:p>
            </p:txBody>
          </p:sp>
        </mc:Choice>
        <mc:Fallback xmlns="">
          <p:sp>
            <p:nvSpPr>
              <p:cNvPr id="3" name="Content Placeholder 2">
                <a:extLst>
                  <a:ext uri="{FF2B5EF4-FFF2-40B4-BE49-F238E27FC236}">
                    <a16:creationId xmlns:a16="http://schemas.microsoft.com/office/drawing/2014/main" id="{909AF6D5-6F24-98AD-421E-9B7B9AB12662}"/>
                  </a:ext>
                </a:extLst>
              </p:cNvPr>
              <p:cNvSpPr>
                <a:spLocks noGrp="1" noRot="1" noChangeAspect="1" noMove="1" noResize="1" noEditPoints="1" noAdjustHandles="1" noChangeArrowheads="1" noChangeShapeType="1" noTextEdit="1"/>
              </p:cNvSpPr>
              <p:nvPr>
                <p:ph idx="1"/>
              </p:nvPr>
            </p:nvSpPr>
            <p:spPr>
              <a:xfrm>
                <a:off x="989141" y="1762122"/>
                <a:ext cx="10582587" cy="4106174"/>
              </a:xfrm>
              <a:blipFill>
                <a:blip r:embed="rId2"/>
                <a:stretch>
                  <a:fillRect t="-1335"/>
                </a:stretch>
              </a:blipFill>
            </p:spPr>
            <p:txBody>
              <a:bodyPr/>
              <a:lstStyle/>
              <a:p>
                <a:r>
                  <a:rPr lang="en-IN">
                    <a:noFill/>
                  </a:rPr>
                  <a:t> </a:t>
                </a:r>
              </a:p>
            </p:txBody>
          </p:sp>
        </mc:Fallback>
      </mc:AlternateContent>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F7065A1-8328-79DF-F3D5-470A14FE376D}"/>
                  </a:ext>
                </a:extLst>
              </p:cNvPr>
              <p:cNvGraphicFramePr>
                <a:graphicFrameLocks noGrp="1"/>
              </p:cNvGraphicFramePr>
              <p:nvPr>
                <p:extLst>
                  <p:ext uri="{D42A27DB-BD31-4B8C-83A1-F6EECF244321}">
                    <p14:modId xmlns:p14="http://schemas.microsoft.com/office/powerpoint/2010/main" val="1264923796"/>
                  </p:ext>
                </p:extLst>
              </p:nvPr>
            </p:nvGraphicFramePr>
            <p:xfrm>
              <a:off x="1738807" y="5321468"/>
              <a:ext cx="9610937" cy="878850"/>
            </p:xfrm>
            <a:graphic>
              <a:graphicData uri="http://schemas.openxmlformats.org/drawingml/2006/table">
                <a:tbl>
                  <a:tblPr firstRow="1" firstCol="1" bandRow="1">
                    <a:tableStyleId>{BC89EF96-8CEA-46FF-86C4-4CE0E7609802}</a:tableStyleId>
                  </a:tblPr>
                  <a:tblGrid>
                    <a:gridCol w="2338017">
                      <a:extLst>
                        <a:ext uri="{9D8B030D-6E8A-4147-A177-3AD203B41FA5}">
                          <a16:colId xmlns:a16="http://schemas.microsoft.com/office/drawing/2014/main" val="4158342318"/>
                        </a:ext>
                      </a:extLst>
                    </a:gridCol>
                    <a:gridCol w="1147215">
                      <a:extLst>
                        <a:ext uri="{9D8B030D-6E8A-4147-A177-3AD203B41FA5}">
                          <a16:colId xmlns:a16="http://schemas.microsoft.com/office/drawing/2014/main" val="955003871"/>
                        </a:ext>
                      </a:extLst>
                    </a:gridCol>
                    <a:gridCol w="1197032">
                      <a:extLst>
                        <a:ext uri="{9D8B030D-6E8A-4147-A177-3AD203B41FA5}">
                          <a16:colId xmlns:a16="http://schemas.microsoft.com/office/drawing/2014/main" val="2959037383"/>
                        </a:ext>
                      </a:extLst>
                    </a:gridCol>
                    <a:gridCol w="1337577">
                      <a:extLst>
                        <a:ext uri="{9D8B030D-6E8A-4147-A177-3AD203B41FA5}">
                          <a16:colId xmlns:a16="http://schemas.microsoft.com/office/drawing/2014/main" val="3562617486"/>
                        </a:ext>
                      </a:extLst>
                    </a:gridCol>
                    <a:gridCol w="1197032">
                      <a:extLst>
                        <a:ext uri="{9D8B030D-6E8A-4147-A177-3AD203B41FA5}">
                          <a16:colId xmlns:a16="http://schemas.microsoft.com/office/drawing/2014/main" val="761738825"/>
                        </a:ext>
                      </a:extLst>
                    </a:gridCol>
                    <a:gridCol w="1197032">
                      <a:extLst>
                        <a:ext uri="{9D8B030D-6E8A-4147-A177-3AD203B41FA5}">
                          <a16:colId xmlns:a16="http://schemas.microsoft.com/office/drawing/2014/main" val="3979783417"/>
                        </a:ext>
                      </a:extLst>
                    </a:gridCol>
                    <a:gridCol w="1197032">
                      <a:extLst>
                        <a:ext uri="{9D8B030D-6E8A-4147-A177-3AD203B41FA5}">
                          <a16:colId xmlns:a16="http://schemas.microsoft.com/office/drawing/2014/main" val="3517402939"/>
                        </a:ext>
                      </a:extLst>
                    </a:gridCol>
                  </a:tblGrid>
                  <a:tr h="461603">
                    <a:tc>
                      <a:txBody>
                        <a:bodyPr/>
                        <a:lstStyle/>
                        <a:p>
                          <a:pPr algn="ctr">
                            <a:lnSpc>
                              <a:spcPct val="107000"/>
                            </a:lnSpc>
                            <a:spcAft>
                              <a:spcPts val="800"/>
                            </a:spcAft>
                          </a:pPr>
                          <a:r>
                            <a:rPr lang="en-IN" sz="1100" i="1" kern="100" dirty="0">
                              <a:effectLst/>
                            </a:rPr>
                            <a:t> </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λ</a:t>
                          </a:r>
                          <a:r>
                            <a:rPr lang="en-IN" sz="2000" b="0" i="1" kern="100" baseline="-25000" dirty="0">
                              <a:effectLst/>
                            </a:rPr>
                            <a:t>1</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b</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d</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kern="100">
                                        <a:effectLst/>
                                        <a:latin typeface="Cambria Math" panose="02040503050406030204" pitchFamily="18" charset="0"/>
                                      </a:rPr>
                                    </m:ctrlPr>
                                  </m:sSubPr>
                                  <m:e>
                                    <m:r>
                                      <a:rPr lang="en-IN" sz="2000" i="1" kern="100" smtClean="0">
                                        <a:effectLst/>
                                        <a:latin typeface="Cambria Math" panose="02040503050406030204" pitchFamily="18" charset="0"/>
                                      </a:rPr>
                                      <m:t>𝑥</m:t>
                                    </m:r>
                                  </m:e>
                                  <m:sub>
                                    <m:r>
                                      <a:rPr lang="en-IN" sz="2000" i="1" kern="100" smtClean="0">
                                        <a:effectLst/>
                                        <a:latin typeface="Cambria Math" panose="02040503050406030204" pitchFamily="18" charset="0"/>
                                      </a:rPr>
                                      <m:t>20</m:t>
                                    </m:r>
                                  </m:sub>
                                </m:sSub>
                              </m:oMath>
                            </m:oMathPara>
                          </a14:m>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e</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i="1" kern="100">
                                        <a:effectLst/>
                                        <a:latin typeface="Cambria Math" panose="02040503050406030204" pitchFamily="18" charset="0"/>
                                      </a:rPr>
                                    </m:ctrlPr>
                                  </m:sSubPr>
                                  <m:e>
                                    <m:r>
                                      <a:rPr lang="en-IN" sz="2000" i="1" kern="100" smtClean="0">
                                        <a:effectLst/>
                                        <a:latin typeface="Cambria Math" panose="02040503050406030204" pitchFamily="18" charset="0"/>
                                      </a:rPr>
                                      <m:t>𝜆</m:t>
                                    </m:r>
                                  </m:e>
                                  <m:sub>
                                    <m:r>
                                      <a:rPr lang="en-IN" sz="2000" i="1" kern="100" smtClean="0">
                                        <a:effectLst/>
                                        <a:latin typeface="Cambria Math" panose="02040503050406030204" pitchFamily="18" charset="0"/>
                                      </a:rPr>
                                      <m:t>3</m:t>
                                    </m:r>
                                  </m:sub>
                                </m:sSub>
                              </m:oMath>
                            </m:oMathPara>
                          </a14:m>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3804192"/>
                      </a:ext>
                    </a:extLst>
                  </a:tr>
                  <a:tr h="417247">
                    <a:tc>
                      <a:txBody>
                        <a:bodyPr/>
                        <a:lstStyle/>
                        <a:p>
                          <a:pPr algn="r">
                            <a:lnSpc>
                              <a:spcPct val="107000"/>
                            </a:lnSpc>
                            <a:spcAft>
                              <a:spcPts val="800"/>
                            </a:spcAft>
                          </a:pPr>
                          <a:r>
                            <a:rPr lang="en-IN" sz="2000" i="1" kern="100" dirty="0">
                              <a:effectLst/>
                            </a:rPr>
                            <a:t>Model Parameter</a:t>
                          </a:r>
                          <a:endParaRPr lang="en-IN" sz="2000" i="1"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0.192</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5.85</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0.00873</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625</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0.66</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1.7</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614568"/>
                      </a:ext>
                    </a:extLst>
                  </a:tr>
                </a:tbl>
              </a:graphicData>
            </a:graphic>
          </p:graphicFrame>
        </mc:Choice>
        <mc:Fallback xmlns="">
          <p:graphicFrame>
            <p:nvGraphicFramePr>
              <p:cNvPr id="6" name="Table 5">
                <a:extLst>
                  <a:ext uri="{FF2B5EF4-FFF2-40B4-BE49-F238E27FC236}">
                    <a16:creationId xmlns:a16="http://schemas.microsoft.com/office/drawing/2014/main" id="{8F7065A1-8328-79DF-F3D5-470A14FE376D}"/>
                  </a:ext>
                </a:extLst>
              </p:cNvPr>
              <p:cNvGraphicFramePr>
                <a:graphicFrameLocks noGrp="1"/>
              </p:cNvGraphicFramePr>
              <p:nvPr>
                <p:extLst>
                  <p:ext uri="{D42A27DB-BD31-4B8C-83A1-F6EECF244321}">
                    <p14:modId xmlns:p14="http://schemas.microsoft.com/office/powerpoint/2010/main" val="1264923796"/>
                  </p:ext>
                </p:extLst>
              </p:nvPr>
            </p:nvGraphicFramePr>
            <p:xfrm>
              <a:off x="1738807" y="5321468"/>
              <a:ext cx="9610937" cy="878850"/>
            </p:xfrm>
            <a:graphic>
              <a:graphicData uri="http://schemas.openxmlformats.org/drawingml/2006/table">
                <a:tbl>
                  <a:tblPr firstRow="1" firstCol="1" bandRow="1">
                    <a:tableStyleId>{BC89EF96-8CEA-46FF-86C4-4CE0E7609802}</a:tableStyleId>
                  </a:tblPr>
                  <a:tblGrid>
                    <a:gridCol w="2338017">
                      <a:extLst>
                        <a:ext uri="{9D8B030D-6E8A-4147-A177-3AD203B41FA5}">
                          <a16:colId xmlns:a16="http://schemas.microsoft.com/office/drawing/2014/main" val="4158342318"/>
                        </a:ext>
                      </a:extLst>
                    </a:gridCol>
                    <a:gridCol w="1147215">
                      <a:extLst>
                        <a:ext uri="{9D8B030D-6E8A-4147-A177-3AD203B41FA5}">
                          <a16:colId xmlns:a16="http://schemas.microsoft.com/office/drawing/2014/main" val="955003871"/>
                        </a:ext>
                      </a:extLst>
                    </a:gridCol>
                    <a:gridCol w="1197032">
                      <a:extLst>
                        <a:ext uri="{9D8B030D-6E8A-4147-A177-3AD203B41FA5}">
                          <a16:colId xmlns:a16="http://schemas.microsoft.com/office/drawing/2014/main" val="2959037383"/>
                        </a:ext>
                      </a:extLst>
                    </a:gridCol>
                    <a:gridCol w="1337577">
                      <a:extLst>
                        <a:ext uri="{9D8B030D-6E8A-4147-A177-3AD203B41FA5}">
                          <a16:colId xmlns:a16="http://schemas.microsoft.com/office/drawing/2014/main" val="3562617486"/>
                        </a:ext>
                      </a:extLst>
                    </a:gridCol>
                    <a:gridCol w="1197032">
                      <a:extLst>
                        <a:ext uri="{9D8B030D-6E8A-4147-A177-3AD203B41FA5}">
                          <a16:colId xmlns:a16="http://schemas.microsoft.com/office/drawing/2014/main" val="761738825"/>
                        </a:ext>
                      </a:extLst>
                    </a:gridCol>
                    <a:gridCol w="1197032">
                      <a:extLst>
                        <a:ext uri="{9D8B030D-6E8A-4147-A177-3AD203B41FA5}">
                          <a16:colId xmlns:a16="http://schemas.microsoft.com/office/drawing/2014/main" val="3979783417"/>
                        </a:ext>
                      </a:extLst>
                    </a:gridCol>
                    <a:gridCol w="1197032">
                      <a:extLst>
                        <a:ext uri="{9D8B030D-6E8A-4147-A177-3AD203B41FA5}">
                          <a16:colId xmlns:a16="http://schemas.microsoft.com/office/drawing/2014/main" val="3517402939"/>
                        </a:ext>
                      </a:extLst>
                    </a:gridCol>
                  </a:tblGrid>
                  <a:tr h="461603">
                    <a:tc>
                      <a:txBody>
                        <a:bodyPr/>
                        <a:lstStyle/>
                        <a:p>
                          <a:pPr algn="ctr">
                            <a:lnSpc>
                              <a:spcPct val="107000"/>
                            </a:lnSpc>
                            <a:spcAft>
                              <a:spcPts val="800"/>
                            </a:spcAft>
                          </a:pPr>
                          <a:r>
                            <a:rPr lang="en-IN" sz="1100" i="1" kern="100" dirty="0">
                              <a:effectLst/>
                            </a:rPr>
                            <a:t> </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λ</a:t>
                          </a:r>
                          <a:r>
                            <a:rPr lang="en-IN" sz="2000" b="0" i="1" kern="100" baseline="-25000" dirty="0">
                              <a:effectLst/>
                            </a:rPr>
                            <a:t>1</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b</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b="0" i="1" kern="100" dirty="0">
                              <a:effectLst/>
                            </a:rPr>
                            <a:t>d</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504592" t="-14286" r="-202041" b="-98701"/>
                          </a:stretch>
                        </a:blipFill>
                      </a:tcPr>
                    </a:tc>
                    <a:tc>
                      <a:txBody>
                        <a:bodyPr/>
                        <a:lstStyle/>
                        <a:p>
                          <a:pPr algn="ctr">
                            <a:lnSpc>
                              <a:spcPct val="107000"/>
                            </a:lnSpc>
                            <a:spcAft>
                              <a:spcPts val="800"/>
                            </a:spcAft>
                          </a:pPr>
                          <a:r>
                            <a:rPr lang="en-IN" sz="2000" b="0" i="1" kern="100" dirty="0">
                              <a:effectLst/>
                            </a:rPr>
                            <a:t>e</a:t>
                          </a:r>
                          <a:endParaRPr lang="en-IN" sz="2000" b="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705102" t="-14286" r="-1531" b="-98701"/>
                          </a:stretch>
                        </a:blipFill>
                      </a:tcPr>
                    </a:tc>
                    <a:extLst>
                      <a:ext uri="{0D108BD9-81ED-4DB2-BD59-A6C34878D82A}">
                        <a16:rowId xmlns:a16="http://schemas.microsoft.com/office/drawing/2014/main" val="3523804192"/>
                      </a:ext>
                    </a:extLst>
                  </a:tr>
                  <a:tr h="417247">
                    <a:tc>
                      <a:txBody>
                        <a:bodyPr/>
                        <a:lstStyle/>
                        <a:p>
                          <a:pPr algn="r">
                            <a:lnSpc>
                              <a:spcPct val="107000"/>
                            </a:lnSpc>
                            <a:spcAft>
                              <a:spcPts val="800"/>
                            </a:spcAft>
                          </a:pPr>
                          <a:r>
                            <a:rPr lang="en-IN" sz="2000" i="1" kern="100" dirty="0">
                              <a:effectLst/>
                            </a:rPr>
                            <a:t>Model Parameter</a:t>
                          </a:r>
                          <a:endParaRPr lang="en-IN" sz="2000" i="1"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0.192</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5.85</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0.00873</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625</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0.66</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i="1" kern="100" dirty="0">
                              <a:effectLst/>
                            </a:rPr>
                            <a:t>1.7</a:t>
                          </a:r>
                          <a:endParaRPr lang="en-IN" sz="20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614568"/>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21D2F9E-448B-3002-ED02-3C36C857826A}"/>
                  </a:ext>
                </a:extLst>
              </p:cNvPr>
              <p:cNvSpPr txBox="1"/>
              <p:nvPr/>
            </p:nvSpPr>
            <p:spPr>
              <a:xfrm>
                <a:off x="8889046" y="2593153"/>
                <a:ext cx="3113777" cy="2163669"/>
              </a:xfrm>
              <a:prstGeom prst="rect">
                <a:avLst/>
              </a:prstGeom>
              <a:noFill/>
            </p:spPr>
            <p:txBody>
              <a:bodyPr wrap="square" rtlCol="0">
                <a:spAutoFit/>
              </a:bodyPr>
              <a:lstStyle/>
              <a:p>
                <a:pPr>
                  <a:lnSpc>
                    <a:spcPct val="107000"/>
                  </a:lnSpc>
                  <a:spcAft>
                    <a:spcPts val="800"/>
                  </a:spcAft>
                </a:pP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a:effectLst/>
                    <a:latin typeface="Söhne"/>
                    <a:ea typeface="Calibri" panose="020F0502020204030204" pitchFamily="34" charset="0"/>
                    <a:cs typeface="Times New Roman" panose="02020603050405020304" pitchFamily="18" charset="0"/>
                  </a:rPr>
                  <a:t>tumor volume (mm</a:t>
                </a:r>
                <a:r>
                  <a:rPr lang="en-IN" sz="1800" kern="100" baseline="30000" dirty="0">
                    <a:effectLst/>
                    <a:latin typeface="Söhne"/>
                    <a:ea typeface="Calibri" panose="020F0502020204030204" pitchFamily="34" charset="0"/>
                    <a:cs typeface="Times New Roman" panose="02020603050405020304" pitchFamily="18" charset="0"/>
                  </a:rPr>
                  <a:t>3</a:t>
                </a:r>
                <a:r>
                  <a:rPr lang="en-IN" sz="1800" kern="100" dirty="0">
                    <a:effectLst/>
                    <a:latin typeface="Söhne"/>
                    <a:ea typeface="Calibri" panose="020F0502020204030204" pitchFamily="34" charset="0"/>
                    <a:cs typeface="Times New Roman" panose="02020603050405020304" pitchFamily="18" charset="0"/>
                  </a:rPr>
                  <a:t>)</a:t>
                </a:r>
                <a:endParaRPr lang="en-IN" sz="1800" dirty="0">
                  <a:effectLst/>
                  <a:latin typeface="Söhne"/>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kern="100" dirty="0">
                    <a:latin typeface="Söhne"/>
                    <a:ea typeface="Calibri" panose="020F0502020204030204" pitchFamily="34" charset="0"/>
                    <a:cs typeface="Times New Roman" panose="02020603050405020304" pitchFamily="18" charset="0"/>
                  </a:rPr>
                  <a:t>endothelial volume (mm3)</a:t>
                </a:r>
              </a:p>
              <a:p>
                <a:pPr>
                  <a:lnSpc>
                    <a:spcPct val="107000"/>
                  </a:lnSpc>
                  <a:spcAft>
                    <a:spcPts val="800"/>
                  </a:spcAft>
                </a:pP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3</m:t>
                        </m:r>
                      </m:sub>
                    </m:sSub>
                  </m:oMath>
                </a14:m>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kern="100" dirty="0">
                    <a:latin typeface="Söhne"/>
                    <a:ea typeface="Calibri" panose="020F0502020204030204" pitchFamily="34" charset="0"/>
                    <a:cs typeface="Times New Roman" panose="02020603050405020304" pitchFamily="18" charset="0"/>
                  </a:rPr>
                  <a:t>concentration of administered inhibitor (mg/kg)</a:t>
                </a:r>
              </a:p>
              <a:p>
                <a:pPr>
                  <a:lnSpc>
                    <a:spcPct val="107000"/>
                  </a:lnSpc>
                  <a:spcAft>
                    <a:spcPts val="800"/>
                  </a:spcAft>
                </a:pPr>
                <a14:m>
                  <m:oMath xmlns:m="http://schemas.openxmlformats.org/officeDocument/2006/math">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𝑢</m:t>
                    </m:r>
                    <m:d>
                      <m:d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kern="100" dirty="0">
                    <a:latin typeface="Söhne"/>
                    <a:ea typeface="Calibri" panose="020F0502020204030204" pitchFamily="34" charset="0"/>
                    <a:cs typeface="Times New Roman" panose="02020603050405020304" pitchFamily="18" charset="0"/>
                  </a:rPr>
                  <a:t>inhibitor administration rate (mg/kg/day)</a:t>
                </a:r>
              </a:p>
            </p:txBody>
          </p:sp>
        </mc:Choice>
        <mc:Fallback xmlns="">
          <p:sp>
            <p:nvSpPr>
              <p:cNvPr id="7" name="TextBox 6">
                <a:extLst>
                  <a:ext uri="{FF2B5EF4-FFF2-40B4-BE49-F238E27FC236}">
                    <a16:creationId xmlns:a16="http://schemas.microsoft.com/office/drawing/2014/main" id="{821D2F9E-448B-3002-ED02-3C36C857826A}"/>
                  </a:ext>
                </a:extLst>
              </p:cNvPr>
              <p:cNvSpPr txBox="1">
                <a:spLocks noRot="1" noChangeAspect="1" noMove="1" noResize="1" noEditPoints="1" noAdjustHandles="1" noChangeArrowheads="1" noChangeShapeType="1" noTextEdit="1"/>
              </p:cNvSpPr>
              <p:nvPr/>
            </p:nvSpPr>
            <p:spPr>
              <a:xfrm>
                <a:off x="8889046" y="2593153"/>
                <a:ext cx="3113777" cy="2163669"/>
              </a:xfrm>
              <a:prstGeom prst="rect">
                <a:avLst/>
              </a:prstGeom>
              <a:blipFill>
                <a:blip r:embed="rId5"/>
                <a:stretch>
                  <a:fillRect l="-1566" t="-1408" r="-587" b="-3662"/>
                </a:stretch>
              </a:blipFill>
            </p:spPr>
            <p:txBody>
              <a:bodyPr/>
              <a:lstStyle/>
              <a:p>
                <a:r>
                  <a:rPr lang="en-IN">
                    <a:noFill/>
                  </a:rPr>
                  <a:t> </a:t>
                </a:r>
              </a:p>
            </p:txBody>
          </p:sp>
        </mc:Fallback>
      </mc:AlternateContent>
    </p:spTree>
    <p:extLst>
      <p:ext uri="{BB962C8B-B14F-4D97-AF65-F5344CB8AC3E}">
        <p14:creationId xmlns:p14="http://schemas.microsoft.com/office/powerpoint/2010/main" val="316393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Work Progress</a:t>
            </a:r>
          </a:p>
        </p:txBody>
      </p:sp>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98876"/>
          </a:xfrm>
        </p:spPr>
        <p:txBody>
          <a:bodyPr>
            <a:noAutofit/>
          </a:bodyPr>
          <a:lstStyle/>
          <a:p>
            <a:pPr lvl="1">
              <a:lnSpc>
                <a:spcPct val="100000"/>
              </a:lnSpc>
              <a:buFont typeface="Wingdings" panose="05000000000000000000" pitchFamily="2" charset="2"/>
              <a:buChar char="q"/>
            </a:pPr>
            <a:r>
              <a:rPr lang="en-US" sz="2800" dirty="0">
                <a:latin typeface="Söhne"/>
              </a:rPr>
              <a:t> Dynamic model of Tumor Growth</a:t>
            </a:r>
          </a:p>
          <a:p>
            <a:pPr lvl="2">
              <a:lnSpc>
                <a:spcPct val="100000"/>
              </a:lnSpc>
              <a:buFont typeface="Wingdings" panose="05000000000000000000" pitchFamily="2" charset="2"/>
              <a:buChar char="q"/>
            </a:pPr>
            <a:r>
              <a:rPr lang="en-US" sz="2000" dirty="0">
                <a:latin typeface="Söhne"/>
              </a:rPr>
              <a:t> Simulation Results of the Modified Model:</a:t>
            </a:r>
          </a:p>
          <a:p>
            <a:pPr marL="384048" lvl="2" indent="0">
              <a:lnSpc>
                <a:spcPct val="100000"/>
              </a:lnSpc>
              <a:buNone/>
            </a:pPr>
            <a:endParaRPr lang="en-US" sz="2000" dirty="0">
              <a:latin typeface="Söhne"/>
            </a:endParaRPr>
          </a:p>
        </p:txBody>
      </p:sp>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73ACC83-0FCA-83CD-9F84-B1B909DD4964}"/>
              </a:ext>
            </a:extLst>
          </p:cNvPr>
          <p:cNvPicPr>
            <a:picLocks noChangeAspect="1"/>
          </p:cNvPicPr>
          <p:nvPr/>
        </p:nvPicPr>
        <p:blipFill>
          <a:blip r:embed="rId3"/>
          <a:stretch>
            <a:fillRect/>
          </a:stretch>
        </p:blipFill>
        <p:spPr>
          <a:xfrm>
            <a:off x="2701910" y="2621342"/>
            <a:ext cx="6788180" cy="3625327"/>
          </a:xfrm>
          <a:prstGeom prst="rect">
            <a:avLst/>
          </a:prstGeom>
        </p:spPr>
      </p:pic>
      <p:sp>
        <p:nvSpPr>
          <p:cNvPr id="9" name="TextBox 8">
            <a:extLst>
              <a:ext uri="{FF2B5EF4-FFF2-40B4-BE49-F238E27FC236}">
                <a16:creationId xmlns:a16="http://schemas.microsoft.com/office/drawing/2014/main" id="{5CEA9D3A-FA8C-87A6-1A75-1E369419BB68}"/>
              </a:ext>
            </a:extLst>
          </p:cNvPr>
          <p:cNvSpPr txBox="1"/>
          <p:nvPr/>
        </p:nvSpPr>
        <p:spPr>
          <a:xfrm>
            <a:off x="9660367" y="3227293"/>
            <a:ext cx="2210697" cy="1938992"/>
          </a:xfrm>
          <a:prstGeom prst="rect">
            <a:avLst/>
          </a:prstGeom>
          <a:noFill/>
        </p:spPr>
        <p:txBody>
          <a:bodyPr wrap="square" rtlCol="0">
            <a:spAutoFit/>
          </a:bodyPr>
          <a:lstStyle/>
          <a:p>
            <a:r>
              <a:rPr lang="en-IN" sz="2000" kern="100" dirty="0">
                <a:effectLst/>
                <a:latin typeface="Söhne"/>
                <a:ea typeface="Calibri" panose="020F0502020204030204" pitchFamily="34" charset="0"/>
              </a:rPr>
              <a:t>Fig 1 - Tumor Growth without Angiogenic Inhibition</a:t>
            </a:r>
          </a:p>
          <a:p>
            <a:r>
              <a:rPr lang="en-IN" sz="2000" kern="100" dirty="0">
                <a:latin typeface="Söhne"/>
                <a:ea typeface="Calibri" panose="020F0502020204030204" pitchFamily="34" charset="0"/>
              </a:rPr>
              <a:t>(0 mg/kg Endostatin)</a:t>
            </a:r>
            <a:endParaRPr lang="en-IN" sz="2000" dirty="0">
              <a:latin typeface="Söhne"/>
            </a:endParaRPr>
          </a:p>
        </p:txBody>
      </p:sp>
      <p:sp>
        <p:nvSpPr>
          <p:cNvPr id="10" name="TextBox 9">
            <a:extLst>
              <a:ext uri="{FF2B5EF4-FFF2-40B4-BE49-F238E27FC236}">
                <a16:creationId xmlns:a16="http://schemas.microsoft.com/office/drawing/2014/main" id="{8982E9DB-6E06-600D-4A17-20C60CD87C43}"/>
              </a:ext>
            </a:extLst>
          </p:cNvPr>
          <p:cNvSpPr txBox="1"/>
          <p:nvPr/>
        </p:nvSpPr>
        <p:spPr>
          <a:xfrm>
            <a:off x="9660366" y="3227293"/>
            <a:ext cx="2210697" cy="1938992"/>
          </a:xfrm>
          <a:prstGeom prst="rect">
            <a:avLst/>
          </a:prstGeom>
          <a:noFill/>
        </p:spPr>
        <p:txBody>
          <a:bodyPr wrap="square" rtlCol="0">
            <a:spAutoFit/>
          </a:bodyPr>
          <a:lstStyle/>
          <a:p>
            <a:r>
              <a:rPr lang="en-IN" sz="2000" kern="100" dirty="0">
                <a:effectLst/>
                <a:latin typeface="Söhne"/>
                <a:ea typeface="Calibri" panose="020F0502020204030204" pitchFamily="34" charset="0"/>
              </a:rPr>
              <a:t>Fig 2 - </a:t>
            </a:r>
            <a:r>
              <a:rPr lang="en-IN" sz="2000" kern="100" dirty="0">
                <a:latin typeface="Söhne"/>
                <a:ea typeface="Calibri" panose="020F0502020204030204" pitchFamily="34" charset="0"/>
              </a:rPr>
              <a:t>Tumor Regression under Angiogenic Inhibition (20 mg/kg/day Endostatin)</a:t>
            </a:r>
            <a:endParaRPr lang="en-IN" sz="2000" dirty="0">
              <a:latin typeface="Söhne"/>
            </a:endParaRPr>
          </a:p>
        </p:txBody>
      </p:sp>
      <p:pic>
        <p:nvPicPr>
          <p:cNvPr id="12" name="Picture 11">
            <a:extLst>
              <a:ext uri="{FF2B5EF4-FFF2-40B4-BE49-F238E27FC236}">
                <a16:creationId xmlns:a16="http://schemas.microsoft.com/office/drawing/2014/main" id="{96B705D7-42E2-7657-4F09-5BDD6378F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2006" y="2621342"/>
            <a:ext cx="6758084" cy="3625328"/>
          </a:xfrm>
          <a:prstGeom prst="rect">
            <a:avLst/>
          </a:prstGeom>
        </p:spPr>
      </p:pic>
      <p:sp>
        <p:nvSpPr>
          <p:cNvPr id="13" name="TextBox 12">
            <a:extLst>
              <a:ext uri="{FF2B5EF4-FFF2-40B4-BE49-F238E27FC236}">
                <a16:creationId xmlns:a16="http://schemas.microsoft.com/office/drawing/2014/main" id="{E765FEEA-CCA0-57CE-7DB2-EBA8FA338A33}"/>
              </a:ext>
            </a:extLst>
          </p:cNvPr>
          <p:cNvSpPr txBox="1"/>
          <p:nvPr/>
        </p:nvSpPr>
        <p:spPr>
          <a:xfrm>
            <a:off x="9660366" y="3227293"/>
            <a:ext cx="2210697" cy="1938992"/>
          </a:xfrm>
          <a:prstGeom prst="rect">
            <a:avLst/>
          </a:prstGeom>
          <a:noFill/>
        </p:spPr>
        <p:txBody>
          <a:bodyPr wrap="square" rtlCol="0">
            <a:spAutoFit/>
          </a:bodyPr>
          <a:lstStyle/>
          <a:p>
            <a:r>
              <a:rPr lang="en-IN" sz="2000" kern="100" dirty="0">
                <a:effectLst/>
                <a:latin typeface="Söhne"/>
                <a:ea typeface="Calibri" panose="020F0502020204030204" pitchFamily="34" charset="0"/>
              </a:rPr>
              <a:t>Fig 3 - </a:t>
            </a:r>
            <a:r>
              <a:rPr lang="en-IN" sz="2000" kern="100" dirty="0">
                <a:latin typeface="Söhne"/>
                <a:ea typeface="Calibri" panose="020F0502020204030204" pitchFamily="34" charset="0"/>
              </a:rPr>
              <a:t>Tumor Regression under Angiogenic Inhibition (4 mg/kg/day Endostatin)</a:t>
            </a:r>
            <a:endParaRPr lang="en-IN" sz="2000" dirty="0">
              <a:latin typeface="Söhne"/>
            </a:endParaRPr>
          </a:p>
        </p:txBody>
      </p:sp>
      <p:pic>
        <p:nvPicPr>
          <p:cNvPr id="15" name="Picture 14" descr="A graph with a line&#10;&#10;Description automatically generated">
            <a:extLst>
              <a:ext uri="{FF2B5EF4-FFF2-40B4-BE49-F238E27FC236}">
                <a16:creationId xmlns:a16="http://schemas.microsoft.com/office/drawing/2014/main" id="{94AD311E-8B5C-48E4-89C2-C3E2B7E2F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2005" y="2621341"/>
            <a:ext cx="6633411" cy="3625327"/>
          </a:xfrm>
          <a:prstGeom prst="rect">
            <a:avLst/>
          </a:prstGeom>
        </p:spPr>
      </p:pic>
    </p:spTree>
    <p:extLst>
      <p:ext uri="{BB962C8B-B14F-4D97-AF65-F5344CB8AC3E}">
        <p14:creationId xmlns:p14="http://schemas.microsoft.com/office/powerpoint/2010/main" val="304354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8"/>
                                        </p:tgtEl>
                                      </p:cBhvr>
                                    </p:animEffect>
                                    <p:anim calcmode="lin" valueType="num">
                                      <p:cBhvr>
                                        <p:cTn id="19" dur="1000"/>
                                        <p:tgtEl>
                                          <p:spTgt spid="8"/>
                                        </p:tgtEl>
                                        <p:attrNameLst>
                                          <p:attrName>ppt_x</p:attrName>
                                        </p:attrNameLst>
                                      </p:cBhvr>
                                      <p:tavLst>
                                        <p:tav tm="0">
                                          <p:val>
                                            <p:strVal val="ppt_x"/>
                                          </p:val>
                                        </p:tav>
                                        <p:tav tm="100000">
                                          <p:val>
                                            <p:strVal val="ppt_x"/>
                                          </p:val>
                                        </p:tav>
                                      </p:tavLst>
                                    </p:anim>
                                    <p:anim calcmode="lin" valueType="num">
                                      <p:cBhvr>
                                        <p:cTn id="20" dur="1000"/>
                                        <p:tgtEl>
                                          <p:spTgt spid="8"/>
                                        </p:tgtEl>
                                        <p:attrNameLst>
                                          <p:attrName>ppt_y</p:attrName>
                                        </p:attrNameLst>
                                      </p:cBhvr>
                                      <p:tavLst>
                                        <p:tav tm="0">
                                          <p:val>
                                            <p:strVal val="ppt_y"/>
                                          </p:val>
                                        </p:tav>
                                        <p:tav tm="100000">
                                          <p:val>
                                            <p:strVal val="ppt_y+.1"/>
                                          </p:val>
                                        </p:tav>
                                      </p:tavLst>
                                    </p:anim>
                                    <p:set>
                                      <p:cBhvr>
                                        <p:cTn id="21" dur="1" fill="hold">
                                          <p:stCondLst>
                                            <p:cond delay="999"/>
                                          </p:stCondLst>
                                        </p:cTn>
                                        <p:tgtEl>
                                          <p:spTgt spid="8"/>
                                        </p:tgtEl>
                                        <p:attrNameLst>
                                          <p:attrName>style.visibility</p:attrName>
                                        </p:attrNameLst>
                                      </p:cBhvr>
                                      <p:to>
                                        <p:strVal val="hidden"/>
                                      </p:to>
                                    </p:set>
                                  </p:childTnLst>
                                </p:cTn>
                              </p:par>
                              <p:par>
                                <p:cTn id="22" presetID="42" presetClass="exit" presetSubtype="0" fill="hold" grpId="1" nodeType="withEffect">
                                  <p:stCondLst>
                                    <p:cond delay="0"/>
                                  </p:stCondLst>
                                  <p:childTnLst>
                                    <p:animEffect transition="out" filter="fade">
                                      <p:cBhvr>
                                        <p:cTn id="23" dur="1000"/>
                                        <p:tgtEl>
                                          <p:spTgt spid="9"/>
                                        </p:tgtEl>
                                      </p:cBhvr>
                                    </p:animEffect>
                                    <p:anim calcmode="lin" valueType="num">
                                      <p:cBhvr>
                                        <p:cTn id="24" dur="1000"/>
                                        <p:tgtEl>
                                          <p:spTgt spid="9"/>
                                        </p:tgtEl>
                                        <p:attrNameLst>
                                          <p:attrName>ppt_x</p:attrName>
                                        </p:attrNameLst>
                                      </p:cBhvr>
                                      <p:tavLst>
                                        <p:tav tm="0">
                                          <p:val>
                                            <p:strVal val="ppt_x"/>
                                          </p:val>
                                        </p:tav>
                                        <p:tav tm="100000">
                                          <p:val>
                                            <p:strVal val="ppt_x"/>
                                          </p:val>
                                        </p:tav>
                                      </p:tavLst>
                                    </p:anim>
                                    <p:anim calcmode="lin" valueType="num">
                                      <p:cBhvr>
                                        <p:cTn id="25" dur="1000"/>
                                        <p:tgtEl>
                                          <p:spTgt spid="9"/>
                                        </p:tgtEl>
                                        <p:attrNameLst>
                                          <p:attrName>ppt_y</p:attrName>
                                        </p:attrNameLst>
                                      </p:cBhvr>
                                      <p:tavLst>
                                        <p:tav tm="0">
                                          <p:val>
                                            <p:strVal val="ppt_y"/>
                                          </p:val>
                                        </p:tav>
                                        <p:tav tm="100000">
                                          <p:val>
                                            <p:strVal val="ppt_y+.1"/>
                                          </p:val>
                                        </p:tav>
                                      </p:tavLst>
                                    </p:anim>
                                    <p:set>
                                      <p:cBhvr>
                                        <p:cTn id="26" dur="1" fill="hold">
                                          <p:stCondLst>
                                            <p:cond delay="9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nodeType="clickEffect">
                                  <p:stCondLst>
                                    <p:cond delay="0"/>
                                  </p:stCondLst>
                                  <p:childTnLst>
                                    <p:animEffect transition="out" filter="fade">
                                      <p:cBhvr>
                                        <p:cTn id="42" dur="1000"/>
                                        <p:tgtEl>
                                          <p:spTgt spid="12"/>
                                        </p:tgtEl>
                                      </p:cBhvr>
                                    </p:animEffect>
                                    <p:anim calcmode="lin" valueType="num">
                                      <p:cBhvr>
                                        <p:cTn id="43" dur="1000"/>
                                        <p:tgtEl>
                                          <p:spTgt spid="12"/>
                                        </p:tgtEl>
                                        <p:attrNameLst>
                                          <p:attrName>ppt_x</p:attrName>
                                        </p:attrNameLst>
                                      </p:cBhvr>
                                      <p:tavLst>
                                        <p:tav tm="0">
                                          <p:val>
                                            <p:strVal val="ppt_x"/>
                                          </p:val>
                                        </p:tav>
                                        <p:tav tm="100000">
                                          <p:val>
                                            <p:strVal val="ppt_x"/>
                                          </p:val>
                                        </p:tav>
                                      </p:tavLst>
                                    </p:anim>
                                    <p:anim calcmode="lin" valueType="num">
                                      <p:cBhvr>
                                        <p:cTn id="44" dur="1000"/>
                                        <p:tgtEl>
                                          <p:spTgt spid="12"/>
                                        </p:tgtEl>
                                        <p:attrNameLst>
                                          <p:attrName>ppt_y</p:attrName>
                                        </p:attrNameLst>
                                      </p:cBhvr>
                                      <p:tavLst>
                                        <p:tav tm="0">
                                          <p:val>
                                            <p:strVal val="ppt_y"/>
                                          </p:val>
                                        </p:tav>
                                        <p:tav tm="100000">
                                          <p:val>
                                            <p:strVal val="ppt_y+.1"/>
                                          </p:val>
                                        </p:tav>
                                      </p:tavLst>
                                    </p:anim>
                                    <p:set>
                                      <p:cBhvr>
                                        <p:cTn id="45" dur="1" fill="hold">
                                          <p:stCondLst>
                                            <p:cond delay="999"/>
                                          </p:stCondLst>
                                        </p:cTn>
                                        <p:tgtEl>
                                          <p:spTgt spid="12"/>
                                        </p:tgtEl>
                                        <p:attrNameLst>
                                          <p:attrName>style.visibility</p:attrName>
                                        </p:attrNameLst>
                                      </p:cBhvr>
                                      <p:to>
                                        <p:strVal val="hidden"/>
                                      </p:to>
                                    </p:set>
                                  </p:childTnLst>
                                </p:cTn>
                              </p:par>
                              <p:par>
                                <p:cTn id="46" presetID="42" presetClass="exit" presetSubtype="0" fill="hold" grpId="1" nodeType="withEffect">
                                  <p:stCondLst>
                                    <p:cond delay="0"/>
                                  </p:stCondLst>
                                  <p:childTnLst>
                                    <p:animEffect transition="out" filter="fade">
                                      <p:cBhvr>
                                        <p:cTn id="47" dur="1000"/>
                                        <p:tgtEl>
                                          <p:spTgt spid="10"/>
                                        </p:tgtEl>
                                      </p:cBhvr>
                                    </p:animEffect>
                                    <p:anim calcmode="lin" valueType="num">
                                      <p:cBhvr>
                                        <p:cTn id="48" dur="1000"/>
                                        <p:tgtEl>
                                          <p:spTgt spid="10"/>
                                        </p:tgtEl>
                                        <p:attrNameLst>
                                          <p:attrName>ppt_x</p:attrName>
                                        </p:attrNameLst>
                                      </p:cBhvr>
                                      <p:tavLst>
                                        <p:tav tm="0">
                                          <p:val>
                                            <p:strVal val="ppt_x"/>
                                          </p:val>
                                        </p:tav>
                                        <p:tav tm="100000">
                                          <p:val>
                                            <p:strVal val="ppt_x"/>
                                          </p:val>
                                        </p:tav>
                                      </p:tavLst>
                                    </p:anim>
                                    <p:anim calcmode="lin" valueType="num">
                                      <p:cBhvr>
                                        <p:cTn id="49" dur="1000"/>
                                        <p:tgtEl>
                                          <p:spTgt spid="10"/>
                                        </p:tgtEl>
                                        <p:attrNameLst>
                                          <p:attrName>ppt_y</p:attrName>
                                        </p:attrNameLst>
                                      </p:cBhvr>
                                      <p:tavLst>
                                        <p:tav tm="0">
                                          <p:val>
                                            <p:strVal val="ppt_y"/>
                                          </p:val>
                                        </p:tav>
                                        <p:tav tm="100000">
                                          <p:val>
                                            <p:strVal val="ppt_y+.1"/>
                                          </p:val>
                                        </p:tav>
                                      </p:tavLst>
                                    </p:anim>
                                    <p:set>
                                      <p:cBhvr>
                                        <p:cTn id="50" dur="1" fill="hold">
                                          <p:stCondLst>
                                            <p:cond delay="9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nodeType="clickEffect">
                                  <p:stCondLst>
                                    <p:cond delay="0"/>
                                  </p:stCondLst>
                                  <p:childTnLst>
                                    <p:animEffect transition="out" filter="fade">
                                      <p:cBhvr>
                                        <p:cTn id="66" dur="1000"/>
                                        <p:tgtEl>
                                          <p:spTgt spid="15"/>
                                        </p:tgtEl>
                                      </p:cBhvr>
                                    </p:animEffect>
                                    <p:anim calcmode="lin" valueType="num">
                                      <p:cBhvr>
                                        <p:cTn id="67" dur="1000"/>
                                        <p:tgtEl>
                                          <p:spTgt spid="15"/>
                                        </p:tgtEl>
                                        <p:attrNameLst>
                                          <p:attrName>ppt_x</p:attrName>
                                        </p:attrNameLst>
                                      </p:cBhvr>
                                      <p:tavLst>
                                        <p:tav tm="0">
                                          <p:val>
                                            <p:strVal val="ppt_x"/>
                                          </p:val>
                                        </p:tav>
                                        <p:tav tm="100000">
                                          <p:val>
                                            <p:strVal val="ppt_x"/>
                                          </p:val>
                                        </p:tav>
                                      </p:tavLst>
                                    </p:anim>
                                    <p:anim calcmode="lin" valueType="num">
                                      <p:cBhvr>
                                        <p:cTn id="68" dur="1000"/>
                                        <p:tgtEl>
                                          <p:spTgt spid="15"/>
                                        </p:tgtEl>
                                        <p:attrNameLst>
                                          <p:attrName>ppt_y</p:attrName>
                                        </p:attrNameLst>
                                      </p:cBhvr>
                                      <p:tavLst>
                                        <p:tav tm="0">
                                          <p:val>
                                            <p:strVal val="ppt_y"/>
                                          </p:val>
                                        </p:tav>
                                        <p:tav tm="100000">
                                          <p:val>
                                            <p:strVal val="ppt_y+.1"/>
                                          </p:val>
                                        </p:tav>
                                      </p:tavLst>
                                    </p:anim>
                                    <p:set>
                                      <p:cBhvr>
                                        <p:cTn id="69" dur="1" fill="hold">
                                          <p:stCondLst>
                                            <p:cond delay="999"/>
                                          </p:stCondLst>
                                        </p:cTn>
                                        <p:tgtEl>
                                          <p:spTgt spid="15"/>
                                        </p:tgtEl>
                                        <p:attrNameLst>
                                          <p:attrName>style.visibility</p:attrName>
                                        </p:attrNameLst>
                                      </p:cBhvr>
                                      <p:to>
                                        <p:strVal val="hidden"/>
                                      </p:to>
                                    </p:set>
                                  </p:childTnLst>
                                </p:cTn>
                              </p:par>
                              <p:par>
                                <p:cTn id="70" presetID="42" presetClass="exit" presetSubtype="0" fill="hold" grpId="1" nodeType="withEffect">
                                  <p:stCondLst>
                                    <p:cond delay="0"/>
                                  </p:stCondLst>
                                  <p:childTnLst>
                                    <p:animEffect transition="out" filter="fade">
                                      <p:cBhvr>
                                        <p:cTn id="71" dur="1000"/>
                                        <p:tgtEl>
                                          <p:spTgt spid="13"/>
                                        </p:tgtEl>
                                      </p:cBhvr>
                                    </p:animEffect>
                                    <p:anim calcmode="lin" valueType="num">
                                      <p:cBhvr>
                                        <p:cTn id="72" dur="1000"/>
                                        <p:tgtEl>
                                          <p:spTgt spid="13"/>
                                        </p:tgtEl>
                                        <p:attrNameLst>
                                          <p:attrName>ppt_x</p:attrName>
                                        </p:attrNameLst>
                                      </p:cBhvr>
                                      <p:tavLst>
                                        <p:tav tm="0">
                                          <p:val>
                                            <p:strVal val="ppt_x"/>
                                          </p:val>
                                        </p:tav>
                                        <p:tav tm="100000">
                                          <p:val>
                                            <p:strVal val="ppt_x"/>
                                          </p:val>
                                        </p:tav>
                                      </p:tavLst>
                                    </p:anim>
                                    <p:anim calcmode="lin" valueType="num">
                                      <p:cBhvr>
                                        <p:cTn id="73" dur="1000"/>
                                        <p:tgtEl>
                                          <p:spTgt spid="13"/>
                                        </p:tgtEl>
                                        <p:attrNameLst>
                                          <p:attrName>ppt_y</p:attrName>
                                        </p:attrNameLst>
                                      </p:cBhvr>
                                      <p:tavLst>
                                        <p:tav tm="0">
                                          <p:val>
                                            <p:strVal val="ppt_y"/>
                                          </p:val>
                                        </p:tav>
                                        <p:tav tm="100000">
                                          <p:val>
                                            <p:strVal val="ppt_y+.1"/>
                                          </p:val>
                                        </p:tav>
                                      </p:tavLst>
                                    </p:anim>
                                    <p:set>
                                      <p:cBhvr>
                                        <p:cTn id="74"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Work Progress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582587" cy="4106174"/>
              </a:xfrm>
            </p:spPr>
            <p:txBody>
              <a:bodyPr>
                <a:noAutofit/>
              </a:bodyPr>
              <a:lstStyle/>
              <a:p>
                <a:pPr lvl="1">
                  <a:lnSpc>
                    <a:spcPct val="100000"/>
                  </a:lnSpc>
                  <a:buFont typeface="Wingdings" panose="05000000000000000000" pitchFamily="2" charset="2"/>
                  <a:buChar char="q"/>
                </a:pPr>
                <a:r>
                  <a:rPr lang="en-US" sz="2800" dirty="0">
                    <a:latin typeface="Söhne"/>
                  </a:rPr>
                  <a:t> Model Parameter Optimization</a:t>
                </a:r>
              </a:p>
              <a:p>
                <a:pPr lvl="2">
                  <a:lnSpc>
                    <a:spcPct val="100000"/>
                  </a:lnSpc>
                  <a:buFont typeface="Wingdings" panose="05000000000000000000" pitchFamily="2" charset="2"/>
                  <a:buChar char="q"/>
                </a:pPr>
                <a:r>
                  <a:rPr lang="en-US" sz="2000" dirty="0">
                    <a:latin typeface="Söhne"/>
                  </a:rPr>
                  <a:t>  Due to limited no. of experimental data (6 points) for control tumor growth without Angiogenic        Inhibition, a curve-fitting approach is employed for effective modeling</a:t>
                </a:r>
              </a:p>
              <a:p>
                <a:pPr lvl="2">
                  <a:lnSpc>
                    <a:spcPct val="100000"/>
                  </a:lnSpc>
                  <a:buFont typeface="Wingdings" panose="05000000000000000000" pitchFamily="2" charset="2"/>
                  <a:buChar char="q"/>
                </a:pPr>
                <a:r>
                  <a:rPr lang="en-US" sz="2000" dirty="0">
                    <a:latin typeface="Söhne"/>
                  </a:rPr>
                  <a:t>  The Lorentz Function Mathematical Equation is given as –</a:t>
                </a:r>
              </a:p>
              <a:p>
                <a:pPr marL="384038" lvl="2" indent="0">
                  <a:lnSpc>
                    <a:spcPct val="100000"/>
                  </a:lnSpc>
                  <a:buNone/>
                </a:pPr>
                <a14:m>
                  <m:oMathPara xmlns:m="http://schemas.openxmlformats.org/officeDocument/2006/math">
                    <m:oMathParaPr>
                      <m:jc m:val="right"/>
                    </m:oMathParaPr>
                    <m:oMath xmlns:m="http://schemas.openxmlformats.org/officeDocument/2006/math">
                      <m:r>
                        <a:rPr lang="en-IN" sz="2000" i="1">
                          <a:latin typeface="Cambria Math" panose="02040503050406030204" pitchFamily="18" charset="0"/>
                        </a:rPr>
                        <m:t>𝑉</m:t>
                      </m:r>
                      <m:r>
                        <a:rPr lang="en-IN" sz="2000" i="1">
                          <a:latin typeface="Cambria Math" panose="02040503050406030204" pitchFamily="18" charset="0"/>
                        </a:rPr>
                        <m:t> = </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0</m:t>
                          </m:r>
                        </m:sub>
                      </m:sSub>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2</m:t>
                          </m:r>
                          <m:r>
                            <a:rPr lang="en-IN" sz="2000" i="1">
                              <a:latin typeface="Cambria Math" panose="02040503050406030204" pitchFamily="18" charset="0"/>
                            </a:rPr>
                            <m:t>𝐴</m:t>
                          </m:r>
                        </m:num>
                        <m:den>
                          <m:r>
                            <a:rPr lang="en-IN" sz="2000" i="1">
                              <a:latin typeface="Cambria Math" panose="02040503050406030204" pitchFamily="18" charset="0"/>
                            </a:rPr>
                            <m:t>𝜋</m:t>
                          </m:r>
                        </m:den>
                      </m:f>
                      <m:d>
                        <m:dPr>
                          <m:begChr m:val="["/>
                          <m:endChr m:val="]"/>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𝑤</m:t>
                              </m:r>
                            </m:num>
                            <m:den>
                              <m:r>
                                <a:rPr lang="en-IN" sz="2000" i="1">
                                  <a:latin typeface="Cambria Math" panose="02040503050406030204" pitchFamily="18" charset="0"/>
                                </a:rPr>
                                <m:t>4</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𝑡𝑖𝑚𝑒</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𝑐</m:t>
                                          </m:r>
                                        </m:sub>
                                      </m:sSub>
                                    </m:e>
                                  </m:d>
                                </m:e>
                                <m:sup>
                                  <m:r>
                                    <a:rPr lang="en-IN" sz="2000" i="1">
                                      <a:latin typeface="Cambria Math" panose="02040503050406030204" pitchFamily="18" charset="0"/>
                                    </a:rPr>
                                    <m:t>2</m:t>
                                  </m:r>
                                </m:sup>
                              </m:sSup>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𝑤</m:t>
                                  </m:r>
                                </m:e>
                                <m:sup>
                                  <m:r>
                                    <a:rPr lang="en-IN" sz="2000" i="1">
                                      <a:latin typeface="Cambria Math" panose="02040503050406030204" pitchFamily="18" charset="0"/>
                                    </a:rPr>
                                    <m:t>2</m:t>
                                  </m:r>
                                </m:sup>
                              </m:sSup>
                            </m:den>
                          </m:f>
                        </m:e>
                      </m:d>
                      <m:r>
                        <a:rPr lang="en-US" sz="2000" b="0" i="1" smtClean="0">
                          <a:latin typeface="Cambria Math" panose="02040503050406030204" pitchFamily="18" charset="0"/>
                        </a:rPr>
                        <m:t>;</m:t>
                      </m:r>
                      <m:r>
                        <a:rPr lang="en-US" sz="2000" b="0" i="1" smtClean="0">
                          <a:latin typeface="Cambria Math" panose="02040503050406030204" pitchFamily="18" charset="0"/>
                        </a:rPr>
                        <m:t>𝑤h𝑒𝑟𝑒</m:t>
                      </m:r>
                      <m:r>
                        <a:rPr lang="en-US" sz="2000" b="0" i="1" smtClean="0">
                          <a:latin typeface="Cambria Math" panose="02040503050406030204" pitchFamily="18" charset="0"/>
                        </a:rPr>
                        <m:t>, </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𝑉𝑜𝑙𝑢𝑚𝑒</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𝑇𝑢𝑚𝑜𝑟</m:t>
                      </m:r>
                    </m:oMath>
                  </m:oMathPara>
                </a14:m>
                <a:endParaRPr lang="en-US" sz="1800" dirty="0">
                  <a:latin typeface="Söhne"/>
                </a:endParaRPr>
              </a:p>
              <a:p>
                <a:pPr lvl="2">
                  <a:lnSpc>
                    <a:spcPct val="100000"/>
                  </a:lnSpc>
                  <a:buFont typeface="Wingdings" panose="05000000000000000000" pitchFamily="2" charset="2"/>
                  <a:buChar char="q"/>
                </a:pPr>
                <a:r>
                  <a:rPr lang="en-US" sz="2000" dirty="0">
                    <a:latin typeface="Söhne"/>
                  </a:rPr>
                  <a:t>  Curve fitting Coefficient:</a:t>
                </a:r>
              </a:p>
              <a:p>
                <a:pPr marL="384048" lvl="2" indent="0">
                  <a:lnSpc>
                    <a:spcPct val="100000"/>
                  </a:lnSpc>
                  <a:buNone/>
                </a:pPr>
                <a:endParaRPr lang="en-US" sz="2000" dirty="0">
                  <a:latin typeface="Söhne"/>
                </a:endParaRPr>
              </a:p>
              <a:p>
                <a:pPr marL="384048" lvl="2" indent="0">
                  <a:lnSpc>
                    <a:spcPct val="100000"/>
                  </a:lnSpc>
                  <a:buNone/>
                </a:pPr>
                <a:endParaRPr lang="en-US" sz="2000" dirty="0">
                  <a:latin typeface="Söhne"/>
                </a:endParaRPr>
              </a:p>
              <a:p>
                <a:pPr marL="0" indent="0">
                  <a:lnSpc>
                    <a:spcPct val="115000"/>
                  </a:lnSpc>
                  <a:spcAft>
                    <a:spcPts val="1000"/>
                  </a:spcAft>
                  <a:buNone/>
                </a:pPr>
                <a:r>
                  <a:rPr lang="en-US" sz="2000" dirty="0">
                    <a:latin typeface="Söhne"/>
                  </a:rPr>
                  <a:t> </a:t>
                </a:r>
                <a:r>
                  <a:rPr lang="en-US" dirty="0">
                    <a:latin typeface="Söhne"/>
                  </a:rPr>
                  <a:t>                    </a:t>
                </a:r>
                <a:r>
                  <a:rPr lang="en-US" sz="2000" dirty="0">
                    <a:latin typeface="Söhne"/>
                  </a:rPr>
                  <a:t>Fitness - </a:t>
                </a:r>
                <a:r>
                  <a:rPr lang="en-IN" dirty="0">
                    <a:effectLst/>
                    <a:latin typeface="Söhne"/>
                    <a:ea typeface="Calibri" panose="020F0502020204030204" pitchFamily="34" charset="0"/>
                    <a:cs typeface="Times New Roman" panose="02020603050405020304" pitchFamily="18" charset="0"/>
                  </a:rPr>
                  <a:t>R</a:t>
                </a:r>
                <a:r>
                  <a:rPr lang="en-IN" baseline="30000" dirty="0">
                    <a:effectLst/>
                    <a:latin typeface="Söhne"/>
                    <a:ea typeface="Calibri" panose="020F0502020204030204" pitchFamily="34" charset="0"/>
                    <a:cs typeface="Times New Roman" panose="02020603050405020304" pitchFamily="18" charset="0"/>
                  </a:rPr>
                  <a:t>2</a:t>
                </a:r>
                <a:r>
                  <a:rPr lang="en-IN" dirty="0">
                    <a:effectLst/>
                    <a:latin typeface="Söhne"/>
                    <a:ea typeface="Calibri" panose="020F0502020204030204" pitchFamily="34" charset="0"/>
                    <a:cs typeface="Times New Roman" panose="02020603050405020304" pitchFamily="18" charset="0"/>
                  </a:rPr>
                  <a:t> = 0.99855, Adj. R</a:t>
                </a:r>
                <a:r>
                  <a:rPr lang="en-IN" baseline="30000" dirty="0">
                    <a:effectLst/>
                    <a:latin typeface="Söhne"/>
                    <a:ea typeface="Calibri" panose="020F0502020204030204" pitchFamily="34" charset="0"/>
                    <a:cs typeface="Times New Roman" panose="02020603050405020304" pitchFamily="18" charset="0"/>
                  </a:rPr>
                  <a:t>2</a:t>
                </a:r>
                <a:r>
                  <a:rPr lang="en-IN" dirty="0">
                    <a:effectLst/>
                    <a:latin typeface="Söhne"/>
                    <a:ea typeface="Calibri" panose="020F0502020204030204" pitchFamily="34" charset="0"/>
                    <a:cs typeface="Times New Roman" panose="02020603050405020304" pitchFamily="18" charset="0"/>
                  </a:rPr>
                  <a:t> = 0.99637</a:t>
                </a:r>
              </a:p>
              <a:p>
                <a:pPr lvl="2">
                  <a:lnSpc>
                    <a:spcPct val="100000"/>
                  </a:lnSpc>
                  <a:buFont typeface="Wingdings" panose="05000000000000000000" pitchFamily="2" charset="2"/>
                  <a:buChar char="q"/>
                </a:pPr>
                <a:endParaRPr lang="en-US" sz="2000" dirty="0">
                  <a:latin typeface="Söhne"/>
                </a:endParaRPr>
              </a:p>
              <a:p>
                <a:pPr marL="384038" lvl="2" indent="0">
                  <a:lnSpc>
                    <a:spcPct val="100000"/>
                  </a:lnSpc>
                  <a:buNone/>
                </a:pPr>
                <a:endParaRPr lang="en-US" sz="2000" dirty="0">
                  <a:latin typeface="Söhne"/>
                </a:endParaRPr>
              </a:p>
              <a:p>
                <a:pPr lvl="1">
                  <a:lnSpc>
                    <a:spcPct val="100000"/>
                  </a:lnSpc>
                  <a:buFont typeface="Wingdings" panose="05000000000000000000" pitchFamily="2" charset="2"/>
                  <a:buChar char="q"/>
                </a:pPr>
                <a:endParaRPr lang="en-US" sz="2800" dirty="0">
                  <a:latin typeface="Söhne"/>
                </a:endParaRPr>
              </a:p>
            </p:txBody>
          </p:sp>
        </mc:Choice>
        <mc:Fallback xmlns="">
          <p:sp>
            <p:nvSpPr>
              <p:cNvPr id="3" name="Content Placeholder 2">
                <a:extLst>
                  <a:ext uri="{FF2B5EF4-FFF2-40B4-BE49-F238E27FC236}">
                    <a16:creationId xmlns:a16="http://schemas.microsoft.com/office/drawing/2014/main" id="{909AF6D5-6F24-98AD-421E-9B7B9AB12662}"/>
                  </a:ext>
                </a:extLst>
              </p:cNvPr>
              <p:cNvSpPr>
                <a:spLocks noGrp="1" noRot="1" noChangeAspect="1" noMove="1" noResize="1" noEditPoints="1" noAdjustHandles="1" noChangeArrowheads="1" noChangeShapeType="1" noTextEdit="1"/>
              </p:cNvSpPr>
              <p:nvPr>
                <p:ph idx="1"/>
              </p:nvPr>
            </p:nvSpPr>
            <p:spPr>
              <a:xfrm>
                <a:off x="989141" y="1762122"/>
                <a:ext cx="10582587" cy="4106174"/>
              </a:xfrm>
              <a:blipFill>
                <a:blip r:embed="rId2"/>
                <a:stretch>
                  <a:fillRect t="-1335" r="-1498"/>
                </a:stretch>
              </a:blipFill>
            </p:spPr>
            <p:txBody>
              <a:bodyPr/>
              <a:lstStyle/>
              <a:p>
                <a:r>
                  <a:rPr lang="en-IN">
                    <a:noFill/>
                  </a:rPr>
                  <a:t> </a:t>
                </a:r>
              </a:p>
            </p:txBody>
          </p:sp>
        </mc:Fallback>
      </mc:AlternateContent>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BAB4AAC-C60F-51EF-182A-44D10CBEEA28}"/>
                  </a:ext>
                </a:extLst>
              </p:cNvPr>
              <p:cNvGraphicFramePr>
                <a:graphicFrameLocks noGrp="1"/>
              </p:cNvGraphicFramePr>
              <p:nvPr>
                <p:extLst>
                  <p:ext uri="{D42A27DB-BD31-4B8C-83A1-F6EECF244321}">
                    <p14:modId xmlns:p14="http://schemas.microsoft.com/office/powerpoint/2010/main" val="2761710816"/>
                  </p:ext>
                </p:extLst>
              </p:nvPr>
            </p:nvGraphicFramePr>
            <p:xfrm>
              <a:off x="2196371" y="4467723"/>
              <a:ext cx="8631201" cy="739394"/>
            </p:xfrm>
            <a:graphic>
              <a:graphicData uri="http://schemas.openxmlformats.org/drawingml/2006/table">
                <a:tbl>
                  <a:tblPr firstRow="1" firstCol="1" bandRow="1">
                    <a:tableStyleId>{BC89EF96-8CEA-46FF-86C4-4CE0E7609802}</a:tableStyleId>
                  </a:tblPr>
                  <a:tblGrid>
                    <a:gridCol w="3107200">
                      <a:extLst>
                        <a:ext uri="{9D8B030D-6E8A-4147-A177-3AD203B41FA5}">
                          <a16:colId xmlns:a16="http://schemas.microsoft.com/office/drawing/2014/main" val="741311348"/>
                        </a:ext>
                      </a:extLst>
                    </a:gridCol>
                    <a:gridCol w="1454624">
                      <a:extLst>
                        <a:ext uri="{9D8B030D-6E8A-4147-A177-3AD203B41FA5}">
                          <a16:colId xmlns:a16="http://schemas.microsoft.com/office/drawing/2014/main" val="3369533620"/>
                        </a:ext>
                      </a:extLst>
                    </a:gridCol>
                    <a:gridCol w="1356459">
                      <a:extLst>
                        <a:ext uri="{9D8B030D-6E8A-4147-A177-3AD203B41FA5}">
                          <a16:colId xmlns:a16="http://schemas.microsoft.com/office/drawing/2014/main" val="4126035870"/>
                        </a:ext>
                      </a:extLst>
                    </a:gridCol>
                    <a:gridCol w="1356459">
                      <a:extLst>
                        <a:ext uri="{9D8B030D-6E8A-4147-A177-3AD203B41FA5}">
                          <a16:colId xmlns:a16="http://schemas.microsoft.com/office/drawing/2014/main" val="2754067697"/>
                        </a:ext>
                      </a:extLst>
                    </a:gridCol>
                    <a:gridCol w="1356459">
                      <a:extLst>
                        <a:ext uri="{9D8B030D-6E8A-4147-A177-3AD203B41FA5}">
                          <a16:colId xmlns:a16="http://schemas.microsoft.com/office/drawing/2014/main" val="1878660931"/>
                        </a:ext>
                      </a:extLst>
                    </a:gridCol>
                  </a:tblGrid>
                  <a:tr h="248775">
                    <a:tc>
                      <a:txBody>
                        <a:bodyPr/>
                        <a:lstStyle/>
                        <a:p>
                          <a:pPr algn="ctr">
                            <a:lnSpc>
                              <a:spcPct val="107000"/>
                            </a:lnSpc>
                            <a:spcAft>
                              <a:spcPts val="800"/>
                            </a:spcAft>
                          </a:pPr>
                          <a:r>
                            <a:rPr lang="en-IN" sz="1100" b="0" i="0" kern="100" dirty="0">
                              <a:effectLst/>
                            </a:rPr>
                            <a:t> </a:t>
                          </a:r>
                          <a:endParaRPr lang="en-IN" sz="1100" b="0" i="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b="0" i="1" kern="100">
                                        <a:effectLst/>
                                        <a:latin typeface="Cambria Math" panose="02040503050406030204" pitchFamily="18" charset="0"/>
                                      </a:rPr>
                                    </m:ctrlPr>
                                  </m:sSubPr>
                                  <m:e>
                                    <m:r>
                                      <m:rPr>
                                        <m:sty m:val="p"/>
                                      </m:rPr>
                                      <a:rPr lang="en-IN" sz="2000" b="0" i="0" kern="100">
                                        <a:effectLst/>
                                        <a:latin typeface="Cambria Math" panose="02040503050406030204" pitchFamily="18" charset="0"/>
                                      </a:rPr>
                                      <m:t>y</m:t>
                                    </m:r>
                                  </m:e>
                                  <m:sub>
                                    <m:r>
                                      <a:rPr lang="en-IN" sz="2000" b="0" i="0" kern="100">
                                        <a:effectLst/>
                                        <a:latin typeface="Cambria Math" panose="02040503050406030204" pitchFamily="18" charset="0"/>
                                      </a:rPr>
                                      <m:t>0</m:t>
                                    </m:r>
                                  </m:sub>
                                </m:sSub>
                              </m:oMath>
                            </m:oMathPara>
                          </a14:m>
                          <a:endParaRPr lang="en-IN" sz="2000" b="0" i="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2000" b="0" i="1" kern="100">
                                        <a:effectLst/>
                                        <a:latin typeface="Cambria Math" panose="02040503050406030204" pitchFamily="18" charset="0"/>
                                      </a:rPr>
                                    </m:ctrlPr>
                                  </m:sSubPr>
                                  <m:e>
                                    <m:r>
                                      <m:rPr>
                                        <m:sty m:val="p"/>
                                      </m:rPr>
                                      <a:rPr lang="en-IN" sz="2000" b="0" i="0" kern="100">
                                        <a:effectLst/>
                                        <a:latin typeface="Cambria Math" panose="02040503050406030204" pitchFamily="18" charset="0"/>
                                      </a:rPr>
                                      <m:t>x</m:t>
                                    </m:r>
                                  </m:e>
                                  <m:sub>
                                    <m:r>
                                      <m:rPr>
                                        <m:sty m:val="p"/>
                                      </m:rPr>
                                      <a:rPr lang="en-IN" sz="2000" b="0" i="0" kern="100">
                                        <a:effectLst/>
                                        <a:latin typeface="Cambria Math" panose="02040503050406030204" pitchFamily="18" charset="0"/>
                                      </a:rPr>
                                      <m:t>c</m:t>
                                    </m:r>
                                  </m:sub>
                                </m:sSub>
                              </m:oMath>
                            </m:oMathPara>
                          </a14:m>
                          <a:endParaRPr lang="en-IN" sz="2000" b="0" i="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IN" sz="2000" b="0" i="0" kern="100">
                                    <a:effectLst/>
                                    <a:latin typeface="Cambria Math" panose="02040503050406030204" pitchFamily="18" charset="0"/>
                                  </a:rPr>
                                  <m:t>w</m:t>
                                </m:r>
                              </m:oMath>
                            </m:oMathPara>
                          </a14:m>
                          <a:endParaRPr lang="en-IN" sz="2000" b="0" i="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IN" sz="2000" b="0" i="0" kern="100">
                                    <a:effectLst/>
                                    <a:latin typeface="Cambria Math" panose="02040503050406030204" pitchFamily="18" charset="0"/>
                                  </a:rPr>
                                  <m:t>A</m:t>
                                </m:r>
                              </m:oMath>
                            </m:oMathPara>
                          </a14:m>
                          <a:endParaRPr lang="en-IN" sz="2000" b="0" i="0" kern="100"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5491030"/>
                      </a:ext>
                    </a:extLst>
                  </a:tr>
                  <a:tr h="254546">
                    <a:tc>
                      <a:txBody>
                        <a:bodyPr/>
                        <a:lstStyle/>
                        <a:p>
                          <a:pPr algn="ctr">
                            <a:lnSpc>
                              <a:spcPct val="107000"/>
                            </a:lnSpc>
                            <a:spcAft>
                              <a:spcPts val="800"/>
                            </a:spcAft>
                          </a:pPr>
                          <a:r>
                            <a:rPr lang="en-IN" sz="2000" i="1" kern="100" dirty="0">
                              <a:effectLst/>
                              <a:latin typeface="Söhne"/>
                            </a:rPr>
                            <a:t>Co-efficient</a:t>
                          </a:r>
                          <a:endParaRPr lang="en-IN" sz="2000" i="1"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-3329.55</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20.8</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21.64</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482269</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423008"/>
                      </a:ext>
                    </a:extLst>
                  </a:tr>
                </a:tbl>
              </a:graphicData>
            </a:graphic>
          </p:graphicFrame>
        </mc:Choice>
        <mc:Fallback xmlns="">
          <p:graphicFrame>
            <p:nvGraphicFramePr>
              <p:cNvPr id="8" name="Table 7">
                <a:extLst>
                  <a:ext uri="{FF2B5EF4-FFF2-40B4-BE49-F238E27FC236}">
                    <a16:creationId xmlns:a16="http://schemas.microsoft.com/office/drawing/2014/main" id="{ABAB4AAC-C60F-51EF-182A-44D10CBEEA28}"/>
                  </a:ext>
                </a:extLst>
              </p:cNvPr>
              <p:cNvGraphicFramePr>
                <a:graphicFrameLocks noGrp="1"/>
              </p:cNvGraphicFramePr>
              <p:nvPr>
                <p:extLst>
                  <p:ext uri="{D42A27DB-BD31-4B8C-83A1-F6EECF244321}">
                    <p14:modId xmlns:p14="http://schemas.microsoft.com/office/powerpoint/2010/main" val="2761710816"/>
                  </p:ext>
                </p:extLst>
              </p:nvPr>
            </p:nvGraphicFramePr>
            <p:xfrm>
              <a:off x="2196371" y="4467723"/>
              <a:ext cx="8631201" cy="739394"/>
            </p:xfrm>
            <a:graphic>
              <a:graphicData uri="http://schemas.openxmlformats.org/drawingml/2006/table">
                <a:tbl>
                  <a:tblPr firstRow="1" firstCol="1" bandRow="1">
                    <a:tableStyleId>{BC89EF96-8CEA-46FF-86C4-4CE0E7609802}</a:tableStyleId>
                  </a:tblPr>
                  <a:tblGrid>
                    <a:gridCol w="3107200">
                      <a:extLst>
                        <a:ext uri="{9D8B030D-6E8A-4147-A177-3AD203B41FA5}">
                          <a16:colId xmlns:a16="http://schemas.microsoft.com/office/drawing/2014/main" val="741311348"/>
                        </a:ext>
                      </a:extLst>
                    </a:gridCol>
                    <a:gridCol w="1454624">
                      <a:extLst>
                        <a:ext uri="{9D8B030D-6E8A-4147-A177-3AD203B41FA5}">
                          <a16:colId xmlns:a16="http://schemas.microsoft.com/office/drawing/2014/main" val="3369533620"/>
                        </a:ext>
                      </a:extLst>
                    </a:gridCol>
                    <a:gridCol w="1356459">
                      <a:extLst>
                        <a:ext uri="{9D8B030D-6E8A-4147-A177-3AD203B41FA5}">
                          <a16:colId xmlns:a16="http://schemas.microsoft.com/office/drawing/2014/main" val="4126035870"/>
                        </a:ext>
                      </a:extLst>
                    </a:gridCol>
                    <a:gridCol w="1356459">
                      <a:extLst>
                        <a:ext uri="{9D8B030D-6E8A-4147-A177-3AD203B41FA5}">
                          <a16:colId xmlns:a16="http://schemas.microsoft.com/office/drawing/2014/main" val="2754067697"/>
                        </a:ext>
                      </a:extLst>
                    </a:gridCol>
                    <a:gridCol w="1356459">
                      <a:extLst>
                        <a:ext uri="{9D8B030D-6E8A-4147-A177-3AD203B41FA5}">
                          <a16:colId xmlns:a16="http://schemas.microsoft.com/office/drawing/2014/main" val="1878660931"/>
                        </a:ext>
                      </a:extLst>
                    </a:gridCol>
                  </a:tblGrid>
                  <a:tr h="427736">
                    <a:tc>
                      <a:txBody>
                        <a:bodyPr/>
                        <a:lstStyle/>
                        <a:p>
                          <a:pPr algn="ctr">
                            <a:lnSpc>
                              <a:spcPct val="107000"/>
                            </a:lnSpc>
                            <a:spcAft>
                              <a:spcPts val="800"/>
                            </a:spcAft>
                          </a:pPr>
                          <a:r>
                            <a:rPr lang="en-IN" sz="1100" b="0" i="0" kern="100" dirty="0">
                              <a:effectLst/>
                            </a:rPr>
                            <a:t> </a:t>
                          </a:r>
                          <a:endParaRPr lang="en-IN" sz="1100" b="0" i="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213808" t="-1408" r="-280753" b="-108451"/>
                          </a:stretch>
                        </a:blipFill>
                      </a:tcPr>
                    </a:tc>
                    <a:tc>
                      <a:txBody>
                        <a:bodyPr/>
                        <a:lstStyle/>
                        <a:p>
                          <a:endParaRPr lang="en-US"/>
                        </a:p>
                      </a:txBody>
                      <a:tcPr marL="68580" marR="68580" marT="0" marB="0">
                        <a:blipFill>
                          <a:blip r:embed="rId4"/>
                          <a:stretch>
                            <a:fillRect l="-336323" t="-1408" r="-200897" b="-108451"/>
                          </a:stretch>
                        </a:blipFill>
                      </a:tcPr>
                    </a:tc>
                    <a:tc>
                      <a:txBody>
                        <a:bodyPr/>
                        <a:lstStyle/>
                        <a:p>
                          <a:endParaRPr lang="en-US"/>
                        </a:p>
                      </a:txBody>
                      <a:tcPr marL="68580" marR="68580" marT="0" marB="0">
                        <a:blipFill>
                          <a:blip r:embed="rId4"/>
                          <a:stretch>
                            <a:fillRect l="-438288" t="-1408" r="-101802" b="-108451"/>
                          </a:stretch>
                        </a:blipFill>
                      </a:tcPr>
                    </a:tc>
                    <a:tc>
                      <a:txBody>
                        <a:bodyPr/>
                        <a:lstStyle/>
                        <a:p>
                          <a:endParaRPr lang="en-US"/>
                        </a:p>
                      </a:txBody>
                      <a:tcPr marL="68580" marR="68580" marT="0" marB="0">
                        <a:blipFill>
                          <a:blip r:embed="rId4"/>
                          <a:stretch>
                            <a:fillRect l="-535874" t="-1408" r="-1345" b="-108451"/>
                          </a:stretch>
                        </a:blipFill>
                      </a:tcPr>
                    </a:tc>
                    <a:extLst>
                      <a:ext uri="{0D108BD9-81ED-4DB2-BD59-A6C34878D82A}">
                        <a16:rowId xmlns:a16="http://schemas.microsoft.com/office/drawing/2014/main" val="2995491030"/>
                      </a:ext>
                    </a:extLst>
                  </a:tr>
                  <a:tr h="311658">
                    <a:tc>
                      <a:txBody>
                        <a:bodyPr/>
                        <a:lstStyle/>
                        <a:p>
                          <a:pPr algn="ctr">
                            <a:lnSpc>
                              <a:spcPct val="107000"/>
                            </a:lnSpc>
                            <a:spcAft>
                              <a:spcPts val="800"/>
                            </a:spcAft>
                          </a:pPr>
                          <a:r>
                            <a:rPr lang="en-IN" sz="2000" i="1" kern="100" dirty="0">
                              <a:effectLst/>
                              <a:latin typeface="Söhne"/>
                            </a:rPr>
                            <a:t>Co-efficient</a:t>
                          </a:r>
                          <a:endParaRPr lang="en-IN" sz="2000" i="1"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-3329.55</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20.8</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21.64</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latin typeface="Söhne"/>
                            </a:rPr>
                            <a:t>482269</a:t>
                          </a:r>
                          <a:endParaRPr lang="en-IN" sz="2000" kern="100" dirty="0">
                            <a:effectLst/>
                            <a:latin typeface="Söh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423008"/>
                      </a:ext>
                    </a:extLst>
                  </a:tr>
                </a:tbl>
              </a:graphicData>
            </a:graphic>
          </p:graphicFrame>
        </mc:Fallback>
      </mc:AlternateContent>
    </p:spTree>
    <p:extLst>
      <p:ext uri="{BB962C8B-B14F-4D97-AF65-F5344CB8AC3E}">
        <p14:creationId xmlns:p14="http://schemas.microsoft.com/office/powerpoint/2010/main" val="197779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5534-045B-D2DF-14F2-D0C28210C752}"/>
              </a:ext>
            </a:extLst>
          </p:cNvPr>
          <p:cNvSpPr>
            <a:spLocks noGrp="1"/>
          </p:cNvSpPr>
          <p:nvPr>
            <p:ph type="title"/>
          </p:nvPr>
        </p:nvSpPr>
        <p:spPr>
          <a:xfrm>
            <a:off x="1066800" y="22939"/>
            <a:ext cx="10058400" cy="1609344"/>
          </a:xfrm>
        </p:spPr>
        <p:txBody>
          <a:bodyPr>
            <a:normAutofit/>
          </a:bodyPr>
          <a:lstStyle/>
          <a:p>
            <a:r>
              <a:rPr lang="en-IN" dirty="0"/>
              <a:t>Work Progress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AF6D5-6F24-98AD-421E-9B7B9AB12662}"/>
                  </a:ext>
                </a:extLst>
              </p:cNvPr>
              <p:cNvSpPr>
                <a:spLocks noGrp="1"/>
              </p:cNvSpPr>
              <p:nvPr>
                <p:ph idx="1"/>
              </p:nvPr>
            </p:nvSpPr>
            <p:spPr>
              <a:xfrm>
                <a:off x="989141" y="1762122"/>
                <a:ext cx="10639875" cy="4106174"/>
              </a:xfrm>
            </p:spPr>
            <p:txBody>
              <a:bodyPr>
                <a:noAutofit/>
              </a:bodyPr>
              <a:lstStyle/>
              <a:p>
                <a:pPr lvl="1">
                  <a:lnSpc>
                    <a:spcPct val="100000"/>
                  </a:lnSpc>
                  <a:buFont typeface="Wingdings" panose="05000000000000000000" pitchFamily="2" charset="2"/>
                  <a:buChar char="q"/>
                </a:pPr>
                <a:r>
                  <a:rPr lang="en-US" sz="2800" dirty="0">
                    <a:latin typeface="Söhne"/>
                  </a:rPr>
                  <a:t> Model Parameter Optimization</a:t>
                </a:r>
                <a:endParaRPr lang="en-US" sz="2400" dirty="0">
                  <a:latin typeface="Söhne"/>
                </a:endParaRPr>
              </a:p>
              <a:p>
                <a:pPr marL="384038" lvl="2" indent="0">
                  <a:lnSpc>
                    <a:spcPct val="100000"/>
                  </a:lnSpc>
                  <a:buNone/>
                </a:pPr>
                <a14:m>
                  <m:oMathPara xmlns:m="http://schemas.openxmlformats.org/officeDocument/2006/math">
                    <m:oMathParaPr>
                      <m:jc m:val="center"/>
                    </m:oMathParaPr>
                    <m:oMath xmlns:m="http://schemas.openxmlformats.org/officeDocument/2006/math">
                      <m:r>
                        <a:rPr lang="en-IN" sz="2000" i="1">
                          <a:latin typeface="Cambria Math" panose="02040503050406030204" pitchFamily="18" charset="0"/>
                        </a:rPr>
                        <m:t>𝑜𝑏𝑗</m:t>
                      </m:r>
                      <m:r>
                        <a:rPr lang="en-IN" sz="2000" i="1">
                          <a:latin typeface="Cambria Math" panose="02040503050406030204" pitchFamily="18" charset="0"/>
                        </a:rPr>
                        <m:t> = </m:t>
                      </m:r>
                      <m:nary>
                        <m:naryPr>
                          <m:chr m:val="∑"/>
                          <m:limLoc m:val="undOvr"/>
                          <m:ctrlPr>
                            <a:rPr lang="en-IN" sz="2000" i="1">
                              <a:latin typeface="Cambria Math" panose="02040503050406030204" pitchFamily="18" charset="0"/>
                            </a:rPr>
                          </m:ctrlPr>
                        </m:naryPr>
                        <m:sub>
                          <m: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𝑁</m:t>
                          </m:r>
                        </m:sup>
                        <m:e>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m:rPr>
                                      <m:sty m:val="p"/>
                                    </m:rPr>
                                    <a:rPr lang="en-IN" sz="2000">
                                      <a:latin typeface="Cambria Math" panose="02040503050406030204" pitchFamily="18" charset="0"/>
                                    </a:rPr>
                                    <m:t>interp</m:t>
                                  </m:r>
                                  <m:r>
                                    <a:rPr lang="en-IN" sz="2000">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𝑡</m:t>
                                      </m:r>
                                    </m:e>
                                    <m:sub>
                                      <m:r>
                                        <a:rPr lang="en-IN" sz="2000" i="1">
                                          <a:latin typeface="Cambria Math" panose="02040503050406030204" pitchFamily="18" charset="0"/>
                                        </a:rPr>
                                        <m:t>𝑚</m:t>
                                      </m:r>
                                    </m:sub>
                                  </m:sSub>
                                  <m:r>
                                    <a:rPr lang="en-IN" sz="200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𝑚</m:t>
                                      </m:r>
                                    </m:sub>
                                  </m:sSub>
                                  <m:r>
                                    <a:rPr lang="en-IN" sz="2000">
                                      <a:latin typeface="Cambria Math" panose="02040503050406030204" pitchFamily="18" charset="0"/>
                                    </a:rPr>
                                    <m:t>​(:,1),</m:t>
                                  </m:r>
                                  <m:sSub>
                                    <m:sSubPr>
                                      <m:ctrlPr>
                                        <a:rPr lang="en-IN" sz="2000" i="1">
                                          <a:latin typeface="Cambria Math" panose="02040503050406030204" pitchFamily="18" charset="0"/>
                                        </a:rPr>
                                      </m:ctrlPr>
                                    </m:sSubPr>
                                    <m:e>
                                      <m:r>
                                        <m:rPr>
                                          <m:sty m:val="p"/>
                                        </m:rPr>
                                        <a:rPr lang="en-IN" sz="2000">
                                          <a:latin typeface="Cambria Math" panose="02040503050406030204" pitchFamily="18" charset="0"/>
                                        </a:rPr>
                                        <m:t>t</m:t>
                                      </m:r>
                                    </m:e>
                                    <m:sub>
                                      <m:r>
                                        <a:rPr lang="en-IN" sz="2000" i="1">
                                          <a:latin typeface="Cambria Math" panose="02040503050406030204" pitchFamily="18" charset="0"/>
                                        </a:rPr>
                                        <m:t>𝑠𝑒</m:t>
                                      </m:r>
                                      <m:r>
                                        <a:rPr lang="en-IN" sz="2000" i="1">
                                          <a:latin typeface="Cambria Math" panose="02040503050406030204" pitchFamily="18" charset="0"/>
                                        </a:rPr>
                                        <m:t>,</m:t>
                                      </m:r>
                                      <m:r>
                                        <a:rPr lang="en-IN" sz="2000" i="1">
                                          <a:latin typeface="Cambria Math" panose="02040503050406030204" pitchFamily="18" charset="0"/>
                                        </a:rPr>
                                        <m:t>𝑖</m:t>
                                      </m:r>
                                    </m:sub>
                                  </m:sSub>
                                  <m:r>
                                    <a:rPr lang="en-IN" sz="2000">
                                      <a:latin typeface="Cambria Math" panose="02040503050406030204" pitchFamily="18" charset="0"/>
                                    </a:rPr>
                                    <m:t>​)</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𝑉</m:t>
                                      </m:r>
                                    </m:e>
                                    <m:sub>
                                      <m:r>
                                        <a:rPr lang="en-IN" sz="2000" i="1">
                                          <a:latin typeface="Cambria Math" panose="02040503050406030204" pitchFamily="18" charset="0"/>
                                        </a:rPr>
                                        <m:t>𝑠𝑒</m:t>
                                      </m:r>
                                      <m:r>
                                        <a:rPr lang="en-IN" sz="2000" i="1">
                                          <a:latin typeface="Cambria Math" panose="02040503050406030204" pitchFamily="18" charset="0"/>
                                        </a:rPr>
                                        <m:t>,</m:t>
                                      </m:r>
                                      <m:r>
                                        <a:rPr lang="en-IN" sz="2000" i="1">
                                          <a:latin typeface="Cambria Math" panose="02040503050406030204" pitchFamily="18" charset="0"/>
                                        </a:rPr>
                                        <m:t>𝑖</m:t>
                                      </m:r>
                                    </m:sub>
                                  </m:sSub>
                                  <m:r>
                                    <a:rPr lang="en-IN" sz="2000">
                                      <a:latin typeface="Cambria Math" panose="02040503050406030204" pitchFamily="18" charset="0"/>
                                    </a:rPr>
                                    <m:t>​</m:t>
                                  </m:r>
                                </m:e>
                              </m:d>
                            </m:e>
                            <m:sup>
                              <m:r>
                                <a:rPr lang="en-IN" sz="2000" i="1">
                                  <a:latin typeface="Cambria Math" panose="02040503050406030204" pitchFamily="18" charset="0"/>
                                </a:rPr>
                                <m:t>2</m:t>
                              </m:r>
                            </m:sup>
                          </m:sSup>
                        </m:e>
                      </m:nary>
                    </m:oMath>
                  </m:oMathPara>
                </a14:m>
                <a:endParaRPr lang="en-US" sz="1800" dirty="0">
                  <a:latin typeface="Söhne"/>
                </a:endParaRPr>
              </a:p>
              <a:p>
                <a:pPr lvl="2">
                  <a:lnSpc>
                    <a:spcPct val="100000"/>
                  </a:lnSpc>
                  <a:buFont typeface="Wingdings" panose="05000000000000000000" pitchFamily="2" charset="2"/>
                  <a:buChar char="q"/>
                </a:pPr>
                <a:r>
                  <a:rPr lang="en-US" sz="2000" dirty="0">
                    <a:latin typeface="Söhne"/>
                  </a:rPr>
                  <a:t>  In this equation:</a:t>
                </a:r>
              </a:p>
              <a:p>
                <a:pPr lvl="3">
                  <a:lnSpc>
                    <a:spcPct val="100000"/>
                  </a:lnSpc>
                  <a:buFont typeface="Wingdings" panose="05000000000000000000" pitchFamily="2" charset="2"/>
                  <a:buChar char="q"/>
                </a:pPr>
                <a:r>
                  <a:rPr lang="en-US" sz="1800" dirty="0">
                    <a:latin typeface="Söhne"/>
                  </a:rPr>
                  <a:t> </a:t>
                </a:r>
                <a:r>
                  <a:rPr lang="en-US" sz="2000" dirty="0">
                    <a:latin typeface="Söhne"/>
                  </a:rPr>
                  <a:t>N represents the number of data points in the simulated experimental data</a:t>
                </a:r>
              </a:p>
              <a:p>
                <a:pPr lvl="3">
                  <a:lnSpc>
                    <a:spcPct val="100000"/>
                  </a:lnSpc>
                  <a:buFont typeface="Wingdings" panose="05000000000000000000" pitchFamily="2" charset="2"/>
                  <a:buChar char="q"/>
                </a:pPr>
                <a:r>
                  <a:rPr lang="en-US" sz="2000" dirty="0">
                    <a:latin typeface="Söhne"/>
                  </a:rPr>
                  <a:t> t</a:t>
                </a:r>
                <a:r>
                  <a:rPr lang="en-US" sz="2000" baseline="-25000" dirty="0">
                    <a:latin typeface="Söhne"/>
                  </a:rPr>
                  <a:t>m</a:t>
                </a:r>
                <a:r>
                  <a:rPr lang="en-US" sz="2000" dirty="0">
                    <a:latin typeface="Söhne"/>
                  </a:rPr>
                  <a:t> – Model Simulated time Vector and </a:t>
                </a:r>
                <a:r>
                  <a:rPr lang="en-US" sz="2000" dirty="0" err="1">
                    <a:latin typeface="Söhne"/>
                  </a:rPr>
                  <a:t>V</a:t>
                </a:r>
                <a:r>
                  <a:rPr lang="en-US" sz="2000" baseline="-25000" dirty="0" err="1">
                    <a:latin typeface="Söhne"/>
                  </a:rPr>
                  <a:t>m</a:t>
                </a:r>
                <a:r>
                  <a:rPr lang="en-US" sz="2000" dirty="0">
                    <a:latin typeface="Söhne"/>
                  </a:rPr>
                  <a:t>(:,1) – Tumor Volume Vector</a:t>
                </a:r>
              </a:p>
              <a:p>
                <a:pPr lvl="3">
                  <a:lnSpc>
                    <a:spcPct val="100000"/>
                  </a:lnSpc>
                  <a:buFont typeface="Wingdings" panose="05000000000000000000" pitchFamily="2" charset="2"/>
                  <a:buChar char="q"/>
                </a:pPr>
                <a:r>
                  <a:rPr lang="en-US" sz="2000" dirty="0">
                    <a:latin typeface="Söhne"/>
                  </a:rPr>
                  <a:t> interp1(</a:t>
                </a:r>
                <a:r>
                  <a:rPr lang="en-US" sz="2000" dirty="0" err="1">
                    <a:latin typeface="Söhne"/>
                  </a:rPr>
                  <a:t>t</a:t>
                </a:r>
                <a:r>
                  <a:rPr lang="en-US" sz="2000" baseline="-25000" dirty="0" err="1">
                    <a:latin typeface="Söhne"/>
                  </a:rPr>
                  <a:t>m</a:t>
                </a:r>
                <a:r>
                  <a:rPr lang="en-US" sz="2000" dirty="0" err="1">
                    <a:latin typeface="Söhne"/>
                  </a:rPr>
                  <a:t>,V</a:t>
                </a:r>
                <a:r>
                  <a:rPr lang="en-US" sz="2000" baseline="-25000" dirty="0" err="1">
                    <a:latin typeface="Söhne"/>
                  </a:rPr>
                  <a:t>m</a:t>
                </a:r>
                <a:r>
                  <a:rPr lang="en-US" sz="2000" dirty="0">
                    <a:latin typeface="Söhne"/>
                  </a:rPr>
                  <a:t>(:,1),</a:t>
                </a:r>
                <a:r>
                  <a:rPr lang="en-US" sz="2000" dirty="0" err="1">
                    <a:latin typeface="Söhne"/>
                  </a:rPr>
                  <a:t>t</a:t>
                </a:r>
                <a:r>
                  <a:rPr lang="en-US" sz="2000" baseline="-25000" dirty="0" err="1">
                    <a:latin typeface="Söhne"/>
                  </a:rPr>
                  <a:t>e</a:t>
                </a:r>
                <a:r>
                  <a:rPr lang="en-US" sz="2000" dirty="0" err="1">
                    <a:latin typeface="Söhne"/>
                  </a:rPr>
                  <a:t>,i</a:t>
                </a:r>
                <a:r>
                  <a:rPr lang="en-US" sz="2000" dirty="0">
                    <a:latin typeface="Söhne"/>
                  </a:rPr>
                  <a:t>) – calculates the interpolated model prediction at the i</a:t>
                </a:r>
                <a:r>
                  <a:rPr lang="en-US" sz="2000" baseline="30000" dirty="0">
                    <a:latin typeface="Söhne"/>
                  </a:rPr>
                  <a:t>th</a:t>
                </a:r>
                <a:r>
                  <a:rPr lang="en-US" sz="2000" dirty="0">
                    <a:latin typeface="Söhne"/>
                  </a:rPr>
                  <a:t> simulated time point (</a:t>
                </a:r>
                <a:r>
                  <a:rPr lang="en-US" sz="2000" dirty="0" err="1">
                    <a:latin typeface="Söhne"/>
                  </a:rPr>
                  <a:t>t</a:t>
                </a:r>
                <a:r>
                  <a:rPr lang="en-US" sz="2000" baseline="-25000" dirty="0" err="1">
                    <a:latin typeface="Söhne"/>
                  </a:rPr>
                  <a:t>se,i</a:t>
                </a:r>
                <a:r>
                  <a:rPr lang="en-US" sz="2000" dirty="0">
                    <a:latin typeface="Söhne"/>
                  </a:rPr>
                  <a:t>)</a:t>
                </a:r>
              </a:p>
              <a:p>
                <a:pPr lvl="3">
                  <a:lnSpc>
                    <a:spcPct val="100000"/>
                  </a:lnSpc>
                  <a:buFont typeface="Wingdings" panose="05000000000000000000" pitchFamily="2" charset="2"/>
                  <a:buChar char="q"/>
                </a:pPr>
                <a:r>
                  <a:rPr lang="en-US" sz="2000" dirty="0">
                    <a:latin typeface="Söhne"/>
                  </a:rPr>
                  <a:t> </a:t>
                </a:r>
                <a:r>
                  <a:rPr lang="en-US" sz="2000" dirty="0" err="1">
                    <a:latin typeface="Söhne"/>
                  </a:rPr>
                  <a:t>V</a:t>
                </a:r>
                <a:r>
                  <a:rPr lang="en-US" sz="2000" baseline="-25000" dirty="0" err="1">
                    <a:latin typeface="Söhne"/>
                  </a:rPr>
                  <a:t>se,i</a:t>
                </a:r>
                <a:r>
                  <a:rPr lang="en-US" sz="2000" dirty="0">
                    <a:latin typeface="Söhne"/>
                  </a:rPr>
                  <a:t> represents the i</a:t>
                </a:r>
                <a:r>
                  <a:rPr lang="en-US" sz="2000" baseline="30000" dirty="0">
                    <a:latin typeface="Söhne"/>
                  </a:rPr>
                  <a:t>th</a:t>
                </a:r>
                <a:r>
                  <a:rPr lang="en-US" sz="2000" dirty="0">
                    <a:latin typeface="Söhne"/>
                  </a:rPr>
                  <a:t> simulated experimental Tumor Volume</a:t>
                </a:r>
              </a:p>
              <a:p>
                <a:pPr marL="384038" lvl="2" indent="0">
                  <a:lnSpc>
                    <a:spcPct val="100000"/>
                  </a:lnSpc>
                  <a:buNone/>
                </a:pPr>
                <a:endParaRPr lang="en-US" sz="2000" dirty="0">
                  <a:latin typeface="Söhne"/>
                </a:endParaRPr>
              </a:p>
              <a:p>
                <a:pPr lvl="1">
                  <a:lnSpc>
                    <a:spcPct val="100000"/>
                  </a:lnSpc>
                  <a:buFont typeface="Wingdings" panose="05000000000000000000" pitchFamily="2" charset="2"/>
                  <a:buChar char="q"/>
                </a:pPr>
                <a:endParaRPr lang="en-US" sz="2800" dirty="0">
                  <a:latin typeface="Söhne"/>
                </a:endParaRPr>
              </a:p>
            </p:txBody>
          </p:sp>
        </mc:Choice>
        <mc:Fallback xmlns="">
          <p:sp>
            <p:nvSpPr>
              <p:cNvPr id="3" name="Content Placeholder 2">
                <a:extLst>
                  <a:ext uri="{FF2B5EF4-FFF2-40B4-BE49-F238E27FC236}">
                    <a16:creationId xmlns:a16="http://schemas.microsoft.com/office/drawing/2014/main" id="{909AF6D5-6F24-98AD-421E-9B7B9AB12662}"/>
                  </a:ext>
                </a:extLst>
              </p:cNvPr>
              <p:cNvSpPr>
                <a:spLocks noGrp="1" noRot="1" noChangeAspect="1" noMove="1" noResize="1" noEditPoints="1" noAdjustHandles="1" noChangeArrowheads="1" noChangeShapeType="1" noTextEdit="1"/>
              </p:cNvSpPr>
              <p:nvPr>
                <p:ph idx="1"/>
              </p:nvPr>
            </p:nvSpPr>
            <p:spPr>
              <a:xfrm>
                <a:off x="989141" y="1762122"/>
                <a:ext cx="10639875" cy="4106174"/>
              </a:xfrm>
              <a:blipFill>
                <a:blip r:embed="rId2"/>
                <a:stretch>
                  <a:fillRect t="-1335"/>
                </a:stretch>
              </a:blipFill>
            </p:spPr>
            <p:txBody>
              <a:bodyPr/>
              <a:lstStyle/>
              <a:p>
                <a:r>
                  <a:rPr lang="en-IN">
                    <a:noFill/>
                  </a:rPr>
                  <a:t> </a:t>
                </a:r>
              </a:p>
            </p:txBody>
          </p:sp>
        </mc:Fallback>
      </mc:AlternateContent>
      <p:pic>
        <p:nvPicPr>
          <p:cNvPr id="4" name="Picture 3" descr="A logo with a tree and text&#10;&#10;Description automatically generated">
            <a:extLst>
              <a:ext uri="{FF2B5EF4-FFF2-40B4-BE49-F238E27FC236}">
                <a16:creationId xmlns:a16="http://schemas.microsoft.com/office/drawing/2014/main" id="{7616C2AB-1755-47D3-3B22-8133CB6E20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93" y="5799156"/>
            <a:ext cx="898659" cy="1002545"/>
          </a:xfrm>
          <a:prstGeom prst="rect">
            <a:avLst/>
          </a:prstGeom>
          <a:noFill/>
          <a:ln>
            <a:noFill/>
          </a:ln>
        </p:spPr>
      </p:pic>
      <p:sp>
        <p:nvSpPr>
          <p:cNvPr id="5" name="Subtitle 2">
            <a:extLst>
              <a:ext uri="{FF2B5EF4-FFF2-40B4-BE49-F238E27FC236}">
                <a16:creationId xmlns:a16="http://schemas.microsoft.com/office/drawing/2014/main" id="{13DF5E8F-6196-356C-7E93-BD96185D4C49}"/>
              </a:ext>
            </a:extLst>
          </p:cNvPr>
          <p:cNvSpPr txBox="1">
            <a:spLocks/>
          </p:cNvSpPr>
          <p:nvPr/>
        </p:nvSpPr>
        <p:spPr>
          <a:xfrm>
            <a:off x="8713381" y="6532340"/>
            <a:ext cx="3478619" cy="32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Indian Institute of Technology Kharagpur</a:t>
            </a: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7779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853</TotalTime>
  <Words>2365</Words>
  <Application>Microsoft Office PowerPoint</Application>
  <PresentationFormat>Widescreen</PresentationFormat>
  <Paragraphs>342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Cambria Math</vt:lpstr>
      <vt:lpstr>Söhne</vt:lpstr>
      <vt:lpstr>Times New Roman</vt:lpstr>
      <vt:lpstr>Wingdings</vt:lpstr>
      <vt:lpstr>Retrospect</vt:lpstr>
      <vt:lpstr>Optimizing Angiogenic Inhibition for Precise Tumor Growth Control: A Nonlinear Control Approach</vt:lpstr>
      <vt:lpstr>Overview</vt:lpstr>
      <vt:lpstr>Introduction</vt:lpstr>
      <vt:lpstr>Background</vt:lpstr>
      <vt:lpstr>Aim &amp; Objective</vt:lpstr>
      <vt:lpstr>Work Progress</vt:lpstr>
      <vt:lpstr>Work Progress</vt:lpstr>
      <vt:lpstr>Work Progress</vt:lpstr>
      <vt:lpstr>Work Progress</vt:lpstr>
      <vt:lpstr>Work Progress</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Controller Design</vt:lpstr>
      <vt:lpstr>Controller Design</vt:lpstr>
      <vt:lpstr>Conclusion</vt:lpstr>
      <vt:lpstr>Future Work</vt:lpstr>
      <vt:lpstr>References</vt:lpstr>
      <vt:lpstr>Thank You</vt:lpstr>
      <vt:lpstr>Questions</vt:lpstr>
      <vt:lpstr>PowerPoint Presentation</vt:lpstr>
      <vt:lpstr>Genetic Algorithm</vt:lpstr>
      <vt:lpstr>Pattern Search</vt:lpstr>
      <vt:lpstr>Surrogate Optimization Method</vt:lpstr>
      <vt:lpstr>Particle Swarn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Angiogenic Inhibition for Precise Tumor Growth Control: A Nonlinear Model-Based Approach</dc:title>
  <dc:creator>gopal gupta</dc:creator>
  <cp:lastModifiedBy>gopal gupta</cp:lastModifiedBy>
  <cp:revision>22</cp:revision>
  <dcterms:created xsi:type="dcterms:W3CDTF">2023-11-26T08:58:15Z</dcterms:created>
  <dcterms:modified xsi:type="dcterms:W3CDTF">2023-11-28T03:28:12Z</dcterms:modified>
</cp:coreProperties>
</file>