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79975" cy="21386800"/>
  <p:notesSz cx="9144000" cy="685800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81">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p:scale>
          <a:sx n="55" d="100"/>
          <a:sy n="55" d="100"/>
        </p:scale>
        <p:origin x="-2021" y="-2333"/>
      </p:cViewPr>
      <p:guideLst>
        <p:guide orient="horz" pos="6781"/>
        <p:guide pos="95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6643771"/>
            <a:ext cx="25737979" cy="4584300"/>
          </a:xfrm>
        </p:spPr>
        <p:txBody>
          <a:bodyPr/>
          <a:lstStyle/>
          <a:p>
            <a:r>
              <a:rPr lang="en-US"/>
              <a:t>Click to edit Master title style</a:t>
            </a:r>
            <a:endParaRPr lang="en-IN"/>
          </a:p>
        </p:txBody>
      </p:sp>
      <p:sp>
        <p:nvSpPr>
          <p:cNvPr id="3" name="Subtitle 2"/>
          <p:cNvSpPr>
            <a:spLocks noGrp="1"/>
          </p:cNvSpPr>
          <p:nvPr>
            <p:ph type="subTitle" idx="1"/>
          </p:nvPr>
        </p:nvSpPr>
        <p:spPr>
          <a:xfrm>
            <a:off x="4541996" y="12119186"/>
            <a:ext cx="21195983" cy="54655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63C0929-CE06-472C-9600-490C8B6EAE11}"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546853-D70F-458C-ABC5-5FB880CD79B9}" type="slidenum">
              <a:rPr lang="en-IN" smtClean="0"/>
              <a:t>‹#›</a:t>
            </a:fld>
            <a:endParaRPr lang="en-IN"/>
          </a:p>
        </p:txBody>
      </p:sp>
    </p:spTree>
    <p:extLst>
      <p:ext uri="{BB962C8B-B14F-4D97-AF65-F5344CB8AC3E}">
        <p14:creationId xmlns:p14="http://schemas.microsoft.com/office/powerpoint/2010/main" val="1201374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63C0929-CE06-472C-9600-490C8B6EAE11}"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546853-D70F-458C-ABC5-5FB880CD79B9}" type="slidenum">
              <a:rPr lang="en-IN" smtClean="0"/>
              <a:t>‹#›</a:t>
            </a:fld>
            <a:endParaRPr lang="en-IN"/>
          </a:p>
        </p:txBody>
      </p:sp>
    </p:spTree>
    <p:extLst>
      <p:ext uri="{BB962C8B-B14F-4D97-AF65-F5344CB8AC3E}">
        <p14:creationId xmlns:p14="http://schemas.microsoft.com/office/powerpoint/2010/main" val="4197988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98228" y="2673351"/>
            <a:ext cx="22557528" cy="5690275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5015123" y="2673351"/>
            <a:ext cx="67178440" cy="56902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63C0929-CE06-472C-9600-490C8B6EAE11}"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546853-D70F-458C-ABC5-5FB880CD79B9}" type="slidenum">
              <a:rPr lang="en-IN" smtClean="0"/>
              <a:t>‹#›</a:t>
            </a:fld>
            <a:endParaRPr lang="en-IN"/>
          </a:p>
        </p:txBody>
      </p:sp>
    </p:spTree>
    <p:extLst>
      <p:ext uri="{BB962C8B-B14F-4D97-AF65-F5344CB8AC3E}">
        <p14:creationId xmlns:p14="http://schemas.microsoft.com/office/powerpoint/2010/main" val="415491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63C0929-CE06-472C-9600-490C8B6EAE11}"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546853-D70F-458C-ABC5-5FB880CD79B9}" type="slidenum">
              <a:rPr lang="en-IN" smtClean="0"/>
              <a:t>‹#›</a:t>
            </a:fld>
            <a:endParaRPr lang="en-IN"/>
          </a:p>
        </p:txBody>
      </p:sp>
    </p:spTree>
    <p:extLst>
      <p:ext uri="{BB962C8B-B14F-4D97-AF65-F5344CB8AC3E}">
        <p14:creationId xmlns:p14="http://schemas.microsoft.com/office/powerpoint/2010/main" val="2372097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909" y="13743001"/>
            <a:ext cx="25737979" cy="4247656"/>
          </a:xfrm>
        </p:spPr>
        <p:txBody>
          <a:bodyPr anchor="t"/>
          <a:lstStyle>
            <a:lvl1pPr algn="l">
              <a:defRPr sz="12900" b="1" cap="all"/>
            </a:lvl1pPr>
          </a:lstStyle>
          <a:p>
            <a:r>
              <a:rPr lang="en-US"/>
              <a:t>Click to edit Master title style</a:t>
            </a:r>
            <a:endParaRPr lang="en-IN"/>
          </a:p>
        </p:txBody>
      </p:sp>
      <p:sp>
        <p:nvSpPr>
          <p:cNvPr id="3" name="Text Placeholder 2"/>
          <p:cNvSpPr>
            <a:spLocks noGrp="1"/>
          </p:cNvSpPr>
          <p:nvPr>
            <p:ph type="body" idx="1"/>
          </p:nvPr>
        </p:nvSpPr>
        <p:spPr>
          <a:xfrm>
            <a:off x="2391909" y="9064641"/>
            <a:ext cx="25737979" cy="4678361"/>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3C0929-CE06-472C-9600-490C8B6EAE11}" type="datetimeFigureOut">
              <a:rPr lang="en-IN" smtClean="0"/>
              <a:t>19-04-2023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546853-D70F-458C-ABC5-5FB880CD79B9}" type="slidenum">
              <a:rPr lang="en-IN" smtClean="0"/>
              <a:t>‹#›</a:t>
            </a:fld>
            <a:endParaRPr lang="en-IN"/>
          </a:p>
        </p:txBody>
      </p:sp>
    </p:spTree>
    <p:extLst>
      <p:ext uri="{BB962C8B-B14F-4D97-AF65-F5344CB8AC3E}">
        <p14:creationId xmlns:p14="http://schemas.microsoft.com/office/powerpoint/2010/main" val="938758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5015125" y="15559889"/>
            <a:ext cx="44867985" cy="44016211"/>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0387773" y="15559889"/>
            <a:ext cx="44867982" cy="44016211"/>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63C0929-CE06-472C-9600-490C8B6EAE11}" type="datetimeFigureOut">
              <a:rPr lang="en-IN" smtClean="0"/>
              <a:t>19-04-2023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546853-D70F-458C-ABC5-5FB880CD79B9}" type="slidenum">
              <a:rPr lang="en-IN" smtClean="0"/>
              <a:t>‹#›</a:t>
            </a:fld>
            <a:endParaRPr lang="en-IN"/>
          </a:p>
        </p:txBody>
      </p:sp>
    </p:spTree>
    <p:extLst>
      <p:ext uri="{BB962C8B-B14F-4D97-AF65-F5344CB8AC3E}">
        <p14:creationId xmlns:p14="http://schemas.microsoft.com/office/powerpoint/2010/main" val="4143519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99" y="856465"/>
            <a:ext cx="27251978" cy="3564467"/>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1514000" y="4787278"/>
            <a:ext cx="13378914" cy="1995110"/>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4" name="Content Placeholder 3"/>
          <p:cNvSpPr>
            <a:spLocks noGrp="1"/>
          </p:cNvSpPr>
          <p:nvPr>
            <p:ph sz="half" idx="2"/>
          </p:nvPr>
        </p:nvSpPr>
        <p:spPr>
          <a:xfrm>
            <a:off x="1514000" y="6782388"/>
            <a:ext cx="13378914" cy="12322165"/>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15381808" y="4787278"/>
            <a:ext cx="13384170" cy="1995110"/>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6" name="Content Placeholder 5"/>
          <p:cNvSpPr>
            <a:spLocks noGrp="1"/>
          </p:cNvSpPr>
          <p:nvPr>
            <p:ph sz="quarter" idx="4"/>
          </p:nvPr>
        </p:nvSpPr>
        <p:spPr>
          <a:xfrm>
            <a:off x="15381808" y="6782388"/>
            <a:ext cx="13384170" cy="12322165"/>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63C0929-CE06-472C-9600-490C8B6EAE11}" type="datetimeFigureOut">
              <a:rPr lang="en-IN" smtClean="0"/>
              <a:t>19-04-2023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546853-D70F-458C-ABC5-5FB880CD79B9}" type="slidenum">
              <a:rPr lang="en-IN" smtClean="0"/>
              <a:t>‹#›</a:t>
            </a:fld>
            <a:endParaRPr lang="en-IN"/>
          </a:p>
        </p:txBody>
      </p:sp>
    </p:spTree>
    <p:extLst>
      <p:ext uri="{BB962C8B-B14F-4D97-AF65-F5344CB8AC3E}">
        <p14:creationId xmlns:p14="http://schemas.microsoft.com/office/powerpoint/2010/main" val="2491633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63C0929-CE06-472C-9600-490C8B6EAE11}" type="datetimeFigureOut">
              <a:rPr lang="en-IN" smtClean="0"/>
              <a:t>19-04-2023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546853-D70F-458C-ABC5-5FB880CD79B9}" type="slidenum">
              <a:rPr lang="en-IN" smtClean="0"/>
              <a:t>‹#›</a:t>
            </a:fld>
            <a:endParaRPr lang="en-IN"/>
          </a:p>
        </p:txBody>
      </p:sp>
    </p:spTree>
    <p:extLst>
      <p:ext uri="{BB962C8B-B14F-4D97-AF65-F5344CB8AC3E}">
        <p14:creationId xmlns:p14="http://schemas.microsoft.com/office/powerpoint/2010/main" val="625542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C0929-CE06-472C-9600-490C8B6EAE11}" type="datetimeFigureOut">
              <a:rPr lang="en-IN" smtClean="0"/>
              <a:t>19-04-2023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546853-D70F-458C-ABC5-5FB880CD79B9}" type="slidenum">
              <a:rPr lang="en-IN" smtClean="0"/>
              <a:t>‹#›</a:t>
            </a:fld>
            <a:endParaRPr lang="en-IN"/>
          </a:p>
        </p:txBody>
      </p:sp>
    </p:spTree>
    <p:extLst>
      <p:ext uri="{BB962C8B-B14F-4D97-AF65-F5344CB8AC3E}">
        <p14:creationId xmlns:p14="http://schemas.microsoft.com/office/powerpoint/2010/main" val="775023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4000" y="851512"/>
            <a:ext cx="9961903" cy="3623874"/>
          </a:xfrm>
        </p:spPr>
        <p:txBody>
          <a:bodyPr anchor="b"/>
          <a:lstStyle>
            <a:lvl1pPr algn="l">
              <a:defRPr sz="6500" b="1"/>
            </a:lvl1pPr>
          </a:lstStyle>
          <a:p>
            <a:r>
              <a:rPr lang="en-US"/>
              <a:t>Click to edit Master title style</a:t>
            </a:r>
            <a:endParaRPr lang="en-IN"/>
          </a:p>
        </p:txBody>
      </p:sp>
      <p:sp>
        <p:nvSpPr>
          <p:cNvPr id="3" name="Content Placeholder 2"/>
          <p:cNvSpPr>
            <a:spLocks noGrp="1"/>
          </p:cNvSpPr>
          <p:nvPr>
            <p:ph idx="1"/>
          </p:nvPr>
        </p:nvSpPr>
        <p:spPr>
          <a:xfrm>
            <a:off x="11838630" y="851514"/>
            <a:ext cx="16927347" cy="18253041"/>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1514000" y="4475388"/>
            <a:ext cx="9961903" cy="1462916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863C0929-CE06-472C-9600-490C8B6EAE11}" type="datetimeFigureOut">
              <a:rPr lang="en-IN" smtClean="0"/>
              <a:t>19-04-2023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546853-D70F-458C-ABC5-5FB880CD79B9}" type="slidenum">
              <a:rPr lang="en-IN" smtClean="0"/>
              <a:t>‹#›</a:t>
            </a:fld>
            <a:endParaRPr lang="en-IN"/>
          </a:p>
        </p:txBody>
      </p:sp>
    </p:spTree>
    <p:extLst>
      <p:ext uri="{BB962C8B-B14F-4D97-AF65-F5344CB8AC3E}">
        <p14:creationId xmlns:p14="http://schemas.microsoft.com/office/powerpoint/2010/main" val="1370786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5088" y="14970760"/>
            <a:ext cx="18167985" cy="1767383"/>
          </a:xfrm>
        </p:spPr>
        <p:txBody>
          <a:bodyPr anchor="b"/>
          <a:lstStyle>
            <a:lvl1pPr algn="l">
              <a:defRPr sz="6500" b="1"/>
            </a:lvl1pPr>
          </a:lstStyle>
          <a:p>
            <a:r>
              <a:rPr lang="en-US"/>
              <a:t>Click to edit Master title style</a:t>
            </a:r>
            <a:endParaRPr lang="en-IN"/>
          </a:p>
        </p:txBody>
      </p:sp>
      <p:sp>
        <p:nvSpPr>
          <p:cNvPr id="3" name="Picture Placeholder 2"/>
          <p:cNvSpPr>
            <a:spLocks noGrp="1"/>
          </p:cNvSpPr>
          <p:nvPr>
            <p:ph type="pic" idx="1"/>
          </p:nvPr>
        </p:nvSpPr>
        <p:spPr>
          <a:xfrm>
            <a:off x="5935088" y="1910951"/>
            <a:ext cx="18167985" cy="12832080"/>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lang="en-IN"/>
          </a:p>
        </p:txBody>
      </p:sp>
      <p:sp>
        <p:nvSpPr>
          <p:cNvPr id="4" name="Text Placeholder 3"/>
          <p:cNvSpPr>
            <a:spLocks noGrp="1"/>
          </p:cNvSpPr>
          <p:nvPr>
            <p:ph type="body" sz="half" idx="2"/>
          </p:nvPr>
        </p:nvSpPr>
        <p:spPr>
          <a:xfrm>
            <a:off x="5935088" y="16738144"/>
            <a:ext cx="18167985" cy="2509977"/>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863C0929-CE06-472C-9600-490C8B6EAE11}" type="datetimeFigureOut">
              <a:rPr lang="en-IN" smtClean="0"/>
              <a:t>19-04-2023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546853-D70F-458C-ABC5-5FB880CD79B9}" type="slidenum">
              <a:rPr lang="en-IN" smtClean="0"/>
              <a:t>‹#›</a:t>
            </a:fld>
            <a:endParaRPr lang="en-IN"/>
          </a:p>
        </p:txBody>
      </p:sp>
    </p:spTree>
    <p:extLst>
      <p:ext uri="{BB962C8B-B14F-4D97-AF65-F5344CB8AC3E}">
        <p14:creationId xmlns:p14="http://schemas.microsoft.com/office/powerpoint/2010/main" val="128715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999" y="856465"/>
            <a:ext cx="27251978" cy="3564467"/>
          </a:xfrm>
          <a:prstGeom prst="rect">
            <a:avLst/>
          </a:prstGeom>
        </p:spPr>
        <p:txBody>
          <a:bodyPr vert="horz" lIns="295232" tIns="147616" rIns="295232" bIns="147616"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1513999" y="4990256"/>
            <a:ext cx="27251978" cy="14114299"/>
          </a:xfrm>
          <a:prstGeom prst="rect">
            <a:avLst/>
          </a:prstGeom>
        </p:spPr>
        <p:txBody>
          <a:bodyPr vert="horz" lIns="295232" tIns="147616" rIns="295232" bIns="14761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1513999" y="19822397"/>
            <a:ext cx="7065328" cy="1138649"/>
          </a:xfrm>
          <a:prstGeom prst="rect">
            <a:avLst/>
          </a:prstGeom>
        </p:spPr>
        <p:txBody>
          <a:bodyPr vert="horz" lIns="295232" tIns="147616" rIns="295232" bIns="147616" rtlCol="0" anchor="ctr"/>
          <a:lstStyle>
            <a:lvl1pPr algn="l">
              <a:defRPr sz="3900">
                <a:solidFill>
                  <a:schemeClr val="tx1">
                    <a:tint val="75000"/>
                  </a:schemeClr>
                </a:solidFill>
              </a:defRPr>
            </a:lvl1pPr>
          </a:lstStyle>
          <a:p>
            <a:fld id="{863C0929-CE06-472C-9600-490C8B6EAE11}" type="datetimeFigureOut">
              <a:rPr lang="en-IN" smtClean="0"/>
              <a:t>19-04-2023</a:t>
            </a:fld>
            <a:endParaRPr lang="en-IN"/>
          </a:p>
        </p:txBody>
      </p:sp>
      <p:sp>
        <p:nvSpPr>
          <p:cNvPr id="5" name="Footer Placeholder 4"/>
          <p:cNvSpPr>
            <a:spLocks noGrp="1"/>
          </p:cNvSpPr>
          <p:nvPr>
            <p:ph type="ftr" sz="quarter" idx="3"/>
          </p:nvPr>
        </p:nvSpPr>
        <p:spPr>
          <a:xfrm>
            <a:off x="10345659" y="19822397"/>
            <a:ext cx="9588659" cy="1138649"/>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21700649" y="19822397"/>
            <a:ext cx="7065328" cy="1138649"/>
          </a:xfrm>
          <a:prstGeom prst="rect">
            <a:avLst/>
          </a:prstGeom>
        </p:spPr>
        <p:txBody>
          <a:bodyPr vert="horz" lIns="295232" tIns="147616" rIns="295232" bIns="147616" rtlCol="0" anchor="ctr"/>
          <a:lstStyle>
            <a:lvl1pPr algn="r">
              <a:defRPr sz="3900">
                <a:solidFill>
                  <a:schemeClr val="tx1">
                    <a:tint val="75000"/>
                  </a:schemeClr>
                </a:solidFill>
              </a:defRPr>
            </a:lvl1pPr>
          </a:lstStyle>
          <a:p>
            <a:fld id="{2E546853-D70F-458C-ABC5-5FB880CD79B9}" type="slidenum">
              <a:rPr lang="en-IN" smtClean="0"/>
              <a:t>‹#›</a:t>
            </a:fld>
            <a:endParaRPr lang="en-IN"/>
          </a:p>
        </p:txBody>
      </p:sp>
    </p:spTree>
    <p:extLst>
      <p:ext uri="{BB962C8B-B14F-4D97-AF65-F5344CB8AC3E}">
        <p14:creationId xmlns:p14="http://schemas.microsoft.com/office/powerpoint/2010/main" val="3236530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47520" y="7779756"/>
            <a:ext cx="7377467" cy="100811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ABSTRACT </a:t>
            </a:r>
          </a:p>
        </p:txBody>
      </p:sp>
      <p:sp>
        <p:nvSpPr>
          <p:cNvPr id="7" name="Rounded Rectangle 6"/>
          <p:cNvSpPr/>
          <p:nvPr/>
        </p:nvSpPr>
        <p:spPr>
          <a:xfrm>
            <a:off x="622753" y="8984813"/>
            <a:ext cx="7377467" cy="705678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l"/>
            <a:r>
              <a:rPr lang="en-US" sz="2800" b="0" i="0" dirty="0">
                <a:solidFill>
                  <a:srgbClr val="C00000"/>
                </a:solidFill>
                <a:effectLst/>
                <a:latin typeface="Söhne"/>
              </a:rPr>
              <a:t>The aim of this project is to design and develop a test rig for a dynamic shock absorber using a spring mass system. The test rig is intended to simulate the conditions that a shock absorber would experience in real-world scenarios. The project involves the design and fabrication of the test rig, selection of appropriate materials, and selection of suitable parameters for the spring and mass system.</a:t>
            </a:r>
          </a:p>
          <a:p>
            <a:pPr algn="l"/>
            <a:r>
              <a:rPr lang="en-US" sz="2800" b="0" i="0" dirty="0">
                <a:solidFill>
                  <a:srgbClr val="C00000"/>
                </a:solidFill>
                <a:effectLst/>
                <a:latin typeface="Söhne"/>
              </a:rPr>
              <a:t>The test rig will be capable of measuring the damping coefficient of the shock absorber under various conditions. </a:t>
            </a:r>
          </a:p>
          <a:p>
            <a:pPr algn="l"/>
            <a:r>
              <a:rPr lang="en-US" sz="2800" b="1" dirty="0">
                <a:solidFill>
                  <a:schemeClr val="tx1">
                    <a:lumMod val="95000"/>
                    <a:lumOff val="5000"/>
                  </a:schemeClr>
                </a:solidFill>
                <a:latin typeface="Söhne"/>
              </a:rPr>
              <a:t>Aim : </a:t>
            </a:r>
            <a:r>
              <a:rPr lang="en-US" sz="2400" dirty="0">
                <a:solidFill>
                  <a:schemeClr val="tx1">
                    <a:lumMod val="95000"/>
                    <a:lumOff val="5000"/>
                  </a:schemeClr>
                </a:solidFill>
                <a:latin typeface="Söhne"/>
              </a:rPr>
              <a:t>T</a:t>
            </a:r>
            <a:r>
              <a:rPr lang="en-US" sz="2400" dirty="0"/>
              <a:t>o improve the vibration control of structures using TMD</a:t>
            </a:r>
            <a:endParaRPr lang="en-IN" sz="2400" b="1" dirty="0">
              <a:solidFill>
                <a:schemeClr val="tx1">
                  <a:lumMod val="95000"/>
                  <a:lumOff val="5000"/>
                </a:schemeClr>
              </a:solidFill>
            </a:endParaRPr>
          </a:p>
        </p:txBody>
      </p:sp>
      <p:sp>
        <p:nvSpPr>
          <p:cNvPr id="9" name="Rectangle 8"/>
          <p:cNvSpPr/>
          <p:nvPr/>
        </p:nvSpPr>
        <p:spPr>
          <a:xfrm>
            <a:off x="622753" y="16167968"/>
            <a:ext cx="7377467" cy="108012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b="1" dirty="0"/>
              <a:t>LITERATURE REVIEW </a:t>
            </a:r>
          </a:p>
        </p:txBody>
      </p:sp>
      <p:sp>
        <p:nvSpPr>
          <p:cNvPr id="10" name="Rounded Rectangle 9"/>
          <p:cNvSpPr/>
          <p:nvPr/>
        </p:nvSpPr>
        <p:spPr>
          <a:xfrm>
            <a:off x="622753" y="17625773"/>
            <a:ext cx="7377467" cy="324036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0" dirty="0"/>
              <a:t>1)Abdulsalam I, Al-</a:t>
            </a:r>
            <a:r>
              <a:rPr lang="en-US" sz="1800" dirty="0" err="1"/>
              <a:t>Janabi</a:t>
            </a:r>
            <a:r>
              <a:rPr lang="en-US" sz="1800" dirty="0"/>
              <a:t> M, Al-</a:t>
            </a:r>
            <a:r>
              <a:rPr lang="en-US" sz="1800" dirty="0" err="1"/>
              <a:t>Taweel</a:t>
            </a:r>
            <a:r>
              <a:rPr lang="en-US" sz="1800" dirty="0"/>
              <a:t> MG. Optimum design of tuned mass damper systems for seismic structures. In7th International Conference on Earthquake Resistant Engineering Structures 2009 Apr 23 (Vol. 104, pp. 175-184). In these we studied about the Tuned mass dampers are well known devices for the passive control of vibrations in buildings subjected to earthquake loadings. </a:t>
            </a:r>
          </a:p>
          <a:p>
            <a:pPr algn="ctr"/>
            <a:r>
              <a:rPr lang="en-US" sz="1800" dirty="0"/>
              <a:t>2)</a:t>
            </a:r>
            <a:r>
              <a:rPr lang="en-US" sz="1800" dirty="0" err="1"/>
              <a:t>Deore</a:t>
            </a:r>
            <a:r>
              <a:rPr lang="en-US" sz="1800" dirty="0"/>
              <a:t> KS, </a:t>
            </a:r>
            <a:r>
              <a:rPr lang="en-US" sz="1800" dirty="0" err="1"/>
              <a:t>Talikoti</a:t>
            </a:r>
            <a:r>
              <a:rPr lang="en-US" sz="1800" dirty="0"/>
              <a:t> RS, Tolani KK. Vibration analysis of structure using tune mass damper. Int. Res. J. Eng. Technol.(IRJET). 2017;4(7):2814-20. In these we studied about Current trends in construction industry demands taller and lighter structures, which are also more flexible and having quite low damping value. </a:t>
            </a:r>
            <a:endParaRPr lang="en-IN" sz="1800" dirty="0"/>
          </a:p>
        </p:txBody>
      </p:sp>
      <p:sp>
        <p:nvSpPr>
          <p:cNvPr id="11" name="Rectangle 10"/>
          <p:cNvSpPr/>
          <p:nvPr/>
        </p:nvSpPr>
        <p:spPr>
          <a:xfrm>
            <a:off x="9296364" y="7772072"/>
            <a:ext cx="12745416" cy="100811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b="1" dirty="0"/>
              <a:t>METHODOLOGY / EXPERIMENTAL SETUP</a:t>
            </a:r>
            <a:r>
              <a:rPr lang="en-IN" dirty="0"/>
              <a:t> </a:t>
            </a:r>
          </a:p>
        </p:txBody>
      </p:sp>
      <p:sp>
        <p:nvSpPr>
          <p:cNvPr id="12" name="Rounded Rectangle 11"/>
          <p:cNvSpPr/>
          <p:nvPr/>
        </p:nvSpPr>
        <p:spPr>
          <a:xfrm>
            <a:off x="8767279" y="8984813"/>
            <a:ext cx="12745416" cy="705678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p>
        </p:txBody>
      </p:sp>
      <p:sp>
        <p:nvSpPr>
          <p:cNvPr id="13" name="Rounded Rectangle 12"/>
          <p:cNvSpPr/>
          <p:nvPr/>
        </p:nvSpPr>
        <p:spPr>
          <a:xfrm>
            <a:off x="3535723" y="127829"/>
            <a:ext cx="26250269" cy="144016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sz="5400" dirty="0">
                <a:latin typeface="Algerian" pitchFamily="82" charset="0"/>
              </a:rPr>
              <a:t>MODERN EDUCATION SOCIETY’S  COLLEGE OF ENGINEERING, PUNE </a:t>
            </a:r>
            <a:endParaRPr lang="en-IN" dirty="0"/>
          </a:p>
        </p:txBody>
      </p:sp>
      <p:sp>
        <p:nvSpPr>
          <p:cNvPr id="15" name="Rounded Rectangle 14"/>
          <p:cNvSpPr/>
          <p:nvPr/>
        </p:nvSpPr>
        <p:spPr>
          <a:xfrm>
            <a:off x="3535723" y="1676207"/>
            <a:ext cx="26250270" cy="144016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5400" b="1" dirty="0"/>
              <a:t>DEPARTMENT OF MECHANICAL ENGINEERING</a:t>
            </a:r>
            <a:endParaRPr lang="en-IN" b="1" dirty="0"/>
          </a:p>
        </p:txBody>
      </p:sp>
      <p:sp>
        <p:nvSpPr>
          <p:cNvPr id="16" name="Rounded Rectangle 15"/>
          <p:cNvSpPr/>
          <p:nvPr/>
        </p:nvSpPr>
        <p:spPr>
          <a:xfrm>
            <a:off x="3535723" y="2992603"/>
            <a:ext cx="26250270" cy="1296144"/>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5400" b="1" dirty="0"/>
              <a:t>B.E PROJECT POSTER PRESENTATION 2022-2023  DATE - </a:t>
            </a:r>
            <a:endParaRPr lang="en-IN" b="1" dirty="0"/>
          </a:p>
        </p:txBody>
      </p:sp>
      <p:sp>
        <p:nvSpPr>
          <p:cNvPr id="17" name="Rectangle 16"/>
          <p:cNvSpPr/>
          <p:nvPr/>
        </p:nvSpPr>
        <p:spPr>
          <a:xfrm>
            <a:off x="9166009" y="16167968"/>
            <a:ext cx="12745416" cy="108012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t>FINDINGS / RESULTS &amp; DISCUSSIONS</a:t>
            </a:r>
          </a:p>
        </p:txBody>
      </p:sp>
      <p:sp>
        <p:nvSpPr>
          <p:cNvPr id="18" name="Rounded Rectangle 17"/>
          <p:cNvSpPr/>
          <p:nvPr/>
        </p:nvSpPr>
        <p:spPr>
          <a:xfrm>
            <a:off x="9019307" y="17695729"/>
            <a:ext cx="12745416" cy="324036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3600" dirty="0"/>
              <a:t>Without spring mass system the vibration of the system was higher when the spring mass system was attached the vibration  of the system was decreased that is they were damped.</a:t>
            </a:r>
          </a:p>
        </p:txBody>
      </p:sp>
      <p:sp>
        <p:nvSpPr>
          <p:cNvPr id="19" name="Rectangle 18"/>
          <p:cNvSpPr/>
          <p:nvPr/>
        </p:nvSpPr>
        <p:spPr>
          <a:xfrm>
            <a:off x="23313157" y="7837301"/>
            <a:ext cx="6724844" cy="100811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4200" b="1" dirty="0"/>
              <a:t>CONCLUSION AND FUTURE SCOPE</a:t>
            </a:r>
          </a:p>
        </p:txBody>
      </p:sp>
      <p:sp>
        <p:nvSpPr>
          <p:cNvPr id="20" name="Rounded Rectangle 19"/>
          <p:cNvSpPr/>
          <p:nvPr/>
        </p:nvSpPr>
        <p:spPr>
          <a:xfrm>
            <a:off x="23337924" y="8984813"/>
            <a:ext cx="6724844" cy="705678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solidFill>
                  <a:schemeClr val="tx1"/>
                </a:solidFill>
              </a:rPr>
              <a:t>In these we studied about the tune mass damper. It’s advantages and disadvantages . It’s application in our daily life . To design the test rig for dynamic shock absorber. To design the test rig for dynamic shock absorption. We learnt about the spring mass system.</a:t>
            </a:r>
          </a:p>
          <a:p>
            <a:pPr algn="ctr"/>
            <a:endParaRPr lang="en-US" sz="2000" dirty="0">
              <a:solidFill>
                <a:schemeClr val="tx1"/>
              </a:solidFill>
            </a:endParaRPr>
          </a:p>
          <a:p>
            <a:pPr algn="ctr"/>
            <a:r>
              <a:rPr lang="en-US" sz="2000" b="0" i="0" dirty="0">
                <a:solidFill>
                  <a:schemeClr val="tx1"/>
                </a:solidFill>
                <a:effectLst/>
                <a:latin typeface="Söhne"/>
              </a:rPr>
              <a:t>In the future, there are several potential areas where the TMD can be applied:</a:t>
            </a:r>
          </a:p>
          <a:p>
            <a:pPr algn="ctr"/>
            <a:endParaRPr lang="en-US" sz="2000" b="0" i="0" dirty="0">
              <a:solidFill>
                <a:schemeClr val="tx1"/>
              </a:solidFill>
              <a:effectLst/>
              <a:latin typeface="Söhne"/>
            </a:endParaRPr>
          </a:p>
          <a:p>
            <a:pPr algn="l">
              <a:buFont typeface="+mj-lt"/>
              <a:buAutoNum type="arabicPeriod"/>
            </a:pPr>
            <a:r>
              <a:rPr lang="en-US" sz="2000" b="0" i="0" dirty="0">
                <a:solidFill>
                  <a:schemeClr val="tx1"/>
                </a:solidFill>
                <a:effectLst/>
                <a:latin typeface="Söhne"/>
              </a:rPr>
              <a:t>Offshore Structures: TMDs can be installed on offshore structures, such as oil rigs or wind turbines, to reduce the effects of wave loads. This can help to improve the safety and reliability of these structures.</a:t>
            </a:r>
          </a:p>
          <a:p>
            <a:pPr algn="l">
              <a:buFont typeface="+mj-lt"/>
              <a:buAutoNum type="arabicPeriod"/>
            </a:pPr>
            <a:r>
              <a:rPr lang="en-US" sz="2000" b="0" i="0" dirty="0">
                <a:solidFill>
                  <a:schemeClr val="tx1"/>
                </a:solidFill>
                <a:effectLst/>
                <a:latin typeface="Söhne"/>
              </a:rPr>
              <a:t>Seismic Retrofitting: TMDs can be used in the seismic retrofitting of existing buildings and structures to reduce the effects of earthquakes. This can help to improve the safety of these structures and reduce damage during seismic events.</a:t>
            </a:r>
          </a:p>
          <a:p>
            <a:pPr algn="l">
              <a:buFont typeface="+mj-lt"/>
              <a:buAutoNum type="arabicPeriod"/>
            </a:pPr>
            <a:r>
              <a:rPr lang="en-US" sz="2000" b="0" i="0" dirty="0">
                <a:solidFill>
                  <a:schemeClr val="tx1"/>
                </a:solidFill>
                <a:effectLst/>
                <a:latin typeface="Söhne"/>
              </a:rPr>
              <a:t>Aerospace Applications: TMDs can be used in aerospace applications to reduce the vibrations caused by engine and aerodynamic loads. This can help to improve the comfort and safety of passengers and crew.</a:t>
            </a:r>
          </a:p>
          <a:p>
            <a:pPr algn="ctr"/>
            <a:endParaRPr lang="en-IN" sz="2000" dirty="0">
              <a:solidFill>
                <a:schemeClr val="tx1"/>
              </a:solidFill>
            </a:endParaRPr>
          </a:p>
        </p:txBody>
      </p:sp>
      <p:sp>
        <p:nvSpPr>
          <p:cNvPr id="21" name="Rectangle 20"/>
          <p:cNvSpPr/>
          <p:nvPr/>
        </p:nvSpPr>
        <p:spPr>
          <a:xfrm>
            <a:off x="23337924" y="16167968"/>
            <a:ext cx="6724844" cy="108012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b="1" dirty="0"/>
              <a:t>REFERENCES</a:t>
            </a:r>
          </a:p>
        </p:txBody>
      </p:sp>
      <p:sp>
        <p:nvSpPr>
          <p:cNvPr id="22" name="Rounded Rectangle 21"/>
          <p:cNvSpPr/>
          <p:nvPr/>
        </p:nvSpPr>
        <p:spPr>
          <a:xfrm>
            <a:off x="23337924" y="17625773"/>
            <a:ext cx="6724844" cy="324036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400" b="1" dirty="0"/>
              <a:t>1.</a:t>
            </a:r>
            <a:r>
              <a:rPr lang="en-IN" sz="2400" dirty="0"/>
              <a:t>Abdulsalam I, Al-</a:t>
            </a:r>
            <a:r>
              <a:rPr lang="en-IN" sz="2400" dirty="0" err="1"/>
              <a:t>Janabi</a:t>
            </a:r>
            <a:r>
              <a:rPr lang="en-IN" sz="2400" dirty="0"/>
              <a:t> M, Al-</a:t>
            </a:r>
            <a:r>
              <a:rPr lang="en-IN" sz="2400" dirty="0" err="1"/>
              <a:t>Taweel</a:t>
            </a:r>
            <a:r>
              <a:rPr lang="en-IN" sz="2400" dirty="0"/>
              <a:t> MG. Optimum design of tuned mass damper systems for seismic structures. In7th International Conference on Earthquake Resistant Engineering Structures 2009 Apr 23 (Vol. 104, pp. 175- 184). </a:t>
            </a:r>
            <a:r>
              <a:rPr lang="en-IN" sz="2400" b="1" dirty="0"/>
              <a:t>2.</a:t>
            </a:r>
            <a:r>
              <a:rPr lang="en-IN" sz="2400" dirty="0"/>
              <a:t>Deore KS, </a:t>
            </a:r>
            <a:r>
              <a:rPr lang="en-IN" sz="2400" dirty="0" err="1"/>
              <a:t>Talikoti</a:t>
            </a:r>
            <a:r>
              <a:rPr lang="en-IN" sz="2400" dirty="0"/>
              <a:t> RS, Tolani KK. Vibration analysis of structure using tune mass damper. Int. Res. J. Eng. Technol.(IRJET). 2017;4(7):2814-20</a:t>
            </a:r>
          </a:p>
        </p:txBody>
      </p:sp>
      <p:sp>
        <p:nvSpPr>
          <p:cNvPr id="27" name="Rectangle 26"/>
          <p:cNvSpPr/>
          <p:nvPr/>
        </p:nvSpPr>
        <p:spPr>
          <a:xfrm>
            <a:off x="375990" y="4270603"/>
            <a:ext cx="2912968" cy="318718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4000" dirty="0"/>
              <a:t>Research and Analysis</a:t>
            </a:r>
          </a:p>
        </p:txBody>
      </p:sp>
      <p:sp>
        <p:nvSpPr>
          <p:cNvPr id="28" name="Rounded Rectangle 27"/>
          <p:cNvSpPr/>
          <p:nvPr/>
        </p:nvSpPr>
        <p:spPr>
          <a:xfrm>
            <a:off x="3535723" y="4288747"/>
            <a:ext cx="26250269" cy="167173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Design Of Test Rig For Dynamic Shock Absorber Using Spring Mass System </a:t>
            </a:r>
            <a:endParaRPr lang="en-IN" dirty="0"/>
          </a:p>
        </p:txBody>
      </p:sp>
      <p:sp>
        <p:nvSpPr>
          <p:cNvPr id="29" name="Rounded Rectangle 28"/>
          <p:cNvSpPr/>
          <p:nvPr/>
        </p:nvSpPr>
        <p:spPr>
          <a:xfrm>
            <a:off x="3437369" y="5960477"/>
            <a:ext cx="7128793" cy="17624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Project Guide</a:t>
            </a:r>
          </a:p>
          <a:p>
            <a:pPr algn="just"/>
            <a:r>
              <a:rPr lang="en-IN" b="1" dirty="0"/>
              <a:t>Prof. </a:t>
            </a:r>
            <a:r>
              <a:rPr lang="en-IN" b="1" dirty="0" err="1"/>
              <a:t>Suhas</a:t>
            </a:r>
            <a:r>
              <a:rPr lang="en-IN" b="1" dirty="0"/>
              <a:t> S. Jadhav</a:t>
            </a:r>
          </a:p>
        </p:txBody>
      </p:sp>
      <p:sp>
        <p:nvSpPr>
          <p:cNvPr id="31" name="Rounded Rectangle 30"/>
          <p:cNvSpPr/>
          <p:nvPr/>
        </p:nvSpPr>
        <p:spPr>
          <a:xfrm>
            <a:off x="10664517" y="6087371"/>
            <a:ext cx="19105230" cy="16355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IN" dirty="0"/>
              <a:t>1)Somnath Sapkal                                   2)Sanat Sarang </a:t>
            </a:r>
          </a:p>
          <a:p>
            <a:r>
              <a:rPr lang="en-IN" dirty="0"/>
              <a:t>3)</a:t>
            </a:r>
            <a:r>
              <a:rPr lang="en-IN" dirty="0" err="1"/>
              <a:t>Tejas</a:t>
            </a:r>
            <a:r>
              <a:rPr lang="en-IN" dirty="0"/>
              <a:t> </a:t>
            </a:r>
            <a:r>
              <a:rPr lang="en-IN" dirty="0" err="1"/>
              <a:t>Khatpe</a:t>
            </a:r>
            <a:r>
              <a:rPr lang="en-IN" dirty="0"/>
              <a:t>                                         4)Gopal Chavan</a:t>
            </a:r>
          </a:p>
        </p:txBody>
      </p:sp>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5990" y="-86122"/>
            <a:ext cx="2805095" cy="3867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3">
            <a:extLst>
              <a:ext uri="{FF2B5EF4-FFF2-40B4-BE49-F238E27FC236}">
                <a16:creationId xmlns:a16="http://schemas.microsoft.com/office/drawing/2014/main" id="{CF0C4CE9-BDEE-9A6E-F0E1-44BC2AF45D03}"/>
              </a:ext>
            </a:extLst>
          </p:cNvPr>
          <p:cNvSpPr/>
          <p:nvPr/>
        </p:nvSpPr>
        <p:spPr>
          <a:xfrm>
            <a:off x="10566157" y="10172397"/>
            <a:ext cx="3816423" cy="3443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Study of Vibration</a:t>
            </a:r>
          </a:p>
        </p:txBody>
      </p:sp>
      <p:sp>
        <p:nvSpPr>
          <p:cNvPr id="32" name="Rectangle 31">
            <a:extLst>
              <a:ext uri="{FF2B5EF4-FFF2-40B4-BE49-F238E27FC236}">
                <a16:creationId xmlns:a16="http://schemas.microsoft.com/office/drawing/2014/main" id="{AA96DB2E-1D44-378E-B0DC-62B1354E9F6A}"/>
              </a:ext>
            </a:extLst>
          </p:cNvPr>
          <p:cNvSpPr/>
          <p:nvPr/>
        </p:nvSpPr>
        <p:spPr>
          <a:xfrm>
            <a:off x="10587600" y="10755118"/>
            <a:ext cx="3837861" cy="5480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Define Problem Statement of Tuned Mass Damper</a:t>
            </a:r>
          </a:p>
        </p:txBody>
      </p:sp>
      <p:sp>
        <p:nvSpPr>
          <p:cNvPr id="33" name="Rectangle 32">
            <a:extLst>
              <a:ext uri="{FF2B5EF4-FFF2-40B4-BE49-F238E27FC236}">
                <a16:creationId xmlns:a16="http://schemas.microsoft.com/office/drawing/2014/main" id="{8DB4F9FC-D480-CB06-69AC-7B6E89C23393}"/>
              </a:ext>
            </a:extLst>
          </p:cNvPr>
          <p:cNvSpPr/>
          <p:nvPr/>
        </p:nvSpPr>
        <p:spPr>
          <a:xfrm>
            <a:off x="10579811" y="11550407"/>
            <a:ext cx="3816423" cy="3443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Literature Survey</a:t>
            </a:r>
          </a:p>
        </p:txBody>
      </p:sp>
      <p:sp>
        <p:nvSpPr>
          <p:cNvPr id="34" name="Rectangle 33">
            <a:extLst>
              <a:ext uri="{FF2B5EF4-FFF2-40B4-BE49-F238E27FC236}">
                <a16:creationId xmlns:a16="http://schemas.microsoft.com/office/drawing/2014/main" id="{B69A55AB-9018-ED06-73F2-2FD3B3737ED1}"/>
              </a:ext>
            </a:extLst>
          </p:cNvPr>
          <p:cNvSpPr/>
          <p:nvPr/>
        </p:nvSpPr>
        <p:spPr>
          <a:xfrm>
            <a:off x="10587600" y="12141980"/>
            <a:ext cx="3816423" cy="5583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Design and settling the parameter values of TMD</a:t>
            </a:r>
          </a:p>
        </p:txBody>
      </p:sp>
      <p:sp>
        <p:nvSpPr>
          <p:cNvPr id="35" name="Rectangle 34">
            <a:extLst>
              <a:ext uri="{FF2B5EF4-FFF2-40B4-BE49-F238E27FC236}">
                <a16:creationId xmlns:a16="http://schemas.microsoft.com/office/drawing/2014/main" id="{DE82821B-BFFC-3E12-CD2C-445801808290}"/>
              </a:ext>
            </a:extLst>
          </p:cNvPr>
          <p:cNvSpPr/>
          <p:nvPr/>
        </p:nvSpPr>
        <p:spPr>
          <a:xfrm>
            <a:off x="10598318" y="12925085"/>
            <a:ext cx="3816423" cy="5583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Analysis of System to External Force Without TMD</a:t>
            </a:r>
          </a:p>
        </p:txBody>
      </p:sp>
      <p:sp>
        <p:nvSpPr>
          <p:cNvPr id="36" name="Rectangle 35">
            <a:extLst>
              <a:ext uri="{FF2B5EF4-FFF2-40B4-BE49-F238E27FC236}">
                <a16:creationId xmlns:a16="http://schemas.microsoft.com/office/drawing/2014/main" id="{1438C984-050F-F16A-362F-A2AA64657804}"/>
              </a:ext>
            </a:extLst>
          </p:cNvPr>
          <p:cNvSpPr/>
          <p:nvPr/>
        </p:nvSpPr>
        <p:spPr>
          <a:xfrm>
            <a:off x="10566158" y="13708190"/>
            <a:ext cx="3816423" cy="5583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Analysis of System to External Force With TMD</a:t>
            </a:r>
          </a:p>
        </p:txBody>
      </p:sp>
      <p:sp>
        <p:nvSpPr>
          <p:cNvPr id="37" name="Rectangle 36">
            <a:extLst>
              <a:ext uri="{FF2B5EF4-FFF2-40B4-BE49-F238E27FC236}">
                <a16:creationId xmlns:a16="http://schemas.microsoft.com/office/drawing/2014/main" id="{4887BBF9-9EE7-ADC9-4D04-D82F1F36CE84}"/>
              </a:ext>
            </a:extLst>
          </p:cNvPr>
          <p:cNvSpPr/>
          <p:nvPr/>
        </p:nvSpPr>
        <p:spPr>
          <a:xfrm>
            <a:off x="10566158" y="14444055"/>
            <a:ext cx="3816423" cy="8370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Finding and checking the correction of the Parameter with a motion of structure</a:t>
            </a:r>
          </a:p>
        </p:txBody>
      </p:sp>
      <p:sp>
        <p:nvSpPr>
          <p:cNvPr id="38" name="Rectangle 37">
            <a:extLst>
              <a:ext uri="{FF2B5EF4-FFF2-40B4-BE49-F238E27FC236}">
                <a16:creationId xmlns:a16="http://schemas.microsoft.com/office/drawing/2014/main" id="{C19CF0C9-C1A9-D329-53EB-60EBDBDAE283}"/>
              </a:ext>
            </a:extLst>
          </p:cNvPr>
          <p:cNvSpPr/>
          <p:nvPr/>
        </p:nvSpPr>
        <p:spPr>
          <a:xfrm>
            <a:off x="10579811" y="15436852"/>
            <a:ext cx="3816423" cy="3443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Result and Conclusion</a:t>
            </a:r>
          </a:p>
        </p:txBody>
      </p:sp>
      <p:sp>
        <p:nvSpPr>
          <p:cNvPr id="39" name="Arrow: Down 38">
            <a:extLst>
              <a:ext uri="{FF2B5EF4-FFF2-40B4-BE49-F238E27FC236}">
                <a16:creationId xmlns:a16="http://schemas.microsoft.com/office/drawing/2014/main" id="{8343A5E8-7649-3FA7-369B-94DD720A48E1}"/>
              </a:ext>
            </a:extLst>
          </p:cNvPr>
          <p:cNvSpPr/>
          <p:nvPr/>
        </p:nvSpPr>
        <p:spPr>
          <a:xfrm>
            <a:off x="12502094" y="10534962"/>
            <a:ext cx="144016" cy="2492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Down 39">
            <a:extLst>
              <a:ext uri="{FF2B5EF4-FFF2-40B4-BE49-F238E27FC236}">
                <a16:creationId xmlns:a16="http://schemas.microsoft.com/office/drawing/2014/main" id="{F4F459E4-7B87-6DF2-7B3B-CCC4092200DD}"/>
              </a:ext>
            </a:extLst>
          </p:cNvPr>
          <p:cNvSpPr/>
          <p:nvPr/>
        </p:nvSpPr>
        <p:spPr>
          <a:xfrm>
            <a:off x="12495811" y="11294747"/>
            <a:ext cx="144016" cy="2641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Arrow: Down 40">
            <a:extLst>
              <a:ext uri="{FF2B5EF4-FFF2-40B4-BE49-F238E27FC236}">
                <a16:creationId xmlns:a16="http://schemas.microsoft.com/office/drawing/2014/main" id="{6C7D3FD0-4A19-5A9A-70E7-C2E4D73530FA}"/>
              </a:ext>
            </a:extLst>
          </p:cNvPr>
          <p:cNvSpPr/>
          <p:nvPr/>
        </p:nvSpPr>
        <p:spPr>
          <a:xfrm>
            <a:off x="12498300" y="11899567"/>
            <a:ext cx="144016" cy="2472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Down 41">
            <a:extLst>
              <a:ext uri="{FF2B5EF4-FFF2-40B4-BE49-F238E27FC236}">
                <a16:creationId xmlns:a16="http://schemas.microsoft.com/office/drawing/2014/main" id="{A47DEA92-7E00-D9F5-0A60-4B2153079B7E}"/>
              </a:ext>
            </a:extLst>
          </p:cNvPr>
          <p:cNvSpPr/>
          <p:nvPr/>
        </p:nvSpPr>
        <p:spPr>
          <a:xfrm>
            <a:off x="12494065" y="12724970"/>
            <a:ext cx="172965" cy="2177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Arrow: Down 42">
            <a:extLst>
              <a:ext uri="{FF2B5EF4-FFF2-40B4-BE49-F238E27FC236}">
                <a16:creationId xmlns:a16="http://schemas.microsoft.com/office/drawing/2014/main" id="{AB01BF38-BC97-8A9C-089E-597B5B14116E}"/>
              </a:ext>
            </a:extLst>
          </p:cNvPr>
          <p:cNvSpPr/>
          <p:nvPr/>
        </p:nvSpPr>
        <p:spPr>
          <a:xfrm>
            <a:off x="12515740" y="13483442"/>
            <a:ext cx="129613" cy="2247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Arrow: Down 43">
            <a:extLst>
              <a:ext uri="{FF2B5EF4-FFF2-40B4-BE49-F238E27FC236}">
                <a16:creationId xmlns:a16="http://schemas.microsoft.com/office/drawing/2014/main" id="{0BDF2934-808F-91DA-73E5-930E97B72AFB}"/>
              </a:ext>
            </a:extLst>
          </p:cNvPr>
          <p:cNvSpPr/>
          <p:nvPr/>
        </p:nvSpPr>
        <p:spPr>
          <a:xfrm>
            <a:off x="12516918" y="14266547"/>
            <a:ext cx="129613" cy="1775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Arrow: Down 44">
            <a:extLst>
              <a:ext uri="{FF2B5EF4-FFF2-40B4-BE49-F238E27FC236}">
                <a16:creationId xmlns:a16="http://schemas.microsoft.com/office/drawing/2014/main" id="{3D52DFE5-0461-9752-D774-FB633405FDC5}"/>
              </a:ext>
            </a:extLst>
          </p:cNvPr>
          <p:cNvSpPr/>
          <p:nvPr/>
        </p:nvSpPr>
        <p:spPr>
          <a:xfrm>
            <a:off x="12512167" y="15264898"/>
            <a:ext cx="129613" cy="1775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8" name="Picture 47">
            <a:extLst>
              <a:ext uri="{FF2B5EF4-FFF2-40B4-BE49-F238E27FC236}">
                <a16:creationId xmlns:a16="http://schemas.microsoft.com/office/drawing/2014/main" id="{72A967B9-D735-D7E7-EAEE-2B7F0D03C4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14329" y="10945987"/>
            <a:ext cx="4845176" cy="3775745"/>
          </a:xfrm>
          <a:prstGeom prst="rect">
            <a:avLst/>
          </a:prstGeom>
        </p:spPr>
      </p:pic>
    </p:spTree>
    <p:extLst>
      <p:ext uri="{BB962C8B-B14F-4D97-AF65-F5344CB8AC3E}">
        <p14:creationId xmlns:p14="http://schemas.microsoft.com/office/powerpoint/2010/main" val="1290910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653</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Algerian</vt:lpstr>
      <vt:lpstr>Arial</vt:lpstr>
      <vt:lpstr>Calibri</vt:lpstr>
      <vt:lpstr>Söhne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gadewar</dc:creator>
  <cp:lastModifiedBy>Somnath Sapkal</cp:lastModifiedBy>
  <cp:revision>18</cp:revision>
  <dcterms:created xsi:type="dcterms:W3CDTF">2019-04-04T08:19:23Z</dcterms:created>
  <dcterms:modified xsi:type="dcterms:W3CDTF">2023-04-19T10:24:59Z</dcterms:modified>
</cp:coreProperties>
</file>