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1" r:id="rId14"/>
    <p:sldId id="270" r:id="rId15"/>
    <p:sldId id="25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7331" autoAdjust="0"/>
  </p:normalViewPr>
  <p:slideViewPr>
    <p:cSldViewPr snapToGrid="0">
      <p:cViewPr varScale="1">
        <p:scale>
          <a:sx n="81" d="100"/>
          <a:sy n="81" d="100"/>
        </p:scale>
        <p:origin x="941" y="62"/>
      </p:cViewPr>
      <p:guideLst>
        <p:guide orient="horz" pos="2160"/>
        <p:guide pos="3840"/>
      </p:guideLst>
    </p:cSldViewPr>
  </p:slideViewPr>
  <p:outlineViewPr>
    <p:cViewPr>
      <p:scale>
        <a:sx n="33" d="100"/>
        <a:sy n="33" d="100"/>
      </p:scale>
      <p:origin x="0" y="252"/>
    </p:cViewPr>
  </p:outlineViewPr>
  <p:notesTextViewPr>
    <p:cViewPr>
      <p:scale>
        <a:sx n="1" d="1"/>
        <a:sy n="1" d="1"/>
      </p:scale>
      <p:origin x="0" y="0"/>
    </p:cViewPr>
  </p:notesText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FD8C8-858C-41C2-8805-76FE6ABED15F}" type="datetimeFigureOut">
              <a:rPr lang="en-IN" smtClean="0"/>
              <a:t>17-07-2022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8BB6E-8F2C-4FB0-B8D2-189EEC8930E2}" type="slidenum">
              <a:rPr lang="en-IN" smtClean="0"/>
              <a:t>‹#›</a:t>
            </a:fld>
            <a:endParaRPr lang="en-IN"/>
          </a:p>
        </p:txBody>
      </p:sp>
    </p:spTree>
    <p:extLst>
      <p:ext uri="{BB962C8B-B14F-4D97-AF65-F5344CB8AC3E}">
        <p14:creationId xmlns:p14="http://schemas.microsoft.com/office/powerpoint/2010/main" val="425267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5C8BB6E-8F2C-4FB0-B8D2-189EEC8930E2}" type="slidenum">
              <a:rPr lang="en-IN" smtClean="0"/>
              <a:t>1</a:t>
            </a:fld>
            <a:endParaRPr lang="en-IN"/>
          </a:p>
        </p:txBody>
      </p:sp>
    </p:spTree>
    <p:extLst>
      <p:ext uri="{BB962C8B-B14F-4D97-AF65-F5344CB8AC3E}">
        <p14:creationId xmlns:p14="http://schemas.microsoft.com/office/powerpoint/2010/main" val="43922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3FD-9DC1-46A9-ACB3-21DE887D4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7B38C1-23F6-4579-BFA3-BF6682B9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9206C-22CA-4EE7-AC25-F62859B15540}"/>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47D089B0-0B39-4CD0-B463-2B7266914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CEE78-4FEE-46F2-93E8-59E5C9444F47}"/>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159006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FA59-A689-434E-8F07-021B445590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5DBFD-E84B-4E5B-9334-9DAB9FE10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837C1-30B8-449E-A898-C042F0668EA8}"/>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7BFA44D9-62A2-4CF4-8FDE-05011A478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867EC-5BDB-4145-999E-3BCBB265AE25}"/>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37731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54CA6-AFC7-4733-87A3-16F060376B0B}"/>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FD18B5-59A7-483C-93D9-D752964FC301}"/>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CD22A-A388-4938-883E-0BF6CE9CF68C}"/>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B9B7B2D1-FB32-49A0-8F59-C0310A0CD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2B246-DC52-4371-9C39-5FFAE74D773F}"/>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53846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72E-2395-4EE1-A380-147D78EAD7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78A8F6-CB8F-43F3-9937-81E362F1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2CF33-0C30-4A45-A2C1-4031387F689A}"/>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7CC2BBD5-AF95-46DC-BA6E-255DB5F8E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190DC-3CD1-461B-90FF-A4B62F4B7975}"/>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301633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4062-1B5D-46A7-B881-B25FF12C0D1D}"/>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8530B4-50E3-4562-8255-15DA32F581BC}"/>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A25CA-F3A9-455B-A18E-C600D3822754}"/>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240A3593-1BDC-4E4E-90E4-0F634EAAE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C44CF-204F-458F-9310-FCBB80E45A54}"/>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39384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315E-1D09-4518-94AA-57B99CA627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1EDA5-2A07-43D5-BF23-FFAC412F0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0352F0-F970-4FAB-864F-368D80971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802EA2-95AD-49D6-B320-CFF8D2D3F03E}"/>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6" name="Footer Placeholder 5">
            <a:extLst>
              <a:ext uri="{FF2B5EF4-FFF2-40B4-BE49-F238E27FC236}">
                <a16:creationId xmlns:a16="http://schemas.microsoft.com/office/drawing/2014/main" id="{0DBBED03-E308-4C2A-84C3-AB4B4FE03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CA15A3-D10F-4A38-B008-D8AEC4968ECA}"/>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72016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4131-C06F-45C3-9113-1D7C91C3F255}"/>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46B306-2F90-46C5-B417-07D27428BC5B}"/>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8D56D-4BD4-496A-9EBD-30BCFA613E42}"/>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C95470-2377-49AE-99A6-295EC87A99FE}"/>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79361-7467-4690-9E77-37F6895380F9}"/>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3949D0-D052-425E-90C5-8C56F1CDA680}"/>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8" name="Footer Placeholder 7">
            <a:extLst>
              <a:ext uri="{FF2B5EF4-FFF2-40B4-BE49-F238E27FC236}">
                <a16:creationId xmlns:a16="http://schemas.microsoft.com/office/drawing/2014/main" id="{D37C9A18-0B44-4276-A6CA-98B9BFFC86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7E975B-5CD8-43D7-B0DA-BB9F3E71E59C}"/>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98314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CAAE-455B-4B6E-950D-62EAEE5BC8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AC20FD-BCF8-43E0-814F-159A360236E0}"/>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4" name="Footer Placeholder 3">
            <a:extLst>
              <a:ext uri="{FF2B5EF4-FFF2-40B4-BE49-F238E27FC236}">
                <a16:creationId xmlns:a16="http://schemas.microsoft.com/office/drawing/2014/main" id="{E7E40661-E6DD-4B16-AB2A-DA5B05A3F5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22DF2D-531B-4765-86E5-9C1646A6B060}"/>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92307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99D73-DAF2-4108-8B29-913FC5F67FCB}"/>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3" name="Footer Placeholder 2">
            <a:extLst>
              <a:ext uri="{FF2B5EF4-FFF2-40B4-BE49-F238E27FC236}">
                <a16:creationId xmlns:a16="http://schemas.microsoft.com/office/drawing/2014/main" id="{05A7F4E5-85A5-46E7-9FF2-F45EFBB68B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F9BE1A-CCF4-444B-B5BB-44734239A7BA}"/>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6138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0055-AA80-4167-BEBE-4A3E13676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205B5-125D-4849-ADAD-CD328898D22C}"/>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3D1F4E-B600-4671-A175-D03E60BD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49C0-82C0-487F-856F-2AAAACDDEB50}"/>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6" name="Footer Placeholder 5">
            <a:extLst>
              <a:ext uri="{FF2B5EF4-FFF2-40B4-BE49-F238E27FC236}">
                <a16:creationId xmlns:a16="http://schemas.microsoft.com/office/drawing/2014/main" id="{E8C13671-6EB9-4FCA-AFD5-FB5AD1092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EBE896-F02C-418A-A12B-900E1A9F6DF8}"/>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249007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EDC6-F918-46A0-A3B6-7A40C1F25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4FBF4A-D4ED-4863-88B5-FF1017556E35}"/>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62683A-C42C-4CA5-B9FB-E29A0B46D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05722-280C-4001-98C2-5BABE9977170}"/>
              </a:ext>
            </a:extLst>
          </p:cNvPr>
          <p:cNvSpPr>
            <a:spLocks noGrp="1"/>
          </p:cNvSpPr>
          <p:nvPr>
            <p:ph type="dt" sz="half" idx="10"/>
          </p:nvPr>
        </p:nvSpPr>
        <p:spPr/>
        <p:txBody>
          <a:bodyPr/>
          <a:lstStyle/>
          <a:p>
            <a:fld id="{73E14F9F-D867-46C1-9EC0-FC27D9326E6D}" type="datetimeFigureOut">
              <a:rPr lang="en-IN" smtClean="0"/>
              <a:t>17-07-2022</a:t>
            </a:fld>
            <a:endParaRPr lang="en-IN"/>
          </a:p>
        </p:txBody>
      </p:sp>
      <p:sp>
        <p:nvSpPr>
          <p:cNvPr id="6" name="Footer Placeholder 5">
            <a:extLst>
              <a:ext uri="{FF2B5EF4-FFF2-40B4-BE49-F238E27FC236}">
                <a16:creationId xmlns:a16="http://schemas.microsoft.com/office/drawing/2014/main" id="{7628BBB1-9E1E-4049-9A51-48604DDED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989E95-4E6F-4B0F-A411-4EC45DE8027E}"/>
              </a:ext>
            </a:extLst>
          </p:cNvPr>
          <p:cNvSpPr>
            <a:spLocks noGrp="1"/>
          </p:cNvSpPr>
          <p:nvPr>
            <p:ph type="sldNum" sz="quarter" idx="12"/>
          </p:nvPr>
        </p:nvSpPr>
        <p:spPr/>
        <p:txBody>
          <a:bodyPr/>
          <a:lstStyle/>
          <a:p>
            <a:fld id="{D200F2BC-D83D-4559-AEA1-AD0449EE0A25}" type="slidenum">
              <a:rPr lang="en-IN" smtClean="0"/>
              <a:t>‹#›</a:t>
            </a:fld>
            <a:endParaRPr lang="en-IN"/>
          </a:p>
        </p:txBody>
      </p:sp>
    </p:spTree>
    <p:extLst>
      <p:ext uri="{BB962C8B-B14F-4D97-AF65-F5344CB8AC3E}">
        <p14:creationId xmlns:p14="http://schemas.microsoft.com/office/powerpoint/2010/main" val="189253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09C3B-0935-4179-9040-3277E5B9541A}"/>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B88EDA-F325-4652-A7FA-0E5A878C8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03860-0F3F-4BA5-818C-D65F92FCBAEB}"/>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14F9F-D867-46C1-9EC0-FC27D9326E6D}" type="datetimeFigureOut">
              <a:rPr lang="en-IN" smtClean="0"/>
              <a:t>17-07-2022</a:t>
            </a:fld>
            <a:endParaRPr lang="en-IN"/>
          </a:p>
        </p:txBody>
      </p:sp>
      <p:sp>
        <p:nvSpPr>
          <p:cNvPr id="5" name="Footer Placeholder 4">
            <a:extLst>
              <a:ext uri="{FF2B5EF4-FFF2-40B4-BE49-F238E27FC236}">
                <a16:creationId xmlns:a16="http://schemas.microsoft.com/office/drawing/2014/main" id="{81677DD7-E3A5-4C63-B988-80C3888369EC}"/>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5360A5-138E-487D-A75A-DA8C5C7E390B}"/>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0F2BC-D83D-4559-AEA1-AD0449EE0A25}" type="slidenum">
              <a:rPr lang="en-IN" smtClean="0"/>
              <a:t>‹#›</a:t>
            </a:fld>
            <a:endParaRPr lang="en-IN"/>
          </a:p>
        </p:txBody>
      </p:sp>
    </p:spTree>
    <p:extLst>
      <p:ext uri="{BB962C8B-B14F-4D97-AF65-F5344CB8AC3E}">
        <p14:creationId xmlns:p14="http://schemas.microsoft.com/office/powerpoint/2010/main" val="3787304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sBMD_EF942wtKB5czwi8oYBUrImGZWms/view?usp=shar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4lm8eYulw&amp;list=PLu0W_9lII9ajLcqRcj4PoEihkukF_OTzA" TargetMode="External"/><Relationship Id="rId2" Type="http://schemas.openxmlformats.org/officeDocument/2006/relationships/hyperlink" Target="https://itsourcecode.com/free-projects/python-projects/atm-program-in-python-with-source-c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6782-C1B9-41FE-B526-8C1D74100A89}"/>
              </a:ext>
            </a:extLst>
          </p:cNvPr>
          <p:cNvSpPr>
            <a:spLocks noGrp="1"/>
          </p:cNvSpPr>
          <p:nvPr>
            <p:ph type="ctrTitle"/>
          </p:nvPr>
        </p:nvSpPr>
        <p:spPr>
          <a:xfrm>
            <a:off x="1494504" y="141672"/>
            <a:ext cx="9144000" cy="3509963"/>
          </a:xfrm>
        </p:spPr>
        <p:txBody>
          <a:bodyPr>
            <a:normAutofit/>
          </a:bodyPr>
          <a:lstStyle/>
          <a:p>
            <a:r>
              <a:rPr lang="en-IN" sz="3100" dirty="0">
                <a:latin typeface="Times New Roman" pitchFamily="18" charset="0"/>
                <a:cs typeface="Times New Roman" pitchFamily="18" charset="0"/>
              </a:rPr>
              <a:t>Terna Engineering College</a:t>
            </a:r>
            <a:br>
              <a:rPr lang="en-IN" sz="3100" dirty="0">
                <a:latin typeface="Times New Roman" pitchFamily="18" charset="0"/>
                <a:cs typeface="Times New Roman" pitchFamily="18" charset="0"/>
              </a:rPr>
            </a:br>
            <a:r>
              <a:rPr lang="en-IN" sz="3100" dirty="0">
                <a:latin typeface="Times New Roman" pitchFamily="18" charset="0"/>
                <a:cs typeface="Times New Roman" pitchFamily="18" charset="0"/>
              </a:rPr>
              <a:t>Computer Engineering Department</a:t>
            </a:r>
            <a:br>
              <a:rPr lang="en-IN" sz="3100" dirty="0">
                <a:latin typeface="Times New Roman" pitchFamily="18" charset="0"/>
                <a:cs typeface="Times New Roman" pitchFamily="18" charset="0"/>
              </a:rPr>
            </a:br>
            <a:br>
              <a:rPr lang="en-IN" sz="31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Mini Project - Python</a:t>
            </a: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US" sz="4900" b="1" dirty="0">
                <a:latin typeface="Times New Roman" pitchFamily="18" charset="0"/>
                <a:cs typeface="Times New Roman" pitchFamily="18" charset="0"/>
              </a:rPr>
              <a:t>ATM Simulation Using Tkinter</a:t>
            </a:r>
            <a:endParaRPr lang="en-IN"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D80E4DBD-28E8-4D54-A3BA-9CDD94CD00F2}"/>
              </a:ext>
            </a:extLst>
          </p:cNvPr>
          <p:cNvSpPr>
            <a:spLocks noGrp="1"/>
          </p:cNvSpPr>
          <p:nvPr>
            <p:ph type="subTitle" idx="1"/>
          </p:nvPr>
        </p:nvSpPr>
        <p:spPr>
          <a:xfrm>
            <a:off x="1524001" y="3602041"/>
            <a:ext cx="9584267" cy="2387599"/>
          </a:xfrm>
        </p:spPr>
        <p:txBody>
          <a:bodyPr>
            <a:normAutofit fontScale="92500" lnSpcReduction="10000"/>
          </a:bodyPr>
          <a:lstStyle/>
          <a:p>
            <a:pPr>
              <a:lnSpc>
                <a:spcPct val="120000"/>
              </a:lnSpc>
              <a:spcBef>
                <a:spcPts val="0"/>
              </a:spcBef>
            </a:pPr>
            <a:r>
              <a:rPr lang="en-IN" dirty="0">
                <a:latin typeface="Times New Roman" pitchFamily="18" charset="0"/>
                <a:cs typeface="Times New Roman" pitchFamily="18" charset="0"/>
              </a:rPr>
              <a:t>By</a:t>
            </a:r>
          </a:p>
          <a:p>
            <a:pPr>
              <a:lnSpc>
                <a:spcPct val="120000"/>
              </a:lnSpc>
              <a:spcBef>
                <a:spcPts val="0"/>
              </a:spcBef>
            </a:pPr>
            <a:r>
              <a:rPr lang="en-US" dirty="0">
                <a:latin typeface="Times New Roman" pitchFamily="18" charset="0"/>
                <a:cs typeface="Times New Roman" pitchFamily="18" charset="0"/>
              </a:rPr>
              <a:t>Yash Arjun Shrivastav	TU2F1920072</a:t>
            </a:r>
            <a:endParaRPr lang="en-IN" dirty="0">
              <a:latin typeface="Times New Roman" pitchFamily="18" charset="0"/>
              <a:cs typeface="Times New Roman" pitchFamily="18" charset="0"/>
            </a:endParaRPr>
          </a:p>
          <a:p>
            <a:pPr>
              <a:lnSpc>
                <a:spcPct val="120000"/>
              </a:lnSpc>
              <a:spcBef>
                <a:spcPts val="0"/>
              </a:spcBef>
            </a:pPr>
            <a:r>
              <a:rPr lang="en-US" dirty="0">
                <a:latin typeface="Times New Roman" pitchFamily="18" charset="0"/>
                <a:cs typeface="Times New Roman" pitchFamily="18" charset="0"/>
              </a:rPr>
              <a:t>Gopal Chandora	TU2F1920098 </a:t>
            </a:r>
            <a:endParaRPr lang="en-IN" dirty="0">
              <a:latin typeface="Times New Roman" pitchFamily="18" charset="0"/>
              <a:cs typeface="Times New Roman" pitchFamily="18" charset="0"/>
            </a:endParaRPr>
          </a:p>
          <a:p>
            <a:pPr>
              <a:lnSpc>
                <a:spcPct val="120000"/>
              </a:lnSpc>
              <a:spcBef>
                <a:spcPts val="0"/>
              </a:spcBef>
            </a:pPr>
            <a:endParaRPr lang="en-IN" dirty="0">
              <a:latin typeface="Times New Roman" pitchFamily="18" charset="0"/>
              <a:cs typeface="Times New Roman" pitchFamily="18" charset="0"/>
            </a:endParaRPr>
          </a:p>
          <a:p>
            <a:pPr>
              <a:lnSpc>
                <a:spcPct val="120000"/>
              </a:lnSpc>
              <a:spcBef>
                <a:spcPts val="0"/>
              </a:spcBef>
            </a:pPr>
            <a:endParaRPr lang="en-IN" dirty="0">
              <a:latin typeface="Times New Roman" pitchFamily="18" charset="0"/>
              <a:cs typeface="Times New Roman" pitchFamily="18" charset="0"/>
            </a:endParaRPr>
          </a:p>
          <a:p>
            <a:pPr>
              <a:lnSpc>
                <a:spcPct val="120000"/>
              </a:lnSpc>
              <a:spcBef>
                <a:spcPts val="0"/>
              </a:spcBef>
            </a:pPr>
            <a:r>
              <a:rPr lang="en-IN" dirty="0">
                <a:latin typeface="Times New Roman" pitchFamily="18" charset="0"/>
                <a:cs typeface="Times New Roman" pitchFamily="18" charset="0"/>
              </a:rPr>
              <a:t>Under the Guidance of : Nilesh Kulal</a:t>
            </a:r>
          </a:p>
          <a:p>
            <a:endParaRPr lang="en-IN"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A00A5ECC-1552-401B-A329-79B8F9930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62" y="350378"/>
            <a:ext cx="2771795" cy="696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51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a:bodyPr>
          <a:lstStyle/>
          <a:p>
            <a:pPr marL="342900" indent="-342900" algn="ctr"/>
            <a:r>
              <a:rPr lang="en-US" sz="2800" b="1" dirty="0">
                <a:latin typeface="Times New Roman" pitchFamily="18" charset="0"/>
                <a:cs typeface="Times New Roman" pitchFamily="18" charset="0"/>
              </a:rPr>
              <a:t>Implementation</a:t>
            </a:r>
          </a:p>
        </p:txBody>
      </p:sp>
      <p:sp>
        <p:nvSpPr>
          <p:cNvPr id="3" name="Rectangle 2"/>
          <p:cNvSpPr/>
          <p:nvPr/>
        </p:nvSpPr>
        <p:spPr>
          <a:xfrm>
            <a:off x="489397" y="981930"/>
            <a:ext cx="11217499" cy="5632311"/>
          </a:xfrm>
          <a:prstGeom prst="rect">
            <a:avLst/>
          </a:prstGeom>
        </p:spPr>
        <p:txBody>
          <a:bodyPr wrap="square">
            <a:spAutoFit/>
          </a:bodyPr>
          <a:lstStyle/>
          <a:p>
            <a:pPr lvl="0">
              <a:lnSpc>
                <a:spcPct val="150000"/>
              </a:lnSpc>
            </a:pPr>
            <a:r>
              <a:rPr lang="en-US" sz="1600" dirty="0">
                <a:latin typeface="Times New Roman" pitchFamily="18" charset="0"/>
                <a:cs typeface="Times New Roman" pitchFamily="18" charset="0"/>
              </a:rPr>
              <a:t>The program begins with a window which contain some text and a button</a:t>
            </a:r>
            <a:endParaRPr lang="en-IN" sz="1600"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Enter ATM card</a:t>
            </a:r>
            <a:endParaRPr lang="en-IN" sz="16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If user clicks on the button, then it will be directed to new window where user will see a button </a:t>
            </a:r>
            <a:r>
              <a:rPr lang="en-US" sz="1600" b="1" dirty="0">
                <a:latin typeface="Times New Roman" pitchFamily="18" charset="0"/>
                <a:cs typeface="Times New Roman" pitchFamily="18" charset="0"/>
              </a:rPr>
              <a:t>Start Transaction</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After clicking the button, the user will see Transaction window where the user will enter a 4-digit verification pin, and have to click the button to enter in further windows</a:t>
            </a:r>
            <a:endParaRPr lang="en-IN" sz="16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If the pin entered by user is incorrect then a message will popup showing “invalid pin” else, if the pin is correct then user will see a dashboard window. </a:t>
            </a:r>
            <a:endParaRPr lang="en-IN" sz="16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In dashboard window there are 4 buttons</a:t>
            </a:r>
            <a:endParaRPr lang="en-IN" sz="1600"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Withdraw</a:t>
            </a:r>
            <a:endParaRPr lang="en-IN" sz="1600"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Account balance</a:t>
            </a:r>
            <a:endParaRPr lang="en-IN" sz="1600"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Statement</a:t>
            </a:r>
            <a:endParaRPr lang="en-IN" sz="1600"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Exit</a:t>
            </a: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If user clicked on </a:t>
            </a:r>
            <a:r>
              <a:rPr lang="en-US" sz="1600" b="1" dirty="0">
                <a:latin typeface="Times New Roman" pitchFamily="18" charset="0"/>
                <a:cs typeface="Times New Roman" pitchFamily="18" charset="0"/>
              </a:rPr>
              <a:t>Withdraw</a:t>
            </a:r>
            <a:r>
              <a:rPr lang="en-US" sz="1600" dirty="0">
                <a:latin typeface="Times New Roman" pitchFamily="18" charset="0"/>
                <a:cs typeface="Times New Roman" pitchFamily="18" charset="0"/>
              </a:rPr>
              <a:t> button, then again a new window will appear which contains a textbox, user will enter amount in it and a button to complete the task. It has following conditions which will display four different messages when user satisfied the format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7765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3" y="674582"/>
            <a:ext cx="11256135" cy="5262979"/>
          </a:xfrm>
          <a:prstGeom prst="rect">
            <a:avLst/>
          </a:prstGeom>
        </p:spPr>
        <p:txBody>
          <a:bodyPr wrap="square">
            <a:spAutoFit/>
          </a:bodyPr>
          <a:lstStyle/>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the user gives amount which is greater than available balance in the account then, a notification label will appear written with </a:t>
            </a:r>
            <a:r>
              <a:rPr lang="en-US" sz="1600" b="1" dirty="0">
                <a:latin typeface="Times New Roman" pitchFamily="18" charset="0"/>
                <a:cs typeface="Times New Roman" pitchFamily="18" charset="0"/>
              </a:rPr>
              <a:t>“Insufficient Balance”</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user gives amount is not multiple of 100 then a notification label will appear written with </a:t>
            </a:r>
            <a:r>
              <a:rPr lang="en-US" sz="1600" b="1" dirty="0">
                <a:latin typeface="Times New Roman" pitchFamily="18" charset="0"/>
                <a:cs typeface="Times New Roman" pitchFamily="18" charset="0"/>
              </a:rPr>
              <a:t>“Amount should be multiple of 100”</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the area is kept blank then </a:t>
            </a:r>
            <a:r>
              <a:rPr lang="en-US" sz="1600" b="1" dirty="0">
                <a:latin typeface="Times New Roman" pitchFamily="18" charset="0"/>
                <a:cs typeface="Times New Roman" pitchFamily="18" charset="0"/>
              </a:rPr>
              <a:t>“Amount is required”</a:t>
            </a:r>
            <a:r>
              <a:rPr lang="en-US" sz="1600" dirty="0">
                <a:latin typeface="Times New Roman" pitchFamily="18" charset="0"/>
                <a:cs typeface="Times New Roman" pitchFamily="18" charset="0"/>
              </a:rPr>
              <a:t> message will get notified.</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above conditions fails it means user entered correct amount which will display </a:t>
            </a:r>
            <a:r>
              <a:rPr lang="en-US" sz="1600" b="1" dirty="0">
                <a:latin typeface="Times New Roman" pitchFamily="18" charset="0"/>
                <a:cs typeface="Times New Roman" pitchFamily="18" charset="0"/>
              </a:rPr>
              <a:t>“Successfully Withdrawal </a:t>
            </a:r>
            <a:r>
              <a:rPr lang="en-US" sz="1600" dirty="0">
                <a:latin typeface="Times New Roman" pitchFamily="18" charset="0"/>
                <a:cs typeface="Times New Roman" pitchFamily="18" charset="0"/>
              </a:rPr>
              <a:t>with</a:t>
            </a:r>
            <a:r>
              <a:rPr lang="en-US" sz="1600" b="1" dirty="0">
                <a:latin typeface="Times New Roman" pitchFamily="18" charset="0"/>
                <a:cs typeface="Times New Roman" pitchFamily="18" charset="0"/>
              </a:rPr>
              <a:t> Remaining balance is: &lt;remaining amount&gt;”</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After successfully withdrawal there is a button named </a:t>
            </a:r>
            <a:r>
              <a:rPr lang="en-US" sz="1600" b="1" dirty="0">
                <a:latin typeface="Times New Roman" pitchFamily="18" charset="0"/>
                <a:cs typeface="Times New Roman" pitchFamily="18" charset="0"/>
              </a:rPr>
              <a:t>Exit</a:t>
            </a:r>
            <a:r>
              <a:rPr lang="en-US" sz="1600" dirty="0">
                <a:latin typeface="Times New Roman" pitchFamily="18" charset="0"/>
                <a:cs typeface="Times New Roman" pitchFamily="18" charset="0"/>
              </a:rPr>
              <a:t> for exiting.</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user clicked on </a:t>
            </a:r>
            <a:r>
              <a:rPr lang="en-US" sz="1600" b="1" dirty="0">
                <a:latin typeface="Times New Roman" pitchFamily="18" charset="0"/>
                <a:cs typeface="Times New Roman" pitchFamily="18" charset="0"/>
              </a:rPr>
              <a:t>Account Balanced</a:t>
            </a:r>
            <a:r>
              <a:rPr lang="en-US" sz="1600" dirty="0">
                <a:latin typeface="Times New Roman" pitchFamily="18" charset="0"/>
                <a:cs typeface="Times New Roman" pitchFamily="18" charset="0"/>
              </a:rPr>
              <a:t>, Account balanced window will get open where user can see their net balance and an </a:t>
            </a:r>
            <a:r>
              <a:rPr lang="en-US" sz="1600" b="1" dirty="0">
                <a:latin typeface="Times New Roman" pitchFamily="18" charset="0"/>
                <a:cs typeface="Times New Roman" pitchFamily="18" charset="0"/>
              </a:rPr>
              <a:t>Exit</a:t>
            </a:r>
            <a:r>
              <a:rPr lang="en-US" sz="1600" dirty="0">
                <a:latin typeface="Times New Roman" pitchFamily="18" charset="0"/>
                <a:cs typeface="Times New Roman" pitchFamily="18" charset="0"/>
              </a:rPr>
              <a:t> button for exiting the program.</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use clicked on </a:t>
            </a:r>
            <a:r>
              <a:rPr lang="en-US" sz="1600" b="1" dirty="0">
                <a:latin typeface="Times New Roman" pitchFamily="18" charset="0"/>
                <a:cs typeface="Times New Roman" pitchFamily="18" charset="0"/>
              </a:rPr>
              <a:t>Statement </a:t>
            </a:r>
            <a:r>
              <a:rPr lang="en-US" sz="1600" dirty="0">
                <a:latin typeface="Times New Roman" pitchFamily="18" charset="0"/>
                <a:cs typeface="Times New Roman" pitchFamily="18" charset="0"/>
              </a:rPr>
              <a:t>button, then Account Statement window get open in that user will have a detail of account showing name, account number and available balance and an </a:t>
            </a:r>
            <a:r>
              <a:rPr lang="en-US" sz="1600" b="1" dirty="0">
                <a:latin typeface="Times New Roman" pitchFamily="18" charset="0"/>
                <a:cs typeface="Times New Roman" pitchFamily="18" charset="0"/>
              </a:rPr>
              <a:t>Exit</a:t>
            </a:r>
            <a:r>
              <a:rPr lang="en-US" sz="1600" dirty="0">
                <a:latin typeface="Times New Roman" pitchFamily="18" charset="0"/>
                <a:cs typeface="Times New Roman" pitchFamily="18" charset="0"/>
              </a:rPr>
              <a:t> button for exiting the program.</a:t>
            </a:r>
            <a:endParaRPr lang="en-IN" sz="1600" dirty="0">
              <a:latin typeface="Times New Roman" pitchFamily="18" charset="0"/>
              <a:cs typeface="Times New Roman" pitchFamily="18" charset="0"/>
            </a:endParaRPr>
          </a:p>
          <a:p>
            <a:pPr marL="742950" lvl="1" indent="-285750">
              <a:lnSpc>
                <a:spcPct val="150000"/>
              </a:lnSpc>
              <a:buFont typeface="Wingdings" pitchFamily="2" charset="2"/>
              <a:buChar char="Ø"/>
            </a:pPr>
            <a:r>
              <a:rPr lang="en-US" sz="1600" dirty="0">
                <a:latin typeface="Times New Roman" pitchFamily="18" charset="0"/>
                <a:cs typeface="Times New Roman" pitchFamily="18" charset="0"/>
              </a:rPr>
              <a:t>If user clicked on </a:t>
            </a:r>
            <a:r>
              <a:rPr lang="en-US" sz="1600" b="1" dirty="0">
                <a:latin typeface="Times New Roman" pitchFamily="18" charset="0"/>
                <a:cs typeface="Times New Roman" pitchFamily="18" charset="0"/>
              </a:rPr>
              <a:t>Exit</a:t>
            </a:r>
            <a:r>
              <a:rPr lang="en-US" sz="1600" dirty="0">
                <a:latin typeface="Times New Roman" pitchFamily="18" charset="0"/>
                <a:cs typeface="Times New Roman" pitchFamily="18" charset="0"/>
              </a:rPr>
              <a:t> button the program will get exit.</a:t>
            </a:r>
          </a:p>
          <a:p>
            <a:pPr marL="742950" lvl="1" indent="-285750">
              <a:lnSpc>
                <a:spcPct val="150000"/>
              </a:lnSpc>
              <a:buFont typeface="Wingdings" pitchFamily="2" charset="2"/>
              <a:buChar char="Ø"/>
            </a:pPr>
            <a:r>
              <a:rPr lang="en-US" sz="1600" b="1" dirty="0">
                <a:latin typeface="Times New Roman" pitchFamily="18" charset="0"/>
                <a:cs typeface="Times New Roman" pitchFamily="18" charset="0"/>
              </a:rPr>
              <a:t>Link for Code :- </a:t>
            </a:r>
            <a:r>
              <a:rPr lang="en-IN" sz="1600" u="sng" dirty="0">
                <a:hlinkClick r:id="rId2"/>
              </a:rPr>
              <a:t>https://drive.google.com/file/d/1sBMD_EF942wtKB5czwi8oYBUrImGZWms/view?usp=sharing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1249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9" y="385225"/>
            <a:ext cx="11062951" cy="523220"/>
          </a:xfrm>
          <a:prstGeom prst="rect">
            <a:avLst/>
          </a:prstGeom>
        </p:spPr>
        <p:txBody>
          <a:bodyPr wrap="square">
            <a:spAutoFit/>
          </a:bodyPr>
          <a:lstStyle/>
          <a:p>
            <a:pPr algn="ctr"/>
            <a:r>
              <a:rPr lang="en-US" sz="2800" b="1" dirty="0">
                <a:latin typeface="Times New Roman" pitchFamily="18" charset="0"/>
                <a:cs typeface="Times New Roman" pitchFamily="18" charset="0"/>
              </a:rPr>
              <a:t>Snapshots</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18189" y="1510162"/>
            <a:ext cx="3290553" cy="2023928"/>
          </a:xfrm>
          <a:prstGeom prst="rect">
            <a:avLst/>
          </a:prstGeom>
          <a:ln w="19050">
            <a:solidFill>
              <a:schemeClr val="tx1"/>
            </a:solidFill>
          </a:ln>
        </p:spPr>
      </p:pic>
      <p:sp>
        <p:nvSpPr>
          <p:cNvPr id="4" name="Rectangle 3"/>
          <p:cNvSpPr/>
          <p:nvPr/>
        </p:nvSpPr>
        <p:spPr>
          <a:xfrm>
            <a:off x="618189" y="996313"/>
            <a:ext cx="3290553"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Main Screen </a:t>
            </a:r>
            <a:endParaRPr lang="en-IN" sz="1600" dirty="0">
              <a:latin typeface="Times New Roman" pitchFamily="18" charset="0"/>
              <a:cs typeface="Times New Roman"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04386" y="1510162"/>
            <a:ext cx="3290553" cy="2023928"/>
          </a:xfrm>
          <a:prstGeom prst="rect">
            <a:avLst/>
          </a:prstGeom>
          <a:ln w="19050">
            <a:solidFill>
              <a:schemeClr val="tx1"/>
            </a:solidFill>
          </a:ln>
        </p:spPr>
      </p:pic>
      <p:sp>
        <p:nvSpPr>
          <p:cNvPr id="6" name="Rectangle 5"/>
          <p:cNvSpPr/>
          <p:nvPr/>
        </p:nvSpPr>
        <p:spPr>
          <a:xfrm>
            <a:off x="4504386" y="996313"/>
            <a:ext cx="3290553"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Card Window </a:t>
            </a:r>
            <a:endParaRPr lang="en-IN" sz="1600" dirty="0">
              <a:latin typeface="Times New Roman" pitchFamily="18" charset="0"/>
              <a:cs typeface="Times New Roman" pitchFamily="18" charset="0"/>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8390584" y="1510162"/>
            <a:ext cx="3290553" cy="2023928"/>
          </a:xfrm>
          <a:prstGeom prst="rect">
            <a:avLst/>
          </a:prstGeom>
          <a:ln w="19050">
            <a:solidFill>
              <a:schemeClr val="tx1"/>
            </a:solidFill>
          </a:ln>
        </p:spPr>
      </p:pic>
      <p:sp>
        <p:nvSpPr>
          <p:cNvPr id="8" name="Rectangle 7"/>
          <p:cNvSpPr/>
          <p:nvPr/>
        </p:nvSpPr>
        <p:spPr>
          <a:xfrm>
            <a:off x="8390588" y="996313"/>
            <a:ext cx="3290553"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Login Window </a:t>
            </a:r>
            <a:endParaRPr lang="en-IN" sz="1600" dirty="0">
              <a:latin typeface="Times New Roman" pitchFamily="18" charset="0"/>
              <a:cs typeface="Times New Roman" pitchFamily="18" charset="0"/>
            </a:endParaRPr>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618187" y="4412388"/>
            <a:ext cx="3257551" cy="2023928"/>
          </a:xfrm>
          <a:prstGeom prst="rect">
            <a:avLst/>
          </a:prstGeom>
          <a:ln w="19050">
            <a:solidFill>
              <a:schemeClr val="tx1"/>
            </a:solidFill>
          </a:ln>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4504386" y="4412388"/>
            <a:ext cx="3290553" cy="2023928"/>
          </a:xfrm>
          <a:prstGeom prst="rect">
            <a:avLst/>
          </a:prstGeom>
          <a:ln w="19050">
            <a:solidFill>
              <a:schemeClr val="tx1"/>
            </a:solidFill>
          </a:ln>
        </p:spPr>
      </p:pic>
      <p:pic>
        <p:nvPicPr>
          <p:cNvPr id="11" name="Picture 10"/>
          <p:cNvPicPr/>
          <p:nvPr/>
        </p:nvPicPr>
        <p:blipFill>
          <a:blip r:embed="rId7">
            <a:extLst>
              <a:ext uri="{28A0092B-C50C-407E-A947-70E740481C1C}">
                <a14:useLocalDpi xmlns:a14="http://schemas.microsoft.com/office/drawing/2010/main" val="0"/>
              </a:ext>
            </a:extLst>
          </a:blip>
          <a:stretch>
            <a:fillRect/>
          </a:stretch>
        </p:blipFill>
        <p:spPr>
          <a:xfrm>
            <a:off x="8390583" y="4412388"/>
            <a:ext cx="3290556" cy="2023928"/>
          </a:xfrm>
          <a:prstGeom prst="rect">
            <a:avLst/>
          </a:prstGeom>
          <a:ln w="19050">
            <a:solidFill>
              <a:schemeClr val="tx1"/>
            </a:solidFill>
          </a:ln>
        </p:spPr>
      </p:pic>
      <p:sp>
        <p:nvSpPr>
          <p:cNvPr id="12" name="Rectangle 11"/>
          <p:cNvSpPr/>
          <p:nvPr/>
        </p:nvSpPr>
        <p:spPr>
          <a:xfrm>
            <a:off x="618187" y="3933447"/>
            <a:ext cx="3257551"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PIN is incorrect </a:t>
            </a:r>
            <a:endParaRPr lang="en-IN" sz="1600" dirty="0">
              <a:latin typeface="Times New Roman" pitchFamily="18" charset="0"/>
              <a:cs typeface="Times New Roman" pitchFamily="18" charset="0"/>
            </a:endParaRPr>
          </a:p>
        </p:txBody>
      </p:sp>
      <p:sp>
        <p:nvSpPr>
          <p:cNvPr id="14" name="Rectangle 13"/>
          <p:cNvSpPr/>
          <p:nvPr/>
        </p:nvSpPr>
        <p:spPr>
          <a:xfrm>
            <a:off x="4504385" y="3933447"/>
            <a:ext cx="3290552"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Dashboard Window</a:t>
            </a:r>
            <a:endParaRPr lang="en-IN" sz="1600" dirty="0">
              <a:latin typeface="Times New Roman" pitchFamily="18" charset="0"/>
              <a:cs typeface="Times New Roman" pitchFamily="18" charset="0"/>
            </a:endParaRPr>
          </a:p>
        </p:txBody>
      </p:sp>
      <p:sp>
        <p:nvSpPr>
          <p:cNvPr id="15" name="Rectangle 14"/>
          <p:cNvSpPr/>
          <p:nvPr/>
        </p:nvSpPr>
        <p:spPr>
          <a:xfrm>
            <a:off x="8390581" y="3933447"/>
            <a:ext cx="3290552"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Withdraw Window</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4525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22313" y="870791"/>
            <a:ext cx="3290400" cy="2023200"/>
          </a:xfrm>
          <a:prstGeom prst="rect">
            <a:avLst/>
          </a:prstGeom>
          <a:ln w="19050">
            <a:solidFill>
              <a:schemeClr val="tx1"/>
            </a:solidFill>
          </a:ln>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4548423" y="870791"/>
            <a:ext cx="3290400" cy="2023200"/>
          </a:xfrm>
          <a:prstGeom prst="rect">
            <a:avLst/>
          </a:prstGeom>
          <a:ln w="19050">
            <a:solidFill>
              <a:schemeClr val="tx1"/>
            </a:solidFill>
          </a:ln>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8361583" y="870792"/>
            <a:ext cx="3290400" cy="2023199"/>
          </a:xfrm>
          <a:prstGeom prst="rect">
            <a:avLst/>
          </a:prstGeom>
          <a:ln w="19050">
            <a:solidFill>
              <a:schemeClr val="tx1"/>
            </a:solidFill>
          </a:ln>
        </p:spPr>
      </p:pic>
      <p:sp>
        <p:nvSpPr>
          <p:cNvPr id="6" name="Rectangle 5"/>
          <p:cNvSpPr/>
          <p:nvPr/>
        </p:nvSpPr>
        <p:spPr>
          <a:xfrm>
            <a:off x="622312" y="416524"/>
            <a:ext cx="11029669" cy="338554"/>
          </a:xfrm>
          <a:prstGeom prst="rect">
            <a:avLst/>
          </a:prstGeom>
          <a:ln w="3175">
            <a:solidFill>
              <a:schemeClr val="tx1"/>
            </a:solidFill>
          </a:ln>
        </p:spPr>
        <p:txBody>
          <a:bodyPr wrap="square">
            <a:spAutoFit/>
          </a:bodyPr>
          <a:lstStyle/>
          <a:p>
            <a:pPr algn="ctr"/>
            <a:r>
              <a:rPr lang="en-US" sz="1600" dirty="0">
                <a:latin typeface="Times New Roman" pitchFamily="18" charset="0"/>
                <a:cs typeface="Times New Roman" pitchFamily="18" charset="0"/>
              </a:rPr>
              <a:t>Withdraw Window</a:t>
            </a:r>
            <a:endParaRPr lang="en-IN" sz="1600" dirty="0">
              <a:latin typeface="Times New Roman" pitchFamily="18" charset="0"/>
              <a:cs typeface="Times New Roman" pitchFamily="18" charset="0"/>
            </a:endParaRPr>
          </a:p>
        </p:txBody>
      </p:sp>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622316" y="3782982"/>
            <a:ext cx="3290401" cy="2205990"/>
          </a:xfrm>
          <a:prstGeom prst="rect">
            <a:avLst/>
          </a:prstGeom>
          <a:ln w="19050">
            <a:solidFill>
              <a:schemeClr val="tx1"/>
            </a:solidFill>
          </a:ln>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8330383" y="3782981"/>
            <a:ext cx="3321600" cy="2205992"/>
          </a:xfrm>
          <a:prstGeom prst="rect">
            <a:avLst/>
          </a:prstGeom>
          <a:ln w="19050">
            <a:solidFill>
              <a:schemeClr val="tx1"/>
            </a:solidFill>
          </a:ln>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4460747" y="3782980"/>
            <a:ext cx="3352800" cy="2205992"/>
          </a:xfrm>
          <a:prstGeom prst="rect">
            <a:avLst/>
          </a:prstGeom>
          <a:ln w="19050">
            <a:solidFill>
              <a:schemeClr val="tx1"/>
            </a:solidFill>
          </a:ln>
        </p:spPr>
      </p:pic>
      <p:sp>
        <p:nvSpPr>
          <p:cNvPr id="10" name="Rectangle 9"/>
          <p:cNvSpPr/>
          <p:nvPr/>
        </p:nvSpPr>
        <p:spPr>
          <a:xfrm>
            <a:off x="8330381" y="3299730"/>
            <a:ext cx="3321600" cy="338554"/>
          </a:xfrm>
          <a:prstGeom prst="rect">
            <a:avLst/>
          </a:prstGeom>
          <a:ln w="3175">
            <a:solidFill>
              <a:schemeClr val="tx1"/>
            </a:solidFill>
          </a:ln>
        </p:spPr>
        <p:txBody>
          <a:bodyPr wrap="square">
            <a:spAutoFit/>
          </a:bodyPr>
          <a:lstStyle/>
          <a:p>
            <a:pPr lvl="0" algn="ctr"/>
            <a:r>
              <a:rPr lang="en-US" sz="1600" dirty="0">
                <a:latin typeface="Times New Roman" pitchFamily="18" charset="0"/>
                <a:cs typeface="Times New Roman" pitchFamily="18" charset="0"/>
              </a:rPr>
              <a:t>Account Balance Window </a:t>
            </a:r>
            <a:endParaRPr lang="en-IN" sz="1600" dirty="0">
              <a:latin typeface="Times New Roman" pitchFamily="18" charset="0"/>
              <a:cs typeface="Times New Roman" pitchFamily="18" charset="0"/>
            </a:endParaRPr>
          </a:p>
        </p:txBody>
      </p:sp>
      <p:sp>
        <p:nvSpPr>
          <p:cNvPr id="12" name="Rectangle 11"/>
          <p:cNvSpPr/>
          <p:nvPr/>
        </p:nvSpPr>
        <p:spPr>
          <a:xfrm>
            <a:off x="4561060" y="3299730"/>
            <a:ext cx="3265125" cy="369332"/>
          </a:xfrm>
          <a:prstGeom prst="rect">
            <a:avLst/>
          </a:prstGeom>
          <a:ln w="3175">
            <a:solidFill>
              <a:schemeClr val="tx1"/>
            </a:solidFill>
          </a:ln>
        </p:spPr>
        <p:txBody>
          <a:bodyPr wrap="square">
            <a:spAutoFit/>
          </a:bodyPr>
          <a:lstStyle/>
          <a:p>
            <a:pPr lvl="0" algn="ctr"/>
            <a:r>
              <a:rPr lang="en-US" dirty="0"/>
              <a:t>Statement Window</a:t>
            </a:r>
            <a:endParaRPr lang="en-IN" dirty="0"/>
          </a:p>
        </p:txBody>
      </p:sp>
    </p:spTree>
    <p:extLst>
      <p:ext uri="{BB962C8B-B14F-4D97-AF65-F5344CB8AC3E}">
        <p14:creationId xmlns:p14="http://schemas.microsoft.com/office/powerpoint/2010/main" val="272024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3"/>
            <a:ext cx="10515600" cy="665185"/>
          </a:xfrm>
        </p:spPr>
        <p:txBody>
          <a:bodyPr/>
          <a:lstStyle/>
          <a:p>
            <a:r>
              <a:rPr lang="en-US" sz="2800" b="1" dirty="0">
                <a:latin typeface="Times New Roman" pitchFamily="18" charset="0"/>
                <a:cs typeface="Times New Roman" pitchFamily="18" charset="0"/>
              </a:rPr>
              <a:t> Conclusion</a:t>
            </a:r>
            <a:endParaRPr lang="en-IN" sz="2800" dirty="0"/>
          </a:p>
        </p:txBody>
      </p:sp>
      <p:sp>
        <p:nvSpPr>
          <p:cNvPr id="3" name="Rectangle 2"/>
          <p:cNvSpPr/>
          <p:nvPr/>
        </p:nvSpPr>
        <p:spPr>
          <a:xfrm>
            <a:off x="1017431" y="1163881"/>
            <a:ext cx="10367495" cy="2308324"/>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We believe that our design yields a simple and easy to use ATM (Automated Teller Machine) simulation. The user is prompted through the system at every step of the way with sufficient error checking to prevent invalid input, Also We have made the system UI as much user friendly as possible.</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In this Report we have completed all the required instructions, problem statements, Libraries used, Functions used, Software and Hardware requirements after that we also covered the brief working of our system provided with the code of the program. We also inserted the screenshot of working of every function's window.</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61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F720-07C5-4796-A305-A611EABCC925}"/>
              </a:ext>
            </a:extLst>
          </p:cNvPr>
          <p:cNvSpPr>
            <a:spLocks noGrp="1"/>
          </p:cNvSpPr>
          <p:nvPr>
            <p:ph type="title"/>
          </p:nvPr>
        </p:nvSpPr>
        <p:spPr>
          <a:xfrm>
            <a:off x="838200" y="365129"/>
            <a:ext cx="10515600" cy="639427"/>
          </a:xfrm>
        </p:spPr>
        <p:txBody>
          <a:bodyPr/>
          <a:lstStyle/>
          <a:p>
            <a:pPr algn="ctr"/>
            <a:r>
              <a:rPr lang="en-US" sz="2800" b="1" dirty="0">
                <a:latin typeface="Times New Roman" pitchFamily="18" charset="0"/>
                <a:cs typeface="Times New Roman" pitchFamily="18" charset="0"/>
              </a:rPr>
              <a:t>References</a:t>
            </a:r>
            <a:endParaRPr lang="en-IN" sz="2800" dirty="0"/>
          </a:p>
        </p:txBody>
      </p:sp>
      <p:sp>
        <p:nvSpPr>
          <p:cNvPr id="3" name="Rectangle 2"/>
          <p:cNvSpPr/>
          <p:nvPr/>
        </p:nvSpPr>
        <p:spPr>
          <a:xfrm>
            <a:off x="791570" y="1101973"/>
            <a:ext cx="10849970" cy="791499"/>
          </a:xfrm>
          <a:prstGeom prst="rect">
            <a:avLst/>
          </a:prstGeom>
        </p:spPr>
        <p:txBody>
          <a:bodyPr wrap="square">
            <a:spAutoFit/>
          </a:bodyPr>
          <a:lstStyle/>
          <a:p>
            <a:pPr>
              <a:lnSpc>
                <a:spcPct val="150000"/>
              </a:lnSpc>
            </a:pPr>
            <a:r>
              <a:rPr lang="en-IN" sz="1600" u="sng" dirty="0">
                <a:latin typeface="Times New Roman" pitchFamily="18" charset="0"/>
                <a:cs typeface="Times New Roman" pitchFamily="18" charset="0"/>
                <a:hlinkClick r:id="rId2"/>
              </a:rPr>
              <a:t>https://itsourcecode.com/free-projects/python-projects/atm-program-in-python-with-source-code/</a:t>
            </a:r>
            <a:endParaRPr lang="en-US" sz="1600" u="sng" dirty="0">
              <a:latin typeface="Times New Roman" pitchFamily="18" charset="0"/>
              <a:cs typeface="Times New Roman" pitchFamily="18" charset="0"/>
            </a:endParaRPr>
          </a:p>
          <a:p>
            <a:pPr>
              <a:lnSpc>
                <a:spcPct val="150000"/>
              </a:lnSpc>
            </a:pPr>
            <a:r>
              <a:rPr lang="en-IN" sz="1600" u="sng" dirty="0">
                <a:hlinkClick r:id="rId3"/>
              </a:rPr>
              <a:t>https://www.youtube.com/watch?v=-Q4lm8eYulw&amp;list=PLu0W_9lII9ajLcqRcj4PoEihkukF_OTzA</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813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6979" y="2105560"/>
            <a:ext cx="10918209" cy="2646878"/>
          </a:xfrm>
          <a:prstGeom prst="rect">
            <a:avLst/>
          </a:prstGeom>
          <a:noFill/>
        </p:spPr>
        <p:txBody>
          <a:bodyPr wrap="square" lIns="91440" tIns="45720" rIns="91440" bIns="45720">
            <a:spAutoFit/>
          </a:bodyPr>
          <a:lstStyle/>
          <a:p>
            <a:pPr algn="ctr"/>
            <a:r>
              <a:rPr lang="en-US" sz="16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extLst>
      <p:ext uri="{BB962C8B-B14F-4D97-AF65-F5344CB8AC3E}">
        <p14:creationId xmlns:p14="http://schemas.microsoft.com/office/powerpoint/2010/main" val="15721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8259-9D8C-4140-8B95-31E5E3F0EACA}"/>
              </a:ext>
            </a:extLst>
          </p:cNvPr>
          <p:cNvSpPr>
            <a:spLocks noGrp="1"/>
          </p:cNvSpPr>
          <p:nvPr>
            <p:ph type="title"/>
          </p:nvPr>
        </p:nvSpPr>
        <p:spPr>
          <a:xfrm>
            <a:off x="838200" y="365126"/>
            <a:ext cx="10515600" cy="726696"/>
          </a:xfrm>
        </p:spPr>
        <p:txBody>
          <a:bodyPr/>
          <a:lstStyle/>
          <a:p>
            <a:pPr algn="ctr"/>
            <a:r>
              <a:rPr lang="en-IN" dirty="0">
                <a:latin typeface="Times New Roman" pitchFamily="18" charset="0"/>
                <a:cs typeface="Times New Roman" pitchFamily="18" charset="0"/>
              </a:rPr>
              <a:t>Index</a:t>
            </a:r>
          </a:p>
        </p:txBody>
      </p:sp>
      <p:sp>
        <p:nvSpPr>
          <p:cNvPr id="3" name="Content Placeholder 2">
            <a:extLst>
              <a:ext uri="{FF2B5EF4-FFF2-40B4-BE49-F238E27FC236}">
                <a16:creationId xmlns:a16="http://schemas.microsoft.com/office/drawing/2014/main" id="{67461D89-CCB0-4FF6-81DC-03D569D981E7}"/>
              </a:ext>
            </a:extLst>
          </p:cNvPr>
          <p:cNvSpPr>
            <a:spLocks noGrp="1"/>
          </p:cNvSpPr>
          <p:nvPr>
            <p:ph idx="1"/>
          </p:nvPr>
        </p:nvSpPr>
        <p:spPr>
          <a:xfrm>
            <a:off x="477673" y="907666"/>
            <a:ext cx="11191163" cy="5950334"/>
          </a:xfrm>
        </p:spPr>
        <p:txBody>
          <a:bodyPr>
            <a:noAutofit/>
          </a:bodyPr>
          <a:lstStyle/>
          <a:p>
            <a:pPr marL="342900" indent="-342900">
              <a:lnSpc>
                <a:spcPct val="150000"/>
              </a:lnSpc>
              <a:buFont typeface="+mj-lt"/>
              <a:buAutoNum type="arabicPeriod"/>
            </a:pPr>
            <a:r>
              <a:rPr lang="en-US" sz="1600" b="1" dirty="0">
                <a:latin typeface="Times New Roman" pitchFamily="18" charset="0"/>
                <a:cs typeface="Times New Roman" pitchFamily="18" charset="0"/>
              </a:rPr>
              <a:t>Abstract </a:t>
            </a:r>
          </a:p>
          <a:p>
            <a:pPr marL="342900" indent="-342900">
              <a:lnSpc>
                <a:spcPct val="150000"/>
              </a:lnSpc>
              <a:buFont typeface="+mj-lt"/>
              <a:buAutoNum type="arabicPeriod"/>
            </a:pPr>
            <a:r>
              <a:rPr lang="en-US" sz="1600" b="1" dirty="0">
                <a:latin typeface="Times New Roman" pitchFamily="18" charset="0"/>
                <a:cs typeface="Times New Roman" pitchFamily="18" charset="0"/>
              </a:rPr>
              <a:t>Introduction </a:t>
            </a:r>
          </a:p>
          <a:p>
            <a:pPr marL="342900" indent="-342900">
              <a:lnSpc>
                <a:spcPct val="150000"/>
              </a:lnSpc>
              <a:buFont typeface="+mj-lt"/>
              <a:buAutoNum type="arabicPeriod"/>
            </a:pPr>
            <a:r>
              <a:rPr lang="en-US" sz="1600" b="1" dirty="0">
                <a:latin typeface="Times New Roman" pitchFamily="18" charset="0"/>
                <a:cs typeface="Times New Roman" pitchFamily="18" charset="0"/>
              </a:rPr>
              <a:t>Literature Survey</a:t>
            </a:r>
          </a:p>
          <a:p>
            <a:pPr marL="342900" indent="-342900">
              <a:lnSpc>
                <a:spcPct val="150000"/>
              </a:lnSpc>
              <a:buFont typeface="+mj-lt"/>
              <a:buAutoNum type="arabicPeriod"/>
            </a:pPr>
            <a:r>
              <a:rPr lang="en-US" sz="1600" b="1" dirty="0">
                <a:latin typeface="Times New Roman" pitchFamily="18" charset="0"/>
                <a:cs typeface="Times New Roman" pitchFamily="18" charset="0"/>
              </a:rPr>
              <a:t>Problem Statement</a:t>
            </a:r>
          </a:p>
          <a:p>
            <a:pPr marL="342900" indent="-342900">
              <a:lnSpc>
                <a:spcPct val="150000"/>
              </a:lnSpc>
              <a:buFont typeface="+mj-lt"/>
              <a:buAutoNum type="arabicPeriod"/>
            </a:pPr>
            <a:r>
              <a:rPr lang="en-US" sz="1600" b="1" dirty="0">
                <a:latin typeface="Times New Roman" pitchFamily="18" charset="0"/>
                <a:cs typeface="Times New Roman" pitchFamily="18" charset="0"/>
              </a:rPr>
              <a:t> Objectives</a:t>
            </a:r>
          </a:p>
          <a:p>
            <a:pPr marL="342900" indent="-342900">
              <a:lnSpc>
                <a:spcPct val="150000"/>
              </a:lnSpc>
              <a:buFont typeface="+mj-lt"/>
              <a:buAutoNum type="arabicPeriod"/>
            </a:pPr>
            <a:r>
              <a:rPr lang="en-US" sz="1600" b="1" dirty="0">
                <a:latin typeface="Times New Roman" pitchFamily="18" charset="0"/>
                <a:cs typeface="Times New Roman" pitchFamily="18" charset="0"/>
              </a:rPr>
              <a:t>Scope</a:t>
            </a:r>
          </a:p>
          <a:p>
            <a:pPr marL="342900" indent="-342900">
              <a:lnSpc>
                <a:spcPct val="150000"/>
              </a:lnSpc>
              <a:buFont typeface="+mj-lt"/>
              <a:buAutoNum type="arabicPeriod"/>
            </a:pPr>
            <a:r>
              <a:rPr lang="en-US" sz="1600" b="1" dirty="0">
                <a:latin typeface="Times New Roman" pitchFamily="18" charset="0"/>
                <a:cs typeface="Times New Roman" pitchFamily="18" charset="0"/>
              </a:rPr>
              <a:t>System Architecture</a:t>
            </a:r>
          </a:p>
          <a:p>
            <a:pPr marL="342900" indent="-342900">
              <a:lnSpc>
                <a:spcPct val="150000"/>
              </a:lnSpc>
              <a:buFont typeface="+mj-lt"/>
              <a:buAutoNum type="arabicPeriod"/>
            </a:pPr>
            <a:r>
              <a:rPr lang="en-US" sz="1600" b="1" dirty="0">
                <a:latin typeface="Times New Roman" pitchFamily="18" charset="0"/>
                <a:cs typeface="Times New Roman" pitchFamily="18" charset="0"/>
              </a:rPr>
              <a:t>Tools</a:t>
            </a:r>
          </a:p>
          <a:p>
            <a:pPr marL="342900" indent="-342900">
              <a:lnSpc>
                <a:spcPct val="150000"/>
              </a:lnSpc>
              <a:buFont typeface="+mj-lt"/>
              <a:buAutoNum type="arabicPeriod"/>
            </a:pPr>
            <a:r>
              <a:rPr lang="en-US" sz="1600" b="1" dirty="0">
                <a:latin typeface="Times New Roman" pitchFamily="18" charset="0"/>
                <a:cs typeface="Times New Roman" pitchFamily="18" charset="0"/>
              </a:rPr>
              <a:t>Implementation </a:t>
            </a:r>
          </a:p>
          <a:p>
            <a:pPr marL="342900" indent="-342900">
              <a:lnSpc>
                <a:spcPct val="150000"/>
              </a:lnSpc>
              <a:buFont typeface="+mj-lt"/>
              <a:buAutoNum type="arabicPeriod"/>
            </a:pPr>
            <a:r>
              <a:rPr lang="en-US" sz="1600" b="1" dirty="0">
                <a:latin typeface="Times New Roman" pitchFamily="18" charset="0"/>
                <a:cs typeface="Times New Roman" pitchFamily="18" charset="0"/>
              </a:rPr>
              <a:t>Snapshots</a:t>
            </a:r>
          </a:p>
          <a:p>
            <a:pPr marL="342900" indent="-342900">
              <a:lnSpc>
                <a:spcPct val="150000"/>
              </a:lnSpc>
              <a:buFont typeface="+mj-lt"/>
              <a:buAutoNum type="arabicPeriod"/>
            </a:pPr>
            <a:r>
              <a:rPr lang="en-US" sz="1600" b="1" dirty="0">
                <a:latin typeface="Times New Roman" pitchFamily="18" charset="0"/>
                <a:cs typeface="Times New Roman" pitchFamily="18" charset="0"/>
              </a:rPr>
              <a:t> Conclusion</a:t>
            </a:r>
          </a:p>
          <a:p>
            <a:pPr marL="342900" indent="-342900">
              <a:lnSpc>
                <a:spcPct val="150000"/>
              </a:lnSpc>
              <a:buFont typeface="+mj-lt"/>
              <a:buAutoNum type="arabicPeriod"/>
            </a:pPr>
            <a:r>
              <a:rPr lang="en-US" sz="1600" b="1" dirty="0">
                <a:latin typeface="Times New Roman" pitchFamily="18" charset="0"/>
                <a:cs typeface="Times New Roman" pitchFamily="18" charset="0"/>
              </a:rPr>
              <a:t>References</a:t>
            </a:r>
          </a:p>
          <a:p>
            <a:pPr marL="342900" indent="-342900">
              <a:lnSpc>
                <a:spcPct val="150000"/>
              </a:lnSpc>
              <a:buFont typeface="+mj-lt"/>
              <a:buAutoNum type="arabicPeriod"/>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9774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365126"/>
            <a:ext cx="10515600" cy="523516"/>
          </a:xfrm>
        </p:spPr>
        <p:txBody>
          <a:bodyPr>
            <a:normAutofit/>
          </a:bodyPr>
          <a:lstStyle/>
          <a:p>
            <a:pPr algn="ctr"/>
            <a:r>
              <a:rPr lang="en-US" sz="2800" b="1" dirty="0">
                <a:latin typeface="Times New Roman" pitchFamily="18" charset="0"/>
                <a:cs typeface="Times New Roman" pitchFamily="18" charset="0"/>
              </a:rPr>
              <a:t>Abstract</a:t>
            </a:r>
            <a:r>
              <a:rPr lang="en-US" sz="2800" dirty="0"/>
              <a:t> </a:t>
            </a:r>
            <a:endParaRPr lang="en-IN" sz="2800" dirty="0"/>
          </a:p>
        </p:txBody>
      </p:sp>
      <p:sp>
        <p:nvSpPr>
          <p:cNvPr id="4" name="Rectangle 3"/>
          <p:cNvSpPr/>
          <p:nvPr/>
        </p:nvSpPr>
        <p:spPr>
          <a:xfrm>
            <a:off x="721219" y="987197"/>
            <a:ext cx="11062951" cy="3785652"/>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ATM System is the project which is used to access their bank accounts in order to make cash withdrawals. Whenever the user needs to make cash withdraws, they can enter their PIN number (personal identification number) and it will display the amount to be withdrawn in the form of 100's and 500's. Once their withdrawn was successful, the amount will be debited in their account.</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ATM System is developed in Python. Python is the one of the powerful versions of object-oriented programming. Hence, we use this software in our project.</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ATM will service one customer at a time. A customer will be required to enter ATM Card, personal identification number (PIN) - both of which will be for validated as part of each transaction. The customer will then be able to perform one or more transactions. Also, customer must be able to make a balance inquiry of account linked to the card in a particular transaction.</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If the database determines that the customer's PIN is invalid, then the 'Invalid PIN' message box will be showed the customer will be required to re-enter the PIN before a transaction can proceed.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93776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032"/>
          </a:xfrm>
        </p:spPr>
        <p:txBody>
          <a:bodyPr>
            <a:normAutofit/>
          </a:bodyPr>
          <a:lstStyle/>
          <a:p>
            <a:pPr algn="ctr"/>
            <a:r>
              <a:rPr lang="en-US" sz="2800" b="1" dirty="0">
                <a:latin typeface="Times New Roman" pitchFamily="18" charset="0"/>
                <a:cs typeface="Times New Roman" pitchFamily="18" charset="0"/>
              </a:rPr>
              <a:t>Introduction</a:t>
            </a:r>
            <a:endParaRPr lang="en-IN" sz="2800" dirty="0"/>
          </a:p>
        </p:txBody>
      </p:sp>
      <p:sp>
        <p:nvSpPr>
          <p:cNvPr id="4" name="Rectangle 3"/>
          <p:cNvSpPr/>
          <p:nvPr/>
        </p:nvSpPr>
        <p:spPr>
          <a:xfrm>
            <a:off x="643946" y="932305"/>
            <a:ext cx="11101588" cy="4893647"/>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Automated Teller Machine enables the clients of a bank to have access to their account without going to the bank.  This is achieved only by developing the application using online concepts. The ATM Simulation is an GUI based application using Python scripting language which gives user to perform various tasks as an ordinary ATM do such as withdrawal money, get updates of their account balance, account details, pin change and many more tasks. In this project we have performed only few features which are withdraw money, account detail, balance enquiry.</a:t>
            </a: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Python is a OOPs (Object Oriented programming) language. It is a HLL (higher level language) which one can easily understand and do coding, talking about availability it is open source as well as portable so we can use python in any OS (operating system). Python have a very huge collection of Library and modules which give varieties of coding ideas and from that one is GUI which is used in this project.</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GUI (Graphical User Interface) is a module in python which provides a graphical interface to user which seems to be very interesting and user friendly also easy understand. GUI</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Contains widgets which make it interesting and attractive. There are several widgets in it some of them are (Label, Button, Entry, Frame, Geometry, etc.)</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855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484881"/>
          </a:xfrm>
        </p:spPr>
        <p:txBody>
          <a:bodyPr>
            <a:normAutofit/>
          </a:bodyPr>
          <a:lstStyle/>
          <a:p>
            <a:pPr algn="ctr"/>
            <a:r>
              <a:rPr lang="en-US" sz="2800" b="1" dirty="0">
                <a:latin typeface="Times New Roman" pitchFamily="18" charset="0"/>
                <a:cs typeface="Times New Roman" pitchFamily="18" charset="0"/>
              </a:rPr>
              <a:t>Literature Survey</a:t>
            </a:r>
            <a:endParaRPr lang="en-IN" sz="2800" dirty="0"/>
          </a:p>
        </p:txBody>
      </p:sp>
      <p:sp>
        <p:nvSpPr>
          <p:cNvPr id="3" name="Rectangle 2"/>
          <p:cNvSpPr/>
          <p:nvPr/>
        </p:nvSpPr>
        <p:spPr>
          <a:xfrm>
            <a:off x="515156" y="856358"/>
            <a:ext cx="11372045" cy="5632311"/>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By the 1960s, several teams around the world were working independently to devise a method for withdrawing cash from a bank after hours without committing a crime. The timeline for the advent and spread of the ATM is given below:</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first ATM was set up in June 1967 on a street in Enfield, London at a branch of Barclays bank. A British inventor named John Shepherd-Barron is credited with its invention. The machine allowed customers to withdraw a maximum of GBP10 at a time.</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In the U.S., the deployment of the ATM was pioneered by Donald Wetzel, a Dallas-based engineer. The first ATM in the US was installed in September 1969 at the Chemical Bank branch in Rockville Center in New York with the slogan, “On September 2, our banks will open at 9 am and never close again.”</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In 1970, a British engineer, James Good fellow, proposed the concept of a personal identification number (PIN), which automated verification of the identity of customers, thus marking a landmark moment in the growth of self-service banking.</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U.S. witnessed a major surge in ATM numbers in 1977 when Citibank pledged more than $100 million for the installation of the machines across the city of New York. ATM use rose by 20% when a blizzard forced all the banks in the city to close their branches for days.</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In 1977, National Cash Register, a software and technology company in the U.S., launched the NCR Model 770, an easy-to-operate ATM that allowed the banks to offer services 24/7. The newer model (5070 ATM) launched in the early 1980s proved to be more reliable, flexible, and customer-friendly..</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6503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742457"/>
          </a:xfrm>
        </p:spPr>
        <p:txBody>
          <a:bodyPr/>
          <a:lstStyle/>
          <a:p>
            <a:pPr algn="ctr"/>
            <a:r>
              <a:rPr lang="en-US" sz="2800" b="1" dirty="0">
                <a:latin typeface="Times New Roman" pitchFamily="18" charset="0"/>
                <a:cs typeface="Times New Roman" pitchFamily="18" charset="0"/>
              </a:rPr>
              <a:t>Problem Statement</a:t>
            </a:r>
            <a:endParaRPr lang="en-IN" sz="2800" dirty="0"/>
          </a:p>
        </p:txBody>
      </p:sp>
      <p:sp>
        <p:nvSpPr>
          <p:cNvPr id="3" name="Rectangle 2"/>
          <p:cNvSpPr/>
          <p:nvPr/>
        </p:nvSpPr>
        <p:spPr>
          <a:xfrm>
            <a:off x="592429" y="1273249"/>
            <a:ext cx="11037195" cy="2677656"/>
          </a:xfrm>
          <a:prstGeom prst="rect">
            <a:avLst/>
          </a:prstGeom>
        </p:spPr>
        <p:txBody>
          <a:bodyPr wrap="square">
            <a:spAutoFit/>
          </a:bodyPr>
          <a:lstStyle/>
          <a:p>
            <a:pPr>
              <a:lnSpc>
                <a:spcPct val="150000"/>
              </a:lnSpc>
            </a:pPr>
            <a:r>
              <a:rPr lang="en-US" sz="1600" dirty="0">
                <a:latin typeface="Times New Roman" pitchFamily="18" charset="0"/>
                <a:cs typeface="Times New Roman" pitchFamily="18" charset="0"/>
              </a:rPr>
              <a:t>To make a GUI (Tkinter) based ATM Simulation using python scripting might be difficult because we always got stuck at the implementation of widgets and which widgets will be better and where to placed it, also sometimes we got trouble to store data permanently, so to overcome with all this problem we make a simple version by just adding few functions and widgets which can decrement complexity.</a:t>
            </a:r>
            <a:endParaRPr lang="en-IN" sz="1600"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User have to enter verification pin only at the starting stage of the transaction then user can do further transaction without verification pin this save the time and remove the headache of wrong pin entries messages. User only allows perform following transaction Withdraw money, check account balance, and account Statement.</a:t>
            </a:r>
            <a:endParaRPr lang="en-IN" sz="1600" dirty="0">
              <a:latin typeface="Times New Roman" pitchFamily="18" charset="0"/>
              <a:cs typeface="Times New Roman" pitchFamily="18" charset="0"/>
            </a:endParaRPr>
          </a:p>
        </p:txBody>
      </p:sp>
      <p:sp>
        <p:nvSpPr>
          <p:cNvPr id="5" name="Rectangle 4"/>
          <p:cNvSpPr/>
          <p:nvPr/>
        </p:nvSpPr>
        <p:spPr>
          <a:xfrm>
            <a:off x="592428" y="4094340"/>
            <a:ext cx="11037195" cy="523220"/>
          </a:xfrm>
          <a:prstGeom prst="rect">
            <a:avLst/>
          </a:prstGeom>
        </p:spPr>
        <p:txBody>
          <a:bodyPr wrap="square">
            <a:spAutoFit/>
          </a:bodyPr>
          <a:lstStyle/>
          <a:p>
            <a:pPr algn="ctr"/>
            <a:r>
              <a:rPr lang="en-US" sz="2800" b="1" dirty="0">
                <a:latin typeface="Times New Roman" pitchFamily="18" charset="0"/>
                <a:cs typeface="Times New Roman" pitchFamily="18" charset="0"/>
              </a:rPr>
              <a:t>Objectives</a:t>
            </a:r>
          </a:p>
        </p:txBody>
      </p:sp>
      <p:sp>
        <p:nvSpPr>
          <p:cNvPr id="6" name="Rectangle 5"/>
          <p:cNvSpPr/>
          <p:nvPr/>
        </p:nvSpPr>
        <p:spPr>
          <a:xfrm>
            <a:off x="708339" y="4667729"/>
            <a:ext cx="10921284" cy="1200329"/>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The aim of our mini project is to make a software program for “ATM Simulation” by using the versatile coding language “Python with GUI (Tkinter libraries)”.</a:t>
            </a: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To make a user friendly ATM and add new features which will beneficial in your day-to-day life and smooth it.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2209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pPr algn="ctr">
              <a:lnSpc>
                <a:spcPct val="150000"/>
              </a:lnSpc>
            </a:pPr>
            <a:r>
              <a:rPr lang="en-US" sz="2800" b="1" dirty="0">
                <a:latin typeface="Times New Roman" pitchFamily="18" charset="0"/>
                <a:cs typeface="Times New Roman" pitchFamily="18" charset="0"/>
              </a:rPr>
              <a:t>Scope</a:t>
            </a:r>
            <a:endParaRPr lang="en-IN" sz="2800" dirty="0"/>
          </a:p>
        </p:txBody>
      </p:sp>
      <p:sp>
        <p:nvSpPr>
          <p:cNvPr id="3" name="Rectangle 2"/>
          <p:cNvSpPr/>
          <p:nvPr/>
        </p:nvSpPr>
        <p:spPr>
          <a:xfrm>
            <a:off x="695462" y="1443841"/>
            <a:ext cx="10959921" cy="2677656"/>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itchFamily="18" charset="0"/>
                <a:cs typeface="Times New Roman" pitchFamily="18" charset="0"/>
              </a:rPr>
              <a:t>To implement the python programming in real life problem and make a positive use of the language which can benefits society. To clear all concept of GUI with python programming, we made an ATM Simulation program and developed our programming skills.</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Millions of times per day around the globe people are instantly withdrawing money at automatic teller machines (ATMs).  Given the fast-pace of the world today, it is not surprising that the demand for access to quick cash is so immense.  The power of ATMs would not be possible without secure connections. The final act of ATM dispending cash is the result of an amazingly fast burst of the customer never sees, but a trust is being done in a confidential manner.</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028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1" y="287852"/>
            <a:ext cx="10515600" cy="510638"/>
          </a:xfrm>
        </p:spPr>
        <p:txBody>
          <a:bodyPr>
            <a:normAutofit/>
          </a:bodyPr>
          <a:lstStyle/>
          <a:p>
            <a:pPr algn="ctr"/>
            <a:r>
              <a:rPr lang="en-US" sz="2800" b="1" dirty="0">
                <a:latin typeface="Times New Roman" pitchFamily="18" charset="0"/>
                <a:cs typeface="Times New Roman" pitchFamily="18" charset="0"/>
              </a:rPr>
              <a:t>System architecture</a:t>
            </a:r>
            <a:endParaRPr lang="en-IN" sz="2800" dirty="0"/>
          </a:p>
        </p:txBody>
      </p:sp>
      <p:pic>
        <p:nvPicPr>
          <p:cNvPr id="3" name="Picture 2"/>
          <p:cNvPicPr/>
          <p:nvPr/>
        </p:nvPicPr>
        <p:blipFill rotWithShape="1">
          <a:blip r:embed="rId2">
            <a:extLst>
              <a:ext uri="{28A0092B-C50C-407E-A947-70E740481C1C}">
                <a14:useLocalDpi xmlns:a14="http://schemas.microsoft.com/office/drawing/2010/main" val="0"/>
              </a:ext>
            </a:extLst>
          </a:blip>
          <a:srcRect l="26288" t="6594" r="26720" b="7871"/>
          <a:stretch/>
        </p:blipFill>
        <p:spPr bwMode="auto">
          <a:xfrm>
            <a:off x="2299747" y="798490"/>
            <a:ext cx="7895131" cy="5911402"/>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03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639427"/>
          </a:xfrm>
        </p:spPr>
        <p:txBody>
          <a:bodyPr>
            <a:normAutofit/>
          </a:bodyPr>
          <a:lstStyle/>
          <a:p>
            <a:pPr algn="ctr"/>
            <a:r>
              <a:rPr lang="en-US" sz="2800" b="1" dirty="0">
                <a:latin typeface="Times New Roman" pitchFamily="18" charset="0"/>
                <a:cs typeface="Times New Roman" pitchFamily="18" charset="0"/>
              </a:rPr>
              <a:t>Tools Required</a:t>
            </a:r>
            <a:endParaRPr lang="en-IN" sz="2800" dirty="0"/>
          </a:p>
        </p:txBody>
      </p:sp>
      <p:sp>
        <p:nvSpPr>
          <p:cNvPr id="3" name="Rectangle 2"/>
          <p:cNvSpPr/>
          <p:nvPr/>
        </p:nvSpPr>
        <p:spPr>
          <a:xfrm>
            <a:off x="605310" y="954444"/>
            <a:ext cx="10985679" cy="5632311"/>
          </a:xfrm>
          <a:prstGeom prst="rect">
            <a:avLst/>
          </a:prstGeom>
        </p:spPr>
        <p:txBody>
          <a:bodyPr wrap="square">
            <a:spAutoFit/>
          </a:bodyPr>
          <a:lstStyle/>
          <a:p>
            <a:pPr>
              <a:lnSpc>
                <a:spcPct val="150000"/>
              </a:lnSpc>
            </a:pPr>
            <a:r>
              <a:rPr lang="en-US" sz="1600" b="1" dirty="0">
                <a:latin typeface="Times New Roman" pitchFamily="18" charset="0"/>
                <a:cs typeface="Times New Roman" pitchFamily="18" charset="0"/>
              </a:rPr>
              <a:t>Software Requirements: </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PyCharm Software with GUI (Tkinter Libraries)</a:t>
            </a:r>
            <a:endParaRPr lang="en-IN" sz="1600" dirty="0">
              <a:latin typeface="Times New Roman" pitchFamily="18" charset="0"/>
              <a:cs typeface="Times New Roman" pitchFamily="18" charset="0"/>
            </a:endParaRPr>
          </a:p>
          <a:p>
            <a:pPr>
              <a:lnSpc>
                <a:spcPct val="150000"/>
              </a:lnSpc>
            </a:pPr>
            <a:r>
              <a:rPr lang="en-US" sz="1600" b="1" dirty="0">
                <a:latin typeface="Times New Roman" pitchFamily="18" charset="0"/>
                <a:cs typeface="Times New Roman" pitchFamily="18" charset="0"/>
              </a:rPr>
              <a:t>Hardware requirements: </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RAM: 4GB or more,</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Disk space :2.5 GB and another 1 GB for caches</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Processor: Any Modern Processor</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LCD Display</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Mouse</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Keyboard</a:t>
            </a:r>
          </a:p>
          <a:p>
            <a:pPr lvl="0">
              <a:lnSpc>
                <a:spcPct val="150000"/>
              </a:lnSpc>
            </a:pPr>
            <a:r>
              <a:rPr lang="en-US" sz="1600" b="1" dirty="0">
                <a:latin typeface="Times New Roman" pitchFamily="18" charset="0"/>
                <a:cs typeface="Times New Roman" pitchFamily="18" charset="0"/>
              </a:rPr>
              <a:t>Libraries</a:t>
            </a: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In this project three library are imported which are as follows:</a:t>
            </a:r>
            <a:endParaRPr lang="en-IN" sz="1600" dirty="0">
              <a:latin typeface="Times New Roman" pitchFamily="18" charset="0"/>
              <a:cs typeface="Times New Roman" pitchFamily="18" charset="0"/>
            </a:endParaRPr>
          </a:p>
          <a:p>
            <a:pPr marL="285750" lvl="0" indent="-285750">
              <a:lnSpc>
                <a:spcPct val="150000"/>
              </a:lnSpc>
              <a:buFont typeface="Wingdings" pitchFamily="2" charset="2"/>
              <a:buChar char="Ø"/>
            </a:pPr>
            <a:r>
              <a:rPr lang="en-US" sz="1600" dirty="0">
                <a:latin typeface="Times New Roman" pitchFamily="18" charset="0"/>
                <a:cs typeface="Times New Roman" pitchFamily="18" charset="0"/>
              </a:rPr>
              <a:t>From Tkinter import *</a:t>
            </a:r>
            <a:endParaRPr lang="en-IN" sz="1600"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This line indicates Tkinter library for GUI to use basic widgets this line is important </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1600" dirty="0">
                <a:latin typeface="Times New Roman" pitchFamily="18" charset="0"/>
                <a:cs typeface="Times New Roman" pitchFamily="18" charset="0"/>
              </a:rPr>
              <a:t>From Tkinter import messagebox</a:t>
            </a:r>
            <a:endParaRPr lang="en-IN" sz="1600"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This line is used for implementation of message box.</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998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TotalTime>
  <Words>1787</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Terna Engineering College Computer Engineering Department   Mini Project - Python   ATM Simulation Using Tkinter</vt:lpstr>
      <vt:lpstr>Index</vt:lpstr>
      <vt:lpstr>Abstract </vt:lpstr>
      <vt:lpstr>Introduction</vt:lpstr>
      <vt:lpstr>Literature Survey</vt:lpstr>
      <vt:lpstr>Problem Statement</vt:lpstr>
      <vt:lpstr>Scope</vt:lpstr>
      <vt:lpstr>System architecture</vt:lpstr>
      <vt:lpstr>Tools Required</vt:lpstr>
      <vt:lpstr>Implementation</vt:lpstr>
      <vt:lpstr>PowerPoint Presentation</vt:lpstr>
      <vt:lpstr>PowerPoint Presentation</vt:lpstr>
      <vt:lpstr>PowerPoint Presentation</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1A Review I     [title]</dc:title>
  <dc:creator>Acer</dc:creator>
  <cp:lastModifiedBy>Gopal Chandora</cp:lastModifiedBy>
  <cp:revision>22</cp:revision>
  <dcterms:created xsi:type="dcterms:W3CDTF">2020-11-09T08:10:35Z</dcterms:created>
  <dcterms:modified xsi:type="dcterms:W3CDTF">2022-07-17T12:12:15Z</dcterms:modified>
</cp:coreProperties>
</file>