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8/26/22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8/26/22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8/26/22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8/26/22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CC212-01F1-C03D-9E7D-8F65ACCF4981}"/>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IE 5351: Intro to Systems Engineering Team II Contract</a:t>
            </a:r>
          </a:p>
        </p:txBody>
      </p:sp>
      <p:sp>
        <p:nvSpPr>
          <p:cNvPr id="3" name="Subtitle 2">
            <a:extLst>
              <a:ext uri="{FF2B5EF4-FFF2-40B4-BE49-F238E27FC236}">
                <a16:creationId xmlns:a16="http://schemas.microsoft.com/office/drawing/2014/main" id="{4111ACD8-85AA-A54B-6E47-2732ABFE1922}"/>
              </a:ext>
            </a:extLst>
          </p:cNvPr>
          <p:cNvSpPr>
            <a:spLocks noGrp="1"/>
          </p:cNvSpPr>
          <p:nvPr>
            <p:ph type="subTitle" idx="1"/>
          </p:nvPr>
        </p:nvSpPr>
        <p:spPr>
          <a:xfrm>
            <a:off x="5591695" y="1402080"/>
            <a:ext cx="5320696" cy="4053840"/>
          </a:xfrm>
        </p:spPr>
        <p:txBody>
          <a:bodyPr vert="horz" lIns="91440" tIns="45720" rIns="91440" bIns="45720" rtlCol="0" anchor="ctr">
            <a:normAutofit/>
          </a:bodyPr>
          <a:lstStyle/>
          <a:p>
            <a:pPr indent="-228600" algn="l">
              <a:buFont typeface="Arial" panose="020B0604020202020204" pitchFamily="34" charset="0"/>
              <a:buChar char="•"/>
            </a:pPr>
            <a:r>
              <a:rPr lang="en-US">
                <a:solidFill>
                  <a:schemeClr val="tx1">
                    <a:lumMod val="85000"/>
                    <a:lumOff val="15000"/>
                  </a:schemeClr>
                </a:solidFill>
              </a:rPr>
              <a:t>Team Members:</a:t>
            </a:r>
          </a:p>
          <a:p>
            <a:pPr indent="-228600" algn="l">
              <a:buFont typeface="Arial" panose="020B0604020202020204" pitchFamily="34" charset="0"/>
              <a:buChar char="•"/>
            </a:pPr>
            <a:r>
              <a:rPr lang="en-US">
                <a:solidFill>
                  <a:schemeClr val="tx1">
                    <a:lumMod val="85000"/>
                    <a:lumOff val="15000"/>
                  </a:schemeClr>
                </a:solidFill>
              </a:rPr>
              <a:t>Noran Abulaila </a:t>
            </a:r>
          </a:p>
          <a:p>
            <a:pPr indent="-228600" algn="l">
              <a:buFont typeface="Arial" panose="020B0604020202020204" pitchFamily="34" charset="0"/>
              <a:buChar char="•"/>
            </a:pPr>
            <a:r>
              <a:rPr lang="en-US">
                <a:solidFill>
                  <a:schemeClr val="tx1">
                    <a:lumMod val="85000"/>
                    <a:lumOff val="15000"/>
                  </a:schemeClr>
                </a:solidFill>
              </a:rPr>
              <a:t>Margaret Adejokun</a:t>
            </a:r>
          </a:p>
          <a:p>
            <a:pPr indent="-228600" algn="l">
              <a:buFont typeface="Arial" panose="020B0604020202020204" pitchFamily="34" charset="0"/>
              <a:buChar char="•"/>
            </a:pPr>
            <a:r>
              <a:rPr lang="en-US">
                <a:solidFill>
                  <a:schemeClr val="tx1">
                    <a:lumMod val="85000"/>
                    <a:lumOff val="15000"/>
                  </a:schemeClr>
                </a:solidFill>
              </a:rPr>
              <a:t> Lekhya Sindura Nadella </a:t>
            </a:r>
          </a:p>
          <a:p>
            <a:pPr indent="-228600" algn="l">
              <a:buFont typeface="Arial" panose="020B0604020202020204" pitchFamily="34" charset="0"/>
              <a:buChar char="•"/>
            </a:pPr>
            <a:r>
              <a:rPr lang="en-US">
                <a:solidFill>
                  <a:schemeClr val="tx1">
                    <a:lumMod val="85000"/>
                    <a:lumOff val="15000"/>
                  </a:schemeClr>
                </a:solidFill>
              </a:rPr>
              <a:t>Gopal Penmetsa</a:t>
            </a:r>
          </a:p>
        </p:txBody>
      </p:sp>
      <p:pic>
        <p:nvPicPr>
          <p:cNvPr id="4" name="Picture 4">
            <a:extLst>
              <a:ext uri="{FF2B5EF4-FFF2-40B4-BE49-F238E27FC236}">
                <a16:creationId xmlns:a16="http://schemas.microsoft.com/office/drawing/2014/main" id="{5A530DD7-D2E5-B4C2-B9D9-903AF469F33A}"/>
              </a:ext>
            </a:extLst>
          </p:cNvPr>
          <p:cNvPicPr>
            <a:picLocks noChangeAspect="1"/>
          </p:cNvPicPr>
          <p:nvPr/>
        </p:nvPicPr>
        <p:blipFill>
          <a:blip r:embed="rId2"/>
          <a:stretch>
            <a:fillRect/>
          </a:stretch>
        </p:blipFill>
        <p:spPr>
          <a:xfrm>
            <a:off x="9366249" y="5175250"/>
            <a:ext cx="2233083" cy="1598084"/>
          </a:xfrm>
          <a:prstGeom prst="rect">
            <a:avLst/>
          </a:prstGeom>
        </p:spPr>
      </p:pic>
    </p:spTree>
    <p:extLst>
      <p:ext uri="{BB962C8B-B14F-4D97-AF65-F5344CB8AC3E}">
        <p14:creationId xmlns:p14="http://schemas.microsoft.com/office/powerpoint/2010/main" val="5185278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6EB80-1BCD-C414-8145-D1573A1DB3BE}"/>
              </a:ext>
            </a:extLst>
          </p:cNvPr>
          <p:cNvSpPr>
            <a:spLocks noGrp="1"/>
          </p:cNvSpPr>
          <p:nvPr>
            <p:ph type="title"/>
          </p:nvPr>
        </p:nvSpPr>
        <p:spPr>
          <a:xfrm>
            <a:off x="2070561" y="169333"/>
            <a:ext cx="6851189" cy="683930"/>
          </a:xfrm>
          <a:solidFill>
            <a:srgbClr val="FFFFFF"/>
          </a:solidFill>
        </p:spPr>
        <p:txBody>
          <a:bodyPr>
            <a:normAutofit fontScale="90000"/>
          </a:bodyPr>
          <a:lstStyle/>
          <a:p>
            <a:r>
              <a:rPr lang="en-US" dirty="0"/>
              <a:t>Contract Purpose:</a:t>
            </a:r>
          </a:p>
        </p:txBody>
      </p:sp>
      <p:sp>
        <p:nvSpPr>
          <p:cNvPr id="3" name="Content Placeholder 2">
            <a:extLst>
              <a:ext uri="{FF2B5EF4-FFF2-40B4-BE49-F238E27FC236}">
                <a16:creationId xmlns:a16="http://schemas.microsoft.com/office/drawing/2014/main" id="{5CB1DD1A-28C5-9566-D536-3B776FE0B5A3}"/>
              </a:ext>
            </a:extLst>
          </p:cNvPr>
          <p:cNvSpPr>
            <a:spLocks noGrp="1"/>
          </p:cNvSpPr>
          <p:nvPr>
            <p:ph idx="1"/>
          </p:nvPr>
        </p:nvSpPr>
        <p:spPr>
          <a:xfrm>
            <a:off x="1862666" y="1497511"/>
            <a:ext cx="8464157" cy="3762405"/>
          </a:xfrm>
        </p:spPr>
        <p:txBody>
          <a:bodyPr>
            <a:noAutofit/>
          </a:bodyPr>
          <a:lstStyle/>
          <a:p>
            <a:pPr>
              <a:lnSpc>
                <a:spcPct val="90000"/>
              </a:lnSpc>
            </a:pPr>
            <a:r>
              <a:rPr lang="en-US" dirty="0">
                <a:solidFill>
                  <a:srgbClr val="404040"/>
                </a:solidFill>
              </a:rPr>
              <a:t>The purpose of this team contract is to ensure that each member of the team is equally held accountable to perform, engage, communicate, and contribute to every team assignment. The topics addressed in this contract will include the following:</a:t>
            </a:r>
          </a:p>
          <a:p>
            <a:pPr>
              <a:lnSpc>
                <a:spcPct val="90000"/>
              </a:lnSpc>
            </a:pPr>
            <a:r>
              <a:rPr lang="en-US" dirty="0">
                <a:solidFill>
                  <a:srgbClr val="404040"/>
                </a:solidFill>
              </a:rPr>
              <a:t>Leadership</a:t>
            </a:r>
          </a:p>
          <a:p>
            <a:pPr>
              <a:lnSpc>
                <a:spcPct val="90000"/>
              </a:lnSpc>
            </a:pPr>
            <a:r>
              <a:rPr lang="en-US" dirty="0">
                <a:solidFill>
                  <a:srgbClr val="404040"/>
                </a:solidFill>
              </a:rPr>
              <a:t>Problem Solving</a:t>
            </a:r>
          </a:p>
          <a:p>
            <a:pPr>
              <a:lnSpc>
                <a:spcPct val="90000"/>
              </a:lnSpc>
            </a:pPr>
            <a:r>
              <a:rPr lang="en-US" dirty="0">
                <a:solidFill>
                  <a:srgbClr val="404040"/>
                </a:solidFill>
              </a:rPr>
              <a:t>Communication</a:t>
            </a:r>
          </a:p>
          <a:p>
            <a:pPr>
              <a:lnSpc>
                <a:spcPct val="90000"/>
              </a:lnSpc>
            </a:pPr>
            <a:r>
              <a:rPr lang="en-US" dirty="0">
                <a:solidFill>
                  <a:srgbClr val="404040"/>
                </a:solidFill>
              </a:rPr>
              <a:t>Participation &amp; Delivery</a:t>
            </a:r>
          </a:p>
          <a:p>
            <a:pPr>
              <a:lnSpc>
                <a:spcPct val="90000"/>
              </a:lnSpc>
            </a:pPr>
            <a:r>
              <a:rPr lang="en-US" dirty="0">
                <a:solidFill>
                  <a:srgbClr val="404040"/>
                </a:solidFill>
              </a:rPr>
              <a:t>Support</a:t>
            </a:r>
          </a:p>
          <a:p>
            <a:pPr>
              <a:lnSpc>
                <a:spcPct val="90000"/>
              </a:lnSpc>
            </a:pPr>
            <a:r>
              <a:rPr lang="en-US" dirty="0">
                <a:solidFill>
                  <a:srgbClr val="404040"/>
                </a:solidFill>
              </a:rPr>
              <a:t>Conflict Resolution</a:t>
            </a:r>
          </a:p>
          <a:p>
            <a:pPr>
              <a:lnSpc>
                <a:spcPct val="90000"/>
              </a:lnSpc>
            </a:pPr>
            <a:r>
              <a:rPr lang="en-US" dirty="0">
                <a:solidFill>
                  <a:srgbClr val="404040"/>
                </a:solidFill>
              </a:rPr>
              <a:t>Accountability </a:t>
            </a:r>
          </a:p>
          <a:p>
            <a:pPr>
              <a:lnSpc>
                <a:spcPct val="90000"/>
              </a:lnSpc>
            </a:pPr>
            <a:r>
              <a:rPr lang="en-US" dirty="0">
                <a:solidFill>
                  <a:srgbClr val="404040"/>
                </a:solidFill>
              </a:rPr>
              <a:t>Summary</a:t>
            </a:r>
          </a:p>
        </p:txBody>
      </p:sp>
    </p:spTree>
    <p:extLst>
      <p:ext uri="{BB962C8B-B14F-4D97-AF65-F5344CB8AC3E}">
        <p14:creationId xmlns:p14="http://schemas.microsoft.com/office/powerpoint/2010/main" val="368123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F8045-3064-066A-0AAE-3783524CA71C}"/>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2500" b="1" u="sng" dirty="0">
                <a:solidFill>
                  <a:srgbClr val="404040"/>
                </a:solidFill>
              </a:rPr>
              <a:t>Leadership:</a:t>
            </a:r>
          </a:p>
          <a:p>
            <a:pPr marL="0" indent="0">
              <a:lnSpc>
                <a:spcPct val="90000"/>
              </a:lnSpc>
              <a:buNone/>
            </a:pPr>
            <a:r>
              <a:rPr lang="en-US" dirty="0">
                <a:solidFill>
                  <a:srgbClr val="404040"/>
                </a:solidFill>
              </a:rPr>
              <a:t>Leadership is shared amongst team individuals and will rotate with each assignment. This decision was concluded unanimously to ensure equality and shared responsibility between all team members. </a:t>
            </a:r>
          </a:p>
          <a:p>
            <a:pPr marL="0" indent="0">
              <a:lnSpc>
                <a:spcPct val="90000"/>
              </a:lnSpc>
              <a:buNone/>
            </a:pPr>
            <a:r>
              <a:rPr lang="en-US" dirty="0">
                <a:solidFill>
                  <a:srgbClr val="404040"/>
                </a:solidFill>
              </a:rPr>
              <a:t>This exercise will give each team member the opportunity to enhance and develop their leadership skills to help apply the acquired skills to the real world. </a:t>
            </a:r>
          </a:p>
          <a:p>
            <a:pPr marL="0" indent="0">
              <a:lnSpc>
                <a:spcPct val="90000"/>
              </a:lnSpc>
              <a:buNone/>
            </a:pPr>
            <a:r>
              <a:rPr lang="en-US" dirty="0">
                <a:solidFill>
                  <a:srgbClr val="404040"/>
                </a:solidFill>
              </a:rPr>
              <a:t>Leadership will be chosen on an assignment-due basis by all team members. Assignment leader will establish consensus and ensure everyone is on-board with the progress of the assignment.</a:t>
            </a:r>
          </a:p>
        </p:txBody>
      </p:sp>
    </p:spTree>
    <p:extLst>
      <p:ext uri="{BB962C8B-B14F-4D97-AF65-F5344CB8AC3E}">
        <p14:creationId xmlns:p14="http://schemas.microsoft.com/office/powerpoint/2010/main" val="126632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9086B8-6CFD-2D47-968D-3349DF0365E0}"/>
              </a:ext>
            </a:extLst>
          </p:cNvPr>
          <p:cNvSpPr>
            <a:spLocks noGrp="1"/>
          </p:cNvSpPr>
          <p:nvPr>
            <p:ph idx="1"/>
          </p:nvPr>
        </p:nvSpPr>
        <p:spPr>
          <a:xfrm>
            <a:off x="1706062" y="2291262"/>
            <a:ext cx="8779512" cy="2879256"/>
          </a:xfrm>
        </p:spPr>
        <p:txBody>
          <a:bodyPr>
            <a:normAutofit/>
          </a:bodyPr>
          <a:lstStyle/>
          <a:p>
            <a:pPr marL="0" indent="0">
              <a:buNone/>
            </a:pPr>
            <a:r>
              <a:rPr lang="en-US" sz="2500" b="1" u="sng" dirty="0">
                <a:solidFill>
                  <a:srgbClr val="404040"/>
                </a:solidFill>
              </a:rPr>
              <a:t>Problem Solving:</a:t>
            </a:r>
          </a:p>
          <a:p>
            <a:pPr marL="0" indent="0">
              <a:buNone/>
            </a:pPr>
            <a:r>
              <a:rPr lang="en-US" dirty="0">
                <a:solidFill>
                  <a:srgbClr val="404040"/>
                </a:solidFill>
              </a:rPr>
              <a:t>Problems are expected to be escalated to the assignment leader and solutions will be discussed as a team. Each individual will contribute to solving the problem by sharing their suggested approach, with the final decision being made by the assignment leader.</a:t>
            </a:r>
          </a:p>
        </p:txBody>
      </p:sp>
    </p:spTree>
    <p:extLst>
      <p:ext uri="{BB962C8B-B14F-4D97-AF65-F5344CB8AC3E}">
        <p14:creationId xmlns:p14="http://schemas.microsoft.com/office/powerpoint/2010/main" val="24130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36DEA-5978-BB9B-DA65-89B59DC3D122}"/>
              </a:ext>
            </a:extLst>
          </p:cNvPr>
          <p:cNvSpPr>
            <a:spLocks noGrp="1"/>
          </p:cNvSpPr>
          <p:nvPr>
            <p:ph idx="1"/>
          </p:nvPr>
        </p:nvSpPr>
        <p:spPr>
          <a:xfrm>
            <a:off x="1076119" y="232834"/>
            <a:ext cx="8378176" cy="2688166"/>
          </a:xfrm>
        </p:spPr>
        <p:txBody>
          <a:bodyPr>
            <a:normAutofit/>
          </a:bodyPr>
          <a:lstStyle/>
          <a:p>
            <a:pPr marL="0" indent="0">
              <a:buNone/>
            </a:pPr>
            <a:r>
              <a:rPr lang="en-US" sz="2500" b="1" u="sng" dirty="0"/>
              <a:t>Communication:</a:t>
            </a:r>
          </a:p>
          <a:p>
            <a:pPr marL="0" indent="0">
              <a:buNone/>
            </a:pPr>
            <a:r>
              <a:rPr lang="en-US" dirty="0"/>
              <a:t>All members are expected to have open and consistent communication within the team. The preferred platforms for contract will be Microsoft Teams, as well as Microsoft Outlook.  All members are expected to actively respond to team conversations and check-ins in a timely manner. If any team member fails to do so, they will be subject to the consequences stated in the “Accountability” section of this contract. The team will also meet in person, when needed. The following is the tentative schedule for meetings:</a:t>
            </a:r>
          </a:p>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3BF1DA5F-507A-3973-2DD5-4656E683B099}"/>
              </a:ext>
            </a:extLst>
          </p:cNvPr>
          <p:cNvGraphicFramePr>
            <a:graphicFrameLocks noGrp="1"/>
          </p:cNvGraphicFramePr>
          <p:nvPr>
            <p:extLst>
              <p:ext uri="{D42A27DB-BD31-4B8C-83A1-F6EECF244321}">
                <p14:modId xmlns:p14="http://schemas.microsoft.com/office/powerpoint/2010/main" val="2818423352"/>
              </p:ext>
            </p:extLst>
          </p:nvPr>
        </p:nvGraphicFramePr>
        <p:xfrm>
          <a:off x="1153583" y="2794003"/>
          <a:ext cx="9493251" cy="2688167"/>
        </p:xfrm>
        <a:graphic>
          <a:graphicData uri="http://schemas.openxmlformats.org/drawingml/2006/table">
            <a:tbl>
              <a:tblPr firstRow="1" bandRow="1">
                <a:tableStyleId>{5C22544A-7EE6-4342-B048-85BDC9FD1C3A}</a:tableStyleId>
              </a:tblPr>
              <a:tblGrid>
                <a:gridCol w="1586769">
                  <a:extLst>
                    <a:ext uri="{9D8B030D-6E8A-4147-A177-3AD203B41FA5}">
                      <a16:colId xmlns:a16="http://schemas.microsoft.com/office/drawing/2014/main" val="1115556524"/>
                    </a:ext>
                  </a:extLst>
                </a:gridCol>
                <a:gridCol w="2635494">
                  <a:extLst>
                    <a:ext uri="{9D8B030D-6E8A-4147-A177-3AD203B41FA5}">
                      <a16:colId xmlns:a16="http://schemas.microsoft.com/office/drawing/2014/main" val="694611623"/>
                    </a:ext>
                  </a:extLst>
                </a:gridCol>
                <a:gridCol w="2635494">
                  <a:extLst>
                    <a:ext uri="{9D8B030D-6E8A-4147-A177-3AD203B41FA5}">
                      <a16:colId xmlns:a16="http://schemas.microsoft.com/office/drawing/2014/main" val="3379565002"/>
                    </a:ext>
                  </a:extLst>
                </a:gridCol>
                <a:gridCol w="2635494">
                  <a:extLst>
                    <a:ext uri="{9D8B030D-6E8A-4147-A177-3AD203B41FA5}">
                      <a16:colId xmlns:a16="http://schemas.microsoft.com/office/drawing/2014/main" val="191996569"/>
                    </a:ext>
                  </a:extLst>
                </a:gridCol>
              </a:tblGrid>
              <a:tr h="384024">
                <a:tc>
                  <a:txBody>
                    <a:bodyPr/>
                    <a:lstStyle/>
                    <a:p>
                      <a:r>
                        <a:rPr lang="en-US"/>
                        <a:t>Meeting Day</a:t>
                      </a:r>
                      <a:endParaRPr lang="en-US" dirty="0"/>
                    </a:p>
                  </a:txBody>
                  <a:tcPr>
                    <a:solidFill>
                      <a:schemeClr val="accent2"/>
                    </a:solidFill>
                  </a:tcPr>
                </a:tc>
                <a:tc>
                  <a:txBody>
                    <a:bodyPr/>
                    <a:lstStyle/>
                    <a:p>
                      <a:r>
                        <a:rPr lang="en-US"/>
                        <a:t>Meeting Time</a:t>
                      </a:r>
                      <a:endParaRPr lang="en-US" dirty="0"/>
                    </a:p>
                  </a:txBody>
                  <a:tcPr>
                    <a:solidFill>
                      <a:schemeClr val="accent2"/>
                    </a:solidFill>
                  </a:tcPr>
                </a:tc>
                <a:tc>
                  <a:txBody>
                    <a:bodyPr/>
                    <a:lstStyle/>
                    <a:p>
                      <a:r>
                        <a:rPr lang="en-US"/>
                        <a:t>Meeting Type</a:t>
                      </a:r>
                      <a:endParaRPr lang="en-US" dirty="0"/>
                    </a:p>
                  </a:txBody>
                  <a:tcPr>
                    <a:solidFill>
                      <a:schemeClr val="accent2"/>
                    </a:solidFill>
                  </a:tcPr>
                </a:tc>
                <a:tc>
                  <a:txBody>
                    <a:bodyPr/>
                    <a:lstStyle/>
                    <a:p>
                      <a:r>
                        <a:rPr lang="en-US"/>
                        <a:t>Meeting Agenda</a:t>
                      </a:r>
                      <a:endParaRPr lang="en-US" dirty="0"/>
                    </a:p>
                  </a:txBody>
                  <a:tcPr>
                    <a:solidFill>
                      <a:schemeClr val="accent2"/>
                    </a:solidFill>
                  </a:tcPr>
                </a:tc>
                <a:extLst>
                  <a:ext uri="{0D108BD9-81ED-4DB2-BD59-A6C34878D82A}">
                    <a16:rowId xmlns:a16="http://schemas.microsoft.com/office/drawing/2014/main" val="2551831845"/>
                  </a:ext>
                </a:extLst>
              </a:tr>
              <a:tr h="960059">
                <a:tc>
                  <a:txBody>
                    <a:bodyPr/>
                    <a:lstStyle/>
                    <a:p>
                      <a:r>
                        <a:rPr lang="en-US"/>
                        <a:t>Monday</a:t>
                      </a:r>
                      <a:endParaRPr lang="en-US" dirty="0"/>
                    </a:p>
                  </a:txBody>
                  <a:tcPr>
                    <a:solidFill>
                      <a:schemeClr val="bg1"/>
                    </a:solidFill>
                  </a:tcPr>
                </a:tc>
                <a:tc>
                  <a:txBody>
                    <a:bodyPr/>
                    <a:lstStyle/>
                    <a:p>
                      <a:r>
                        <a:rPr lang="en-US"/>
                        <a:t>8:00PM – 9:00PM</a:t>
                      </a:r>
                      <a:endParaRPr lang="en-US" dirty="0"/>
                    </a:p>
                  </a:txBody>
                  <a:tcPr>
                    <a:solidFill>
                      <a:schemeClr val="bg1"/>
                    </a:solidFill>
                  </a:tcPr>
                </a:tc>
                <a:tc>
                  <a:txBody>
                    <a:bodyPr/>
                    <a:lstStyle/>
                    <a:p>
                      <a:r>
                        <a:rPr lang="en-US"/>
                        <a:t>Microsoft Teams</a:t>
                      </a:r>
                      <a:endParaRPr lang="en-US" dirty="0"/>
                    </a:p>
                  </a:txBody>
                  <a:tcPr>
                    <a:solidFill>
                      <a:schemeClr val="bg1"/>
                    </a:solidFill>
                  </a:tcPr>
                </a:tc>
                <a:tc>
                  <a:txBody>
                    <a:bodyPr/>
                    <a:lstStyle/>
                    <a:p>
                      <a:r>
                        <a:rPr lang="en-US"/>
                        <a:t>Discuss and finalize assignments prior to submittal</a:t>
                      </a:r>
                      <a:endParaRPr lang="en-US" dirty="0"/>
                    </a:p>
                  </a:txBody>
                  <a:tcPr>
                    <a:solidFill>
                      <a:schemeClr val="bg1"/>
                    </a:solidFill>
                  </a:tcPr>
                </a:tc>
                <a:extLst>
                  <a:ext uri="{0D108BD9-81ED-4DB2-BD59-A6C34878D82A}">
                    <a16:rowId xmlns:a16="http://schemas.microsoft.com/office/drawing/2014/main" val="1527361155"/>
                  </a:ext>
                </a:extLst>
              </a:tr>
              <a:tr h="672042">
                <a:tc>
                  <a:txBody>
                    <a:bodyPr/>
                    <a:lstStyle/>
                    <a:p>
                      <a:r>
                        <a:rPr lang="en-US"/>
                        <a:t>Tuesday </a:t>
                      </a:r>
                      <a:endParaRPr lang="en-US" dirty="0"/>
                    </a:p>
                  </a:txBody>
                  <a:tcPr>
                    <a:solidFill>
                      <a:schemeClr val="accent2"/>
                    </a:solidFill>
                  </a:tcPr>
                </a:tc>
                <a:tc>
                  <a:txBody>
                    <a:bodyPr/>
                    <a:lstStyle/>
                    <a:p>
                      <a:r>
                        <a:rPr lang="en-US"/>
                        <a:t>8:00PM – 8:30PM</a:t>
                      </a:r>
                      <a:endParaRPr lang="en-US" dirty="0"/>
                    </a:p>
                  </a:txBody>
                  <a:tcPr>
                    <a:solidFill>
                      <a:schemeClr val="accent2"/>
                    </a:solidFill>
                  </a:tcPr>
                </a:tc>
                <a:tc>
                  <a:txBody>
                    <a:bodyPr/>
                    <a:lstStyle/>
                    <a:p>
                      <a:r>
                        <a:rPr lang="en-US"/>
                        <a:t>In-Person</a:t>
                      </a:r>
                      <a:endParaRPr lang="en-US" dirty="0"/>
                    </a:p>
                  </a:txBody>
                  <a:tcPr>
                    <a:solidFill>
                      <a:schemeClr val="accent2"/>
                    </a:solidFill>
                  </a:tcPr>
                </a:tc>
                <a:tc>
                  <a:txBody>
                    <a:bodyPr/>
                    <a:lstStyle/>
                    <a:p>
                      <a:r>
                        <a:rPr lang="en-US"/>
                        <a:t>Discuss upcoming assignment</a:t>
                      </a:r>
                      <a:endParaRPr lang="en-US" dirty="0"/>
                    </a:p>
                  </a:txBody>
                  <a:tcPr>
                    <a:solidFill>
                      <a:schemeClr val="accent2"/>
                    </a:solidFill>
                  </a:tcPr>
                </a:tc>
                <a:extLst>
                  <a:ext uri="{0D108BD9-81ED-4DB2-BD59-A6C34878D82A}">
                    <a16:rowId xmlns:a16="http://schemas.microsoft.com/office/drawing/2014/main" val="2331230098"/>
                  </a:ext>
                </a:extLst>
              </a:tr>
              <a:tr h="672042">
                <a:tc>
                  <a:txBody>
                    <a:bodyPr/>
                    <a:lstStyle/>
                    <a:p>
                      <a:r>
                        <a:rPr lang="en-US"/>
                        <a:t>Friday </a:t>
                      </a:r>
                      <a:endParaRPr lang="en-US" b="1" dirty="0"/>
                    </a:p>
                  </a:txBody>
                  <a:tcPr>
                    <a:solidFill>
                      <a:schemeClr val="bg1"/>
                    </a:solidFill>
                  </a:tcPr>
                </a:tc>
                <a:tc>
                  <a:txBody>
                    <a:bodyPr/>
                    <a:lstStyle/>
                    <a:p>
                      <a:r>
                        <a:rPr lang="en-US"/>
                        <a:t>2:00PM – 3:00PM</a:t>
                      </a:r>
                      <a:endParaRPr lang="en-US" dirty="0"/>
                    </a:p>
                  </a:txBody>
                  <a:tcPr>
                    <a:solidFill>
                      <a:schemeClr val="bg1"/>
                    </a:solidFill>
                  </a:tcPr>
                </a:tc>
                <a:tc>
                  <a:txBody>
                    <a:bodyPr/>
                    <a:lstStyle/>
                    <a:p>
                      <a:r>
                        <a:rPr lang="en-US"/>
                        <a:t>Microsoft Teams</a:t>
                      </a:r>
                      <a:endParaRPr lang="en-US" dirty="0"/>
                    </a:p>
                  </a:txBody>
                  <a:tcPr>
                    <a:solidFill>
                      <a:schemeClr val="bg1"/>
                    </a:solidFill>
                  </a:tcPr>
                </a:tc>
                <a:tc>
                  <a:txBody>
                    <a:bodyPr/>
                    <a:lstStyle/>
                    <a:p>
                      <a:r>
                        <a:rPr lang="en-US"/>
                        <a:t>Discuss assignment progress</a:t>
                      </a:r>
                      <a:endParaRPr lang="en-US" dirty="0"/>
                    </a:p>
                  </a:txBody>
                  <a:tcPr>
                    <a:solidFill>
                      <a:schemeClr val="bg1"/>
                    </a:solidFill>
                  </a:tcPr>
                </a:tc>
                <a:extLst>
                  <a:ext uri="{0D108BD9-81ED-4DB2-BD59-A6C34878D82A}">
                    <a16:rowId xmlns:a16="http://schemas.microsoft.com/office/drawing/2014/main" val="500851904"/>
                  </a:ext>
                </a:extLst>
              </a:tr>
            </a:tbl>
          </a:graphicData>
        </a:graphic>
      </p:graphicFrame>
      <p:sp>
        <p:nvSpPr>
          <p:cNvPr id="7" name="TextBox 6">
            <a:extLst>
              <a:ext uri="{FF2B5EF4-FFF2-40B4-BE49-F238E27FC236}">
                <a16:creationId xmlns:a16="http://schemas.microsoft.com/office/drawing/2014/main" id="{1299A668-60C6-A637-82C4-7E7EF8A32E2A}"/>
              </a:ext>
            </a:extLst>
          </p:cNvPr>
          <p:cNvSpPr txBox="1"/>
          <p:nvPr/>
        </p:nvSpPr>
        <p:spPr>
          <a:xfrm>
            <a:off x="1015999" y="5609166"/>
            <a:ext cx="8498417" cy="646331"/>
          </a:xfrm>
          <a:prstGeom prst="rect">
            <a:avLst/>
          </a:prstGeom>
          <a:noFill/>
        </p:spPr>
        <p:txBody>
          <a:bodyPr wrap="square" rtlCol="0">
            <a:spAutoFit/>
          </a:bodyPr>
          <a:lstStyle/>
          <a:p>
            <a:pPr algn="l"/>
            <a:r>
              <a:rPr lang="en-US"/>
              <a:t>* </a:t>
            </a:r>
            <a:r>
              <a:rPr lang="en-US" b="1" u="sng"/>
              <a:t>DISCLAIMER: </a:t>
            </a:r>
            <a:r>
              <a:rPr lang="en-US"/>
              <a:t>Meeting Agenda is subject to change depending on the demand of each assignment.</a:t>
            </a:r>
            <a:endParaRPr lang="en-US" dirty="0"/>
          </a:p>
        </p:txBody>
      </p:sp>
    </p:spTree>
    <p:extLst>
      <p:ext uri="{BB962C8B-B14F-4D97-AF65-F5344CB8AC3E}">
        <p14:creationId xmlns:p14="http://schemas.microsoft.com/office/powerpoint/2010/main" val="314956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E54DD8-575C-2EA5-542A-7D611AFCB268}"/>
              </a:ext>
            </a:extLst>
          </p:cNvPr>
          <p:cNvSpPr>
            <a:spLocks noGrp="1"/>
          </p:cNvSpPr>
          <p:nvPr>
            <p:ph idx="1"/>
          </p:nvPr>
        </p:nvSpPr>
        <p:spPr>
          <a:xfrm>
            <a:off x="1706062" y="2291262"/>
            <a:ext cx="8779512" cy="2879256"/>
          </a:xfrm>
        </p:spPr>
        <p:txBody>
          <a:bodyPr>
            <a:normAutofit/>
          </a:bodyPr>
          <a:lstStyle/>
          <a:p>
            <a:pPr marL="0" indent="0">
              <a:buNone/>
            </a:pPr>
            <a:r>
              <a:rPr lang="en-US" sz="2500" b="1" u="sng" dirty="0">
                <a:solidFill>
                  <a:srgbClr val="404040"/>
                </a:solidFill>
              </a:rPr>
              <a:t>Participation &amp; Delivery:</a:t>
            </a:r>
          </a:p>
          <a:p>
            <a:pPr marL="0" indent="0">
              <a:buNone/>
            </a:pPr>
            <a:r>
              <a:rPr lang="en-US" dirty="0">
                <a:solidFill>
                  <a:srgbClr val="404040"/>
                </a:solidFill>
              </a:rPr>
              <a:t>Each team assignment will be assessed during the weekly team meetings. An agenda will be developed for each assignment which will include individual participation for each team member as well as overall goal for assignment completion. </a:t>
            </a:r>
          </a:p>
          <a:p>
            <a:pPr marL="0" indent="0">
              <a:buNone/>
            </a:pPr>
            <a:r>
              <a:rPr lang="en-US" dirty="0">
                <a:solidFill>
                  <a:srgbClr val="404040"/>
                </a:solidFill>
              </a:rPr>
              <a:t>Team members are expected to deliver their assigned tasks prior to the deadline. Team members will then work together to compile and finalize each assignment to prepare for assignment submission, as well as discuss new approaches and ideas to improve future assignment completion processes.</a:t>
            </a:r>
          </a:p>
        </p:txBody>
      </p:sp>
    </p:spTree>
    <p:extLst>
      <p:ext uri="{BB962C8B-B14F-4D97-AF65-F5344CB8AC3E}">
        <p14:creationId xmlns:p14="http://schemas.microsoft.com/office/powerpoint/2010/main" val="240138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5D1C49-9B23-8FA9-8DA5-F5561A64CBAF}"/>
              </a:ext>
            </a:extLst>
          </p:cNvPr>
          <p:cNvSpPr>
            <a:spLocks noGrp="1"/>
          </p:cNvSpPr>
          <p:nvPr>
            <p:ph idx="1"/>
          </p:nvPr>
        </p:nvSpPr>
        <p:spPr>
          <a:xfrm>
            <a:off x="1706062" y="2291262"/>
            <a:ext cx="8779512" cy="2879256"/>
          </a:xfrm>
        </p:spPr>
        <p:txBody>
          <a:bodyPr>
            <a:normAutofit lnSpcReduction="10000"/>
          </a:bodyPr>
          <a:lstStyle/>
          <a:p>
            <a:pPr marL="0" indent="0">
              <a:buNone/>
            </a:pPr>
            <a:r>
              <a:rPr lang="en-US" sz="2500" b="1" u="sng" dirty="0">
                <a:solidFill>
                  <a:srgbClr val="404040"/>
                </a:solidFill>
              </a:rPr>
              <a:t>Support:</a:t>
            </a:r>
          </a:p>
          <a:p>
            <a:pPr marL="0" indent="0">
              <a:buNone/>
            </a:pPr>
            <a:r>
              <a:rPr lang="en-US" sz="1700" dirty="0">
                <a:solidFill>
                  <a:srgbClr val="404040"/>
                </a:solidFill>
              </a:rPr>
              <a:t>As a team, each member is expected to respect other team members’ ideas and contributions. The main goal for this team to be successful in all aspects of the class’s demands. To do so, team members have decided to discuss individual assignment performance after every team assignment. The first 10-15 minutes of each team meeting will be dedicated to this discussion. </a:t>
            </a:r>
          </a:p>
          <a:p>
            <a:pPr marL="0" indent="0">
              <a:buNone/>
            </a:pPr>
            <a:r>
              <a:rPr lang="en-US" sz="1700" dirty="0">
                <a:solidFill>
                  <a:srgbClr val="404040"/>
                </a:solidFill>
              </a:rPr>
              <a:t>The purpose of this discussion is to identify the strengths and weaknesses of each team member to help ensure everyone is receiving the support they need. Team members are also expected to provide support if one member cannot deliver their assigned part due to a legitimate reason.</a:t>
            </a:r>
          </a:p>
          <a:p>
            <a:pPr marL="0" indent="0">
              <a:buNone/>
            </a:pPr>
            <a:r>
              <a:rPr lang="en-US" sz="1700" dirty="0">
                <a:solidFill>
                  <a:srgbClr val="404040"/>
                </a:solidFill>
              </a:rPr>
              <a:t>** NOTE: Legitimate reasons are discussed amongst the team and decided unanimously.</a:t>
            </a:r>
          </a:p>
        </p:txBody>
      </p:sp>
    </p:spTree>
    <p:extLst>
      <p:ext uri="{BB962C8B-B14F-4D97-AF65-F5344CB8AC3E}">
        <p14:creationId xmlns:p14="http://schemas.microsoft.com/office/powerpoint/2010/main" val="63176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EA6867-BA40-DDE5-09E7-8FA35B0B24C0}"/>
              </a:ext>
            </a:extLst>
          </p:cNvPr>
          <p:cNvSpPr>
            <a:spLocks noGrp="1"/>
          </p:cNvSpPr>
          <p:nvPr>
            <p:ph idx="1"/>
          </p:nvPr>
        </p:nvSpPr>
        <p:spPr>
          <a:xfrm>
            <a:off x="1706062" y="2291262"/>
            <a:ext cx="8779512" cy="2879256"/>
          </a:xfrm>
        </p:spPr>
        <p:txBody>
          <a:bodyPr>
            <a:normAutofit/>
          </a:bodyPr>
          <a:lstStyle/>
          <a:p>
            <a:pPr marL="0" indent="0">
              <a:buNone/>
            </a:pPr>
            <a:r>
              <a:rPr lang="en-US" sz="2500" b="1" u="sng" dirty="0">
                <a:solidFill>
                  <a:srgbClr val="404040"/>
                </a:solidFill>
              </a:rPr>
              <a:t>Conflict Resolution:</a:t>
            </a:r>
          </a:p>
          <a:p>
            <a:pPr marL="0" indent="0">
              <a:buNone/>
            </a:pPr>
            <a:r>
              <a:rPr lang="en-US" dirty="0">
                <a:solidFill>
                  <a:srgbClr val="404040"/>
                </a:solidFill>
              </a:rPr>
              <a:t>Team members are expected to have open communication within the team regarding all issues that may affect the overall success of the team. </a:t>
            </a:r>
          </a:p>
          <a:p>
            <a:pPr marL="0" indent="0">
              <a:buNone/>
            </a:pPr>
            <a:r>
              <a:rPr lang="en-US" dirty="0">
                <a:solidFill>
                  <a:srgbClr val="404040"/>
                </a:solidFill>
              </a:rPr>
              <a:t>Each member is expected to come forward with any concerns they have and discuss amongst the team. If discussing the matter does not result in a solution, a majority-vote system will be implemented to decide a final outcome.</a:t>
            </a:r>
          </a:p>
        </p:txBody>
      </p:sp>
    </p:spTree>
    <p:extLst>
      <p:ext uri="{BB962C8B-B14F-4D97-AF65-F5344CB8AC3E}">
        <p14:creationId xmlns:p14="http://schemas.microsoft.com/office/powerpoint/2010/main" val="199361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7AB6E-21D7-3011-6A24-E47B6DBBCAEE}"/>
              </a:ext>
            </a:extLst>
          </p:cNvPr>
          <p:cNvSpPr>
            <a:spLocks noGrp="1"/>
          </p:cNvSpPr>
          <p:nvPr>
            <p:ph idx="1"/>
          </p:nvPr>
        </p:nvSpPr>
        <p:spPr>
          <a:xfrm>
            <a:off x="1037166" y="143849"/>
            <a:ext cx="7916333" cy="3166784"/>
          </a:xfrm>
        </p:spPr>
        <p:txBody>
          <a:bodyPr>
            <a:normAutofit/>
          </a:bodyPr>
          <a:lstStyle/>
          <a:p>
            <a:pPr marL="0" indent="0">
              <a:buNone/>
            </a:pPr>
            <a:r>
              <a:rPr lang="en-US" sz="2500" b="1" u="sng" dirty="0"/>
              <a:t>Accountability:</a:t>
            </a:r>
          </a:p>
          <a:p>
            <a:pPr marL="0" indent="0">
              <a:buNone/>
            </a:pPr>
            <a:r>
              <a:rPr lang="en-US" dirty="0"/>
              <a:t>Each team member will be held equally accountable to deliver results and maintain consistent communication within the team. Details of accountability are as follows:</a:t>
            </a:r>
          </a:p>
          <a:p>
            <a:r>
              <a:rPr lang="en-US" dirty="0"/>
              <a:t> Attend team meetings: If a member cannot make it to team meetings, he/she is required to notify the team 24 hours in advance to avoid penalties. If team is not notified, the table below highlights the corrective action that will be taken. </a:t>
            </a:r>
          </a:p>
          <a:p>
            <a:r>
              <a:rPr lang="en-US" dirty="0"/>
              <a:t>Equal contribution: if a member fails to provide their contribution to team assignments, the table below highlights the corrective action that will be taken.</a:t>
            </a:r>
          </a:p>
        </p:txBody>
      </p:sp>
      <p:graphicFrame>
        <p:nvGraphicFramePr>
          <p:cNvPr id="7" name="Table 7">
            <a:extLst>
              <a:ext uri="{FF2B5EF4-FFF2-40B4-BE49-F238E27FC236}">
                <a16:creationId xmlns:a16="http://schemas.microsoft.com/office/drawing/2014/main" id="{00D06004-963F-D00C-94B0-9A46CFAE21CF}"/>
              </a:ext>
            </a:extLst>
          </p:cNvPr>
          <p:cNvGraphicFramePr>
            <a:graphicFrameLocks noGrp="1"/>
          </p:cNvGraphicFramePr>
          <p:nvPr>
            <p:extLst>
              <p:ext uri="{D42A27DB-BD31-4B8C-83A1-F6EECF244321}">
                <p14:modId xmlns:p14="http://schemas.microsoft.com/office/powerpoint/2010/main" val="2274630432"/>
              </p:ext>
            </p:extLst>
          </p:nvPr>
        </p:nvGraphicFramePr>
        <p:xfrm>
          <a:off x="613834" y="3143251"/>
          <a:ext cx="11504084" cy="3401272"/>
        </p:xfrm>
        <a:graphic>
          <a:graphicData uri="http://schemas.openxmlformats.org/drawingml/2006/table">
            <a:tbl>
              <a:tblPr firstRow="1" bandRow="1">
                <a:tableStyleId>{5C22544A-7EE6-4342-B048-85BDC9FD1C3A}</a:tableStyleId>
              </a:tblPr>
              <a:tblGrid>
                <a:gridCol w="5774867">
                  <a:extLst>
                    <a:ext uri="{9D8B030D-6E8A-4147-A177-3AD203B41FA5}">
                      <a16:colId xmlns:a16="http://schemas.microsoft.com/office/drawing/2014/main" val="2410530021"/>
                    </a:ext>
                  </a:extLst>
                </a:gridCol>
                <a:gridCol w="5729217">
                  <a:extLst>
                    <a:ext uri="{9D8B030D-6E8A-4147-A177-3AD203B41FA5}">
                      <a16:colId xmlns:a16="http://schemas.microsoft.com/office/drawing/2014/main" val="3059173266"/>
                    </a:ext>
                  </a:extLst>
                </a:gridCol>
              </a:tblGrid>
              <a:tr h="364611">
                <a:tc>
                  <a:txBody>
                    <a:bodyPr/>
                    <a:lstStyle/>
                    <a:p>
                      <a:r>
                        <a:rPr lang="en-US" dirty="0"/>
                        <a:t>Strike</a:t>
                      </a:r>
                    </a:p>
                  </a:txBody>
                  <a:tcPr>
                    <a:solidFill>
                      <a:schemeClr val="accent2"/>
                    </a:solidFill>
                  </a:tcPr>
                </a:tc>
                <a:tc>
                  <a:txBody>
                    <a:bodyPr/>
                    <a:lstStyle/>
                    <a:p>
                      <a:r>
                        <a:rPr lang="en-US" dirty="0"/>
                        <a:t>Action</a:t>
                      </a:r>
                    </a:p>
                  </a:txBody>
                  <a:tcPr>
                    <a:solidFill>
                      <a:schemeClr val="accent2"/>
                    </a:solidFill>
                  </a:tcPr>
                </a:tc>
                <a:extLst>
                  <a:ext uri="{0D108BD9-81ED-4DB2-BD59-A6C34878D82A}">
                    <a16:rowId xmlns:a16="http://schemas.microsoft.com/office/drawing/2014/main" val="2987290806"/>
                  </a:ext>
                </a:extLst>
              </a:tr>
              <a:tr h="394742">
                <a:tc>
                  <a:txBody>
                    <a:bodyPr/>
                    <a:lstStyle/>
                    <a:p>
                      <a:r>
                        <a:rPr lang="en-US" dirty="0"/>
                        <a:t>Strike one</a:t>
                      </a:r>
                    </a:p>
                  </a:txBody>
                  <a:tcPr>
                    <a:solidFill>
                      <a:schemeClr val="bg1"/>
                    </a:solidFill>
                  </a:tcPr>
                </a:tc>
                <a:tc>
                  <a:txBody>
                    <a:bodyPr/>
                    <a:lstStyle/>
                    <a:p>
                      <a:r>
                        <a:rPr lang="en-US" dirty="0"/>
                        <a:t>No discussion needed. “one-time forgiveness”</a:t>
                      </a:r>
                    </a:p>
                  </a:txBody>
                  <a:tcPr>
                    <a:solidFill>
                      <a:schemeClr val="bg1"/>
                    </a:solidFill>
                  </a:tcPr>
                </a:tc>
                <a:extLst>
                  <a:ext uri="{0D108BD9-81ED-4DB2-BD59-A6C34878D82A}">
                    <a16:rowId xmlns:a16="http://schemas.microsoft.com/office/drawing/2014/main" val="4032382119"/>
                  </a:ext>
                </a:extLst>
              </a:tr>
              <a:tr h="1726370">
                <a:tc>
                  <a:txBody>
                    <a:bodyPr/>
                    <a:lstStyle/>
                    <a:p>
                      <a:r>
                        <a:rPr lang="en-US" dirty="0"/>
                        <a:t>Strike two</a:t>
                      </a:r>
                    </a:p>
                  </a:txBody>
                  <a:tcPr>
                    <a:solidFill>
                      <a:schemeClr val="accent2"/>
                    </a:solidFill>
                  </a:tcPr>
                </a:tc>
                <a:tc>
                  <a:txBody>
                    <a:bodyPr/>
                    <a:lstStyle/>
                    <a:p>
                      <a:r>
                        <a:rPr lang="en-US" dirty="0"/>
                        <a:t>Individual is expected to justify actions by discussing absence/lack of contribution with the team. Individual will provide a written document explaining the ways he/she will improve their contributions to the team. This will be signed by the individual to ensure accountability is held.</a:t>
                      </a:r>
                    </a:p>
                  </a:txBody>
                  <a:tcPr>
                    <a:solidFill>
                      <a:schemeClr val="accent2"/>
                    </a:solidFill>
                  </a:tcPr>
                </a:tc>
                <a:extLst>
                  <a:ext uri="{0D108BD9-81ED-4DB2-BD59-A6C34878D82A}">
                    <a16:rowId xmlns:a16="http://schemas.microsoft.com/office/drawing/2014/main" val="3527926460"/>
                  </a:ext>
                </a:extLst>
              </a:tr>
              <a:tr h="911527">
                <a:tc>
                  <a:txBody>
                    <a:bodyPr/>
                    <a:lstStyle/>
                    <a:p>
                      <a:r>
                        <a:rPr lang="en-US" dirty="0"/>
                        <a:t>Strike three</a:t>
                      </a:r>
                    </a:p>
                  </a:txBody>
                  <a:tcPr>
                    <a:solidFill>
                      <a:schemeClr val="bg1"/>
                    </a:solidFill>
                  </a:tcPr>
                </a:tc>
                <a:tc>
                  <a:txBody>
                    <a:bodyPr/>
                    <a:lstStyle/>
                    <a:p>
                      <a:r>
                        <a:rPr lang="en-US" dirty="0"/>
                        <a:t>Individual will be reported to the professor as a non-contributor. Appropriate disciplinary actions will be discussed with the professor.</a:t>
                      </a:r>
                    </a:p>
                  </a:txBody>
                  <a:tcPr>
                    <a:solidFill>
                      <a:schemeClr val="bg1"/>
                    </a:solidFill>
                  </a:tcPr>
                </a:tc>
                <a:extLst>
                  <a:ext uri="{0D108BD9-81ED-4DB2-BD59-A6C34878D82A}">
                    <a16:rowId xmlns:a16="http://schemas.microsoft.com/office/drawing/2014/main" val="3456829539"/>
                  </a:ext>
                </a:extLst>
              </a:tr>
            </a:tbl>
          </a:graphicData>
        </a:graphic>
      </p:graphicFrame>
    </p:spTree>
    <p:extLst>
      <p:ext uri="{BB962C8B-B14F-4D97-AF65-F5344CB8AC3E}">
        <p14:creationId xmlns:p14="http://schemas.microsoft.com/office/powerpoint/2010/main" val="26563910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IE 5351: Intro to Systems Engineering Team II Contract</vt:lpstr>
      <vt:lpstr>Contract 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5351: Intro to Systems Engineering Team II Contract</dc:title>
  <dc:creator>Adejokun, Margaret</dc:creator>
  <cp:lastModifiedBy>Adejokun, Margaret</cp:lastModifiedBy>
  <cp:revision>1</cp:revision>
  <dcterms:created xsi:type="dcterms:W3CDTF">2022-08-26T23:16:09Z</dcterms:created>
  <dcterms:modified xsi:type="dcterms:W3CDTF">2022-08-27T08:15:13Z</dcterms:modified>
</cp:coreProperties>
</file>