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75" r:id="rId5"/>
    <p:sldId id="312" r:id="rId6"/>
    <p:sldId id="288" r:id="rId7"/>
    <p:sldId id="314" r:id="rId8"/>
    <p:sldId id="315" r:id="rId9"/>
    <p:sldId id="316" r:id="rId10"/>
    <p:sldId id="317" r:id="rId11"/>
    <p:sldId id="319" r:id="rId12"/>
    <p:sldId id="318" r:id="rId13"/>
    <p:sldId id="321" r:id="rId14"/>
    <p:sldId id="320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13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9B570E1-CFFA-F280-BAED-DB325FDF417B}" name="Bridges, Jessica L" initials="BL" userId="S::bridges@uta.edu::7543e851-fc57-4885-b57d-2df771cc28b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99B"/>
    <a:srgbClr val="0060A4"/>
    <a:srgbClr val="FC2184"/>
    <a:srgbClr val="80F571"/>
    <a:srgbClr val="13409F"/>
    <a:srgbClr val="CAB447"/>
    <a:srgbClr val="FFE1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BF91CB-B31C-624C-A61D-F4E4EE54CA46}" v="67" dt="2022-09-06T05:20:29.1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24"/>
    <p:restoredTop sz="95548"/>
  </p:normalViewPr>
  <p:slideViewPr>
    <p:cSldViewPr snapToGrid="0" snapToObjects="1">
      <p:cViewPr varScale="1">
        <p:scale>
          <a:sx n="138" d="100"/>
          <a:sy n="138" d="100"/>
        </p:scale>
        <p:origin x="176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DF0ABC6-AE81-214D-B04B-F13CE22270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823795-EAAB-8C4B-B865-8464BECAB52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FE638-083F-2742-8710-EF25AB6A16C1}" type="datetimeFigureOut">
              <a:rPr lang="en-US" smtClean="0"/>
              <a:t>9/6/22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BECA2D-985E-8D44-A4FB-51751C64F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40B2F-FCD1-B940-AFB1-3C0582F356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70D12-813D-3D40-A841-271861A2D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57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15A097-495F-854B-A9AD-402D045A3296}" type="datetimeFigureOut">
              <a:rPr lang="en-US" smtClean="0"/>
              <a:t>9/6/22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0C5E2-78CD-F746-9BAF-2B89BCAF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62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0C5E2-78CD-F746-9BAF-2B89BCAF7E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70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A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4">
            <a:extLst>
              <a:ext uri="{FF2B5EF4-FFF2-40B4-BE49-F238E27FC236}">
                <a16:creationId xmlns:a16="http://schemas.microsoft.com/office/drawing/2014/main" id="{4EEBD0D7-6519-B842-ACAE-C6ABB040932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1585" y="3033762"/>
            <a:ext cx="2333625" cy="29099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My Title</a:t>
            </a:r>
          </a:p>
        </p:txBody>
      </p:sp>
      <p:sp>
        <p:nvSpPr>
          <p:cNvPr id="11" name="H3">
            <a:extLst>
              <a:ext uri="{FF2B5EF4-FFF2-40B4-BE49-F238E27FC236}">
                <a16:creationId xmlns:a16="http://schemas.microsoft.com/office/drawing/2014/main" id="{F0663673-BC83-3044-9EF4-B601B50B6DD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11585" y="2741663"/>
            <a:ext cx="4114800" cy="291886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My Name</a:t>
            </a:r>
          </a:p>
        </p:txBody>
      </p:sp>
      <p:cxnSp>
        <p:nvCxnSpPr>
          <p:cNvPr id="9" name="Line">
            <a:extLst>
              <a:ext uri="{FF2B5EF4-FFF2-40B4-BE49-F238E27FC236}">
                <a16:creationId xmlns:a16="http://schemas.microsoft.com/office/drawing/2014/main" id="{F961A44D-63B2-3547-B671-D76FD4AAA4C8}"/>
              </a:ext>
            </a:extLst>
          </p:cNvPr>
          <p:cNvCxnSpPr/>
          <p:nvPr userDrawn="1"/>
        </p:nvCxnSpPr>
        <p:spPr>
          <a:xfrm>
            <a:off x="690413" y="2633032"/>
            <a:ext cx="488696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H2 Subtitle">
            <a:extLst>
              <a:ext uri="{FF2B5EF4-FFF2-40B4-BE49-F238E27FC236}">
                <a16:creationId xmlns:a16="http://schemas.microsoft.com/office/drawing/2014/main" id="{C330FAE0-5504-8A44-8C81-7D40C5EF219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1585" y="2151475"/>
            <a:ext cx="8229599" cy="430888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H1 Title">
            <a:extLst>
              <a:ext uri="{FF2B5EF4-FFF2-40B4-BE49-F238E27FC236}">
                <a16:creationId xmlns:a16="http://schemas.microsoft.com/office/drawing/2014/main" id="{33034725-7AAD-B746-AE51-C7D78423B9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585" y="1466849"/>
            <a:ext cx="8229600" cy="857251"/>
          </a:xfrm>
          <a:noFill/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940957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 Signature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4">
            <a:extLst>
              <a:ext uri="{FF2B5EF4-FFF2-40B4-BE49-F238E27FC236}">
                <a16:creationId xmlns:a16="http://schemas.microsoft.com/office/drawing/2014/main" id="{4EEBD0D7-6519-B842-ACAE-C6ABB040932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1585" y="3033762"/>
            <a:ext cx="2333625" cy="29099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My Title</a:t>
            </a:r>
          </a:p>
        </p:txBody>
      </p:sp>
      <p:sp>
        <p:nvSpPr>
          <p:cNvPr id="11" name="H3">
            <a:extLst>
              <a:ext uri="{FF2B5EF4-FFF2-40B4-BE49-F238E27FC236}">
                <a16:creationId xmlns:a16="http://schemas.microsoft.com/office/drawing/2014/main" id="{F0663673-BC83-3044-9EF4-B601B50B6DD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11585" y="2741663"/>
            <a:ext cx="4114800" cy="291886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My Name</a:t>
            </a:r>
          </a:p>
        </p:txBody>
      </p:sp>
      <p:cxnSp>
        <p:nvCxnSpPr>
          <p:cNvPr id="9" name="Line">
            <a:extLst>
              <a:ext uri="{FF2B5EF4-FFF2-40B4-BE49-F238E27FC236}">
                <a16:creationId xmlns:a16="http://schemas.microsoft.com/office/drawing/2014/main" id="{F961A44D-63B2-3547-B671-D76FD4AAA4C8}"/>
              </a:ext>
            </a:extLst>
          </p:cNvPr>
          <p:cNvCxnSpPr/>
          <p:nvPr userDrawn="1"/>
        </p:nvCxnSpPr>
        <p:spPr>
          <a:xfrm>
            <a:off x="690413" y="2633032"/>
            <a:ext cx="488696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H2 Subtitle">
            <a:extLst>
              <a:ext uri="{FF2B5EF4-FFF2-40B4-BE49-F238E27FC236}">
                <a16:creationId xmlns:a16="http://schemas.microsoft.com/office/drawing/2014/main" id="{C330FAE0-5504-8A44-8C81-7D40C5EF219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1585" y="2151475"/>
            <a:ext cx="8229599" cy="430888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H1 Title">
            <a:extLst>
              <a:ext uri="{FF2B5EF4-FFF2-40B4-BE49-F238E27FC236}">
                <a16:creationId xmlns:a16="http://schemas.microsoft.com/office/drawing/2014/main" id="{33034725-7AAD-B746-AE51-C7D78423B9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585" y="1466849"/>
            <a:ext cx="8229600" cy="857251"/>
          </a:xfrm>
          <a:noFill/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75024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2 Subtitle">
            <a:extLst>
              <a:ext uri="{FF2B5EF4-FFF2-40B4-BE49-F238E27FC236}">
                <a16:creationId xmlns:a16="http://schemas.microsoft.com/office/drawing/2014/main" id="{DB257BD6-4D9A-CD45-BCE2-728C5AB620C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57200" y="2529642"/>
            <a:ext cx="8229600" cy="67945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H1 Title"/>
          <p:cNvSpPr>
            <a:spLocks noGrp="1"/>
          </p:cNvSpPr>
          <p:nvPr>
            <p:ph type="title"/>
          </p:nvPr>
        </p:nvSpPr>
        <p:spPr>
          <a:xfrm>
            <a:off x="457200" y="1785462"/>
            <a:ext cx="8229600" cy="85725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287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ody Content">
            <a:extLst>
              <a:ext uri="{FF2B5EF4-FFF2-40B4-BE49-F238E27FC236}">
                <a16:creationId xmlns:a16="http://schemas.microsoft.com/office/drawing/2014/main" id="{4F275BD8-ECF8-F54B-B4E2-A66F7AB27D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10641"/>
            <a:ext cx="8229600" cy="3098800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1600"/>
            </a:lvl1pPr>
            <a:lvl2pPr marL="742950" indent="-285750">
              <a:buFont typeface="Wingdings" pitchFamily="2" charset="2"/>
              <a:buChar char="§"/>
              <a:defRPr sz="1600"/>
            </a:lvl2pPr>
            <a:lvl3pPr marL="1143000" indent="-228600">
              <a:buFont typeface="Wingdings" pitchFamily="2" charset="2"/>
              <a:buChar char="§"/>
              <a:defRPr sz="1600"/>
            </a:lvl3pPr>
            <a:lvl4pPr marL="1600200" indent="-228600">
              <a:buFont typeface="Wingdings" pitchFamily="2" charset="2"/>
              <a:buChar char="§"/>
              <a:defRPr sz="1600"/>
            </a:lvl4pPr>
            <a:lvl5pPr marL="2057400" indent="-228600">
              <a:buFont typeface="Wingdings" pitchFamily="2" charset="2"/>
              <a:buChar char="§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H2 Subtitle">
            <a:extLst>
              <a:ext uri="{FF2B5EF4-FFF2-40B4-BE49-F238E27FC236}">
                <a16:creationId xmlns:a16="http://schemas.microsoft.com/office/drawing/2014/main" id="{5B196C90-74A6-5E42-A204-A1E0DBCB67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57200" y="837565"/>
            <a:ext cx="8229600" cy="338456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00599B"/>
                </a:solidFill>
              </a:defRPr>
            </a:lvl1pPr>
            <a:lvl2pPr marL="457200" indent="0">
              <a:buNone/>
              <a:defRPr sz="2400">
                <a:solidFill>
                  <a:srgbClr val="00599B"/>
                </a:solidFill>
              </a:defRPr>
            </a:lvl2pPr>
            <a:lvl3pPr marL="914400" indent="0">
              <a:buNone/>
              <a:defRPr sz="2400">
                <a:solidFill>
                  <a:srgbClr val="00599B"/>
                </a:solidFill>
              </a:defRPr>
            </a:lvl3pPr>
            <a:lvl4pPr marL="1371600" indent="0">
              <a:buNone/>
              <a:defRPr sz="2400">
                <a:solidFill>
                  <a:srgbClr val="00599B"/>
                </a:solidFill>
              </a:defRPr>
            </a:lvl4pPr>
            <a:lvl5pPr marL="1828800" indent="0">
              <a:buNone/>
              <a:defRPr sz="2400">
                <a:solidFill>
                  <a:srgbClr val="00599B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H1 Title">
            <a:extLst>
              <a:ext uri="{FF2B5EF4-FFF2-40B4-BE49-F238E27FC236}">
                <a16:creationId xmlns:a16="http://schemas.microsoft.com/office/drawing/2014/main" id="{88B4A6B9-381D-5D40-84AC-41D60C0A0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8999"/>
            <a:ext cx="8229600" cy="85725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960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dy Content 2"/>
          <p:cNvSpPr>
            <a:spLocks noGrp="1"/>
          </p:cNvSpPr>
          <p:nvPr>
            <p:ph sz="half" idx="2"/>
          </p:nvPr>
        </p:nvSpPr>
        <p:spPr>
          <a:xfrm>
            <a:off x="4648200" y="1310641"/>
            <a:ext cx="4038600" cy="3098800"/>
          </a:xfrm>
        </p:spPr>
        <p:txBody>
          <a:bodyPr>
            <a:normAutofit/>
          </a:bodyPr>
          <a:lstStyle>
            <a:lvl1pPr marL="2857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Body Content 1"/>
          <p:cNvSpPr>
            <a:spLocks noGrp="1"/>
          </p:cNvSpPr>
          <p:nvPr>
            <p:ph sz="half" idx="1"/>
          </p:nvPr>
        </p:nvSpPr>
        <p:spPr>
          <a:xfrm>
            <a:off x="457200" y="1310641"/>
            <a:ext cx="4038600" cy="3098800"/>
          </a:xfrm>
        </p:spPr>
        <p:txBody>
          <a:bodyPr>
            <a:normAutofit/>
          </a:bodyPr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H2 Subtitle">
            <a:extLst>
              <a:ext uri="{FF2B5EF4-FFF2-40B4-BE49-F238E27FC236}">
                <a16:creationId xmlns:a16="http://schemas.microsoft.com/office/drawing/2014/main" id="{7E449A25-5BA8-A049-892B-A920427B81B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57200" y="799465"/>
            <a:ext cx="8229600" cy="338456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00599B"/>
                </a:solidFill>
              </a:defRPr>
            </a:lvl1pPr>
            <a:lvl2pPr marL="457200" indent="0">
              <a:buNone/>
              <a:defRPr sz="2400">
                <a:solidFill>
                  <a:srgbClr val="00599B"/>
                </a:solidFill>
              </a:defRPr>
            </a:lvl2pPr>
            <a:lvl3pPr marL="914400" indent="0">
              <a:buNone/>
              <a:defRPr sz="2400">
                <a:solidFill>
                  <a:srgbClr val="00599B"/>
                </a:solidFill>
              </a:defRPr>
            </a:lvl3pPr>
            <a:lvl4pPr marL="1371600" indent="0">
              <a:buNone/>
              <a:defRPr sz="2400">
                <a:solidFill>
                  <a:srgbClr val="00599B"/>
                </a:solidFill>
              </a:defRPr>
            </a:lvl4pPr>
            <a:lvl5pPr marL="1828800" indent="0">
              <a:buNone/>
              <a:defRPr sz="2400">
                <a:solidFill>
                  <a:srgbClr val="00599B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H1 Title">
            <a:extLst>
              <a:ext uri="{FF2B5EF4-FFF2-40B4-BE49-F238E27FC236}">
                <a16:creationId xmlns:a16="http://schemas.microsoft.com/office/drawing/2014/main" id="{32D9C8E5-1CF3-6F45-9C03-04506B4E5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4699"/>
            <a:ext cx="8229600" cy="857250"/>
          </a:xfr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67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ide Table">
            <a:extLst>
              <a:ext uri="{FF2B5EF4-FFF2-40B4-BE49-F238E27FC236}">
                <a16:creationId xmlns:a16="http://schemas.microsoft.com/office/drawing/2014/main" id="{A31F2DD0-A818-C246-A801-671F4BC29942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228600" y="285750"/>
            <a:ext cx="8686800" cy="45720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2" name="Invisible H1 Title">
            <a:extLst>
              <a:ext uri="{FF2B5EF4-FFF2-40B4-BE49-F238E27FC236}">
                <a16:creationId xmlns:a16="http://schemas.microsoft.com/office/drawing/2014/main" id="{D197014B-C43D-B34F-A577-29627A81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63602"/>
            <a:ext cx="8229600" cy="857250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464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ide Chart">
            <a:extLst>
              <a:ext uri="{FF2B5EF4-FFF2-40B4-BE49-F238E27FC236}">
                <a16:creationId xmlns:a16="http://schemas.microsoft.com/office/drawing/2014/main" id="{21B7D27F-640B-514B-9B11-9D1645F3F49A}"/>
              </a:ext>
            </a:extLst>
          </p:cNvPr>
          <p:cNvSpPr>
            <a:spLocks noGrp="1" noChangeAspect="1"/>
          </p:cNvSpPr>
          <p:nvPr>
            <p:ph type="chart" sz="quarter" idx="11"/>
          </p:nvPr>
        </p:nvSpPr>
        <p:spPr>
          <a:xfrm>
            <a:off x="228600" y="285750"/>
            <a:ext cx="8686800" cy="4572000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2" name="Invisible H1 Title">
            <a:extLst>
              <a:ext uri="{FF2B5EF4-FFF2-40B4-BE49-F238E27FC236}">
                <a16:creationId xmlns:a16="http://schemas.microsoft.com/office/drawing/2014/main" id="{D197014B-C43D-B34F-A577-29627A81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63602"/>
            <a:ext cx="8229600" cy="857250"/>
          </a:xfrm>
        </p:spPr>
        <p:txBody>
          <a:bodyPr>
            <a:normAutofit/>
          </a:bodyPr>
          <a:lstStyle>
            <a:lvl1pPr>
              <a:defRPr sz="3200"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253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ll Bleed Photo">
            <a:extLst>
              <a:ext uri="{FF2B5EF4-FFF2-40B4-BE49-F238E27FC236}">
                <a16:creationId xmlns:a16="http://schemas.microsoft.com/office/drawing/2014/main" id="{3D0D2707-18C2-FA48-9C1E-B114D1A3869D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-45720" y="-34290"/>
            <a:ext cx="9235440" cy="521208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Invisible H1 Title">
            <a:extLst>
              <a:ext uri="{FF2B5EF4-FFF2-40B4-BE49-F238E27FC236}">
                <a16:creationId xmlns:a16="http://schemas.microsoft.com/office/drawing/2014/main" id="{D197014B-C43D-B34F-A577-29627A81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63602"/>
            <a:ext cx="8229600" cy="857250"/>
          </a:xfrm>
        </p:spPr>
        <p:txBody>
          <a:bodyPr>
            <a:normAutofit/>
          </a:bodyPr>
          <a:lstStyle>
            <a:lvl1pPr>
              <a:defRPr sz="3200"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95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Vide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ll Bleed Video">
            <a:extLst>
              <a:ext uri="{FF2B5EF4-FFF2-40B4-BE49-F238E27FC236}">
                <a16:creationId xmlns:a16="http://schemas.microsoft.com/office/drawing/2014/main" id="{E64AE5ED-FB71-2940-A0AA-8B776317FAB2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-45720" y="-34290"/>
            <a:ext cx="9235440" cy="5212080"/>
          </a:xfrm>
        </p:spPr>
        <p:txBody>
          <a:bodyPr/>
          <a:lstStyle/>
          <a:p>
            <a:r>
              <a:rPr lang="en-US"/>
              <a:t>Click icon to add media</a:t>
            </a:r>
          </a:p>
        </p:txBody>
      </p:sp>
      <p:sp>
        <p:nvSpPr>
          <p:cNvPr id="2" name="Invisible H1 Title">
            <a:extLst>
              <a:ext uri="{FF2B5EF4-FFF2-40B4-BE49-F238E27FC236}">
                <a16:creationId xmlns:a16="http://schemas.microsoft.com/office/drawing/2014/main" id="{D197014B-C43D-B34F-A577-29627A81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63602"/>
            <a:ext cx="8229600" cy="857250"/>
          </a:xfrm>
        </p:spPr>
        <p:txBody>
          <a:bodyPr>
            <a:normAutofit/>
          </a:bodyPr>
          <a:lstStyle>
            <a:lvl1pPr>
              <a:defRPr sz="3200"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597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ody Content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H1 Title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415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54" r:id="rId3"/>
    <p:sldLayoutId id="2147483650" r:id="rId4"/>
    <p:sldLayoutId id="2147483652" r:id="rId5"/>
    <p:sldLayoutId id="2147483659" r:id="rId6"/>
    <p:sldLayoutId id="2147483662" r:id="rId7"/>
    <p:sldLayoutId id="2147483660" r:id="rId8"/>
    <p:sldLayoutId id="2147483661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3500" b="1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1F8ADC-E395-1ACD-0B74-16DED5BF8CCF}"/>
              </a:ext>
            </a:extLst>
          </p:cNvPr>
          <p:cNvSpPr txBox="1"/>
          <p:nvPr/>
        </p:nvSpPr>
        <p:spPr>
          <a:xfrm>
            <a:off x="5307445" y="1528409"/>
            <a:ext cx="368761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Team II Members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Noran Abulaila 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Margaret Adejokun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Lekhya Sindura Nadella 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Gopal Penmetsa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F5E3DC0-26DE-65DB-35DD-58A0452D37B7}"/>
              </a:ext>
            </a:extLst>
          </p:cNvPr>
          <p:cNvSpPr txBox="1">
            <a:spLocks/>
          </p:cNvSpPr>
          <p:nvPr/>
        </p:nvSpPr>
        <p:spPr>
          <a:xfrm>
            <a:off x="886968" y="729234"/>
            <a:ext cx="3685032" cy="3685032"/>
          </a:xfrm>
          <a:prstGeom prst="ellipse">
            <a:avLst/>
          </a:prstGeom>
          <a:solidFill>
            <a:srgbClr val="0060A4"/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#3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IE5351 Introduction to Systems Engineering</a:t>
            </a:r>
            <a:endParaRPr lang="en-US" sz="2300" cap="all" spc="200" dirty="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6317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C7FA5A-9D89-F0DF-326E-4648DC1A0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932472"/>
            <a:ext cx="8229600" cy="39339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b="1" dirty="0">
                <a:ea typeface="+mn-lt"/>
                <a:cs typeface="+mn-lt"/>
              </a:rPr>
              <a:t>Ability to connect to cell phone network provider 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0A4D67-7787-C191-3F79-F1EDC8457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091"/>
            <a:ext cx="8229600" cy="58489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599B"/>
                </a:solidFill>
              </a:rPr>
              <a:t>Desirable Emergent Properties</a:t>
            </a:r>
          </a:p>
        </p:txBody>
      </p:sp>
      <p:sp>
        <p:nvSpPr>
          <p:cNvPr id="20" name="Rectangle: Rounded Corners 4">
            <a:extLst>
              <a:ext uri="{FF2B5EF4-FFF2-40B4-BE49-F238E27FC236}">
                <a16:creationId xmlns:a16="http://schemas.microsoft.com/office/drawing/2014/main" id="{CB4875D9-0194-79B6-832B-8C5140A62A4E}"/>
              </a:ext>
            </a:extLst>
          </p:cNvPr>
          <p:cNvSpPr/>
          <p:nvPr/>
        </p:nvSpPr>
        <p:spPr>
          <a:xfrm>
            <a:off x="2219326" y="1671102"/>
            <a:ext cx="1291455" cy="68481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400" dirty="0"/>
              <a:t>Connectivity</a:t>
            </a:r>
          </a:p>
        </p:txBody>
      </p:sp>
      <p:sp>
        <p:nvSpPr>
          <p:cNvPr id="23" name="Rectangle: Rounded Corners 8">
            <a:extLst>
              <a:ext uri="{FF2B5EF4-FFF2-40B4-BE49-F238E27FC236}">
                <a16:creationId xmlns:a16="http://schemas.microsoft.com/office/drawing/2014/main" id="{DD4EF51B-57C4-524C-1462-AC56EBF0172C}"/>
              </a:ext>
            </a:extLst>
          </p:cNvPr>
          <p:cNvSpPr/>
          <p:nvPr/>
        </p:nvSpPr>
        <p:spPr>
          <a:xfrm>
            <a:off x="3976688" y="1671103"/>
            <a:ext cx="1190624" cy="68481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400" dirty="0"/>
              <a:t>Signal Processor</a:t>
            </a:r>
          </a:p>
        </p:txBody>
      </p:sp>
      <p:sp>
        <p:nvSpPr>
          <p:cNvPr id="24" name="Rectangle: Rounded Corners 10">
            <a:extLst>
              <a:ext uri="{FF2B5EF4-FFF2-40B4-BE49-F238E27FC236}">
                <a16:creationId xmlns:a16="http://schemas.microsoft.com/office/drawing/2014/main" id="{9EAFB053-DFF1-2C04-CACD-CE519CFB755C}"/>
              </a:ext>
            </a:extLst>
          </p:cNvPr>
          <p:cNvSpPr/>
          <p:nvPr/>
        </p:nvSpPr>
        <p:spPr>
          <a:xfrm>
            <a:off x="5633219" y="1671103"/>
            <a:ext cx="1190624" cy="68481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400"/>
              <a:t>User Interaction</a:t>
            </a:r>
          </a:p>
        </p:txBody>
      </p:sp>
      <p:sp>
        <p:nvSpPr>
          <p:cNvPr id="31" name="Rectangle: Rounded Corners 15">
            <a:extLst>
              <a:ext uri="{FF2B5EF4-FFF2-40B4-BE49-F238E27FC236}">
                <a16:creationId xmlns:a16="http://schemas.microsoft.com/office/drawing/2014/main" id="{3B3F3EFB-4CA1-0737-B90B-6B21468F8890}"/>
              </a:ext>
            </a:extLst>
          </p:cNvPr>
          <p:cNvSpPr/>
          <p:nvPr/>
        </p:nvSpPr>
        <p:spPr>
          <a:xfrm>
            <a:off x="2313397" y="3532673"/>
            <a:ext cx="1100203" cy="394140"/>
          </a:xfrm>
          <a:prstGeom prst="roundRect">
            <a:avLst>
              <a:gd name="adj" fmla="val 19088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IN" sz="1200" b="0" i="0" dirty="0">
                <a:solidFill>
                  <a:srgbClr val="E0E0E0"/>
                </a:solidFill>
                <a:effectLst/>
                <a:latin typeface="Apple Color Emoji" pitchFamily="2" charset="0"/>
              </a:rPr>
              <a:t>📶</a:t>
            </a:r>
            <a:r>
              <a:rPr lang="en-IN" sz="1200" b="1" dirty="0">
                <a:solidFill>
                  <a:srgbClr val="E0E0E0"/>
                </a:solidFill>
                <a:latin typeface="Helvetica Neue" panose="02000503000000020004" pitchFamily="2" charset="0"/>
              </a:rPr>
              <a:t> </a:t>
            </a:r>
            <a:r>
              <a:rPr lang="en-IN" sz="1200" dirty="0"/>
              <a:t>GSM</a:t>
            </a:r>
            <a:endParaRPr lang="en-US" sz="1200" dirty="0"/>
          </a:p>
        </p:txBody>
      </p:sp>
      <p:sp>
        <p:nvSpPr>
          <p:cNvPr id="3" name="Rectangle: Rounded Corners 15">
            <a:extLst>
              <a:ext uri="{FF2B5EF4-FFF2-40B4-BE49-F238E27FC236}">
                <a16:creationId xmlns:a16="http://schemas.microsoft.com/office/drawing/2014/main" id="{AAA34849-CB5C-E8FA-CE65-B317F6E565C1}"/>
              </a:ext>
            </a:extLst>
          </p:cNvPr>
          <p:cNvSpPr/>
          <p:nvPr/>
        </p:nvSpPr>
        <p:spPr>
          <a:xfrm>
            <a:off x="3827402" y="2526027"/>
            <a:ext cx="1489195" cy="91693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IN" sz="1200" dirty="0">
                <a:latin typeface="Helvetica Neue"/>
              </a:rPr>
              <a:t>🏿 CPU and other chipsets</a:t>
            </a:r>
            <a:endParaRPr lang="en-US" sz="1200" dirty="0"/>
          </a:p>
        </p:txBody>
      </p:sp>
      <p:sp>
        <p:nvSpPr>
          <p:cNvPr id="5" name="Rectangle: Rounded Corners 15">
            <a:extLst>
              <a:ext uri="{FF2B5EF4-FFF2-40B4-BE49-F238E27FC236}">
                <a16:creationId xmlns:a16="http://schemas.microsoft.com/office/drawing/2014/main" id="{6FCE81AC-C88A-7A80-1C3B-9A65DF81B0E8}"/>
              </a:ext>
            </a:extLst>
          </p:cNvPr>
          <p:cNvSpPr/>
          <p:nvPr/>
        </p:nvSpPr>
        <p:spPr>
          <a:xfrm>
            <a:off x="2313398" y="3029350"/>
            <a:ext cx="1100203" cy="394140"/>
          </a:xfrm>
          <a:prstGeom prst="roundRect">
            <a:avLst>
              <a:gd name="adj" fmla="val 19088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IN" sz="1200" b="0" i="0" dirty="0">
                <a:solidFill>
                  <a:srgbClr val="E0E0E0"/>
                </a:solidFill>
                <a:effectLst/>
                <a:latin typeface="Apple Color Emoji" pitchFamily="2" charset="0"/>
              </a:rPr>
              <a:t>📶</a:t>
            </a:r>
            <a:r>
              <a:rPr lang="en-IN" sz="1200" b="1" dirty="0">
                <a:solidFill>
                  <a:srgbClr val="E0E0E0"/>
                </a:solidFill>
                <a:latin typeface="Helvetica Neue" panose="02000503000000020004" pitchFamily="2" charset="0"/>
              </a:rPr>
              <a:t> </a:t>
            </a:r>
            <a:r>
              <a:rPr lang="en-IN" sz="1200" dirty="0"/>
              <a:t>LTE</a:t>
            </a:r>
            <a:endParaRPr lang="en-US" sz="1200" dirty="0"/>
          </a:p>
        </p:txBody>
      </p:sp>
      <p:sp>
        <p:nvSpPr>
          <p:cNvPr id="6" name="Rectangle: Rounded Corners 15">
            <a:extLst>
              <a:ext uri="{FF2B5EF4-FFF2-40B4-BE49-F238E27FC236}">
                <a16:creationId xmlns:a16="http://schemas.microsoft.com/office/drawing/2014/main" id="{89F92A92-7FF5-A5C1-3DF6-1B5ADB3A7683}"/>
              </a:ext>
            </a:extLst>
          </p:cNvPr>
          <p:cNvSpPr/>
          <p:nvPr/>
        </p:nvSpPr>
        <p:spPr>
          <a:xfrm>
            <a:off x="2313399" y="2526027"/>
            <a:ext cx="1100203" cy="394140"/>
          </a:xfrm>
          <a:prstGeom prst="roundRect">
            <a:avLst>
              <a:gd name="adj" fmla="val 19088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IN" sz="1200" b="0" i="0" dirty="0">
                <a:solidFill>
                  <a:srgbClr val="E0E0E0"/>
                </a:solidFill>
                <a:effectLst/>
                <a:latin typeface="Apple Color Emoji" pitchFamily="2" charset="0"/>
              </a:rPr>
              <a:t>📶</a:t>
            </a:r>
            <a:r>
              <a:rPr lang="en-IN" sz="1200" b="1" dirty="0">
                <a:solidFill>
                  <a:srgbClr val="E0E0E0"/>
                </a:solidFill>
                <a:latin typeface="Helvetica Neue" panose="02000503000000020004" pitchFamily="2" charset="0"/>
              </a:rPr>
              <a:t> </a:t>
            </a:r>
            <a:r>
              <a:rPr lang="en-IN" sz="1200" dirty="0"/>
              <a:t>3/4/5 G</a:t>
            </a:r>
          </a:p>
        </p:txBody>
      </p:sp>
    </p:spTree>
    <p:extLst>
      <p:ext uri="{BB962C8B-B14F-4D97-AF65-F5344CB8AC3E}">
        <p14:creationId xmlns:p14="http://schemas.microsoft.com/office/powerpoint/2010/main" val="1892344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C7FA5A-9D89-F0DF-326E-4648DC1A0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932472"/>
            <a:ext cx="8229600" cy="39339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b="1" dirty="0">
                <a:ea typeface="+mn-lt"/>
                <a:cs typeface="+mn-lt"/>
              </a:rPr>
              <a:t>Ability to customize personal preferences 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0A4D67-7787-C191-3F79-F1EDC8457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091"/>
            <a:ext cx="8229600" cy="58489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599B"/>
                </a:solidFill>
              </a:rPr>
              <a:t>Desirable Emergent Properties</a:t>
            </a:r>
          </a:p>
        </p:txBody>
      </p:sp>
      <p:sp>
        <p:nvSpPr>
          <p:cNvPr id="23" name="Rectangle: Rounded Corners 8">
            <a:extLst>
              <a:ext uri="{FF2B5EF4-FFF2-40B4-BE49-F238E27FC236}">
                <a16:creationId xmlns:a16="http://schemas.microsoft.com/office/drawing/2014/main" id="{DD4EF51B-57C4-524C-1462-AC56EBF0172C}"/>
              </a:ext>
            </a:extLst>
          </p:cNvPr>
          <p:cNvSpPr/>
          <p:nvPr/>
        </p:nvSpPr>
        <p:spPr>
          <a:xfrm>
            <a:off x="2559914" y="1673093"/>
            <a:ext cx="1190624" cy="68481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400" dirty="0"/>
              <a:t>Software</a:t>
            </a:r>
          </a:p>
        </p:txBody>
      </p:sp>
      <p:sp>
        <p:nvSpPr>
          <p:cNvPr id="24" name="Rectangle: Rounded Corners 10">
            <a:extLst>
              <a:ext uri="{FF2B5EF4-FFF2-40B4-BE49-F238E27FC236}">
                <a16:creationId xmlns:a16="http://schemas.microsoft.com/office/drawing/2014/main" id="{9EAFB053-DFF1-2C04-CACD-CE519CFB755C}"/>
              </a:ext>
            </a:extLst>
          </p:cNvPr>
          <p:cNvSpPr/>
          <p:nvPr/>
        </p:nvSpPr>
        <p:spPr>
          <a:xfrm>
            <a:off x="5028045" y="1673093"/>
            <a:ext cx="1190624" cy="68481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400"/>
              <a:t>User Interaction</a:t>
            </a:r>
          </a:p>
        </p:txBody>
      </p:sp>
      <p:sp>
        <p:nvSpPr>
          <p:cNvPr id="3" name="Rectangle: Rounded Corners 12">
            <a:extLst>
              <a:ext uri="{FF2B5EF4-FFF2-40B4-BE49-F238E27FC236}">
                <a16:creationId xmlns:a16="http://schemas.microsoft.com/office/drawing/2014/main" id="{50F31F15-8F8B-6984-ABAE-6CD784D69323}"/>
              </a:ext>
            </a:extLst>
          </p:cNvPr>
          <p:cNvSpPr/>
          <p:nvPr/>
        </p:nvSpPr>
        <p:spPr>
          <a:xfrm>
            <a:off x="2399464" y="2500034"/>
            <a:ext cx="1511524" cy="63437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200" dirty="0"/>
              <a:t>Operating Systems (iOS, Android, etc.)</a:t>
            </a:r>
          </a:p>
        </p:txBody>
      </p:sp>
    </p:spTree>
    <p:extLst>
      <p:ext uri="{BB962C8B-B14F-4D97-AF65-F5344CB8AC3E}">
        <p14:creationId xmlns:p14="http://schemas.microsoft.com/office/powerpoint/2010/main" val="1052060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C7FA5A-9D89-F0DF-326E-4648DC1A0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932472"/>
            <a:ext cx="8229600" cy="39339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b="1" dirty="0">
                <a:ea typeface="+mn-lt"/>
                <a:cs typeface="+mn-lt"/>
              </a:rPr>
              <a:t>The constant need to recharge cell phone battery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0A4D67-7787-C191-3F79-F1EDC8457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091"/>
            <a:ext cx="8229600" cy="58489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599B"/>
                </a:solidFill>
              </a:rPr>
              <a:t>Undesirable Emergent Properties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5113CD8-4282-DAEF-9CEC-DB1FEA44A3D6}"/>
              </a:ext>
            </a:extLst>
          </p:cNvPr>
          <p:cNvSpPr/>
          <p:nvPr/>
        </p:nvSpPr>
        <p:spPr>
          <a:xfrm>
            <a:off x="1686499" y="1657926"/>
            <a:ext cx="1231025" cy="68481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400" dirty="0"/>
              <a:t>🔋 Battery</a:t>
            </a:r>
          </a:p>
        </p:txBody>
      </p:sp>
      <p:sp>
        <p:nvSpPr>
          <p:cNvPr id="6" name="Rectangle: Rounded Corners 10">
            <a:extLst>
              <a:ext uri="{FF2B5EF4-FFF2-40B4-BE49-F238E27FC236}">
                <a16:creationId xmlns:a16="http://schemas.microsoft.com/office/drawing/2014/main" id="{4E7269C3-7903-1D9D-6EEB-34FAB6DEECC1}"/>
              </a:ext>
            </a:extLst>
          </p:cNvPr>
          <p:cNvSpPr/>
          <p:nvPr/>
        </p:nvSpPr>
        <p:spPr>
          <a:xfrm>
            <a:off x="6457831" y="1655228"/>
            <a:ext cx="1190624" cy="68481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400"/>
              <a:t>User Interaction</a:t>
            </a:r>
          </a:p>
        </p:txBody>
      </p:sp>
      <p:sp>
        <p:nvSpPr>
          <p:cNvPr id="7" name="Rectangle: Rounded Corners 12">
            <a:extLst>
              <a:ext uri="{FF2B5EF4-FFF2-40B4-BE49-F238E27FC236}">
                <a16:creationId xmlns:a16="http://schemas.microsoft.com/office/drawing/2014/main" id="{F8E361C5-EADD-20D6-145C-CBD91380B62C}"/>
              </a:ext>
            </a:extLst>
          </p:cNvPr>
          <p:cNvSpPr/>
          <p:nvPr/>
        </p:nvSpPr>
        <p:spPr>
          <a:xfrm>
            <a:off x="4992953" y="2525708"/>
            <a:ext cx="1190624" cy="46504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200" dirty="0"/>
              <a:t>🔌 Charging Port</a:t>
            </a:r>
          </a:p>
        </p:txBody>
      </p:sp>
      <p:sp>
        <p:nvSpPr>
          <p:cNvPr id="8" name="Rectangle: Rounded Corners 1">
            <a:extLst>
              <a:ext uri="{FF2B5EF4-FFF2-40B4-BE49-F238E27FC236}">
                <a16:creationId xmlns:a16="http://schemas.microsoft.com/office/drawing/2014/main" id="{FBEAF543-63DC-64DA-9120-158C52B7FC35}"/>
              </a:ext>
            </a:extLst>
          </p:cNvPr>
          <p:cNvSpPr/>
          <p:nvPr/>
        </p:nvSpPr>
        <p:spPr>
          <a:xfrm>
            <a:off x="4992952" y="1655228"/>
            <a:ext cx="1190624" cy="68481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400"/>
              <a:t>Power Input</a:t>
            </a:r>
          </a:p>
        </p:txBody>
      </p:sp>
      <p:sp>
        <p:nvSpPr>
          <p:cNvPr id="9" name="Rectangle: Rounded Corners 5">
            <a:extLst>
              <a:ext uri="{FF2B5EF4-FFF2-40B4-BE49-F238E27FC236}">
                <a16:creationId xmlns:a16="http://schemas.microsoft.com/office/drawing/2014/main" id="{EBAD5137-53AF-718F-A745-1CF63A7ED928}"/>
              </a:ext>
            </a:extLst>
          </p:cNvPr>
          <p:cNvSpPr/>
          <p:nvPr/>
        </p:nvSpPr>
        <p:spPr>
          <a:xfrm>
            <a:off x="3116399" y="1657926"/>
            <a:ext cx="1677677" cy="68481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400" dirty="0"/>
              <a:t>⚡Surge-Protection Circuit</a:t>
            </a:r>
          </a:p>
        </p:txBody>
      </p:sp>
    </p:spTree>
    <p:extLst>
      <p:ext uri="{BB962C8B-B14F-4D97-AF65-F5344CB8AC3E}">
        <p14:creationId xmlns:p14="http://schemas.microsoft.com/office/powerpoint/2010/main" val="800587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C7FA5A-9D89-F0DF-326E-4648DC1A0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932472"/>
            <a:ext cx="8229600" cy="39339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b="1" dirty="0">
                <a:ea typeface="+mn-lt"/>
                <a:cs typeface="+mn-lt"/>
              </a:rPr>
              <a:t>Lack of security: The compromise of personal data 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0A4D67-7787-C191-3F79-F1EDC8457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091"/>
            <a:ext cx="8229600" cy="58489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599B"/>
                </a:solidFill>
              </a:rPr>
              <a:t>Undesirable Emergent Properties</a:t>
            </a:r>
          </a:p>
        </p:txBody>
      </p:sp>
      <p:sp>
        <p:nvSpPr>
          <p:cNvPr id="6" name="Rectangle: Rounded Corners 10">
            <a:extLst>
              <a:ext uri="{FF2B5EF4-FFF2-40B4-BE49-F238E27FC236}">
                <a16:creationId xmlns:a16="http://schemas.microsoft.com/office/drawing/2014/main" id="{4E7269C3-7903-1D9D-6EEB-34FAB6DEECC1}"/>
              </a:ext>
            </a:extLst>
          </p:cNvPr>
          <p:cNvSpPr/>
          <p:nvPr/>
        </p:nvSpPr>
        <p:spPr>
          <a:xfrm>
            <a:off x="6815395" y="1668941"/>
            <a:ext cx="1190624" cy="68481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400"/>
              <a:t>User Interaction</a:t>
            </a:r>
          </a:p>
        </p:txBody>
      </p:sp>
      <p:sp>
        <p:nvSpPr>
          <p:cNvPr id="8" name="Rectangle: Rounded Corners 1">
            <a:extLst>
              <a:ext uri="{FF2B5EF4-FFF2-40B4-BE49-F238E27FC236}">
                <a16:creationId xmlns:a16="http://schemas.microsoft.com/office/drawing/2014/main" id="{FBEAF543-63DC-64DA-9120-158C52B7FC35}"/>
              </a:ext>
            </a:extLst>
          </p:cNvPr>
          <p:cNvSpPr/>
          <p:nvPr/>
        </p:nvSpPr>
        <p:spPr>
          <a:xfrm>
            <a:off x="5446762" y="1655226"/>
            <a:ext cx="1190624" cy="68481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400" dirty="0"/>
              <a:t>Location</a:t>
            </a:r>
          </a:p>
        </p:txBody>
      </p:sp>
      <p:sp>
        <p:nvSpPr>
          <p:cNvPr id="3" name="Rectangle: Rounded Corners 4">
            <a:extLst>
              <a:ext uri="{FF2B5EF4-FFF2-40B4-BE49-F238E27FC236}">
                <a16:creationId xmlns:a16="http://schemas.microsoft.com/office/drawing/2014/main" id="{CA63AE7D-FD41-DC8A-4DF4-F2F1B60E24B9}"/>
              </a:ext>
            </a:extLst>
          </p:cNvPr>
          <p:cNvSpPr/>
          <p:nvPr/>
        </p:nvSpPr>
        <p:spPr>
          <a:xfrm>
            <a:off x="1089019" y="1655228"/>
            <a:ext cx="1291455" cy="68481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400" dirty="0"/>
              <a:t>Connectivity</a:t>
            </a: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DBC4741-BC75-CE49-183B-D733C31A26F4}"/>
              </a:ext>
            </a:extLst>
          </p:cNvPr>
          <p:cNvSpPr/>
          <p:nvPr/>
        </p:nvSpPr>
        <p:spPr>
          <a:xfrm>
            <a:off x="2497362" y="1655228"/>
            <a:ext cx="1270419" cy="68481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400" dirty="0"/>
              <a:t>Audio Output</a:t>
            </a:r>
          </a:p>
        </p:txBody>
      </p:sp>
      <p:sp>
        <p:nvSpPr>
          <p:cNvPr id="11" name="Rectangle: Rounded Corners 6">
            <a:extLst>
              <a:ext uri="{FF2B5EF4-FFF2-40B4-BE49-F238E27FC236}">
                <a16:creationId xmlns:a16="http://schemas.microsoft.com/office/drawing/2014/main" id="{39E2ED7F-15BE-DB6B-5DED-D6D3F976AEE2}"/>
              </a:ext>
            </a:extLst>
          </p:cNvPr>
          <p:cNvSpPr/>
          <p:nvPr/>
        </p:nvSpPr>
        <p:spPr>
          <a:xfrm>
            <a:off x="3972062" y="1655227"/>
            <a:ext cx="1270419" cy="68481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400" dirty="0"/>
              <a:t>Capturing Device</a:t>
            </a:r>
          </a:p>
        </p:txBody>
      </p:sp>
      <p:sp>
        <p:nvSpPr>
          <p:cNvPr id="12" name="Rectangle: Rounded Corners 15">
            <a:extLst>
              <a:ext uri="{FF2B5EF4-FFF2-40B4-BE49-F238E27FC236}">
                <a16:creationId xmlns:a16="http://schemas.microsoft.com/office/drawing/2014/main" id="{79F4A04C-3805-4228-A50E-70D7CE5BBACB}"/>
              </a:ext>
            </a:extLst>
          </p:cNvPr>
          <p:cNvSpPr/>
          <p:nvPr/>
        </p:nvSpPr>
        <p:spPr>
          <a:xfrm>
            <a:off x="2582842" y="3099073"/>
            <a:ext cx="1099456" cy="39906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200" dirty="0"/>
              <a:t>🔊  Speaker</a:t>
            </a:r>
          </a:p>
        </p:txBody>
      </p:sp>
      <p:sp>
        <p:nvSpPr>
          <p:cNvPr id="14" name="Rectangle: Rounded Corners 15">
            <a:extLst>
              <a:ext uri="{FF2B5EF4-FFF2-40B4-BE49-F238E27FC236}">
                <a16:creationId xmlns:a16="http://schemas.microsoft.com/office/drawing/2014/main" id="{64D09C4D-D86E-46D3-60FF-5A5BE45E59DE}"/>
              </a:ext>
            </a:extLst>
          </p:cNvPr>
          <p:cNvSpPr/>
          <p:nvPr/>
        </p:nvSpPr>
        <p:spPr>
          <a:xfrm>
            <a:off x="2582094" y="3642412"/>
            <a:ext cx="1100204" cy="53086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IN" sz="1200"/>
              <a:t>Bluetooth Devices</a:t>
            </a:r>
          </a:p>
        </p:txBody>
      </p:sp>
      <p:sp>
        <p:nvSpPr>
          <p:cNvPr id="15" name="Rectangle: Rounded Corners 15">
            <a:extLst>
              <a:ext uri="{FF2B5EF4-FFF2-40B4-BE49-F238E27FC236}">
                <a16:creationId xmlns:a16="http://schemas.microsoft.com/office/drawing/2014/main" id="{6FFC3F73-3D2E-10A3-E30E-A49CEF7E8F18}"/>
              </a:ext>
            </a:extLst>
          </p:cNvPr>
          <p:cNvSpPr/>
          <p:nvPr/>
        </p:nvSpPr>
        <p:spPr>
          <a:xfrm>
            <a:off x="2497361" y="2555794"/>
            <a:ext cx="1270419" cy="39348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IN" sz="1200" dirty="0"/>
              <a:t>🎙️  Microphone</a:t>
            </a:r>
          </a:p>
        </p:txBody>
      </p:sp>
      <p:sp>
        <p:nvSpPr>
          <p:cNvPr id="18" name="Rectangle: Rounded Corners 15">
            <a:extLst>
              <a:ext uri="{FF2B5EF4-FFF2-40B4-BE49-F238E27FC236}">
                <a16:creationId xmlns:a16="http://schemas.microsoft.com/office/drawing/2014/main" id="{A7279ED3-EF53-DA4C-ED94-D2E82FE1D35C}"/>
              </a:ext>
            </a:extLst>
          </p:cNvPr>
          <p:cNvSpPr/>
          <p:nvPr/>
        </p:nvSpPr>
        <p:spPr>
          <a:xfrm>
            <a:off x="1184642" y="3642412"/>
            <a:ext cx="1100204" cy="39413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IN" sz="1200" dirty="0"/>
              <a:t>Bluetooth</a:t>
            </a:r>
          </a:p>
        </p:txBody>
      </p:sp>
      <p:sp>
        <p:nvSpPr>
          <p:cNvPr id="19" name="Rectangle: Rounded Corners 15">
            <a:extLst>
              <a:ext uri="{FF2B5EF4-FFF2-40B4-BE49-F238E27FC236}">
                <a16:creationId xmlns:a16="http://schemas.microsoft.com/office/drawing/2014/main" id="{1DBD0D35-A8D7-CD55-6358-953A66D7D70B}"/>
              </a:ext>
            </a:extLst>
          </p:cNvPr>
          <p:cNvSpPr/>
          <p:nvPr/>
        </p:nvSpPr>
        <p:spPr>
          <a:xfrm>
            <a:off x="1184643" y="3095106"/>
            <a:ext cx="1100203" cy="394139"/>
          </a:xfrm>
          <a:prstGeom prst="roundRect">
            <a:avLst>
              <a:gd name="adj" fmla="val 19088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IN" sz="1200" b="1" dirty="0">
                <a:solidFill>
                  <a:srgbClr val="E0E0E0"/>
                </a:solidFill>
                <a:latin typeface="Helvetica Neue" panose="02000503000000020004" pitchFamily="2" charset="0"/>
              </a:rPr>
              <a:t>📶 </a:t>
            </a:r>
            <a:r>
              <a:rPr lang="en-IN" sz="1200" dirty="0"/>
              <a:t>Carrier</a:t>
            </a:r>
            <a:endParaRPr lang="en-US" sz="1200" dirty="0"/>
          </a:p>
        </p:txBody>
      </p:sp>
      <p:sp>
        <p:nvSpPr>
          <p:cNvPr id="20" name="Rectangle: Rounded Corners 15">
            <a:extLst>
              <a:ext uri="{FF2B5EF4-FFF2-40B4-BE49-F238E27FC236}">
                <a16:creationId xmlns:a16="http://schemas.microsoft.com/office/drawing/2014/main" id="{3DDDF4EC-DE61-E9E6-03CD-21D1673CFA3E}"/>
              </a:ext>
            </a:extLst>
          </p:cNvPr>
          <p:cNvSpPr/>
          <p:nvPr/>
        </p:nvSpPr>
        <p:spPr>
          <a:xfrm>
            <a:off x="1184643" y="2571750"/>
            <a:ext cx="1100203" cy="394139"/>
          </a:xfrm>
          <a:prstGeom prst="roundRect">
            <a:avLst>
              <a:gd name="adj" fmla="val 19088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IN" sz="1200" dirty="0"/>
              <a:t>📡 Wi-Fi</a:t>
            </a:r>
            <a:endParaRPr lang="en-US" sz="1200" dirty="0"/>
          </a:p>
        </p:txBody>
      </p:sp>
      <p:sp>
        <p:nvSpPr>
          <p:cNvPr id="22" name="Rectangle: Rounded Corners 15">
            <a:extLst>
              <a:ext uri="{FF2B5EF4-FFF2-40B4-BE49-F238E27FC236}">
                <a16:creationId xmlns:a16="http://schemas.microsoft.com/office/drawing/2014/main" id="{2C7998F5-FA71-D301-C744-7814B80B6E3F}"/>
              </a:ext>
            </a:extLst>
          </p:cNvPr>
          <p:cNvSpPr/>
          <p:nvPr/>
        </p:nvSpPr>
        <p:spPr>
          <a:xfrm>
            <a:off x="5491972" y="2555144"/>
            <a:ext cx="1100203" cy="394139"/>
          </a:xfrm>
          <a:prstGeom prst="roundRect">
            <a:avLst>
              <a:gd name="adj" fmla="val 19088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IN" sz="1200" b="1" dirty="0">
                <a:solidFill>
                  <a:srgbClr val="E0E0E0"/>
                </a:solidFill>
                <a:latin typeface="Helvetica Neue" panose="02000503000000020004" pitchFamily="2" charset="0"/>
              </a:rPr>
              <a:t>🛰️  </a:t>
            </a:r>
            <a:r>
              <a:rPr lang="en-IN" sz="1200" dirty="0"/>
              <a:t>GPS</a:t>
            </a:r>
            <a:endParaRPr lang="en-US" sz="1200" dirty="0"/>
          </a:p>
        </p:txBody>
      </p:sp>
      <p:sp>
        <p:nvSpPr>
          <p:cNvPr id="23" name="Rectangle: Rounded Corners 15">
            <a:extLst>
              <a:ext uri="{FF2B5EF4-FFF2-40B4-BE49-F238E27FC236}">
                <a16:creationId xmlns:a16="http://schemas.microsoft.com/office/drawing/2014/main" id="{75003D30-D80E-6937-9005-46DB2C8677DA}"/>
              </a:ext>
            </a:extLst>
          </p:cNvPr>
          <p:cNvSpPr/>
          <p:nvPr/>
        </p:nvSpPr>
        <p:spPr>
          <a:xfrm>
            <a:off x="4057543" y="2555144"/>
            <a:ext cx="1099456" cy="39349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IN" sz="1200" dirty="0">
                <a:latin typeface="Helvetica Neue"/>
              </a:rPr>
              <a:t>📷 Camera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13005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C7FA5A-9D89-F0DF-326E-4648DC1A0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932472"/>
            <a:ext cx="8229600" cy="39339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b="1" dirty="0">
                <a:ea typeface="+mn-lt"/>
                <a:cs typeface="+mn-lt"/>
              </a:rPr>
              <a:t>Possibility of physical damage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0A4D67-7787-C191-3F79-F1EDC8457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091"/>
            <a:ext cx="8229600" cy="58489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599B"/>
                </a:solidFill>
              </a:rPr>
              <a:t>Undesirable Emergent Properties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5113CD8-4282-DAEF-9CEC-DB1FEA44A3D6}"/>
              </a:ext>
            </a:extLst>
          </p:cNvPr>
          <p:cNvSpPr/>
          <p:nvPr/>
        </p:nvSpPr>
        <p:spPr>
          <a:xfrm>
            <a:off x="5344098" y="1655228"/>
            <a:ext cx="1231025" cy="68481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400" dirty="0"/>
              <a:t>🔋 Battery</a:t>
            </a:r>
          </a:p>
        </p:txBody>
      </p:sp>
      <p:sp>
        <p:nvSpPr>
          <p:cNvPr id="6" name="Rectangle: Rounded Corners 10">
            <a:extLst>
              <a:ext uri="{FF2B5EF4-FFF2-40B4-BE49-F238E27FC236}">
                <a16:creationId xmlns:a16="http://schemas.microsoft.com/office/drawing/2014/main" id="{4E7269C3-7903-1D9D-6EEB-34FAB6DEECC1}"/>
              </a:ext>
            </a:extLst>
          </p:cNvPr>
          <p:cNvSpPr/>
          <p:nvPr/>
        </p:nvSpPr>
        <p:spPr>
          <a:xfrm>
            <a:off x="6832404" y="1655228"/>
            <a:ext cx="1190624" cy="68481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400" dirty="0"/>
              <a:t>User Interactivity</a:t>
            </a:r>
          </a:p>
        </p:txBody>
      </p:sp>
      <p:sp>
        <p:nvSpPr>
          <p:cNvPr id="3" name="Rectangle: Rounded Corners 12">
            <a:extLst>
              <a:ext uri="{FF2B5EF4-FFF2-40B4-BE49-F238E27FC236}">
                <a16:creationId xmlns:a16="http://schemas.microsoft.com/office/drawing/2014/main" id="{BFEDA7B1-0F54-33DF-4800-DB52E3A2D50D}"/>
              </a:ext>
            </a:extLst>
          </p:cNvPr>
          <p:cNvSpPr/>
          <p:nvPr/>
        </p:nvSpPr>
        <p:spPr>
          <a:xfrm>
            <a:off x="3907429" y="2554826"/>
            <a:ext cx="1190623" cy="64240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IN" sz="1200" dirty="0">
                <a:latin typeface="Helvetica Neue"/>
              </a:rPr>
              <a:t>🏿 </a:t>
            </a:r>
            <a:r>
              <a:rPr lang="en-US" sz="1200" dirty="0"/>
              <a:t>CPU, DAC, other chipsets</a:t>
            </a:r>
          </a:p>
        </p:txBody>
      </p:sp>
      <p:sp>
        <p:nvSpPr>
          <p:cNvPr id="10" name="Rectangle: Rounded Corners 4">
            <a:extLst>
              <a:ext uri="{FF2B5EF4-FFF2-40B4-BE49-F238E27FC236}">
                <a16:creationId xmlns:a16="http://schemas.microsoft.com/office/drawing/2014/main" id="{A9CF4F18-6270-E535-7536-CB9C5EC0AE4C}"/>
              </a:ext>
            </a:extLst>
          </p:cNvPr>
          <p:cNvSpPr/>
          <p:nvPr/>
        </p:nvSpPr>
        <p:spPr>
          <a:xfrm>
            <a:off x="1077819" y="1646892"/>
            <a:ext cx="1190624" cy="68481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400"/>
              <a:t>Input</a:t>
            </a:r>
          </a:p>
        </p:txBody>
      </p:sp>
      <p:sp>
        <p:nvSpPr>
          <p:cNvPr id="11" name="Rectangle: Rounded Corners 4">
            <a:extLst>
              <a:ext uri="{FF2B5EF4-FFF2-40B4-BE49-F238E27FC236}">
                <a16:creationId xmlns:a16="http://schemas.microsoft.com/office/drawing/2014/main" id="{3B1591C7-AEAA-4D81-C07F-E59331E954C0}"/>
              </a:ext>
            </a:extLst>
          </p:cNvPr>
          <p:cNvSpPr/>
          <p:nvPr/>
        </p:nvSpPr>
        <p:spPr>
          <a:xfrm>
            <a:off x="2488430" y="1641400"/>
            <a:ext cx="1190624" cy="68481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400"/>
              <a:t>Output</a:t>
            </a:r>
          </a:p>
        </p:txBody>
      </p:sp>
      <p:sp>
        <p:nvSpPr>
          <p:cNvPr id="12" name="Rectangle: Rounded Corners 4">
            <a:extLst>
              <a:ext uri="{FF2B5EF4-FFF2-40B4-BE49-F238E27FC236}">
                <a16:creationId xmlns:a16="http://schemas.microsoft.com/office/drawing/2014/main" id="{A32DF0B9-F223-0887-0A41-A8EAB4709693}"/>
              </a:ext>
            </a:extLst>
          </p:cNvPr>
          <p:cNvSpPr/>
          <p:nvPr/>
        </p:nvSpPr>
        <p:spPr>
          <a:xfrm>
            <a:off x="3907428" y="1641400"/>
            <a:ext cx="1190624" cy="68481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400"/>
              <a:t>Computing Circuitry</a:t>
            </a:r>
          </a:p>
        </p:txBody>
      </p:sp>
      <p:sp>
        <p:nvSpPr>
          <p:cNvPr id="15" name="Rectangle: Rounded Corners 12">
            <a:extLst>
              <a:ext uri="{FF2B5EF4-FFF2-40B4-BE49-F238E27FC236}">
                <a16:creationId xmlns:a16="http://schemas.microsoft.com/office/drawing/2014/main" id="{FAC54E3C-3D41-ECA8-16D8-FA2A05C145E2}"/>
              </a:ext>
            </a:extLst>
          </p:cNvPr>
          <p:cNvSpPr/>
          <p:nvPr/>
        </p:nvSpPr>
        <p:spPr>
          <a:xfrm>
            <a:off x="1064093" y="2476976"/>
            <a:ext cx="1190623" cy="46504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.AppleSystemUIFont"/>
              </a:rPr>
              <a:t>📲 Capacitive touch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Rectangle: Rounded Corners 12">
            <a:extLst>
              <a:ext uri="{FF2B5EF4-FFF2-40B4-BE49-F238E27FC236}">
                <a16:creationId xmlns:a16="http://schemas.microsoft.com/office/drawing/2014/main" id="{A36079B7-434B-1058-F42E-7DFA56B2FC93}"/>
              </a:ext>
            </a:extLst>
          </p:cNvPr>
          <p:cNvSpPr/>
          <p:nvPr/>
        </p:nvSpPr>
        <p:spPr>
          <a:xfrm>
            <a:off x="1072288" y="3044642"/>
            <a:ext cx="1190623" cy="39906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.AppleSystemUIFont"/>
              </a:rPr>
              <a:t>🎙️ Microphone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Rectangle: Rounded Corners 12">
            <a:extLst>
              <a:ext uri="{FF2B5EF4-FFF2-40B4-BE49-F238E27FC236}">
                <a16:creationId xmlns:a16="http://schemas.microsoft.com/office/drawing/2014/main" id="{3181D801-EE4C-1547-87F6-FC55AF2AABD1}"/>
              </a:ext>
            </a:extLst>
          </p:cNvPr>
          <p:cNvSpPr/>
          <p:nvPr/>
        </p:nvSpPr>
        <p:spPr>
          <a:xfrm>
            <a:off x="1072288" y="3529833"/>
            <a:ext cx="1190623" cy="46504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.AppleSystemUIFont"/>
              </a:rPr>
              <a:t>🔘 Power and Volume buttons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Rectangle: Rounded Corners 15">
            <a:extLst>
              <a:ext uri="{FF2B5EF4-FFF2-40B4-BE49-F238E27FC236}">
                <a16:creationId xmlns:a16="http://schemas.microsoft.com/office/drawing/2014/main" id="{9D02D790-5E1C-0F2C-A1C5-639DFAAE7D27}"/>
              </a:ext>
            </a:extLst>
          </p:cNvPr>
          <p:cNvSpPr/>
          <p:nvPr/>
        </p:nvSpPr>
        <p:spPr>
          <a:xfrm>
            <a:off x="2534014" y="2997699"/>
            <a:ext cx="1099456" cy="39906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200" dirty="0"/>
              <a:t>🔊  Speaker</a:t>
            </a:r>
          </a:p>
        </p:txBody>
      </p:sp>
      <p:sp>
        <p:nvSpPr>
          <p:cNvPr id="19" name="Rectangle: Rounded Corners 15">
            <a:extLst>
              <a:ext uri="{FF2B5EF4-FFF2-40B4-BE49-F238E27FC236}">
                <a16:creationId xmlns:a16="http://schemas.microsoft.com/office/drawing/2014/main" id="{C1F02D56-560F-074F-7F05-6FBD2DA0587C}"/>
              </a:ext>
            </a:extLst>
          </p:cNvPr>
          <p:cNvSpPr/>
          <p:nvPr/>
        </p:nvSpPr>
        <p:spPr>
          <a:xfrm>
            <a:off x="2534014" y="2465500"/>
            <a:ext cx="1099456" cy="39906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200" dirty="0"/>
              <a:t>📱 Screen</a:t>
            </a:r>
          </a:p>
        </p:txBody>
      </p:sp>
    </p:spTree>
    <p:extLst>
      <p:ext uri="{BB962C8B-B14F-4D97-AF65-F5344CB8AC3E}">
        <p14:creationId xmlns:p14="http://schemas.microsoft.com/office/powerpoint/2010/main" val="2243901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4128FA-8874-AA88-A7FD-30215DC58C1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579540"/>
            <a:ext cx="8229600" cy="67945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II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A323CC-6211-8768-9A0E-0B472405C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78707"/>
            <a:ext cx="8229600" cy="178608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Causal Loop Model</a:t>
            </a:r>
            <a:br>
              <a:rPr lang="en-US" dirty="0"/>
            </a:br>
            <a:r>
              <a:rPr lang="en-US" sz="2800" dirty="0"/>
              <a:t>Cell phone project 🤳🏻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306523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Diagram&#10;&#10;Description automatically generated">
            <a:extLst>
              <a:ext uri="{FF2B5EF4-FFF2-40B4-BE49-F238E27FC236}">
                <a16:creationId xmlns:a16="http://schemas.microsoft.com/office/drawing/2014/main" id="{711CED1D-6DA5-3240-3CC7-5FAC9E971CCB}"/>
              </a:ext>
            </a:extLst>
          </p:cNvPr>
          <p:cNvPicPr>
            <a:picLocks noGrp="1" noChangeAspect="1"/>
          </p:cNvPicPr>
          <p:nvPr>
            <p:ph type="chart" sz="quarter" idx="11"/>
          </p:nvPr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201" y="153547"/>
            <a:ext cx="7958246" cy="4572000"/>
          </a:xfrm>
          <a:noFill/>
          <a:ln w="19050">
            <a:solidFill>
              <a:schemeClr val="tx1"/>
            </a:solidFill>
          </a:ln>
          <a:effectLst>
            <a:outerShdw blurRad="50800" dist="50800" dir="5400000" sx="26000" sy="26000" algn="ctr" rotWithShape="0">
              <a:srgbClr val="000000"/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E5FB78A-4BFF-2C62-BA43-B3B535337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24" y="4654941"/>
            <a:ext cx="8229600" cy="488559"/>
          </a:xfrm>
        </p:spPr>
        <p:txBody>
          <a:bodyPr>
            <a:normAutofit/>
          </a:bodyPr>
          <a:lstStyle/>
          <a:p>
            <a:r>
              <a:rPr lang="en-US" sz="1600" b="0" dirty="0">
                <a:solidFill>
                  <a:schemeClr val="tx1"/>
                </a:solidFill>
              </a:rPr>
              <a:t>Causal Loop Diagram of a model for examining a new cell phone project</a:t>
            </a:r>
          </a:p>
        </p:txBody>
      </p:sp>
    </p:spTree>
    <p:extLst>
      <p:ext uri="{BB962C8B-B14F-4D97-AF65-F5344CB8AC3E}">
        <p14:creationId xmlns:p14="http://schemas.microsoft.com/office/powerpoint/2010/main" val="537831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, polygon&#10;&#10;Description automatically generated">
            <a:extLst>
              <a:ext uri="{FF2B5EF4-FFF2-40B4-BE49-F238E27FC236}">
                <a16:creationId xmlns:a16="http://schemas.microsoft.com/office/drawing/2014/main" id="{CDE85492-CE31-A55E-E59F-495FECD1A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58240"/>
            <a:ext cx="4038600" cy="1413510"/>
          </a:xfrm>
          <a:prstGeom prst="rect">
            <a:avLst/>
          </a:prstGeom>
          <a:noFill/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C7FA5A-9D89-F0DF-326E-4648DC1A0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0" y="1012403"/>
            <a:ext cx="4241494" cy="3855903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u="sng" dirty="0">
                <a:effectLst/>
                <a:latin typeface="+mn-lt"/>
              </a:rPr>
              <a:t>Revenue</a:t>
            </a:r>
            <a:endParaRPr lang="en-IN" b="1" u="sng" dirty="0">
              <a:effectLst/>
              <a:latin typeface="+mn-lt"/>
            </a:endParaRP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dirty="0">
                <a:effectLst/>
                <a:latin typeface="+mn-lt"/>
              </a:rPr>
              <a:t>The money generated from normal business operations, calculated as the average sales price times the number of units sold (Hayes, 2022).</a:t>
            </a:r>
            <a:endParaRPr lang="en-US" sz="1200" b="1" dirty="0">
              <a:effectLst/>
              <a:latin typeface="+mn-lt"/>
            </a:endParaRPr>
          </a:p>
          <a:p>
            <a:pPr marL="0" marR="0" lvl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b="1" dirty="0">
                <a:effectLst/>
                <a:latin typeface="+mn-lt"/>
              </a:rPr>
              <a:t>♾ Revenue</a:t>
            </a:r>
            <a:r>
              <a:rPr lang="en-US" sz="1200" dirty="0">
                <a:effectLst/>
                <a:latin typeface="+mn-lt"/>
              </a:rPr>
              <a:t> is positively affected by the </a:t>
            </a:r>
            <a:r>
              <a:rPr lang="en-US" sz="1200" b="1" dirty="0">
                <a:effectLst/>
                <a:latin typeface="+mn-lt"/>
              </a:rPr>
              <a:t>Selling price</a:t>
            </a:r>
            <a:r>
              <a:rPr lang="en-US" sz="1200" dirty="0">
                <a:effectLst/>
                <a:latin typeface="+mn-lt"/>
              </a:rPr>
              <a:t> and </a:t>
            </a:r>
            <a:r>
              <a:rPr lang="en-US" sz="1200" b="1" dirty="0">
                <a:effectLst/>
                <a:latin typeface="+mn-lt"/>
              </a:rPr>
              <a:t>Sales</a:t>
            </a:r>
            <a:r>
              <a:rPr lang="en-US" sz="1200" dirty="0">
                <a:effectLst/>
                <a:latin typeface="+mn-lt"/>
              </a:rPr>
              <a:t>; it also has a positive effect on the </a:t>
            </a:r>
            <a:r>
              <a:rPr lang="en-US" sz="1200" b="1" dirty="0">
                <a:effectLst/>
                <a:latin typeface="+mn-lt"/>
              </a:rPr>
              <a:t>Profit</a:t>
            </a:r>
            <a:r>
              <a:rPr lang="en-US" sz="1200" dirty="0">
                <a:effectLst/>
                <a:latin typeface="+mn-lt"/>
              </a:rPr>
              <a:t>.</a:t>
            </a:r>
          </a:p>
          <a:p>
            <a:pPr marL="0" marR="0" lvl="0" indent="0">
              <a:spcBef>
                <a:spcPts val="0"/>
              </a:spcBef>
              <a:spcAft>
                <a:spcPts val="800"/>
              </a:spcAft>
              <a:buNone/>
            </a:pPr>
            <a:endParaRPr lang="en-US" sz="1200" dirty="0">
              <a:latin typeface="+mn-lt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u="sng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Profit</a:t>
            </a:r>
            <a:endParaRPr lang="en-IN" b="1" u="sng" dirty="0"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The financial benefit realized when revenue generated from a business activity exceeds the expenses, costs, and taxes involved in sustaining the activity in question (Kenton, 2022). 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b="1" dirty="0">
                <a:effectLst/>
                <a:latin typeface="+mn-lt"/>
              </a:rPr>
              <a:t>♾ </a:t>
            </a:r>
            <a:r>
              <a:rPr lang="en-US" sz="1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Profit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is positively affected by the </a:t>
            </a:r>
            <a:r>
              <a:rPr lang="en-US" sz="1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Revenue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and is negatively affected by the </a:t>
            </a:r>
            <a:r>
              <a:rPr lang="en-US" sz="1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Costs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; It positively effects the </a:t>
            </a:r>
            <a:r>
              <a:rPr lang="en-US" sz="1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Budget/Capital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and future </a:t>
            </a:r>
            <a:r>
              <a:rPr lang="en-US" sz="1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Investments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0A4D67-7787-C191-3F79-F1EDC8457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469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Data Dictionary</a:t>
            </a:r>
          </a:p>
        </p:txBody>
      </p:sp>
      <p:pic>
        <p:nvPicPr>
          <p:cNvPr id="14" name="Picture 13" descr="A picture containing diagram&#10;&#10;Description automatically generated">
            <a:extLst>
              <a:ext uri="{FF2B5EF4-FFF2-40B4-BE49-F238E27FC236}">
                <a16:creationId xmlns:a16="http://schemas.microsoft.com/office/drawing/2014/main" id="{9AA8080F-6182-D6EA-BC8F-035797FCA8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060" b="89881" l="1117" r="92737">
                        <a14:foregroundMark x1="8659" y1="22917" x2="8659" y2="22917"/>
                        <a14:foregroundMark x1="19832" y1="25298" x2="19832" y2="25298"/>
                        <a14:foregroundMark x1="39665" y1="23512" x2="39665" y2="23512"/>
                        <a14:foregroundMark x1="2374" y1="10714" x2="3771" y2="71131"/>
                        <a14:foregroundMark x1="3771" y1="71131" x2="15922" y2="88690"/>
                        <a14:foregroundMark x1="15922" y1="88690" x2="41760" y2="94940"/>
                        <a14:foregroundMark x1="41760" y1="94940" x2="79330" y2="84821"/>
                        <a14:foregroundMark x1="79330" y1="84821" x2="91480" y2="89881"/>
                        <a14:foregroundMark x1="92389" y1="84524" x2="95670" y2="65179"/>
                        <a14:foregroundMark x1="91480" y1="89881" x2="92389" y2="84524"/>
                        <a14:foregroundMark x1="95670" y1="65179" x2="93855" y2="27976"/>
                        <a14:foregroundMark x1="92517" y1="24107" x2="86034" y2="5357"/>
                        <a14:foregroundMark x1="93855" y1="27976" x2="92517" y2="24107"/>
                        <a14:foregroundMark x1="86034" y1="5357" x2="1536" y2="12500"/>
                        <a14:foregroundMark x1="59637" y1="26786" x2="51117" y2="47619"/>
                        <a14:foregroundMark x1="51117" y1="47619" x2="70112" y2="54762"/>
                        <a14:foregroundMark x1="70112" y1="54762" x2="70531" y2="25298"/>
                        <a14:foregroundMark x1="70531" y1="25298" x2="56285" y2="36905"/>
                        <a14:foregroundMark x1="56285" y1="36905" x2="62291" y2="63988"/>
                        <a14:foregroundMark x1="62291" y1="63988" x2="72905" y2="42560"/>
                        <a14:foregroundMark x1="72905" y1="42560" x2="57123" y2="27381"/>
                        <a14:foregroundMark x1="57123" y1="27381" x2="51816" y2="58929"/>
                        <a14:foregroundMark x1="51816" y1="58929" x2="66899" y2="33929"/>
                        <a14:foregroundMark x1="66899" y1="33929" x2="52793" y2="29762"/>
                        <a14:foregroundMark x1="52793" y1="29762" x2="56983" y2="72619"/>
                        <a14:foregroundMark x1="56983" y1="72619" x2="69972" y2="72321"/>
                        <a14:foregroundMark x1="69972" y1="72321" x2="67458" y2="34821"/>
                        <a14:foregroundMark x1="67458" y1="34821" x2="53771" y2="29464"/>
                        <a14:foregroundMark x1="53771" y1="29464" x2="53352" y2="61012"/>
                        <a14:foregroundMark x1="53352" y1="61012" x2="70670" y2="61607"/>
                        <a14:foregroundMark x1="70670" y1="61607" x2="74022" y2="57143"/>
                        <a14:foregroundMark x1="86154" y1="34524" x2="81844" y2="63393"/>
                        <a14:foregroundMark x1="87709" y1="24107" x2="86154" y2="34524"/>
                        <a14:foregroundMark x1="81844" y1="63393" x2="89804" y2="86905"/>
                        <a14:foregroundMark x1="89804" y1="86905" x2="92039" y2="50893"/>
                        <a14:foregroundMark x1="92039" y1="50893" x2="80168" y2="43750"/>
                        <a14:foregroundMark x1="80168" y1="43750" x2="78911" y2="71131"/>
                        <a14:foregroundMark x1="78911" y1="71131" x2="92877" y2="61905"/>
                        <a14:foregroundMark x1="92877" y1="61905" x2="92877" y2="61905"/>
                        <a14:foregroundMark x1="68575" y1="46131" x2="62989" y2="16964"/>
                        <a14:foregroundMark x1="62989" y1="16964" x2="14385" y2="13690"/>
                        <a14:foregroundMark x1="14385" y1="13690" x2="1676" y2="21131"/>
                        <a14:foregroundMark x1="1676" y1="21131" x2="1117" y2="55952"/>
                        <a14:foregroundMark x1="1117" y1="55952" x2="15782" y2="81250"/>
                        <a14:foregroundMark x1="15782" y1="81250" x2="31844" y2="85714"/>
                        <a14:foregroundMark x1="31844" y1="85714" x2="61453" y2="77679"/>
                        <a14:foregroundMark x1="61453" y1="77679" x2="70531" y2="59226"/>
                        <a14:foregroundMark x1="70531" y1="59226" x2="68575" y2="41369"/>
                        <a14:backgroundMark x1="93156" y1="24107" x2="93156" y2="24107"/>
                        <a14:backgroundMark x1="87430" y1="34524" x2="87430" y2="34524"/>
                        <a14:backgroundMark x1="86313" y1="36905" x2="87989" y2="35714"/>
                        <a14:backgroundMark x1="95950" y1="81548" x2="95112" y2="90774"/>
                        <a14:backgroundMark x1="92598" y1="84524" x2="92598" y2="845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14990"/>
            <a:ext cx="4038601" cy="189520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5103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C7FA5A-9D89-F0DF-326E-4648DC1A0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0" y="1012403"/>
            <a:ext cx="4038600" cy="385590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u="sng" dirty="0">
                <a:effectLst/>
                <a:latin typeface="+mn-lt"/>
              </a:rPr>
              <a:t>Selling price</a:t>
            </a:r>
            <a:endParaRPr lang="en-IN" b="1" u="sng" dirty="0">
              <a:effectLst/>
              <a:latin typeface="+mn-lt"/>
            </a:endParaRPr>
          </a:p>
          <a:p>
            <a:pPr marL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dirty="0">
                <a:effectLst/>
                <a:latin typeface="+mn-lt"/>
              </a:rPr>
              <a:t>Price is the amount a customer is paying for a product or service 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(Murphy, 2022).</a:t>
            </a:r>
            <a:endParaRPr lang="en-US" sz="1200" b="1" dirty="0">
              <a:effectLst/>
              <a:latin typeface="+mn-lt"/>
            </a:endParaRPr>
          </a:p>
          <a:p>
            <a:pPr marL="0" marR="0" lvl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b="1" dirty="0">
                <a:effectLst/>
                <a:latin typeface="+mn-lt"/>
              </a:rPr>
              <a:t>♾ Price </a:t>
            </a:r>
            <a:r>
              <a:rPr lang="en-US" sz="1200" dirty="0">
                <a:effectLst/>
                <a:latin typeface="+mn-lt"/>
              </a:rPr>
              <a:t>has a positive effect on the </a:t>
            </a:r>
            <a:r>
              <a:rPr lang="en-US" sz="1200" b="1" dirty="0">
                <a:latin typeface="+mn-lt"/>
              </a:rPr>
              <a:t>R</a:t>
            </a:r>
            <a:r>
              <a:rPr lang="en-US" sz="1200" b="1" dirty="0">
                <a:effectLst/>
                <a:latin typeface="+mn-lt"/>
              </a:rPr>
              <a:t>evenue</a:t>
            </a:r>
            <a:r>
              <a:rPr lang="en-US" sz="1200" dirty="0">
                <a:effectLst/>
                <a:latin typeface="+mn-lt"/>
              </a:rPr>
              <a:t> but negatively affects the</a:t>
            </a:r>
            <a:r>
              <a:rPr lang="en-US" sz="1200" b="1" dirty="0">
                <a:effectLst/>
                <a:latin typeface="+mn-lt"/>
              </a:rPr>
              <a:t> Product desirability.</a:t>
            </a:r>
            <a:endParaRPr lang="en-US" sz="1200" dirty="0">
              <a:latin typeface="+mn-lt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b="1" u="sng" dirty="0"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u="sng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Cost</a:t>
            </a:r>
            <a:endParaRPr lang="en-IN" b="1" u="sng" dirty="0"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Cost is the expense incurred for making a product or service that is sold by a company (Murphy, 2022).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b="1" dirty="0">
                <a:effectLst/>
                <a:latin typeface="+mn-lt"/>
              </a:rPr>
              <a:t>♾ </a:t>
            </a:r>
            <a:r>
              <a:rPr lang="en-US" sz="1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Cost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is increased by spending in </a:t>
            </a:r>
            <a:r>
              <a:rPr lang="en-US" sz="1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Marketing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and can be reduced by improvements in </a:t>
            </a:r>
            <a:r>
              <a:rPr lang="en-US" sz="1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Supply chain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; it has a negative effect on the </a:t>
            </a:r>
            <a:r>
              <a:rPr lang="en-US" sz="1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Profit.</a:t>
            </a:r>
            <a:endParaRPr lang="en-IN" sz="12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800"/>
              </a:spcAft>
              <a:buNone/>
            </a:pPr>
            <a:endParaRPr lang="en-IN" sz="1200" dirty="0">
              <a:effectLst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0A4D67-7787-C191-3F79-F1EDC8457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469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Data Dictionary</a:t>
            </a:r>
          </a:p>
        </p:txBody>
      </p:sp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08A04E58-CEB3-95F2-A725-EF40EA2D3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96" y="2748041"/>
            <a:ext cx="4054604" cy="1560339"/>
          </a:xfrm>
          <a:prstGeom prst="rect">
            <a:avLst/>
          </a:prstGeom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A54A697-E736-290C-BF65-40B52537E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02" y="903391"/>
            <a:ext cx="3300991" cy="205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83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C7FA5A-9D89-F0DF-326E-4648DC1A0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9" y="1012403"/>
            <a:ext cx="4230477" cy="385590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u="sng" dirty="0">
                <a:effectLst/>
                <a:latin typeface="+mn-lt"/>
              </a:rPr>
              <a:t>Sales</a:t>
            </a:r>
            <a:endParaRPr lang="en-IN" b="1" u="sng" dirty="0">
              <a:effectLst/>
              <a:latin typeface="+mn-lt"/>
            </a:endParaRPr>
          </a:p>
          <a:p>
            <a:pPr marL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dirty="0">
                <a:effectLst/>
                <a:latin typeface="+mn-lt"/>
              </a:rPr>
              <a:t>Economic metric that tracks consumer demand for finished goods (</a:t>
            </a:r>
            <a:r>
              <a:rPr lang="en-US" sz="1200" dirty="0">
                <a:latin typeface="+mn-lt"/>
                <a:ea typeface="+mn-lt"/>
                <a:cs typeface="+mn-lt"/>
              </a:rPr>
              <a:t>Kenton, 2022).</a:t>
            </a:r>
            <a:endParaRPr lang="en-US" sz="1200" b="1" dirty="0">
              <a:effectLst/>
              <a:latin typeface="+mn-lt"/>
            </a:endParaRPr>
          </a:p>
          <a:p>
            <a:pPr marL="0" marR="0" lvl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b="1" dirty="0">
                <a:effectLst/>
                <a:latin typeface="+mn-lt"/>
              </a:rPr>
              <a:t>♾ Sales</a:t>
            </a:r>
            <a:r>
              <a:rPr lang="en-US" sz="1200" dirty="0">
                <a:effectLst/>
                <a:latin typeface="+mn-lt"/>
              </a:rPr>
              <a:t> is positively affected by the </a:t>
            </a:r>
            <a:r>
              <a:rPr lang="en-US" sz="1200" b="1" dirty="0">
                <a:effectLst/>
                <a:latin typeface="+mn-lt"/>
              </a:rPr>
              <a:t>Product Desirability </a:t>
            </a:r>
            <a:r>
              <a:rPr lang="en-US" sz="1200" dirty="0">
                <a:effectLst/>
                <a:latin typeface="+mn-lt"/>
              </a:rPr>
              <a:t>and has positive effect on the </a:t>
            </a:r>
            <a:r>
              <a:rPr lang="en-US" sz="1200" b="1" dirty="0">
                <a:effectLst/>
                <a:latin typeface="+mn-lt"/>
              </a:rPr>
              <a:t>Revenue</a:t>
            </a:r>
            <a:r>
              <a:rPr lang="en-US" sz="1200" dirty="0">
                <a:effectLst/>
                <a:latin typeface="+mn-lt"/>
              </a:rPr>
              <a:t>. It also forms a delayed negative-feedback loop with </a:t>
            </a:r>
            <a:r>
              <a:rPr lang="en-US" sz="1200" b="1" dirty="0">
                <a:effectLst/>
                <a:latin typeface="+mn-lt"/>
              </a:rPr>
              <a:t>Market saturation</a:t>
            </a:r>
            <a:r>
              <a:rPr lang="en-US" sz="1200" dirty="0">
                <a:effectLst/>
                <a:latin typeface="+mn-lt"/>
              </a:rPr>
              <a:t>.</a:t>
            </a:r>
          </a:p>
          <a:p>
            <a:pPr marL="0" marR="0" lvl="0" indent="0">
              <a:spcBef>
                <a:spcPts val="0"/>
              </a:spcBef>
              <a:spcAft>
                <a:spcPts val="800"/>
              </a:spcAft>
              <a:buNone/>
            </a:pPr>
            <a:endParaRPr lang="en-US" sz="1200" dirty="0">
              <a:latin typeface="+mn-lt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u="sng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Market Saturation 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Market saturation arises when the volume of a product or service in a marketplace has been maximized. At the point of saturation, a company can only achieve further growth through new product improvements. (Hargrave, 2022)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b="1" dirty="0">
                <a:effectLst/>
                <a:latin typeface="+mn-lt"/>
              </a:rPr>
              <a:t>♾ Market Saturation </a:t>
            </a:r>
            <a:r>
              <a:rPr lang="en-US" sz="1200" dirty="0">
                <a:effectLst/>
                <a:latin typeface="+mn-lt"/>
              </a:rPr>
              <a:t>is positively affected by increase in </a:t>
            </a:r>
            <a:r>
              <a:rPr lang="en-US" sz="1200" b="1" dirty="0">
                <a:effectLst/>
                <a:latin typeface="+mn-lt"/>
              </a:rPr>
              <a:t>Sales</a:t>
            </a:r>
            <a:r>
              <a:rPr lang="en-US" sz="1200" dirty="0">
                <a:effectLst/>
                <a:latin typeface="+mn-lt"/>
              </a:rPr>
              <a:t> and can in-turn negatively impact the further </a:t>
            </a:r>
            <a:r>
              <a:rPr lang="en-US" sz="1200" b="1" dirty="0">
                <a:effectLst/>
                <a:latin typeface="+mn-lt"/>
              </a:rPr>
              <a:t>Sale</a:t>
            </a:r>
            <a:r>
              <a:rPr lang="en-US" sz="1200" dirty="0">
                <a:effectLst/>
                <a:latin typeface="+mn-lt"/>
              </a:rPr>
              <a:t> of the product</a:t>
            </a:r>
            <a:r>
              <a:rPr lang="en-US" sz="1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2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800"/>
              </a:spcAft>
              <a:buNone/>
            </a:pPr>
            <a:endParaRPr lang="en-IN" sz="1200" dirty="0">
              <a:effectLst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0A4D67-7787-C191-3F79-F1EDC8457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469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Data Dictionary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D07A598-D3E7-8822-1418-BD31C646B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23" y="1421175"/>
            <a:ext cx="4197083" cy="208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69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4128FA-8874-AA88-A7FD-30215DC58C1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579540"/>
            <a:ext cx="8229600" cy="67945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A323CC-6211-8768-9A0E-0B472405C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78707"/>
            <a:ext cx="8229600" cy="178608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Emergent Properties</a:t>
            </a:r>
            <a:br>
              <a:rPr lang="en-US" dirty="0"/>
            </a:br>
            <a:r>
              <a:rPr lang="en-US" dirty="0"/>
              <a:t>📲</a:t>
            </a:r>
          </a:p>
        </p:txBody>
      </p:sp>
    </p:spTree>
    <p:extLst>
      <p:ext uri="{BB962C8B-B14F-4D97-AF65-F5344CB8AC3E}">
        <p14:creationId xmlns:p14="http://schemas.microsoft.com/office/powerpoint/2010/main" val="2589077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C7FA5A-9D89-F0DF-326E-4648DC1A0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0" y="1012403"/>
            <a:ext cx="4131326" cy="385590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u="sng" dirty="0">
                <a:effectLst/>
                <a:latin typeface="+mn-lt"/>
              </a:rPr>
              <a:t>Budget/Capital</a:t>
            </a:r>
          </a:p>
          <a:p>
            <a:pPr marL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dirty="0">
                <a:effectLst/>
                <a:latin typeface="+mn-lt"/>
              </a:rPr>
              <a:t>The money available to fund day-to-day operations and bankroll expansion for the future. (Hargrave, 2022).</a:t>
            </a:r>
            <a:endParaRPr lang="en-US" b="1" dirty="0">
              <a:effectLst/>
              <a:latin typeface="+mn-lt"/>
            </a:endParaRPr>
          </a:p>
          <a:p>
            <a:pPr marL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b="1" dirty="0">
                <a:effectLst/>
                <a:latin typeface="+mn-lt"/>
              </a:rPr>
              <a:t>♾ </a:t>
            </a:r>
            <a:r>
              <a:rPr lang="en-US" sz="1200" dirty="0">
                <a:effectLst/>
                <a:latin typeface="+mn-lt"/>
              </a:rPr>
              <a:t>Both </a:t>
            </a:r>
            <a:r>
              <a:rPr lang="en-US" sz="1200" b="1" dirty="0">
                <a:effectLst/>
                <a:latin typeface="+mn-lt"/>
              </a:rPr>
              <a:t>Profit</a:t>
            </a:r>
            <a:r>
              <a:rPr lang="en-US" sz="1200" dirty="0">
                <a:effectLst/>
                <a:latin typeface="+mn-lt"/>
              </a:rPr>
              <a:t> and </a:t>
            </a:r>
            <a:r>
              <a:rPr lang="en-US" sz="1200" b="1" dirty="0">
                <a:effectLst/>
                <a:latin typeface="+mn-lt"/>
              </a:rPr>
              <a:t>Investments</a:t>
            </a:r>
            <a:r>
              <a:rPr lang="en-US" sz="1200" dirty="0">
                <a:effectLst/>
                <a:latin typeface="+mn-lt"/>
              </a:rPr>
              <a:t> have positive effect on the </a:t>
            </a:r>
            <a:r>
              <a:rPr lang="en-US" sz="1200" b="1" dirty="0">
                <a:effectLst/>
                <a:latin typeface="+mn-lt"/>
              </a:rPr>
              <a:t>Capital</a:t>
            </a:r>
            <a:r>
              <a:rPr lang="en-US" sz="1200" dirty="0">
                <a:effectLst/>
                <a:latin typeface="+mn-lt"/>
              </a:rPr>
              <a:t>, and It can positively affect (or) be reinvested into factors like </a:t>
            </a:r>
            <a:r>
              <a:rPr lang="en-US" sz="1200" b="1" dirty="0">
                <a:effectLst/>
                <a:latin typeface="+mn-lt"/>
              </a:rPr>
              <a:t>Supply chain</a:t>
            </a:r>
            <a:r>
              <a:rPr lang="en-US" sz="1200" dirty="0">
                <a:effectLst/>
                <a:latin typeface="+mn-lt"/>
              </a:rPr>
              <a:t>, </a:t>
            </a:r>
            <a:r>
              <a:rPr lang="en-US" sz="1200" b="1" dirty="0">
                <a:effectLst/>
                <a:latin typeface="+mn-lt"/>
              </a:rPr>
              <a:t>Marketing</a:t>
            </a:r>
            <a:r>
              <a:rPr lang="en-US" sz="1200" dirty="0">
                <a:effectLst/>
                <a:latin typeface="+mn-lt"/>
              </a:rPr>
              <a:t>, </a:t>
            </a:r>
            <a:r>
              <a:rPr lang="en-US" sz="1200" b="1" dirty="0">
                <a:effectLst/>
                <a:latin typeface="+mn-lt"/>
              </a:rPr>
              <a:t>Product Line.</a:t>
            </a:r>
          </a:p>
          <a:p>
            <a:pPr marL="0" marR="0" lvl="0" indent="0">
              <a:spcBef>
                <a:spcPts val="0"/>
              </a:spcBef>
              <a:spcAft>
                <a:spcPts val="800"/>
              </a:spcAft>
              <a:buNone/>
            </a:pPr>
            <a:endParaRPr lang="en-US" sz="1200" dirty="0">
              <a:latin typeface="+mn-lt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u="sng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Investment </a:t>
            </a:r>
            <a:endParaRPr lang="en-IN" b="1" u="sng" dirty="0"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Investment is the external funding raised in order to invest in new projects and grow (Team, 2022).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b="1" dirty="0">
                <a:effectLst/>
                <a:latin typeface="+mn-lt"/>
              </a:rPr>
              <a:t>♾ </a:t>
            </a:r>
            <a:r>
              <a:rPr lang="en-US" sz="1200" b="1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Investment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is positively affected by the </a:t>
            </a:r>
            <a:r>
              <a:rPr lang="en-US" sz="1200" b="1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Profit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and can also positively impact the </a:t>
            </a:r>
            <a:r>
              <a:rPr lang="en-US" sz="1200" b="1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Budget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IN" sz="12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800"/>
              </a:spcAft>
              <a:buNone/>
            </a:pPr>
            <a:endParaRPr lang="en-IN" sz="1200" dirty="0">
              <a:effectLst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0A4D67-7787-C191-3F79-F1EDC8457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469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Data Dictionary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062548-6B0D-D401-5B83-133FDB5168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7" t="9905" r="4217" b="22205"/>
          <a:stretch/>
        </p:blipFill>
        <p:spPr>
          <a:xfrm>
            <a:off x="457200" y="3167278"/>
            <a:ext cx="3860800" cy="991519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DE47EA9-345B-5E12-072D-46DFC4C143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0" t="9112" r="6670" b="6666"/>
          <a:stretch/>
        </p:blipFill>
        <p:spPr>
          <a:xfrm>
            <a:off x="297455" y="984703"/>
            <a:ext cx="4131326" cy="179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33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C7FA5A-9D89-F0DF-326E-4648DC1A0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9" y="1012403"/>
            <a:ext cx="4185501" cy="385590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u="sng" dirty="0">
                <a:effectLst/>
                <a:latin typeface="+mn-lt"/>
              </a:rPr>
              <a:t>Product Desirability</a:t>
            </a:r>
          </a:p>
          <a:p>
            <a:pPr marL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dirty="0">
                <a:effectLst/>
                <a:latin typeface="+mn-lt"/>
              </a:rPr>
              <a:t>Product Desirability is the evaluation of the product’s merits, and its ability to meet their needs and expectations, especially potential to motivate a user to buy it over other competitor's products (Twin, 2022).</a:t>
            </a:r>
            <a:endParaRPr lang="en-US" sz="1200" b="1" dirty="0">
              <a:effectLst/>
              <a:latin typeface="+mn-lt"/>
            </a:endParaRPr>
          </a:p>
          <a:p>
            <a:pPr marL="0" marR="0" lvl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b="1" dirty="0">
                <a:effectLst/>
                <a:latin typeface="+mn-lt"/>
              </a:rPr>
              <a:t>♾ Product desirability </a:t>
            </a:r>
            <a:r>
              <a:rPr lang="en-US" sz="1200" dirty="0">
                <a:effectLst/>
                <a:latin typeface="+mn-lt"/>
              </a:rPr>
              <a:t>is positively affected by </a:t>
            </a:r>
            <a:r>
              <a:rPr lang="en-US" sz="1200" b="1" dirty="0">
                <a:effectLst/>
                <a:latin typeface="+mn-lt"/>
              </a:rPr>
              <a:t>Marketing</a:t>
            </a:r>
            <a:r>
              <a:rPr lang="en-US" sz="1200" dirty="0">
                <a:effectLst/>
                <a:latin typeface="+mn-lt"/>
              </a:rPr>
              <a:t> and </a:t>
            </a:r>
            <a:r>
              <a:rPr lang="en-US" sz="1200" b="1" dirty="0">
                <a:effectLst/>
                <a:latin typeface="+mn-lt"/>
              </a:rPr>
              <a:t>Product line</a:t>
            </a:r>
            <a:r>
              <a:rPr lang="en-US" sz="1200" dirty="0">
                <a:effectLst/>
                <a:latin typeface="+mn-lt"/>
              </a:rPr>
              <a:t>, and it can be negatively affected by the higher </a:t>
            </a:r>
            <a:r>
              <a:rPr lang="en-US" sz="1200" b="1" dirty="0">
                <a:effectLst/>
                <a:latin typeface="+mn-lt"/>
              </a:rPr>
              <a:t>Selling price</a:t>
            </a:r>
            <a:r>
              <a:rPr lang="en-US" sz="1200" dirty="0">
                <a:effectLst/>
                <a:latin typeface="+mn-lt"/>
              </a:rPr>
              <a:t>; it positively effects the </a:t>
            </a:r>
            <a:r>
              <a:rPr lang="en-US" sz="1200" b="1" dirty="0">
                <a:effectLst/>
                <a:latin typeface="+mn-lt"/>
              </a:rPr>
              <a:t>Sales</a:t>
            </a:r>
            <a:r>
              <a:rPr lang="en-US" sz="1200" dirty="0">
                <a:effectLst/>
                <a:latin typeface="+mn-lt"/>
              </a:rPr>
              <a:t> of the product.</a:t>
            </a:r>
            <a:endParaRPr lang="en-US" sz="1200" dirty="0">
              <a:latin typeface="+mn-lt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u="sng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Marketing</a:t>
            </a:r>
            <a:endParaRPr lang="en-IN" b="1" u="sng" dirty="0"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Marketing refers to activities a company undertakes to promote the buying or selling of a product or service (Twin, 2022).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b="1" dirty="0">
                <a:effectLst/>
                <a:latin typeface="+mn-lt"/>
              </a:rPr>
              <a:t>♾ </a:t>
            </a:r>
            <a:r>
              <a:rPr lang="en-US" sz="1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Marketing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is positively affect by the available Capital/budget and it can positively affect both the </a:t>
            </a:r>
            <a:r>
              <a:rPr lang="en-US" sz="1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product desirability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and the </a:t>
            </a:r>
            <a:r>
              <a:rPr lang="en-US" sz="1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cost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>
              <a:spcBef>
                <a:spcPts val="0"/>
              </a:spcBef>
              <a:spcAft>
                <a:spcPts val="800"/>
              </a:spcAft>
              <a:buNone/>
            </a:pPr>
            <a:endParaRPr lang="en-IN" sz="1200" dirty="0">
              <a:effectLst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0A4D67-7787-C191-3F79-F1EDC8457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469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Data Dictionary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9485E9DD-80E9-0173-640E-3CDC575F8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05" y="783794"/>
            <a:ext cx="4038600" cy="2278185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069503F-E875-584C-DED8-B6FA10484C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" t="15663" r="6117" b="9915"/>
          <a:stretch/>
        </p:blipFill>
        <p:spPr>
          <a:xfrm>
            <a:off x="457200" y="2940354"/>
            <a:ext cx="3913567" cy="138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763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C7FA5A-9D89-F0DF-326E-4648DC1A0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0" y="1012403"/>
            <a:ext cx="4038600" cy="385590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u="sng" dirty="0">
                <a:effectLst/>
                <a:latin typeface="+mn-lt"/>
              </a:rPr>
              <a:t>Product Line</a:t>
            </a:r>
            <a:endParaRPr lang="en-IN" b="1" u="sng" dirty="0">
              <a:effectLst/>
              <a:latin typeface="+mn-lt"/>
            </a:endParaRPr>
          </a:p>
          <a:p>
            <a:pPr marL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dirty="0">
                <a:effectLst/>
                <a:latin typeface="+mn-lt"/>
              </a:rPr>
              <a:t>The money generated from normal business operations, calculated as the average sales price times the number of units sold (Twin, 2022)</a:t>
            </a:r>
            <a:endParaRPr lang="en-US" b="1" dirty="0">
              <a:effectLst/>
              <a:latin typeface="+mn-lt"/>
            </a:endParaRPr>
          </a:p>
          <a:p>
            <a:pPr marL="0" marR="0" lvl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b="1" dirty="0">
                <a:effectLst/>
                <a:latin typeface="+mn-lt"/>
              </a:rPr>
              <a:t>♾ Revenue</a:t>
            </a:r>
            <a:r>
              <a:rPr lang="en-US" sz="1200" dirty="0">
                <a:effectLst/>
                <a:latin typeface="+mn-lt"/>
              </a:rPr>
              <a:t> is positively affected by the </a:t>
            </a:r>
            <a:r>
              <a:rPr lang="en-US" sz="1200" b="1" dirty="0">
                <a:effectLst/>
                <a:latin typeface="+mn-lt"/>
              </a:rPr>
              <a:t>Selling price</a:t>
            </a:r>
            <a:r>
              <a:rPr lang="en-US" sz="1200" dirty="0">
                <a:effectLst/>
                <a:latin typeface="+mn-lt"/>
              </a:rPr>
              <a:t> and </a:t>
            </a:r>
            <a:r>
              <a:rPr lang="en-US" sz="1200" b="1" dirty="0">
                <a:effectLst/>
                <a:latin typeface="+mn-lt"/>
              </a:rPr>
              <a:t>Sales</a:t>
            </a:r>
            <a:r>
              <a:rPr lang="en-US" sz="1200" dirty="0">
                <a:effectLst/>
                <a:latin typeface="+mn-lt"/>
              </a:rPr>
              <a:t>; it also has a positive effect on the </a:t>
            </a:r>
            <a:r>
              <a:rPr lang="en-US" sz="1200" b="1" dirty="0">
                <a:effectLst/>
                <a:latin typeface="+mn-lt"/>
              </a:rPr>
              <a:t>Profit</a:t>
            </a:r>
            <a:r>
              <a:rPr lang="en-US" sz="1200" dirty="0">
                <a:effectLst/>
                <a:latin typeface="+mn-lt"/>
              </a:rPr>
              <a:t>.</a:t>
            </a:r>
          </a:p>
          <a:p>
            <a:pPr marL="0" marR="0" lvl="0" indent="0">
              <a:spcBef>
                <a:spcPts val="0"/>
              </a:spcBef>
              <a:spcAft>
                <a:spcPts val="800"/>
              </a:spcAft>
              <a:buNone/>
            </a:pPr>
            <a:endParaRPr lang="en-US" sz="1200" dirty="0">
              <a:latin typeface="+mn-lt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u="sng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Supply Chain</a:t>
            </a:r>
            <a:endParaRPr lang="en-IN" b="1" u="sng" dirty="0"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300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A network of individuals and companies who are involved in creating a product and delivering it to the consumer (Hayes, 2022).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b="1" dirty="0">
                <a:effectLst/>
                <a:latin typeface="+mn-lt"/>
              </a:rPr>
              <a:t>♾ 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Supply chain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can be positively affected by investing more 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Budget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can reduce the 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Cost</a:t>
            </a:r>
            <a:r>
              <a:rPr lang="en-US" sz="13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3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800"/>
              </a:spcAft>
              <a:buNone/>
            </a:pPr>
            <a:endParaRPr lang="en-IN" sz="1200" dirty="0">
              <a:effectLst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0A4D67-7787-C191-3F79-F1EDC8457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469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Data Dictionary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7E5D09FC-7B3E-FAC4-2FF9-43CC03EFD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4" y="932839"/>
            <a:ext cx="4469550" cy="1489850"/>
          </a:xfrm>
          <a:prstGeom prst="rect">
            <a:avLst/>
          </a:prstGeom>
        </p:spPr>
      </p:pic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36B8E4EF-7841-3306-9292-0355A8106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0" y="2868822"/>
            <a:ext cx="4329261" cy="100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768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AACF2C-23B1-6BC7-7E90-F2C8AA6616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2550" y="1237651"/>
            <a:ext cx="8158899" cy="3313192"/>
          </a:xfrm>
        </p:spPr>
        <p:txBody>
          <a:bodyPr>
            <a:normAutofit fontScale="92500"/>
          </a:bodyPr>
          <a:lstStyle/>
          <a:p>
            <a:r>
              <a:rPr lang="en-IN" sz="1000" dirty="0">
                <a:effectLst/>
              </a:rPr>
              <a:t>Walden, D. D., Roedler, G. J., Forsberg, K., Hamelin, R. D., &amp; Shortell, T. M. (2015). </a:t>
            </a:r>
            <a:r>
              <a:rPr lang="en-IN" sz="1000" i="1" dirty="0">
                <a:effectLst/>
              </a:rPr>
              <a:t>Systems engineering handbook: A guide for system life cycle processes and activities </a:t>
            </a:r>
            <a:r>
              <a:rPr lang="en-IN" sz="1000" dirty="0">
                <a:effectLst/>
              </a:rPr>
              <a:t>(pp. 68). Wiley.</a:t>
            </a:r>
          </a:p>
          <a:p>
            <a:r>
              <a:rPr lang="en-IN" sz="1000" dirty="0">
                <a:effectLst/>
              </a:rPr>
              <a:t>Hayes, A. (2022, July 28). Understanding revenue. Investopedia. Retrieved September 5, 2022, from https://www.investopedia.com/terms/r/revenue.asp</a:t>
            </a:r>
          </a:p>
          <a:p>
            <a:r>
              <a:rPr lang="en-IN" sz="1000" dirty="0">
                <a:effectLst/>
              </a:rPr>
              <a:t>Kenton, W. (2022, August 10). Understanding profit. Investopedia. Retrieved September 6, 2022, from https://www.investopedia.com/terms/p/</a:t>
            </a:r>
            <a:r>
              <a:rPr lang="en-IN" sz="1000" dirty="0" err="1">
                <a:effectLst/>
              </a:rPr>
              <a:t>profit.asp</a:t>
            </a:r>
            <a:r>
              <a:rPr lang="en-IN" sz="1000" dirty="0">
                <a:effectLst/>
              </a:rPr>
              <a:t>  </a:t>
            </a:r>
          </a:p>
          <a:p>
            <a:r>
              <a:rPr lang="en-IN" sz="1000" dirty="0">
                <a:effectLst/>
              </a:rPr>
              <a:t>Murphy, C. B. (2022, February 8). The difference between cost and Price. Investopedia. Retrieved September 5, 2022, from https://www.investopedia.com/ask/answers/101314/what-difference-between-cost-and-</a:t>
            </a:r>
            <a:r>
              <a:rPr lang="en-IN" sz="1000" dirty="0" err="1">
                <a:effectLst/>
              </a:rPr>
              <a:t>price.asp</a:t>
            </a:r>
            <a:r>
              <a:rPr lang="en-IN" sz="1000" dirty="0">
                <a:effectLst/>
              </a:rPr>
              <a:t> </a:t>
            </a:r>
          </a:p>
          <a:p>
            <a:r>
              <a:rPr lang="en-IN" sz="1000" dirty="0">
                <a:effectLst/>
              </a:rPr>
              <a:t>Kenton, W. (2022, February 19). Understanding retail sales. Investopedia. Retrieved September 6, 2022, from https://www.investopedia.com/terms/r/retail-</a:t>
            </a:r>
            <a:r>
              <a:rPr lang="en-IN" sz="1000" dirty="0" err="1">
                <a:effectLst/>
              </a:rPr>
              <a:t>sales.asp</a:t>
            </a:r>
            <a:r>
              <a:rPr lang="en-IN" sz="1000" dirty="0">
                <a:effectLst/>
              </a:rPr>
              <a:t> </a:t>
            </a:r>
          </a:p>
          <a:p>
            <a:r>
              <a:rPr lang="en-IN" sz="1000" dirty="0">
                <a:effectLst/>
              </a:rPr>
              <a:t>Hargrave, M. (2022, February 8). Market saturation: Taking it to the Max. Investopedia. Retrieved September 5, 2022, from https://www.investopedia.com/terms/m/marketsaturation.asp</a:t>
            </a:r>
            <a:endParaRPr lang="en-IN" sz="1000" dirty="0"/>
          </a:p>
          <a:p>
            <a:r>
              <a:rPr lang="en-IN" sz="1000" dirty="0">
                <a:effectLst/>
              </a:rPr>
              <a:t>Hargrave, M. (2022, August 18). What is capital? Investopedia. Retrieved September 5, 2022, from https://www.investopedia.com/terms/c/</a:t>
            </a:r>
            <a:r>
              <a:rPr lang="en-IN" sz="1000" dirty="0" err="1">
                <a:effectLst/>
              </a:rPr>
              <a:t>capital.asp</a:t>
            </a:r>
            <a:r>
              <a:rPr lang="en-IN" sz="1000" dirty="0">
                <a:effectLst/>
              </a:rPr>
              <a:t> </a:t>
            </a:r>
          </a:p>
          <a:p>
            <a:r>
              <a:rPr lang="en-IN" sz="1000" dirty="0">
                <a:effectLst/>
              </a:rPr>
              <a:t>Team, T. I. (2022, July 8). What are the sources of funding available for companies? Investopedia. Retrieved September 5, 2022, from https://www.investopedia.com/ask/answers/03/062003.asp </a:t>
            </a:r>
          </a:p>
          <a:p>
            <a:r>
              <a:rPr lang="en-IN" sz="1000" dirty="0">
                <a:effectLst/>
              </a:rPr>
              <a:t>Twin, A. (2022, Sept 2). Product line definition. Investopedia. Retrieved September 6, 2022, from https://www.investopedia.com/terms/p/product-</a:t>
            </a:r>
            <a:r>
              <a:rPr lang="en-IN" sz="1000" dirty="0" err="1">
                <a:effectLst/>
              </a:rPr>
              <a:t>line.asp</a:t>
            </a:r>
            <a:r>
              <a:rPr lang="en-IN" sz="1000" dirty="0">
                <a:effectLst/>
              </a:rPr>
              <a:t> </a:t>
            </a:r>
          </a:p>
          <a:p>
            <a:r>
              <a:rPr lang="en-IN" sz="1000" dirty="0">
                <a:effectLst/>
              </a:rPr>
              <a:t>Twin,  A.. (2022, July 13). Marketing in Business: Strategies and Types Explained . Investopedia https://www.investopedia.com/terms/m/marketing.asp</a:t>
            </a:r>
          </a:p>
          <a:p>
            <a:r>
              <a:rPr lang="en-IN" sz="1000" dirty="0">
                <a:effectLst/>
              </a:rPr>
              <a:t>Hayes, A. (2022, August 16). Supply chain. Investopedia. Retrieved September 6, 2022, from http://www.investopedia.com/terms/s/supplychain.asp </a:t>
            </a:r>
          </a:p>
          <a:p>
            <a:endParaRPr lang="en-IN" sz="900" dirty="0">
              <a:effectLst/>
            </a:endParaRPr>
          </a:p>
          <a:p>
            <a:endParaRPr lang="en-IN" sz="900" dirty="0">
              <a:effectLst/>
            </a:endParaRPr>
          </a:p>
          <a:p>
            <a:endParaRPr lang="en-IN" sz="900" dirty="0">
              <a:effectLst/>
            </a:endParaRPr>
          </a:p>
          <a:p>
            <a:endParaRPr lang="en-IN" sz="900" dirty="0">
              <a:effectLst/>
            </a:endParaRPr>
          </a:p>
          <a:p>
            <a:endParaRPr lang="en-IN" sz="900" dirty="0">
              <a:effectLst/>
            </a:endParaRPr>
          </a:p>
          <a:p>
            <a:endParaRPr lang="en-IN" sz="900" dirty="0">
              <a:effectLst/>
            </a:endParaRPr>
          </a:p>
          <a:p>
            <a:pPr marL="0" indent="0">
              <a:buNone/>
            </a:pPr>
            <a:endParaRPr lang="en-US" sz="13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39F13C-7CD4-6EFF-F591-59FC63CCF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808154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109F37-4B31-EA4B-937E-279DA28C4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0930" y="820790"/>
            <a:ext cx="8582140" cy="303920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800" b="1" dirty="0">
                <a:ea typeface="+mn-lt"/>
                <a:cs typeface="+mn-lt"/>
              </a:rPr>
              <a:t>Emergence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ea typeface="+mn-lt"/>
                <a:cs typeface="+mn-lt"/>
              </a:rPr>
              <a:t>It is the principle that whole entities exhibit properties, which are meaningful only when attributed to the whole, not to its parts </a:t>
            </a:r>
            <a:r>
              <a:rPr lang="en-IN" sz="1800" dirty="0"/>
              <a:t>(Walden et al., 2015 pg. 68)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lt"/>
                <a:cs typeface="Arial"/>
              </a:rPr>
              <a:t>.</a:t>
            </a:r>
            <a:endParaRPr lang="en-US" sz="1800" b="1" dirty="0">
              <a:solidFill>
                <a:srgbClr val="262626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800" b="1" dirty="0">
              <a:solidFill>
                <a:srgbClr val="262626"/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1800" b="1" dirty="0">
                <a:solidFill>
                  <a:srgbClr val="262626"/>
                </a:solidFill>
              </a:rPr>
              <a:t>Emergent Properties</a:t>
            </a:r>
            <a:endParaRPr lang="en-US" sz="1800" b="1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262626"/>
                </a:solidFill>
              </a:rPr>
              <a:t>Properties that emerge as a result of the interactions between system components.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39E8B2B-D684-8840-AAB5-5EFB37EBC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4699"/>
            <a:ext cx="8229600" cy="857250"/>
          </a:xfrm>
        </p:spPr>
        <p:txBody>
          <a:bodyPr/>
          <a:lstStyle/>
          <a:p>
            <a:r>
              <a:rPr lang="en-US" dirty="0"/>
              <a:t>Definitions</a:t>
            </a:r>
          </a:p>
        </p:txBody>
      </p:sp>
    </p:spTree>
    <p:extLst>
      <p:ext uri="{BB962C8B-B14F-4D97-AF65-F5344CB8AC3E}">
        <p14:creationId xmlns:p14="http://schemas.microsoft.com/office/powerpoint/2010/main" val="1044620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C7FA5A-9D89-F0DF-326E-4648DC1A0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932472"/>
            <a:ext cx="8229600" cy="39339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b="1" dirty="0">
                <a:ea typeface="+mn-lt"/>
                <a:cs typeface="+mn-lt"/>
              </a:rPr>
              <a:t>Ability to make phone calls</a:t>
            </a:r>
            <a:endParaRPr lang="en-US" sz="1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0A4D67-7787-C191-3F79-F1EDC8457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091"/>
            <a:ext cx="8229600" cy="58489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599B"/>
                </a:solidFill>
              </a:rPr>
              <a:t>Desirable Emergent Properties</a:t>
            </a:r>
          </a:p>
        </p:txBody>
      </p:sp>
      <p:sp>
        <p:nvSpPr>
          <p:cNvPr id="20" name="Rectangle: Rounded Corners 4">
            <a:extLst>
              <a:ext uri="{FF2B5EF4-FFF2-40B4-BE49-F238E27FC236}">
                <a16:creationId xmlns:a16="http://schemas.microsoft.com/office/drawing/2014/main" id="{CB4875D9-0194-79B6-832B-8C5140A62A4E}"/>
              </a:ext>
            </a:extLst>
          </p:cNvPr>
          <p:cNvSpPr/>
          <p:nvPr/>
        </p:nvSpPr>
        <p:spPr>
          <a:xfrm>
            <a:off x="1366708" y="1671104"/>
            <a:ext cx="1291455" cy="68481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400" dirty="0"/>
              <a:t>Connectivity</a:t>
            </a:r>
          </a:p>
        </p:txBody>
      </p:sp>
      <p:sp>
        <p:nvSpPr>
          <p:cNvPr id="21" name="Rectangle: Rounded Corners 5">
            <a:extLst>
              <a:ext uri="{FF2B5EF4-FFF2-40B4-BE49-F238E27FC236}">
                <a16:creationId xmlns:a16="http://schemas.microsoft.com/office/drawing/2014/main" id="{DDFCD252-A29E-D4FE-1B00-FE6871CFDF4E}"/>
              </a:ext>
            </a:extLst>
          </p:cNvPr>
          <p:cNvSpPr/>
          <p:nvPr/>
        </p:nvSpPr>
        <p:spPr>
          <a:xfrm>
            <a:off x="2775051" y="1671104"/>
            <a:ext cx="1270419" cy="68481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400" dirty="0"/>
              <a:t>Audio Output</a:t>
            </a:r>
          </a:p>
        </p:txBody>
      </p:sp>
      <p:sp>
        <p:nvSpPr>
          <p:cNvPr id="22" name="Rectangle: Rounded Corners 6">
            <a:extLst>
              <a:ext uri="{FF2B5EF4-FFF2-40B4-BE49-F238E27FC236}">
                <a16:creationId xmlns:a16="http://schemas.microsoft.com/office/drawing/2014/main" id="{AE305DD0-43BC-E4F0-FD7B-A4A6EB9ED355}"/>
              </a:ext>
            </a:extLst>
          </p:cNvPr>
          <p:cNvSpPr/>
          <p:nvPr/>
        </p:nvSpPr>
        <p:spPr>
          <a:xfrm>
            <a:off x="4249751" y="1671103"/>
            <a:ext cx="1270419" cy="68481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400"/>
              <a:t>Audio Input</a:t>
            </a:r>
          </a:p>
        </p:txBody>
      </p:sp>
      <p:sp>
        <p:nvSpPr>
          <p:cNvPr id="23" name="Rectangle: Rounded Corners 8">
            <a:extLst>
              <a:ext uri="{FF2B5EF4-FFF2-40B4-BE49-F238E27FC236}">
                <a16:creationId xmlns:a16="http://schemas.microsoft.com/office/drawing/2014/main" id="{DD4EF51B-57C4-524C-1462-AC56EBF0172C}"/>
              </a:ext>
            </a:extLst>
          </p:cNvPr>
          <p:cNvSpPr/>
          <p:nvPr/>
        </p:nvSpPr>
        <p:spPr>
          <a:xfrm>
            <a:off x="5684814" y="1671104"/>
            <a:ext cx="1190624" cy="68481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400"/>
              <a:t>Visual Output</a:t>
            </a:r>
          </a:p>
        </p:txBody>
      </p:sp>
      <p:sp>
        <p:nvSpPr>
          <p:cNvPr id="24" name="Rectangle: Rounded Corners 10">
            <a:extLst>
              <a:ext uri="{FF2B5EF4-FFF2-40B4-BE49-F238E27FC236}">
                <a16:creationId xmlns:a16="http://schemas.microsoft.com/office/drawing/2014/main" id="{9EAFB053-DFF1-2C04-CACD-CE519CFB755C}"/>
              </a:ext>
            </a:extLst>
          </p:cNvPr>
          <p:cNvSpPr/>
          <p:nvPr/>
        </p:nvSpPr>
        <p:spPr>
          <a:xfrm>
            <a:off x="7077434" y="1671103"/>
            <a:ext cx="1190624" cy="68481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400"/>
              <a:t>User Interaction</a:t>
            </a:r>
          </a:p>
        </p:txBody>
      </p:sp>
      <p:sp>
        <p:nvSpPr>
          <p:cNvPr id="25" name="Rectangle: Rounded Corners 15">
            <a:extLst>
              <a:ext uri="{FF2B5EF4-FFF2-40B4-BE49-F238E27FC236}">
                <a16:creationId xmlns:a16="http://schemas.microsoft.com/office/drawing/2014/main" id="{F0C785D6-FF07-5778-F5B7-5662F43DF0BC}"/>
              </a:ext>
            </a:extLst>
          </p:cNvPr>
          <p:cNvSpPr/>
          <p:nvPr/>
        </p:nvSpPr>
        <p:spPr>
          <a:xfrm>
            <a:off x="2867349" y="3197734"/>
            <a:ext cx="1099456" cy="39906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200" dirty="0"/>
              <a:t>🔊  Speaker</a:t>
            </a:r>
          </a:p>
        </p:txBody>
      </p:sp>
      <p:sp>
        <p:nvSpPr>
          <p:cNvPr id="26" name="Rectangle: Rounded Corners 15">
            <a:extLst>
              <a:ext uri="{FF2B5EF4-FFF2-40B4-BE49-F238E27FC236}">
                <a16:creationId xmlns:a16="http://schemas.microsoft.com/office/drawing/2014/main" id="{0F70AAD2-0560-FEAF-2BA9-627F9CFB0ED9}"/>
              </a:ext>
            </a:extLst>
          </p:cNvPr>
          <p:cNvSpPr/>
          <p:nvPr/>
        </p:nvSpPr>
        <p:spPr>
          <a:xfrm>
            <a:off x="2775051" y="2576352"/>
            <a:ext cx="1270419" cy="394139"/>
          </a:xfrm>
          <a:prstGeom prst="roundRect">
            <a:avLst>
              <a:gd name="adj" fmla="val 19088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IN" sz="1200" dirty="0"/>
              <a:t>🎧 Headphones</a:t>
            </a:r>
          </a:p>
        </p:txBody>
      </p:sp>
      <p:sp>
        <p:nvSpPr>
          <p:cNvPr id="27" name="Rectangle: Rounded Corners 15">
            <a:extLst>
              <a:ext uri="{FF2B5EF4-FFF2-40B4-BE49-F238E27FC236}">
                <a16:creationId xmlns:a16="http://schemas.microsoft.com/office/drawing/2014/main" id="{838116AD-73C1-EE0F-19DA-D6F23A47FA4E}"/>
              </a:ext>
            </a:extLst>
          </p:cNvPr>
          <p:cNvSpPr/>
          <p:nvPr/>
        </p:nvSpPr>
        <p:spPr>
          <a:xfrm>
            <a:off x="2878365" y="3794922"/>
            <a:ext cx="1100204" cy="53086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IN" sz="1200"/>
              <a:t>Bluetooth Devices</a:t>
            </a:r>
          </a:p>
        </p:txBody>
      </p:sp>
      <p:sp>
        <p:nvSpPr>
          <p:cNvPr id="28" name="Rectangle: Rounded Corners 15">
            <a:extLst>
              <a:ext uri="{FF2B5EF4-FFF2-40B4-BE49-F238E27FC236}">
                <a16:creationId xmlns:a16="http://schemas.microsoft.com/office/drawing/2014/main" id="{F6ADCBE9-AB91-2515-D12D-AEFC05254096}"/>
              </a:ext>
            </a:extLst>
          </p:cNvPr>
          <p:cNvSpPr/>
          <p:nvPr/>
        </p:nvSpPr>
        <p:spPr>
          <a:xfrm>
            <a:off x="4249751" y="2582219"/>
            <a:ext cx="1270419" cy="39348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IN" sz="1200" dirty="0"/>
              <a:t>🎙️  Microphone</a:t>
            </a:r>
          </a:p>
        </p:txBody>
      </p:sp>
      <p:sp>
        <p:nvSpPr>
          <p:cNvPr id="29" name="Rectangle: Rounded Corners 15">
            <a:extLst>
              <a:ext uri="{FF2B5EF4-FFF2-40B4-BE49-F238E27FC236}">
                <a16:creationId xmlns:a16="http://schemas.microsoft.com/office/drawing/2014/main" id="{796DC97F-0C39-1B01-88F1-0EF7D5216F49}"/>
              </a:ext>
            </a:extLst>
          </p:cNvPr>
          <p:cNvSpPr/>
          <p:nvPr/>
        </p:nvSpPr>
        <p:spPr>
          <a:xfrm>
            <a:off x="5730398" y="2590837"/>
            <a:ext cx="1099456" cy="39348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200" dirty="0"/>
              <a:t>📱 Screen</a:t>
            </a:r>
          </a:p>
        </p:txBody>
      </p:sp>
      <p:sp>
        <p:nvSpPr>
          <p:cNvPr id="30" name="Rectangle: Rounded Corners 15">
            <a:extLst>
              <a:ext uri="{FF2B5EF4-FFF2-40B4-BE49-F238E27FC236}">
                <a16:creationId xmlns:a16="http://schemas.microsoft.com/office/drawing/2014/main" id="{AF127082-40E2-A494-EFC7-871987ACE198}"/>
              </a:ext>
            </a:extLst>
          </p:cNvPr>
          <p:cNvSpPr/>
          <p:nvPr/>
        </p:nvSpPr>
        <p:spPr>
          <a:xfrm>
            <a:off x="1464994" y="2582219"/>
            <a:ext cx="1100203" cy="394139"/>
          </a:xfrm>
          <a:prstGeom prst="roundRect">
            <a:avLst>
              <a:gd name="adj" fmla="val 19088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IN" sz="1200" b="0" i="0" dirty="0">
                <a:solidFill>
                  <a:srgbClr val="E0E0E0"/>
                </a:solidFill>
                <a:effectLst/>
                <a:latin typeface="Apple Color Emoji" pitchFamily="2" charset="0"/>
              </a:rPr>
              <a:t>📡</a:t>
            </a:r>
            <a:r>
              <a:rPr lang="en-IN" sz="1200" b="1" dirty="0">
                <a:solidFill>
                  <a:srgbClr val="E0E0E0"/>
                </a:solidFill>
                <a:latin typeface="Helvetica Neue" panose="02000503000000020004" pitchFamily="2" charset="0"/>
              </a:rPr>
              <a:t> </a:t>
            </a:r>
            <a:r>
              <a:rPr lang="en-IN" sz="1200" dirty="0"/>
              <a:t>Carrier</a:t>
            </a:r>
            <a:endParaRPr lang="en-US" sz="1200" dirty="0"/>
          </a:p>
        </p:txBody>
      </p:sp>
      <p:sp>
        <p:nvSpPr>
          <p:cNvPr id="31" name="Rectangle: Rounded Corners 15">
            <a:extLst>
              <a:ext uri="{FF2B5EF4-FFF2-40B4-BE49-F238E27FC236}">
                <a16:creationId xmlns:a16="http://schemas.microsoft.com/office/drawing/2014/main" id="{3B3F3EFB-4CA1-0737-B90B-6B21468F8890}"/>
              </a:ext>
            </a:extLst>
          </p:cNvPr>
          <p:cNvSpPr/>
          <p:nvPr/>
        </p:nvSpPr>
        <p:spPr>
          <a:xfrm>
            <a:off x="1476878" y="3202659"/>
            <a:ext cx="1100203" cy="394140"/>
          </a:xfrm>
          <a:prstGeom prst="roundRect">
            <a:avLst>
              <a:gd name="adj" fmla="val 19088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IN" sz="1200" b="0" i="0" dirty="0">
                <a:solidFill>
                  <a:srgbClr val="E0E0E0"/>
                </a:solidFill>
                <a:effectLst/>
                <a:latin typeface="Apple Color Emoji" pitchFamily="2" charset="0"/>
              </a:rPr>
              <a:t>📶</a:t>
            </a:r>
            <a:r>
              <a:rPr lang="en-IN" sz="1200" b="1" dirty="0">
                <a:solidFill>
                  <a:srgbClr val="E0E0E0"/>
                </a:solidFill>
                <a:latin typeface="Helvetica Neue" panose="02000503000000020004" pitchFamily="2" charset="0"/>
              </a:rPr>
              <a:t> </a:t>
            </a:r>
            <a:r>
              <a:rPr lang="en-IN" sz="1200" dirty="0"/>
              <a:t>VOIP</a:t>
            </a:r>
            <a:endParaRPr lang="en-US" sz="1200" dirty="0"/>
          </a:p>
        </p:txBody>
      </p:sp>
      <p:sp>
        <p:nvSpPr>
          <p:cNvPr id="32" name="Rectangle: Rounded Corners 15">
            <a:extLst>
              <a:ext uri="{FF2B5EF4-FFF2-40B4-BE49-F238E27FC236}">
                <a16:creationId xmlns:a16="http://schemas.microsoft.com/office/drawing/2014/main" id="{F08A4FE5-058C-A942-6A44-07323787F982}"/>
              </a:ext>
            </a:extLst>
          </p:cNvPr>
          <p:cNvSpPr/>
          <p:nvPr/>
        </p:nvSpPr>
        <p:spPr>
          <a:xfrm>
            <a:off x="4324591" y="3197734"/>
            <a:ext cx="1100204" cy="53086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IN" sz="1200" dirty="0"/>
              <a:t>Bluetooth Devices</a:t>
            </a:r>
          </a:p>
        </p:txBody>
      </p:sp>
    </p:spTree>
    <p:extLst>
      <p:ext uri="{BB962C8B-B14F-4D97-AF65-F5344CB8AC3E}">
        <p14:creationId xmlns:p14="http://schemas.microsoft.com/office/powerpoint/2010/main" val="1198960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C7FA5A-9D89-F0DF-326E-4648DC1A0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932472"/>
            <a:ext cx="8229600" cy="39339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b="1" dirty="0">
                <a:ea typeface="+mn-lt"/>
                <a:cs typeface="+mn-lt"/>
              </a:rPr>
              <a:t>Ability to send and receive text messages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0A4D67-7787-C191-3F79-F1EDC8457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091"/>
            <a:ext cx="8229600" cy="58489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599B"/>
                </a:solidFill>
              </a:rPr>
              <a:t>Desirable Emergent Properties</a:t>
            </a:r>
          </a:p>
        </p:txBody>
      </p:sp>
      <p:sp>
        <p:nvSpPr>
          <p:cNvPr id="20" name="Rectangle: Rounded Corners 4">
            <a:extLst>
              <a:ext uri="{FF2B5EF4-FFF2-40B4-BE49-F238E27FC236}">
                <a16:creationId xmlns:a16="http://schemas.microsoft.com/office/drawing/2014/main" id="{CB4875D9-0194-79B6-832B-8C5140A62A4E}"/>
              </a:ext>
            </a:extLst>
          </p:cNvPr>
          <p:cNvSpPr/>
          <p:nvPr/>
        </p:nvSpPr>
        <p:spPr>
          <a:xfrm>
            <a:off x="1366708" y="1671104"/>
            <a:ext cx="1291455" cy="68481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400" dirty="0"/>
              <a:t>Connectivity</a:t>
            </a:r>
          </a:p>
        </p:txBody>
      </p:sp>
      <p:sp>
        <p:nvSpPr>
          <p:cNvPr id="23" name="Rectangle: Rounded Corners 8">
            <a:extLst>
              <a:ext uri="{FF2B5EF4-FFF2-40B4-BE49-F238E27FC236}">
                <a16:creationId xmlns:a16="http://schemas.microsoft.com/office/drawing/2014/main" id="{DD4EF51B-57C4-524C-1462-AC56EBF0172C}"/>
              </a:ext>
            </a:extLst>
          </p:cNvPr>
          <p:cNvSpPr/>
          <p:nvPr/>
        </p:nvSpPr>
        <p:spPr>
          <a:xfrm>
            <a:off x="2972359" y="1671103"/>
            <a:ext cx="1190624" cy="68481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400"/>
              <a:t>Visual Output</a:t>
            </a:r>
          </a:p>
        </p:txBody>
      </p:sp>
      <p:sp>
        <p:nvSpPr>
          <p:cNvPr id="24" name="Rectangle: Rounded Corners 10">
            <a:extLst>
              <a:ext uri="{FF2B5EF4-FFF2-40B4-BE49-F238E27FC236}">
                <a16:creationId xmlns:a16="http://schemas.microsoft.com/office/drawing/2014/main" id="{9EAFB053-DFF1-2C04-CACD-CE519CFB755C}"/>
              </a:ext>
            </a:extLst>
          </p:cNvPr>
          <p:cNvSpPr/>
          <p:nvPr/>
        </p:nvSpPr>
        <p:spPr>
          <a:xfrm>
            <a:off x="7077434" y="1671103"/>
            <a:ext cx="1190624" cy="68481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400"/>
              <a:t>User Interaction</a:t>
            </a:r>
          </a:p>
        </p:txBody>
      </p:sp>
      <p:sp>
        <p:nvSpPr>
          <p:cNvPr id="29" name="Rectangle: Rounded Corners 15">
            <a:extLst>
              <a:ext uri="{FF2B5EF4-FFF2-40B4-BE49-F238E27FC236}">
                <a16:creationId xmlns:a16="http://schemas.microsoft.com/office/drawing/2014/main" id="{796DC97F-0C39-1B01-88F1-0EF7D5216F49}"/>
              </a:ext>
            </a:extLst>
          </p:cNvPr>
          <p:cNvSpPr/>
          <p:nvPr/>
        </p:nvSpPr>
        <p:spPr>
          <a:xfrm>
            <a:off x="3017943" y="2571750"/>
            <a:ext cx="1099456" cy="39348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200" dirty="0"/>
              <a:t>📱 Screen</a:t>
            </a:r>
          </a:p>
        </p:txBody>
      </p:sp>
      <p:sp>
        <p:nvSpPr>
          <p:cNvPr id="30" name="Rectangle: Rounded Corners 15">
            <a:extLst>
              <a:ext uri="{FF2B5EF4-FFF2-40B4-BE49-F238E27FC236}">
                <a16:creationId xmlns:a16="http://schemas.microsoft.com/office/drawing/2014/main" id="{AF127082-40E2-A494-EFC7-871987ACE198}"/>
              </a:ext>
            </a:extLst>
          </p:cNvPr>
          <p:cNvSpPr/>
          <p:nvPr/>
        </p:nvSpPr>
        <p:spPr>
          <a:xfrm>
            <a:off x="1464994" y="2582219"/>
            <a:ext cx="1100203" cy="394139"/>
          </a:xfrm>
          <a:prstGeom prst="roundRect">
            <a:avLst>
              <a:gd name="adj" fmla="val 19088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IN" sz="1200" b="0" i="0" dirty="0">
                <a:solidFill>
                  <a:srgbClr val="E0E0E0"/>
                </a:solidFill>
                <a:effectLst/>
                <a:latin typeface="Apple Color Emoji" pitchFamily="2" charset="0"/>
              </a:rPr>
              <a:t>📡</a:t>
            </a:r>
            <a:r>
              <a:rPr lang="en-IN" sz="1200" b="1" dirty="0">
                <a:solidFill>
                  <a:srgbClr val="E0E0E0"/>
                </a:solidFill>
                <a:latin typeface="Helvetica Neue" panose="02000503000000020004" pitchFamily="2" charset="0"/>
              </a:rPr>
              <a:t> </a:t>
            </a:r>
            <a:r>
              <a:rPr lang="en-IN" sz="1200" dirty="0"/>
              <a:t>Carrier</a:t>
            </a:r>
            <a:endParaRPr lang="en-US" sz="1200" dirty="0"/>
          </a:p>
        </p:txBody>
      </p:sp>
      <p:sp>
        <p:nvSpPr>
          <p:cNvPr id="31" name="Rectangle: Rounded Corners 15">
            <a:extLst>
              <a:ext uri="{FF2B5EF4-FFF2-40B4-BE49-F238E27FC236}">
                <a16:creationId xmlns:a16="http://schemas.microsoft.com/office/drawing/2014/main" id="{3B3F3EFB-4CA1-0737-B90B-6B21468F8890}"/>
              </a:ext>
            </a:extLst>
          </p:cNvPr>
          <p:cNvSpPr/>
          <p:nvPr/>
        </p:nvSpPr>
        <p:spPr>
          <a:xfrm>
            <a:off x="1476878" y="3202659"/>
            <a:ext cx="1100203" cy="394140"/>
          </a:xfrm>
          <a:prstGeom prst="roundRect">
            <a:avLst>
              <a:gd name="adj" fmla="val 19088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IN" sz="1200" b="0" i="0" dirty="0">
                <a:solidFill>
                  <a:srgbClr val="E0E0E0"/>
                </a:solidFill>
                <a:effectLst/>
                <a:latin typeface="Apple Color Emoji" pitchFamily="2" charset="0"/>
              </a:rPr>
              <a:t>📶</a:t>
            </a:r>
            <a:r>
              <a:rPr lang="en-IN" sz="1200" b="1" dirty="0">
                <a:solidFill>
                  <a:srgbClr val="E0E0E0"/>
                </a:solidFill>
                <a:latin typeface="Helvetica Neue" panose="02000503000000020004" pitchFamily="2" charset="0"/>
              </a:rPr>
              <a:t> </a:t>
            </a:r>
            <a:r>
              <a:rPr lang="en-IN" sz="1200" dirty="0"/>
              <a:t>VOIP</a:t>
            </a:r>
            <a:endParaRPr lang="en-US" sz="1200" dirty="0"/>
          </a:p>
        </p:txBody>
      </p:sp>
      <p:sp>
        <p:nvSpPr>
          <p:cNvPr id="3" name="Rectangle: Rounded Corners 8">
            <a:extLst>
              <a:ext uri="{FF2B5EF4-FFF2-40B4-BE49-F238E27FC236}">
                <a16:creationId xmlns:a16="http://schemas.microsoft.com/office/drawing/2014/main" id="{88E8E062-75B6-AF39-29FC-F6F002FB4984}"/>
              </a:ext>
            </a:extLst>
          </p:cNvPr>
          <p:cNvSpPr/>
          <p:nvPr/>
        </p:nvSpPr>
        <p:spPr>
          <a:xfrm>
            <a:off x="5726370" y="1671104"/>
            <a:ext cx="1190624" cy="68481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400"/>
              <a:t>User Experience</a:t>
            </a:r>
          </a:p>
        </p:txBody>
      </p:sp>
      <p:sp>
        <p:nvSpPr>
          <p:cNvPr id="5" name="Rectangle: Rounded Corners 15">
            <a:extLst>
              <a:ext uri="{FF2B5EF4-FFF2-40B4-BE49-F238E27FC236}">
                <a16:creationId xmlns:a16="http://schemas.microsoft.com/office/drawing/2014/main" id="{0847640C-7B92-D1FA-1A99-B2674FB9EA01}"/>
              </a:ext>
            </a:extLst>
          </p:cNvPr>
          <p:cNvSpPr/>
          <p:nvPr/>
        </p:nvSpPr>
        <p:spPr>
          <a:xfrm>
            <a:off x="5776051" y="2571749"/>
            <a:ext cx="1091260" cy="53086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200" dirty="0"/>
              <a:t>RCS Messages</a:t>
            </a:r>
          </a:p>
        </p:txBody>
      </p:sp>
      <p:sp>
        <p:nvSpPr>
          <p:cNvPr id="6" name="Rectangle: Rounded Corners 15">
            <a:extLst>
              <a:ext uri="{FF2B5EF4-FFF2-40B4-BE49-F238E27FC236}">
                <a16:creationId xmlns:a16="http://schemas.microsoft.com/office/drawing/2014/main" id="{7141E4D2-B098-B7D3-453C-E09C7962793C}"/>
              </a:ext>
            </a:extLst>
          </p:cNvPr>
          <p:cNvSpPr/>
          <p:nvPr/>
        </p:nvSpPr>
        <p:spPr>
          <a:xfrm>
            <a:off x="5776051" y="3787443"/>
            <a:ext cx="1091260" cy="39413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200" dirty="0"/>
              <a:t>Messenger</a:t>
            </a:r>
          </a:p>
        </p:txBody>
      </p:sp>
      <p:sp>
        <p:nvSpPr>
          <p:cNvPr id="7" name="Rectangle: Rounded Corners 15">
            <a:extLst>
              <a:ext uri="{FF2B5EF4-FFF2-40B4-BE49-F238E27FC236}">
                <a16:creationId xmlns:a16="http://schemas.microsoft.com/office/drawing/2014/main" id="{F3C54406-236B-91BC-0C29-F040B4A738D1}"/>
              </a:ext>
            </a:extLst>
          </p:cNvPr>
          <p:cNvSpPr/>
          <p:nvPr/>
        </p:nvSpPr>
        <p:spPr>
          <a:xfrm>
            <a:off x="5825734" y="3213676"/>
            <a:ext cx="991895" cy="39414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200"/>
              <a:t>WhatsApp</a:t>
            </a:r>
          </a:p>
        </p:txBody>
      </p:sp>
      <p:sp>
        <p:nvSpPr>
          <p:cNvPr id="8" name="Rectangle: Rounded Corners 35">
            <a:extLst>
              <a:ext uri="{FF2B5EF4-FFF2-40B4-BE49-F238E27FC236}">
                <a16:creationId xmlns:a16="http://schemas.microsoft.com/office/drawing/2014/main" id="{C7C61742-E268-B472-4C65-F221103266C2}"/>
              </a:ext>
            </a:extLst>
          </p:cNvPr>
          <p:cNvSpPr/>
          <p:nvPr/>
        </p:nvSpPr>
        <p:spPr>
          <a:xfrm>
            <a:off x="4346886" y="1671103"/>
            <a:ext cx="1190624" cy="68481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400" dirty="0"/>
              <a:t>Text Input</a:t>
            </a:r>
          </a:p>
        </p:txBody>
      </p:sp>
      <p:sp>
        <p:nvSpPr>
          <p:cNvPr id="9" name="Rectangle: Rounded Corners 15">
            <a:extLst>
              <a:ext uri="{FF2B5EF4-FFF2-40B4-BE49-F238E27FC236}">
                <a16:creationId xmlns:a16="http://schemas.microsoft.com/office/drawing/2014/main" id="{5ABEF410-0AAD-B412-C604-27943FB2BD99}"/>
              </a:ext>
            </a:extLst>
          </p:cNvPr>
          <p:cNvSpPr/>
          <p:nvPr/>
        </p:nvSpPr>
        <p:spPr>
          <a:xfrm>
            <a:off x="4392097" y="3206594"/>
            <a:ext cx="1100202" cy="393489"/>
          </a:xfrm>
          <a:prstGeom prst="roundRect">
            <a:avLst>
              <a:gd name="adj" fmla="val 19088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IN" sz="1200" dirty="0">
                <a:latin typeface="Helvetica Neue"/>
              </a:rPr>
              <a:t>☎️ Dialpad</a:t>
            </a:r>
            <a:endParaRPr lang="en-US" sz="1200" dirty="0"/>
          </a:p>
        </p:txBody>
      </p:sp>
      <p:sp>
        <p:nvSpPr>
          <p:cNvPr id="10" name="Rectangle: Rounded Corners 15">
            <a:extLst>
              <a:ext uri="{FF2B5EF4-FFF2-40B4-BE49-F238E27FC236}">
                <a16:creationId xmlns:a16="http://schemas.microsoft.com/office/drawing/2014/main" id="{242C0D2A-5630-658A-8E04-7DF5BD1C757F}"/>
              </a:ext>
            </a:extLst>
          </p:cNvPr>
          <p:cNvSpPr/>
          <p:nvPr/>
        </p:nvSpPr>
        <p:spPr>
          <a:xfrm>
            <a:off x="4346886" y="2571749"/>
            <a:ext cx="1190624" cy="393489"/>
          </a:xfrm>
          <a:prstGeom prst="roundRect">
            <a:avLst>
              <a:gd name="adj" fmla="val 19088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IN" sz="1200" dirty="0">
                <a:latin typeface="Helvetica Neue"/>
              </a:rPr>
              <a:t>⌨️ Keyboard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01411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C7FA5A-9D89-F0DF-326E-4648DC1A0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932472"/>
            <a:ext cx="8229600" cy="39339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b="1" dirty="0">
                <a:ea typeface="+mn-lt"/>
                <a:cs typeface="+mn-lt"/>
              </a:rPr>
              <a:t>Ability to play music/stream video (multimedia)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0A4D67-7787-C191-3F79-F1EDC8457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091"/>
            <a:ext cx="8229600" cy="58489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599B"/>
                </a:solidFill>
              </a:rPr>
              <a:t>Desirable Emergent Properties</a:t>
            </a:r>
          </a:p>
        </p:txBody>
      </p:sp>
      <p:sp>
        <p:nvSpPr>
          <p:cNvPr id="23" name="Rectangle: Rounded Corners 8">
            <a:extLst>
              <a:ext uri="{FF2B5EF4-FFF2-40B4-BE49-F238E27FC236}">
                <a16:creationId xmlns:a16="http://schemas.microsoft.com/office/drawing/2014/main" id="{DD4EF51B-57C4-524C-1462-AC56EBF0172C}"/>
              </a:ext>
            </a:extLst>
          </p:cNvPr>
          <p:cNvSpPr/>
          <p:nvPr/>
        </p:nvSpPr>
        <p:spPr>
          <a:xfrm>
            <a:off x="5656914" y="1671103"/>
            <a:ext cx="1190624" cy="68481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400"/>
              <a:t>Visual Output</a:t>
            </a:r>
          </a:p>
        </p:txBody>
      </p:sp>
      <p:sp>
        <p:nvSpPr>
          <p:cNvPr id="24" name="Rectangle: Rounded Corners 10">
            <a:extLst>
              <a:ext uri="{FF2B5EF4-FFF2-40B4-BE49-F238E27FC236}">
                <a16:creationId xmlns:a16="http://schemas.microsoft.com/office/drawing/2014/main" id="{9EAFB053-DFF1-2C04-CACD-CE519CFB755C}"/>
              </a:ext>
            </a:extLst>
          </p:cNvPr>
          <p:cNvSpPr/>
          <p:nvPr/>
        </p:nvSpPr>
        <p:spPr>
          <a:xfrm>
            <a:off x="7077434" y="1671103"/>
            <a:ext cx="1190624" cy="68481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400"/>
              <a:t>User Interaction</a:t>
            </a:r>
          </a:p>
        </p:txBody>
      </p:sp>
      <p:sp>
        <p:nvSpPr>
          <p:cNvPr id="29" name="Rectangle: Rounded Corners 15">
            <a:extLst>
              <a:ext uri="{FF2B5EF4-FFF2-40B4-BE49-F238E27FC236}">
                <a16:creationId xmlns:a16="http://schemas.microsoft.com/office/drawing/2014/main" id="{796DC97F-0C39-1B01-88F1-0EF7D5216F49}"/>
              </a:ext>
            </a:extLst>
          </p:cNvPr>
          <p:cNvSpPr/>
          <p:nvPr/>
        </p:nvSpPr>
        <p:spPr>
          <a:xfrm>
            <a:off x="5702498" y="2571750"/>
            <a:ext cx="1099456" cy="39348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200" dirty="0"/>
              <a:t>📱 Screen</a:t>
            </a:r>
          </a:p>
        </p:txBody>
      </p:sp>
      <p:sp>
        <p:nvSpPr>
          <p:cNvPr id="11" name="Rectangle: Rounded Corners 5">
            <a:extLst>
              <a:ext uri="{FF2B5EF4-FFF2-40B4-BE49-F238E27FC236}">
                <a16:creationId xmlns:a16="http://schemas.microsoft.com/office/drawing/2014/main" id="{941955A3-C5AE-14B6-B12C-444B1E4BF0AE}"/>
              </a:ext>
            </a:extLst>
          </p:cNvPr>
          <p:cNvSpPr/>
          <p:nvPr/>
        </p:nvSpPr>
        <p:spPr>
          <a:xfrm>
            <a:off x="2754711" y="1671104"/>
            <a:ext cx="1270419" cy="68481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400" dirty="0"/>
              <a:t>Audio Output</a:t>
            </a:r>
          </a:p>
        </p:txBody>
      </p:sp>
      <p:sp>
        <p:nvSpPr>
          <p:cNvPr id="12" name="Rectangle: Rounded Corners 15">
            <a:extLst>
              <a:ext uri="{FF2B5EF4-FFF2-40B4-BE49-F238E27FC236}">
                <a16:creationId xmlns:a16="http://schemas.microsoft.com/office/drawing/2014/main" id="{6F8956C7-FC38-3872-9337-23C646150F64}"/>
              </a:ext>
            </a:extLst>
          </p:cNvPr>
          <p:cNvSpPr/>
          <p:nvPr/>
        </p:nvSpPr>
        <p:spPr>
          <a:xfrm>
            <a:off x="2847009" y="3197734"/>
            <a:ext cx="1099456" cy="39906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200" dirty="0"/>
              <a:t>🔊  Speaker</a:t>
            </a:r>
          </a:p>
        </p:txBody>
      </p:sp>
      <p:sp>
        <p:nvSpPr>
          <p:cNvPr id="13" name="Rectangle: Rounded Corners 15">
            <a:extLst>
              <a:ext uri="{FF2B5EF4-FFF2-40B4-BE49-F238E27FC236}">
                <a16:creationId xmlns:a16="http://schemas.microsoft.com/office/drawing/2014/main" id="{32F24300-8F76-FA0A-2240-83D6DDE4E3A4}"/>
              </a:ext>
            </a:extLst>
          </p:cNvPr>
          <p:cNvSpPr/>
          <p:nvPr/>
        </p:nvSpPr>
        <p:spPr>
          <a:xfrm>
            <a:off x="2754711" y="2576352"/>
            <a:ext cx="1270419" cy="394139"/>
          </a:xfrm>
          <a:prstGeom prst="roundRect">
            <a:avLst>
              <a:gd name="adj" fmla="val 19088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IN" sz="1200" dirty="0"/>
              <a:t>🎧 Headphones</a:t>
            </a:r>
          </a:p>
        </p:txBody>
      </p:sp>
      <p:sp>
        <p:nvSpPr>
          <p:cNvPr id="14" name="Rectangle: Rounded Corners 15">
            <a:extLst>
              <a:ext uri="{FF2B5EF4-FFF2-40B4-BE49-F238E27FC236}">
                <a16:creationId xmlns:a16="http://schemas.microsoft.com/office/drawing/2014/main" id="{360F356B-C7C9-91EB-D414-B2D1F0FFA39B}"/>
              </a:ext>
            </a:extLst>
          </p:cNvPr>
          <p:cNvSpPr/>
          <p:nvPr/>
        </p:nvSpPr>
        <p:spPr>
          <a:xfrm>
            <a:off x="2858025" y="3794922"/>
            <a:ext cx="1100204" cy="53086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IN" sz="1200"/>
              <a:t>Bluetooth Devices</a:t>
            </a:r>
          </a:p>
        </p:txBody>
      </p:sp>
      <p:sp>
        <p:nvSpPr>
          <p:cNvPr id="15" name="Rectangle: Rounded Corners 6">
            <a:extLst>
              <a:ext uri="{FF2B5EF4-FFF2-40B4-BE49-F238E27FC236}">
                <a16:creationId xmlns:a16="http://schemas.microsoft.com/office/drawing/2014/main" id="{0939AE08-735D-74CF-21FF-9D70B2FF1E94}"/>
              </a:ext>
            </a:extLst>
          </p:cNvPr>
          <p:cNvSpPr/>
          <p:nvPr/>
        </p:nvSpPr>
        <p:spPr>
          <a:xfrm>
            <a:off x="4236394" y="1671103"/>
            <a:ext cx="1190624" cy="68481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400" dirty="0"/>
              <a:t>Signal Processor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039A5A0-27D4-33B2-DC24-94A991F98BDD}"/>
              </a:ext>
            </a:extLst>
          </p:cNvPr>
          <p:cNvSpPr/>
          <p:nvPr/>
        </p:nvSpPr>
        <p:spPr>
          <a:xfrm>
            <a:off x="4335758" y="2582219"/>
            <a:ext cx="991895" cy="39413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IN" sz="1200" dirty="0">
                <a:latin typeface="Helvetica Neue"/>
              </a:rPr>
              <a:t>🏿 DAC</a:t>
            </a:r>
            <a:endParaRPr lang="en-US" sz="1200" dirty="0"/>
          </a:p>
        </p:txBody>
      </p:sp>
      <p:sp>
        <p:nvSpPr>
          <p:cNvPr id="17" name="Rectangle: Rounded Corners 4">
            <a:extLst>
              <a:ext uri="{FF2B5EF4-FFF2-40B4-BE49-F238E27FC236}">
                <a16:creationId xmlns:a16="http://schemas.microsoft.com/office/drawing/2014/main" id="{84D67349-3A31-2ED1-89D0-7DFE7A8D923D}"/>
              </a:ext>
            </a:extLst>
          </p:cNvPr>
          <p:cNvSpPr/>
          <p:nvPr/>
        </p:nvSpPr>
        <p:spPr>
          <a:xfrm>
            <a:off x="1342992" y="1671103"/>
            <a:ext cx="1190624" cy="68481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400"/>
              <a:t>Media Source </a:t>
            </a:r>
          </a:p>
        </p:txBody>
      </p:sp>
      <p:sp>
        <p:nvSpPr>
          <p:cNvPr id="18" name="Rectangle: Rounded Corners 12">
            <a:extLst>
              <a:ext uri="{FF2B5EF4-FFF2-40B4-BE49-F238E27FC236}">
                <a16:creationId xmlns:a16="http://schemas.microsoft.com/office/drawing/2014/main" id="{3C609A87-C7C7-623B-27AE-51D11506AA05}"/>
              </a:ext>
            </a:extLst>
          </p:cNvPr>
          <p:cNvSpPr/>
          <p:nvPr/>
        </p:nvSpPr>
        <p:spPr>
          <a:xfrm>
            <a:off x="1342993" y="2545964"/>
            <a:ext cx="1190624" cy="46504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200" dirty="0"/>
              <a:t>💽 On-Device storage</a:t>
            </a:r>
          </a:p>
        </p:txBody>
      </p:sp>
      <p:sp>
        <p:nvSpPr>
          <p:cNvPr id="19" name="Rectangle: Rounded Corners 14">
            <a:extLst>
              <a:ext uri="{FF2B5EF4-FFF2-40B4-BE49-F238E27FC236}">
                <a16:creationId xmlns:a16="http://schemas.microsoft.com/office/drawing/2014/main" id="{A417E90B-1EB2-0494-C187-A1E81C186BC5}"/>
              </a:ext>
            </a:extLst>
          </p:cNvPr>
          <p:cNvSpPr/>
          <p:nvPr/>
        </p:nvSpPr>
        <p:spPr>
          <a:xfrm>
            <a:off x="1342993" y="3133186"/>
            <a:ext cx="1190623" cy="52815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📻 Streaming</a:t>
            </a:r>
          </a:p>
        </p:txBody>
      </p:sp>
    </p:spTree>
    <p:extLst>
      <p:ext uri="{BB962C8B-B14F-4D97-AF65-F5344CB8AC3E}">
        <p14:creationId xmlns:p14="http://schemas.microsoft.com/office/powerpoint/2010/main" val="990007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C7FA5A-9D89-F0DF-326E-4648DC1A0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932472"/>
            <a:ext cx="8229600" cy="39339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b="1" dirty="0">
                <a:ea typeface="+mn-lt"/>
                <a:cs typeface="+mn-lt"/>
              </a:rPr>
              <a:t>Ability to capture and store pictures and videos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0A4D67-7787-C191-3F79-F1EDC8457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091"/>
            <a:ext cx="8229600" cy="58489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599B"/>
                </a:solidFill>
              </a:rPr>
              <a:t>Desirable Emergent Properties</a:t>
            </a:r>
          </a:p>
        </p:txBody>
      </p:sp>
      <p:sp>
        <p:nvSpPr>
          <p:cNvPr id="23" name="Rectangle: Rounded Corners 8">
            <a:extLst>
              <a:ext uri="{FF2B5EF4-FFF2-40B4-BE49-F238E27FC236}">
                <a16:creationId xmlns:a16="http://schemas.microsoft.com/office/drawing/2014/main" id="{DD4EF51B-57C4-524C-1462-AC56EBF0172C}"/>
              </a:ext>
            </a:extLst>
          </p:cNvPr>
          <p:cNvSpPr/>
          <p:nvPr/>
        </p:nvSpPr>
        <p:spPr>
          <a:xfrm>
            <a:off x="4820199" y="1658829"/>
            <a:ext cx="1190624" cy="68481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400"/>
              <a:t>Visual Output</a:t>
            </a:r>
          </a:p>
        </p:txBody>
      </p:sp>
      <p:sp>
        <p:nvSpPr>
          <p:cNvPr id="24" name="Rectangle: Rounded Corners 10">
            <a:extLst>
              <a:ext uri="{FF2B5EF4-FFF2-40B4-BE49-F238E27FC236}">
                <a16:creationId xmlns:a16="http://schemas.microsoft.com/office/drawing/2014/main" id="{9EAFB053-DFF1-2C04-CACD-CE519CFB755C}"/>
              </a:ext>
            </a:extLst>
          </p:cNvPr>
          <p:cNvSpPr/>
          <p:nvPr/>
        </p:nvSpPr>
        <p:spPr>
          <a:xfrm>
            <a:off x="7496176" y="1657797"/>
            <a:ext cx="1190624" cy="68481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400"/>
              <a:t>User Interaction</a:t>
            </a:r>
          </a:p>
        </p:txBody>
      </p:sp>
      <p:sp>
        <p:nvSpPr>
          <p:cNvPr id="29" name="Rectangle: Rounded Corners 15">
            <a:extLst>
              <a:ext uri="{FF2B5EF4-FFF2-40B4-BE49-F238E27FC236}">
                <a16:creationId xmlns:a16="http://schemas.microsoft.com/office/drawing/2014/main" id="{796DC97F-0C39-1B01-88F1-0EF7D5216F49}"/>
              </a:ext>
            </a:extLst>
          </p:cNvPr>
          <p:cNvSpPr/>
          <p:nvPr/>
        </p:nvSpPr>
        <p:spPr>
          <a:xfrm>
            <a:off x="4865783" y="2583296"/>
            <a:ext cx="1099456" cy="39348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200" dirty="0"/>
              <a:t>📱 Screen</a:t>
            </a:r>
          </a:p>
        </p:txBody>
      </p:sp>
      <p:sp>
        <p:nvSpPr>
          <p:cNvPr id="11" name="Rectangle: Rounded Corners 5">
            <a:extLst>
              <a:ext uri="{FF2B5EF4-FFF2-40B4-BE49-F238E27FC236}">
                <a16:creationId xmlns:a16="http://schemas.microsoft.com/office/drawing/2014/main" id="{941955A3-C5AE-14B6-B12C-444B1E4BF0AE}"/>
              </a:ext>
            </a:extLst>
          </p:cNvPr>
          <p:cNvSpPr/>
          <p:nvPr/>
        </p:nvSpPr>
        <p:spPr>
          <a:xfrm>
            <a:off x="2064427" y="1682437"/>
            <a:ext cx="1270419" cy="68481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400" dirty="0"/>
              <a:t>Audio Input</a:t>
            </a:r>
          </a:p>
        </p:txBody>
      </p:sp>
      <p:sp>
        <p:nvSpPr>
          <p:cNvPr id="14" name="Rectangle: Rounded Corners 15">
            <a:extLst>
              <a:ext uri="{FF2B5EF4-FFF2-40B4-BE49-F238E27FC236}">
                <a16:creationId xmlns:a16="http://schemas.microsoft.com/office/drawing/2014/main" id="{360F356B-C7C9-91EB-D414-B2D1F0FFA39B}"/>
              </a:ext>
            </a:extLst>
          </p:cNvPr>
          <p:cNvSpPr/>
          <p:nvPr/>
        </p:nvSpPr>
        <p:spPr>
          <a:xfrm>
            <a:off x="2190511" y="3137522"/>
            <a:ext cx="1100204" cy="53086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IN" sz="1200"/>
              <a:t>Bluetooth Devices</a:t>
            </a:r>
          </a:p>
        </p:txBody>
      </p:sp>
      <p:sp>
        <p:nvSpPr>
          <p:cNvPr id="15" name="Rectangle: Rounded Corners 6">
            <a:extLst>
              <a:ext uri="{FF2B5EF4-FFF2-40B4-BE49-F238E27FC236}">
                <a16:creationId xmlns:a16="http://schemas.microsoft.com/office/drawing/2014/main" id="{0939AE08-735D-74CF-21FF-9D70B2FF1E94}"/>
              </a:ext>
            </a:extLst>
          </p:cNvPr>
          <p:cNvSpPr/>
          <p:nvPr/>
        </p:nvSpPr>
        <p:spPr>
          <a:xfrm>
            <a:off x="3481961" y="1682437"/>
            <a:ext cx="1190624" cy="68481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400" dirty="0"/>
              <a:t>Signal Processor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039A5A0-27D4-33B2-DC24-94A991F98BDD}"/>
              </a:ext>
            </a:extLst>
          </p:cNvPr>
          <p:cNvSpPr/>
          <p:nvPr/>
        </p:nvSpPr>
        <p:spPr>
          <a:xfrm>
            <a:off x="3586335" y="2568110"/>
            <a:ext cx="991895" cy="39413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IN" sz="1200" dirty="0">
                <a:latin typeface="Helvetica Neue"/>
              </a:rPr>
              <a:t>🏿 CPU</a:t>
            </a:r>
            <a:endParaRPr lang="en-US" sz="1200" dirty="0"/>
          </a:p>
        </p:txBody>
      </p:sp>
      <p:sp>
        <p:nvSpPr>
          <p:cNvPr id="17" name="Rectangle: Rounded Corners 4">
            <a:extLst>
              <a:ext uri="{FF2B5EF4-FFF2-40B4-BE49-F238E27FC236}">
                <a16:creationId xmlns:a16="http://schemas.microsoft.com/office/drawing/2014/main" id="{84D67349-3A31-2ED1-89D0-7DFE7A8D923D}"/>
              </a:ext>
            </a:extLst>
          </p:cNvPr>
          <p:cNvSpPr/>
          <p:nvPr/>
        </p:nvSpPr>
        <p:spPr>
          <a:xfrm>
            <a:off x="6158437" y="1657797"/>
            <a:ext cx="1190624" cy="68481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400" dirty="0"/>
              <a:t>Storage</a:t>
            </a:r>
          </a:p>
        </p:txBody>
      </p:sp>
      <p:sp>
        <p:nvSpPr>
          <p:cNvPr id="18" name="Rectangle: Rounded Corners 12">
            <a:extLst>
              <a:ext uri="{FF2B5EF4-FFF2-40B4-BE49-F238E27FC236}">
                <a16:creationId xmlns:a16="http://schemas.microsoft.com/office/drawing/2014/main" id="{3C609A87-C7C7-623B-27AE-51D11506AA05}"/>
              </a:ext>
            </a:extLst>
          </p:cNvPr>
          <p:cNvSpPr/>
          <p:nvPr/>
        </p:nvSpPr>
        <p:spPr>
          <a:xfrm>
            <a:off x="6158437" y="2566067"/>
            <a:ext cx="1190624" cy="46504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200" dirty="0"/>
              <a:t>📁 On-Device </a:t>
            </a:r>
          </a:p>
          <a:p>
            <a:pPr algn="ctr"/>
            <a:r>
              <a:rPr lang="en-US" sz="1200" dirty="0"/>
              <a:t>storage</a:t>
            </a:r>
          </a:p>
        </p:txBody>
      </p:sp>
      <p:sp>
        <p:nvSpPr>
          <p:cNvPr id="19" name="Rectangle: Rounded Corners 14">
            <a:extLst>
              <a:ext uri="{FF2B5EF4-FFF2-40B4-BE49-F238E27FC236}">
                <a16:creationId xmlns:a16="http://schemas.microsoft.com/office/drawing/2014/main" id="{A417E90B-1EB2-0494-C187-A1E81C186BC5}"/>
              </a:ext>
            </a:extLst>
          </p:cNvPr>
          <p:cNvSpPr/>
          <p:nvPr/>
        </p:nvSpPr>
        <p:spPr>
          <a:xfrm>
            <a:off x="6158438" y="3129797"/>
            <a:ext cx="1190624" cy="52815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☁️ Cloud Storage</a:t>
            </a:r>
          </a:p>
        </p:txBody>
      </p:sp>
      <p:sp>
        <p:nvSpPr>
          <p:cNvPr id="3" name="Rectangle: Rounded Corners 15">
            <a:extLst>
              <a:ext uri="{FF2B5EF4-FFF2-40B4-BE49-F238E27FC236}">
                <a16:creationId xmlns:a16="http://schemas.microsoft.com/office/drawing/2014/main" id="{06CFCFE9-181A-623A-65F0-3A16E9E63DF1}"/>
              </a:ext>
            </a:extLst>
          </p:cNvPr>
          <p:cNvSpPr/>
          <p:nvPr/>
        </p:nvSpPr>
        <p:spPr>
          <a:xfrm>
            <a:off x="6158437" y="3745983"/>
            <a:ext cx="1190624" cy="46504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IN" sz="1200" dirty="0">
                <a:latin typeface="Helvetica Neue" panose="02000503000000020004" pitchFamily="2" charset="0"/>
              </a:rPr>
              <a:t>💾 SD card</a:t>
            </a:r>
          </a:p>
        </p:txBody>
      </p:sp>
      <p:sp>
        <p:nvSpPr>
          <p:cNvPr id="20" name="Rectangle: Rounded Corners 15">
            <a:extLst>
              <a:ext uri="{FF2B5EF4-FFF2-40B4-BE49-F238E27FC236}">
                <a16:creationId xmlns:a16="http://schemas.microsoft.com/office/drawing/2014/main" id="{3A36398C-3E75-F15B-21D9-79DEF15D52B0}"/>
              </a:ext>
            </a:extLst>
          </p:cNvPr>
          <p:cNvSpPr/>
          <p:nvPr/>
        </p:nvSpPr>
        <p:spPr>
          <a:xfrm>
            <a:off x="2105404" y="2583082"/>
            <a:ext cx="1270419" cy="39348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IN" sz="1200" dirty="0"/>
              <a:t>🎙️  Microphone</a:t>
            </a:r>
          </a:p>
        </p:txBody>
      </p:sp>
      <p:sp>
        <p:nvSpPr>
          <p:cNvPr id="21" name="Rectangle: Rounded Corners 4">
            <a:extLst>
              <a:ext uri="{FF2B5EF4-FFF2-40B4-BE49-F238E27FC236}">
                <a16:creationId xmlns:a16="http://schemas.microsoft.com/office/drawing/2014/main" id="{AA4E085E-3390-3D76-6045-BF7B6B53F735}"/>
              </a:ext>
            </a:extLst>
          </p:cNvPr>
          <p:cNvSpPr/>
          <p:nvPr/>
        </p:nvSpPr>
        <p:spPr>
          <a:xfrm>
            <a:off x="624422" y="1682437"/>
            <a:ext cx="1309897" cy="68481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400"/>
              <a:t>Image Sensor </a:t>
            </a:r>
          </a:p>
        </p:txBody>
      </p:sp>
      <p:sp>
        <p:nvSpPr>
          <p:cNvPr id="22" name="Rectangle: Rounded Corners 12">
            <a:extLst>
              <a:ext uri="{FF2B5EF4-FFF2-40B4-BE49-F238E27FC236}">
                <a16:creationId xmlns:a16="http://schemas.microsoft.com/office/drawing/2014/main" id="{49E5C9A8-71B0-FD46-4670-888ACECCB4C2}"/>
              </a:ext>
            </a:extLst>
          </p:cNvPr>
          <p:cNvSpPr/>
          <p:nvPr/>
        </p:nvSpPr>
        <p:spPr>
          <a:xfrm>
            <a:off x="649780" y="2514409"/>
            <a:ext cx="1270419" cy="86587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200" dirty="0"/>
              <a:t>📷 CMOS sensor &amp;</a:t>
            </a:r>
          </a:p>
          <a:p>
            <a:pPr algn="ctr"/>
            <a:r>
              <a:rPr lang="en-US" sz="1200" dirty="0"/>
              <a:t>🔭 Lens housing</a:t>
            </a:r>
          </a:p>
        </p:txBody>
      </p:sp>
    </p:spTree>
    <p:extLst>
      <p:ext uri="{BB962C8B-B14F-4D97-AF65-F5344CB8AC3E}">
        <p14:creationId xmlns:p14="http://schemas.microsoft.com/office/powerpoint/2010/main" val="4048347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C7FA5A-9D89-F0DF-326E-4648DC1A0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932472"/>
            <a:ext cx="8229600" cy="39339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b="1" dirty="0">
                <a:ea typeface="+mn-lt"/>
                <a:cs typeface="+mn-lt"/>
              </a:rPr>
              <a:t>Ability to navigate using GPS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0A4D67-7787-C191-3F79-F1EDC8457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091"/>
            <a:ext cx="8229600" cy="58489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599B"/>
                </a:solidFill>
              </a:rPr>
              <a:t>Desirable Emergent Properties</a:t>
            </a:r>
          </a:p>
        </p:txBody>
      </p:sp>
      <p:sp>
        <p:nvSpPr>
          <p:cNvPr id="20" name="Rectangle: Rounded Corners 4">
            <a:extLst>
              <a:ext uri="{FF2B5EF4-FFF2-40B4-BE49-F238E27FC236}">
                <a16:creationId xmlns:a16="http://schemas.microsoft.com/office/drawing/2014/main" id="{CB4875D9-0194-79B6-832B-8C5140A62A4E}"/>
              </a:ext>
            </a:extLst>
          </p:cNvPr>
          <p:cNvSpPr/>
          <p:nvPr/>
        </p:nvSpPr>
        <p:spPr>
          <a:xfrm>
            <a:off x="1536781" y="1678659"/>
            <a:ext cx="1291455" cy="68481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400" dirty="0"/>
              <a:t>Connectivity</a:t>
            </a:r>
          </a:p>
        </p:txBody>
      </p:sp>
      <p:sp>
        <p:nvSpPr>
          <p:cNvPr id="23" name="Rectangle: Rounded Corners 8">
            <a:extLst>
              <a:ext uri="{FF2B5EF4-FFF2-40B4-BE49-F238E27FC236}">
                <a16:creationId xmlns:a16="http://schemas.microsoft.com/office/drawing/2014/main" id="{DD4EF51B-57C4-524C-1462-AC56EBF0172C}"/>
              </a:ext>
            </a:extLst>
          </p:cNvPr>
          <p:cNvSpPr/>
          <p:nvPr/>
        </p:nvSpPr>
        <p:spPr>
          <a:xfrm>
            <a:off x="3024038" y="1673093"/>
            <a:ext cx="1190624" cy="68481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400" dirty="0"/>
              <a:t>Navigation Apps</a:t>
            </a:r>
          </a:p>
        </p:txBody>
      </p:sp>
      <p:sp>
        <p:nvSpPr>
          <p:cNvPr id="24" name="Rectangle: Rounded Corners 10">
            <a:extLst>
              <a:ext uri="{FF2B5EF4-FFF2-40B4-BE49-F238E27FC236}">
                <a16:creationId xmlns:a16="http://schemas.microsoft.com/office/drawing/2014/main" id="{9EAFB053-DFF1-2C04-CACD-CE519CFB755C}"/>
              </a:ext>
            </a:extLst>
          </p:cNvPr>
          <p:cNvSpPr/>
          <p:nvPr/>
        </p:nvSpPr>
        <p:spPr>
          <a:xfrm>
            <a:off x="6029792" y="1678659"/>
            <a:ext cx="1190624" cy="68481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400"/>
              <a:t>User Interaction</a:t>
            </a:r>
          </a:p>
        </p:txBody>
      </p:sp>
      <p:sp>
        <p:nvSpPr>
          <p:cNvPr id="30" name="Rectangle: Rounded Corners 15">
            <a:extLst>
              <a:ext uri="{FF2B5EF4-FFF2-40B4-BE49-F238E27FC236}">
                <a16:creationId xmlns:a16="http://schemas.microsoft.com/office/drawing/2014/main" id="{AF127082-40E2-A494-EFC7-871987ACE198}"/>
              </a:ext>
            </a:extLst>
          </p:cNvPr>
          <p:cNvSpPr/>
          <p:nvPr/>
        </p:nvSpPr>
        <p:spPr>
          <a:xfrm>
            <a:off x="1630855" y="2512858"/>
            <a:ext cx="1100203" cy="394139"/>
          </a:xfrm>
          <a:prstGeom prst="roundRect">
            <a:avLst>
              <a:gd name="adj" fmla="val 19088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IN" sz="1200" b="1" dirty="0">
                <a:solidFill>
                  <a:srgbClr val="E0E0E0"/>
                </a:solidFill>
                <a:latin typeface="Helvetica Neue" panose="02000503000000020004" pitchFamily="2" charset="0"/>
              </a:rPr>
              <a:t>🛰️  </a:t>
            </a:r>
            <a:r>
              <a:rPr lang="en-IN" sz="1200" dirty="0"/>
              <a:t>GPS</a:t>
            </a:r>
            <a:endParaRPr lang="en-US" sz="1200" dirty="0"/>
          </a:p>
        </p:txBody>
      </p:sp>
      <p:sp>
        <p:nvSpPr>
          <p:cNvPr id="31" name="Rectangle: Rounded Corners 15">
            <a:extLst>
              <a:ext uri="{FF2B5EF4-FFF2-40B4-BE49-F238E27FC236}">
                <a16:creationId xmlns:a16="http://schemas.microsoft.com/office/drawing/2014/main" id="{3B3F3EFB-4CA1-0737-B90B-6B21468F8890}"/>
              </a:ext>
            </a:extLst>
          </p:cNvPr>
          <p:cNvSpPr/>
          <p:nvPr/>
        </p:nvSpPr>
        <p:spPr>
          <a:xfrm>
            <a:off x="1630854" y="3056381"/>
            <a:ext cx="1100203" cy="394140"/>
          </a:xfrm>
          <a:prstGeom prst="roundRect">
            <a:avLst>
              <a:gd name="adj" fmla="val 19088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IN" sz="1200" b="0" i="0" dirty="0">
                <a:solidFill>
                  <a:srgbClr val="E0E0E0"/>
                </a:solidFill>
                <a:effectLst/>
                <a:latin typeface="Apple Color Emoji" pitchFamily="2" charset="0"/>
              </a:rPr>
              <a:t>📶</a:t>
            </a:r>
            <a:r>
              <a:rPr lang="en-IN" sz="1200" b="1" dirty="0">
                <a:solidFill>
                  <a:srgbClr val="E0E0E0"/>
                </a:solidFill>
                <a:latin typeface="Helvetica Neue" panose="02000503000000020004" pitchFamily="2" charset="0"/>
              </a:rPr>
              <a:t> </a:t>
            </a:r>
            <a:r>
              <a:rPr lang="en-IN" sz="1200" dirty="0"/>
              <a:t>Carrier</a:t>
            </a:r>
            <a:endParaRPr lang="en-US" sz="1200" dirty="0"/>
          </a:p>
        </p:txBody>
      </p:sp>
      <p:sp>
        <p:nvSpPr>
          <p:cNvPr id="5" name="Rectangle: Rounded Corners 15">
            <a:extLst>
              <a:ext uri="{FF2B5EF4-FFF2-40B4-BE49-F238E27FC236}">
                <a16:creationId xmlns:a16="http://schemas.microsoft.com/office/drawing/2014/main" id="{C3E03CF4-8DAC-EAF3-0BA0-3E2BB7B4F99A}"/>
              </a:ext>
            </a:extLst>
          </p:cNvPr>
          <p:cNvSpPr/>
          <p:nvPr/>
        </p:nvSpPr>
        <p:spPr>
          <a:xfrm>
            <a:off x="2973620" y="2507292"/>
            <a:ext cx="1291454" cy="399003"/>
          </a:xfrm>
          <a:prstGeom prst="roundRect">
            <a:avLst>
              <a:gd name="adj" fmla="val 19088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IN" sz="1200" dirty="0">
                <a:latin typeface="Helvetica Neue"/>
              </a:rPr>
              <a:t>Google Maps</a:t>
            </a:r>
            <a:endParaRPr lang="en-US" sz="1200" dirty="0"/>
          </a:p>
        </p:txBody>
      </p:sp>
      <p:sp>
        <p:nvSpPr>
          <p:cNvPr id="6" name="Rectangle: Rounded Corners 15">
            <a:extLst>
              <a:ext uri="{FF2B5EF4-FFF2-40B4-BE49-F238E27FC236}">
                <a16:creationId xmlns:a16="http://schemas.microsoft.com/office/drawing/2014/main" id="{ED1BEF71-39D7-6DBD-3963-16EA16F2B6CF}"/>
              </a:ext>
            </a:extLst>
          </p:cNvPr>
          <p:cNvSpPr/>
          <p:nvPr/>
        </p:nvSpPr>
        <p:spPr>
          <a:xfrm>
            <a:off x="2973620" y="3023105"/>
            <a:ext cx="1291454" cy="399003"/>
          </a:xfrm>
          <a:prstGeom prst="roundRect">
            <a:avLst>
              <a:gd name="adj" fmla="val 19088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IN" sz="1200">
                <a:latin typeface="Helvetica Neue"/>
              </a:rPr>
              <a:t>Apple Maps</a:t>
            </a:r>
            <a:endParaRPr lang="en-US" sz="1200"/>
          </a:p>
        </p:txBody>
      </p:sp>
      <p:sp>
        <p:nvSpPr>
          <p:cNvPr id="7" name="Rectangle: Rounded Corners 15">
            <a:extLst>
              <a:ext uri="{FF2B5EF4-FFF2-40B4-BE49-F238E27FC236}">
                <a16:creationId xmlns:a16="http://schemas.microsoft.com/office/drawing/2014/main" id="{8CF1652E-25DA-04FC-C980-79514310D16B}"/>
              </a:ext>
            </a:extLst>
          </p:cNvPr>
          <p:cNvSpPr/>
          <p:nvPr/>
        </p:nvSpPr>
        <p:spPr>
          <a:xfrm>
            <a:off x="3118018" y="3542059"/>
            <a:ext cx="1002658" cy="399003"/>
          </a:xfrm>
          <a:prstGeom prst="roundRect">
            <a:avLst>
              <a:gd name="adj" fmla="val 19088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IN" sz="1200">
                <a:latin typeface="Helvetica Neue"/>
              </a:rPr>
              <a:t>Waze</a:t>
            </a:r>
            <a:endParaRPr lang="en-US" sz="1200"/>
          </a:p>
        </p:txBody>
      </p:sp>
      <p:sp>
        <p:nvSpPr>
          <p:cNvPr id="8" name="Rectangle: Rounded Corners 15">
            <a:extLst>
              <a:ext uri="{FF2B5EF4-FFF2-40B4-BE49-F238E27FC236}">
                <a16:creationId xmlns:a16="http://schemas.microsoft.com/office/drawing/2014/main" id="{90D0887B-1449-D027-3C5B-E3F18E79159D}"/>
              </a:ext>
            </a:extLst>
          </p:cNvPr>
          <p:cNvSpPr/>
          <p:nvPr/>
        </p:nvSpPr>
        <p:spPr>
          <a:xfrm>
            <a:off x="4551308" y="2504301"/>
            <a:ext cx="1190624" cy="53743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200" dirty="0"/>
              <a:t>🗺️  Map Visualization</a:t>
            </a:r>
          </a:p>
        </p:txBody>
      </p:sp>
      <p:sp>
        <p:nvSpPr>
          <p:cNvPr id="9" name="Rectangle: Rounded Corners 15">
            <a:extLst>
              <a:ext uri="{FF2B5EF4-FFF2-40B4-BE49-F238E27FC236}">
                <a16:creationId xmlns:a16="http://schemas.microsoft.com/office/drawing/2014/main" id="{C80BA063-5432-0040-9A4E-DA899AA55EC0}"/>
              </a:ext>
            </a:extLst>
          </p:cNvPr>
          <p:cNvSpPr/>
          <p:nvPr/>
        </p:nvSpPr>
        <p:spPr>
          <a:xfrm>
            <a:off x="4551308" y="3770558"/>
            <a:ext cx="1190624" cy="53086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200" dirty="0"/>
              <a:t>🥽  AR Navigation</a:t>
            </a:r>
          </a:p>
        </p:txBody>
      </p:sp>
      <p:sp>
        <p:nvSpPr>
          <p:cNvPr id="10" name="Rectangle: Rounded Corners 15">
            <a:extLst>
              <a:ext uri="{FF2B5EF4-FFF2-40B4-BE49-F238E27FC236}">
                <a16:creationId xmlns:a16="http://schemas.microsoft.com/office/drawing/2014/main" id="{021820DB-7C69-A844-A891-84A5DA09918E}"/>
              </a:ext>
            </a:extLst>
          </p:cNvPr>
          <p:cNvSpPr/>
          <p:nvPr/>
        </p:nvSpPr>
        <p:spPr>
          <a:xfrm>
            <a:off x="4437820" y="3134406"/>
            <a:ext cx="1417599" cy="53086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200" dirty="0"/>
              <a:t>🚦Turn-by-Turn Directions</a:t>
            </a:r>
          </a:p>
        </p:txBody>
      </p:sp>
      <p:sp>
        <p:nvSpPr>
          <p:cNvPr id="11" name="Rectangle: Rounded Corners 28">
            <a:extLst>
              <a:ext uri="{FF2B5EF4-FFF2-40B4-BE49-F238E27FC236}">
                <a16:creationId xmlns:a16="http://schemas.microsoft.com/office/drawing/2014/main" id="{402D0842-D367-9328-F671-4C0928FBDB93}"/>
              </a:ext>
            </a:extLst>
          </p:cNvPr>
          <p:cNvSpPr/>
          <p:nvPr/>
        </p:nvSpPr>
        <p:spPr>
          <a:xfrm>
            <a:off x="4551307" y="1673093"/>
            <a:ext cx="1190624" cy="68481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400"/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2048147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C7FA5A-9D89-F0DF-326E-4648DC1A0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932472"/>
            <a:ext cx="8229600" cy="39339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b="1" dirty="0">
                <a:ea typeface="+mn-lt"/>
                <a:cs typeface="+mn-lt"/>
              </a:rPr>
              <a:t>Ability to communicate through the internet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0A4D67-7787-C191-3F79-F1EDC8457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091"/>
            <a:ext cx="8229600" cy="58489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599B"/>
                </a:solidFill>
              </a:rPr>
              <a:t>Desirable Emergent Properties</a:t>
            </a:r>
          </a:p>
        </p:txBody>
      </p:sp>
      <p:sp>
        <p:nvSpPr>
          <p:cNvPr id="20" name="Rectangle: Rounded Corners 4">
            <a:extLst>
              <a:ext uri="{FF2B5EF4-FFF2-40B4-BE49-F238E27FC236}">
                <a16:creationId xmlns:a16="http://schemas.microsoft.com/office/drawing/2014/main" id="{CB4875D9-0194-79B6-832B-8C5140A62A4E}"/>
              </a:ext>
            </a:extLst>
          </p:cNvPr>
          <p:cNvSpPr/>
          <p:nvPr/>
        </p:nvSpPr>
        <p:spPr>
          <a:xfrm>
            <a:off x="2219326" y="1671102"/>
            <a:ext cx="1291455" cy="68481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400" dirty="0"/>
              <a:t>Connectivity</a:t>
            </a:r>
          </a:p>
        </p:txBody>
      </p:sp>
      <p:sp>
        <p:nvSpPr>
          <p:cNvPr id="23" name="Rectangle: Rounded Corners 8">
            <a:extLst>
              <a:ext uri="{FF2B5EF4-FFF2-40B4-BE49-F238E27FC236}">
                <a16:creationId xmlns:a16="http://schemas.microsoft.com/office/drawing/2014/main" id="{DD4EF51B-57C4-524C-1462-AC56EBF0172C}"/>
              </a:ext>
            </a:extLst>
          </p:cNvPr>
          <p:cNvSpPr/>
          <p:nvPr/>
        </p:nvSpPr>
        <p:spPr>
          <a:xfrm>
            <a:off x="3976688" y="1671103"/>
            <a:ext cx="1190624" cy="68481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400" dirty="0"/>
              <a:t>Applications</a:t>
            </a:r>
          </a:p>
        </p:txBody>
      </p:sp>
      <p:sp>
        <p:nvSpPr>
          <p:cNvPr id="24" name="Rectangle: Rounded Corners 10">
            <a:extLst>
              <a:ext uri="{FF2B5EF4-FFF2-40B4-BE49-F238E27FC236}">
                <a16:creationId xmlns:a16="http://schemas.microsoft.com/office/drawing/2014/main" id="{9EAFB053-DFF1-2C04-CACD-CE519CFB755C}"/>
              </a:ext>
            </a:extLst>
          </p:cNvPr>
          <p:cNvSpPr/>
          <p:nvPr/>
        </p:nvSpPr>
        <p:spPr>
          <a:xfrm>
            <a:off x="5633219" y="1671103"/>
            <a:ext cx="1190624" cy="68481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400"/>
              <a:t>User Interaction</a:t>
            </a:r>
          </a:p>
        </p:txBody>
      </p:sp>
      <p:sp>
        <p:nvSpPr>
          <p:cNvPr id="30" name="Rectangle: Rounded Corners 15">
            <a:extLst>
              <a:ext uri="{FF2B5EF4-FFF2-40B4-BE49-F238E27FC236}">
                <a16:creationId xmlns:a16="http://schemas.microsoft.com/office/drawing/2014/main" id="{AF127082-40E2-A494-EFC7-871987ACE198}"/>
              </a:ext>
            </a:extLst>
          </p:cNvPr>
          <p:cNvSpPr/>
          <p:nvPr/>
        </p:nvSpPr>
        <p:spPr>
          <a:xfrm>
            <a:off x="2313400" y="2505301"/>
            <a:ext cx="1100203" cy="394139"/>
          </a:xfrm>
          <a:prstGeom prst="roundRect">
            <a:avLst>
              <a:gd name="adj" fmla="val 19088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IN" sz="1200" b="0" i="0" dirty="0">
                <a:solidFill>
                  <a:srgbClr val="E0E0E0"/>
                </a:solidFill>
                <a:effectLst/>
                <a:latin typeface="Apple Color Emoji" pitchFamily="2" charset="0"/>
              </a:rPr>
              <a:t>📡</a:t>
            </a:r>
            <a:r>
              <a:rPr lang="en-IN" sz="1200" b="1" dirty="0">
                <a:solidFill>
                  <a:srgbClr val="E0E0E0"/>
                </a:solidFill>
                <a:latin typeface="Helvetica Neue" panose="02000503000000020004" pitchFamily="2" charset="0"/>
              </a:rPr>
              <a:t> </a:t>
            </a:r>
            <a:r>
              <a:rPr lang="en-IN" sz="1200" dirty="0"/>
              <a:t>Wi-Fi</a:t>
            </a:r>
            <a:endParaRPr lang="en-US" sz="1200" dirty="0"/>
          </a:p>
        </p:txBody>
      </p:sp>
      <p:sp>
        <p:nvSpPr>
          <p:cNvPr id="31" name="Rectangle: Rounded Corners 15">
            <a:extLst>
              <a:ext uri="{FF2B5EF4-FFF2-40B4-BE49-F238E27FC236}">
                <a16:creationId xmlns:a16="http://schemas.microsoft.com/office/drawing/2014/main" id="{3B3F3EFB-4CA1-0737-B90B-6B21468F8890}"/>
              </a:ext>
            </a:extLst>
          </p:cNvPr>
          <p:cNvSpPr/>
          <p:nvPr/>
        </p:nvSpPr>
        <p:spPr>
          <a:xfrm>
            <a:off x="2313399" y="3048824"/>
            <a:ext cx="1100203" cy="394140"/>
          </a:xfrm>
          <a:prstGeom prst="roundRect">
            <a:avLst>
              <a:gd name="adj" fmla="val 19088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IN" sz="1200" b="0" i="0" dirty="0">
                <a:solidFill>
                  <a:srgbClr val="E0E0E0"/>
                </a:solidFill>
                <a:effectLst/>
                <a:latin typeface="Apple Color Emoji" pitchFamily="2" charset="0"/>
              </a:rPr>
              <a:t>📶</a:t>
            </a:r>
            <a:r>
              <a:rPr lang="en-IN" sz="1200" b="1" dirty="0">
                <a:solidFill>
                  <a:srgbClr val="E0E0E0"/>
                </a:solidFill>
                <a:latin typeface="Helvetica Neue" panose="02000503000000020004" pitchFamily="2" charset="0"/>
              </a:rPr>
              <a:t> </a:t>
            </a:r>
            <a:r>
              <a:rPr lang="en-IN" sz="1200" dirty="0"/>
              <a:t>Carrier</a:t>
            </a:r>
            <a:endParaRPr lang="en-US" sz="1200" dirty="0"/>
          </a:p>
        </p:txBody>
      </p:sp>
      <p:sp>
        <p:nvSpPr>
          <p:cNvPr id="3" name="Rectangle: Rounded Corners 15">
            <a:extLst>
              <a:ext uri="{FF2B5EF4-FFF2-40B4-BE49-F238E27FC236}">
                <a16:creationId xmlns:a16="http://schemas.microsoft.com/office/drawing/2014/main" id="{AAA34849-CB5C-E8FA-CE65-B317F6E565C1}"/>
              </a:ext>
            </a:extLst>
          </p:cNvPr>
          <p:cNvSpPr/>
          <p:nvPr/>
        </p:nvSpPr>
        <p:spPr>
          <a:xfrm>
            <a:off x="3827402" y="2526027"/>
            <a:ext cx="1489195" cy="91693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200" dirty="0"/>
              <a:t>🌐 Web Browser (Chrome, Safari, etc.) </a:t>
            </a:r>
          </a:p>
        </p:txBody>
      </p:sp>
    </p:spTree>
    <p:extLst>
      <p:ext uri="{BB962C8B-B14F-4D97-AF65-F5344CB8AC3E}">
        <p14:creationId xmlns:p14="http://schemas.microsoft.com/office/powerpoint/2010/main" val="3806848245"/>
      </p:ext>
    </p:extLst>
  </p:cSld>
  <p:clrMapOvr>
    <a:masterClrMapping/>
  </p:clrMapOvr>
</p:sld>
</file>

<file path=ppt/theme/theme1.xml><?xml version="1.0" encoding="utf-8"?>
<a:theme xmlns:a="http://schemas.openxmlformats.org/drawingml/2006/main" name="UTA Accessibl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ccessible-PPT.pptx" id="{DC14534C-1046-F040-970C-D4B656BEDF73}" vid="{22719C90-FD2E-C343-B61D-D3EE9148FC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E8C2F9B7856C4FB1B45376C9CA1279" ma:contentTypeVersion="12" ma:contentTypeDescription="Create a new document." ma:contentTypeScope="" ma:versionID="47b510a268ab94799d39988294a018bf">
  <xsd:schema xmlns:xsd="http://www.w3.org/2001/XMLSchema" xmlns:xs="http://www.w3.org/2001/XMLSchema" xmlns:p="http://schemas.microsoft.com/office/2006/metadata/properties" xmlns:ns2="56169281-d10e-4687-8d86-e0ae9795bb4c" xmlns:ns3="d98033a5-711e-4d41-9a92-34dc22feb152" targetNamespace="http://schemas.microsoft.com/office/2006/metadata/properties" ma:root="true" ma:fieldsID="430f78a0ddeb4ad93cb2cb32c7d65c5c" ns2:_="" ns3:_="">
    <xsd:import namespace="56169281-d10e-4687-8d86-e0ae9795bb4c"/>
    <xsd:import namespace="d98033a5-711e-4d41-9a92-34dc22feb1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169281-d10e-4687-8d86-e0ae9795bb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8033a5-711e-4d41-9a92-34dc22feb152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AF4F739-B76C-4907-A1E7-133652B3E2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169281-d10e-4687-8d86-e0ae9795bb4c"/>
    <ds:schemaRef ds:uri="d98033a5-711e-4d41-9a92-34dc22feb1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87676A-099B-4B53-B66D-C60F83A714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99CAED-701D-44BF-B45E-0631AD0D07E6}">
  <ds:schemaRefs>
    <ds:schemaRef ds:uri="http://schemas.microsoft.com/office/infopath/2007/PartnerControls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56169281-d10e-4687-8d86-e0ae9795bb4c"/>
    <ds:schemaRef ds:uri="http://purl.org/dc/dcmitype/"/>
    <ds:schemaRef ds:uri="http://www.w3.org/XML/1998/namespace"/>
    <ds:schemaRef ds:uri="d98033a5-711e-4d41-9a92-34dc22feb15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UTA Accessible Template</Template>
  <TotalTime>1138</TotalTime>
  <Words>1520</Words>
  <Application>Microsoft Macintosh PowerPoint</Application>
  <PresentationFormat>On-screen Show (16:9)</PresentationFormat>
  <Paragraphs>215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.AppleSystemUIFont</vt:lpstr>
      <vt:lpstr>Apple Color Emoji</vt:lpstr>
      <vt:lpstr>Arial</vt:lpstr>
      <vt:lpstr>Calibri</vt:lpstr>
      <vt:lpstr>Helvetica</vt:lpstr>
      <vt:lpstr>Helvetica Neue</vt:lpstr>
      <vt:lpstr>Times New Roman</vt:lpstr>
      <vt:lpstr>Wingdings</vt:lpstr>
      <vt:lpstr>UTA Accessible Template</vt:lpstr>
      <vt:lpstr>PowerPoint Presentation</vt:lpstr>
      <vt:lpstr>Emergent Properties 📲</vt:lpstr>
      <vt:lpstr>Definitions</vt:lpstr>
      <vt:lpstr>Desirable Emergent Properties</vt:lpstr>
      <vt:lpstr>Desirable Emergent Properties</vt:lpstr>
      <vt:lpstr>Desirable Emergent Properties</vt:lpstr>
      <vt:lpstr>Desirable Emergent Properties</vt:lpstr>
      <vt:lpstr>Desirable Emergent Properties</vt:lpstr>
      <vt:lpstr>Desirable Emergent Properties</vt:lpstr>
      <vt:lpstr>Desirable Emergent Properties</vt:lpstr>
      <vt:lpstr>Desirable Emergent Properties</vt:lpstr>
      <vt:lpstr>Undesirable Emergent Properties</vt:lpstr>
      <vt:lpstr>Undesirable Emergent Properties</vt:lpstr>
      <vt:lpstr>Undesirable Emergent Properties</vt:lpstr>
      <vt:lpstr>Causal Loop Model Cell phone project 🤳🏻</vt:lpstr>
      <vt:lpstr>Causal Loop Diagram of a model for examining a new cell phone project</vt:lpstr>
      <vt:lpstr>Data Dictionary</vt:lpstr>
      <vt:lpstr>Data Dictionary</vt:lpstr>
      <vt:lpstr>Data Dictionary</vt:lpstr>
      <vt:lpstr>Data Dictionary</vt:lpstr>
      <vt:lpstr>Data Dictionary</vt:lpstr>
      <vt:lpstr>Data Dictionary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George, Melissa J</dc:creator>
  <cp:lastModifiedBy>Penmetsa, Gopal Krishna Raju</cp:lastModifiedBy>
  <cp:revision>77</cp:revision>
  <dcterms:created xsi:type="dcterms:W3CDTF">2021-08-31T19:16:02Z</dcterms:created>
  <dcterms:modified xsi:type="dcterms:W3CDTF">2022-09-06T05:31:18Z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0x0101006AE8C2F9B7856C4FB1B45376C9CA1279</vt:lpwstr>
  </property>
</Properties>
</file>