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355" r:id="rId5"/>
    <p:sldId id="336" r:id="rId6"/>
    <p:sldId id="312" r:id="rId7"/>
    <p:sldId id="338" r:id="rId8"/>
    <p:sldId id="340" r:id="rId9"/>
    <p:sldId id="342" r:id="rId10"/>
    <p:sldId id="343" r:id="rId11"/>
    <p:sldId id="345" r:id="rId12"/>
    <p:sldId id="344" r:id="rId13"/>
    <p:sldId id="346" r:id="rId14"/>
    <p:sldId id="347" r:id="rId15"/>
    <p:sldId id="348" r:id="rId16"/>
    <p:sldId id="349" r:id="rId17"/>
    <p:sldId id="350" r:id="rId18"/>
    <p:sldId id="337" r:id="rId19"/>
    <p:sldId id="354" r:id="rId20"/>
    <p:sldId id="352" r:id="rId21"/>
    <p:sldId id="353" r:id="rId22"/>
    <p:sldId id="339" r:id="rId23"/>
    <p:sldId id="351" r:id="rId24"/>
    <p:sldId id="313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9B570E1-CFFA-F280-BAED-DB325FDF417B}" name="Bridges, Jessica L" initials="BL" userId="S::bridges@uta.edu::7543e851-fc57-4885-b57d-2df771cc28b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9B"/>
    <a:srgbClr val="0060A4"/>
    <a:srgbClr val="FC2184"/>
    <a:srgbClr val="80F571"/>
    <a:srgbClr val="13409F"/>
    <a:srgbClr val="CAB447"/>
    <a:srgbClr val="FFE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28DF69-3B54-3E40-AE8C-96FCA3BDFC2F}" v="397" dt="2022-09-20T03:11:55.6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F0ABC6-AE81-214D-B04B-F13CE22270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823795-EAAB-8C4B-B865-8464BECAB5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FE638-083F-2742-8710-EF25AB6A16C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ECA2D-985E-8D44-A4FB-51751C64F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40B2F-FCD1-B940-AFB1-3C0582F356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70D12-813D-3D40-A841-271861A2D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57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5A097-495F-854B-A9AD-402D045A329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0C5E2-78CD-F746-9BAF-2B89BCA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6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A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4">
            <a:extLst>
              <a:ext uri="{FF2B5EF4-FFF2-40B4-BE49-F238E27FC236}">
                <a16:creationId xmlns:a16="http://schemas.microsoft.com/office/drawing/2014/main" id="{4EEBD0D7-6519-B842-ACAE-C6ABB04093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1585" y="3033762"/>
            <a:ext cx="2333625" cy="29099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My Title</a:t>
            </a:r>
          </a:p>
        </p:txBody>
      </p:sp>
      <p:sp>
        <p:nvSpPr>
          <p:cNvPr id="11" name="H3">
            <a:extLst>
              <a:ext uri="{FF2B5EF4-FFF2-40B4-BE49-F238E27FC236}">
                <a16:creationId xmlns:a16="http://schemas.microsoft.com/office/drawing/2014/main" id="{F0663673-BC83-3044-9EF4-B601B50B6D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585" y="2741663"/>
            <a:ext cx="4114800" cy="29188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My Name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F961A44D-63B2-3547-B671-D76FD4AAA4C8}"/>
              </a:ext>
            </a:extLst>
          </p:cNvPr>
          <p:cNvCxnSpPr/>
          <p:nvPr userDrawn="1"/>
        </p:nvCxnSpPr>
        <p:spPr>
          <a:xfrm>
            <a:off x="690413" y="2633032"/>
            <a:ext cx="48869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H2 Subtitle">
            <a:extLst>
              <a:ext uri="{FF2B5EF4-FFF2-40B4-BE49-F238E27FC236}">
                <a16:creationId xmlns:a16="http://schemas.microsoft.com/office/drawing/2014/main" id="{C330FAE0-5504-8A44-8C81-7D40C5EF21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1585" y="2151475"/>
            <a:ext cx="8229599" cy="43088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2" name="H1 Title">
            <a:extLst>
              <a:ext uri="{FF2B5EF4-FFF2-40B4-BE49-F238E27FC236}">
                <a16:creationId xmlns:a16="http://schemas.microsoft.com/office/drawing/2014/main" id="{33034725-7AAD-B746-AE51-C7D78423B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85" y="1466849"/>
            <a:ext cx="8229600" cy="857251"/>
          </a:xfrm>
          <a:noFill/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4095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Signature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4">
            <a:extLst>
              <a:ext uri="{FF2B5EF4-FFF2-40B4-BE49-F238E27FC236}">
                <a16:creationId xmlns:a16="http://schemas.microsoft.com/office/drawing/2014/main" id="{4EEBD0D7-6519-B842-ACAE-C6ABB04093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1585" y="3033762"/>
            <a:ext cx="2333625" cy="29099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My Title</a:t>
            </a:r>
          </a:p>
        </p:txBody>
      </p:sp>
      <p:sp>
        <p:nvSpPr>
          <p:cNvPr id="11" name="H3">
            <a:extLst>
              <a:ext uri="{FF2B5EF4-FFF2-40B4-BE49-F238E27FC236}">
                <a16:creationId xmlns:a16="http://schemas.microsoft.com/office/drawing/2014/main" id="{F0663673-BC83-3044-9EF4-B601B50B6D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585" y="2741663"/>
            <a:ext cx="4114800" cy="29188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My Name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F961A44D-63B2-3547-B671-D76FD4AAA4C8}"/>
              </a:ext>
            </a:extLst>
          </p:cNvPr>
          <p:cNvCxnSpPr/>
          <p:nvPr userDrawn="1"/>
        </p:nvCxnSpPr>
        <p:spPr>
          <a:xfrm>
            <a:off x="690413" y="2633032"/>
            <a:ext cx="48869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H2 Subtitle">
            <a:extLst>
              <a:ext uri="{FF2B5EF4-FFF2-40B4-BE49-F238E27FC236}">
                <a16:creationId xmlns:a16="http://schemas.microsoft.com/office/drawing/2014/main" id="{C330FAE0-5504-8A44-8C81-7D40C5EF21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1585" y="2151475"/>
            <a:ext cx="8229599" cy="43088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2" name="H1 Title">
            <a:extLst>
              <a:ext uri="{FF2B5EF4-FFF2-40B4-BE49-F238E27FC236}">
                <a16:creationId xmlns:a16="http://schemas.microsoft.com/office/drawing/2014/main" id="{33034725-7AAD-B746-AE51-C7D78423B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85" y="1466849"/>
            <a:ext cx="8229600" cy="857251"/>
          </a:xfrm>
          <a:noFill/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75024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2 Subtitle">
            <a:extLst>
              <a:ext uri="{FF2B5EF4-FFF2-40B4-BE49-F238E27FC236}">
                <a16:creationId xmlns:a16="http://schemas.microsoft.com/office/drawing/2014/main" id="{DB257BD6-4D9A-CD45-BCE2-728C5AB620C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2529642"/>
            <a:ext cx="8229600" cy="6794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2" name="H1 Title"/>
          <p:cNvSpPr>
            <a:spLocks noGrp="1"/>
          </p:cNvSpPr>
          <p:nvPr>
            <p:ph type="title"/>
          </p:nvPr>
        </p:nvSpPr>
        <p:spPr>
          <a:xfrm>
            <a:off x="457200" y="1785462"/>
            <a:ext cx="8229600" cy="85725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287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 Content">
            <a:extLst>
              <a:ext uri="{FF2B5EF4-FFF2-40B4-BE49-F238E27FC236}">
                <a16:creationId xmlns:a16="http://schemas.microsoft.com/office/drawing/2014/main" id="{4F275BD8-ECF8-F54B-B4E2-A66F7AB27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10641"/>
            <a:ext cx="8229600" cy="3098800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600"/>
            </a:lvl1pPr>
            <a:lvl2pPr marL="742950" indent="-285750">
              <a:buFont typeface="Wingdings" pitchFamily="2" charset="2"/>
              <a:buChar char="§"/>
              <a:defRPr sz="1600"/>
            </a:lvl2pPr>
            <a:lvl3pPr marL="1143000" indent="-228600">
              <a:buFont typeface="Wingdings" pitchFamily="2" charset="2"/>
              <a:buChar char="§"/>
              <a:defRPr sz="16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 marL="2057400" indent="-228600">
              <a:buFont typeface="Wingdings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H2 Subtitle">
            <a:extLst>
              <a:ext uri="{FF2B5EF4-FFF2-40B4-BE49-F238E27FC236}">
                <a16:creationId xmlns:a16="http://schemas.microsoft.com/office/drawing/2014/main" id="{5B196C90-74A6-5E42-A204-A1E0DBCB67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837565"/>
            <a:ext cx="8229600" cy="338456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599B"/>
                </a:solidFill>
              </a:defRPr>
            </a:lvl1pPr>
            <a:lvl2pPr marL="457200" indent="0">
              <a:buNone/>
              <a:defRPr sz="2400">
                <a:solidFill>
                  <a:srgbClr val="00599B"/>
                </a:solidFill>
              </a:defRPr>
            </a:lvl2pPr>
            <a:lvl3pPr marL="914400" indent="0">
              <a:buNone/>
              <a:defRPr sz="2400">
                <a:solidFill>
                  <a:srgbClr val="00599B"/>
                </a:solidFill>
              </a:defRPr>
            </a:lvl3pPr>
            <a:lvl4pPr marL="1371600" indent="0">
              <a:buNone/>
              <a:defRPr sz="2400">
                <a:solidFill>
                  <a:srgbClr val="00599B"/>
                </a:solidFill>
              </a:defRPr>
            </a:lvl4pPr>
            <a:lvl5pPr marL="1828800" indent="0">
              <a:buNone/>
              <a:defRPr sz="2400">
                <a:solidFill>
                  <a:srgbClr val="00599B"/>
                </a:solidFill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2" name="H1 Title">
            <a:extLst>
              <a:ext uri="{FF2B5EF4-FFF2-40B4-BE49-F238E27FC236}">
                <a16:creationId xmlns:a16="http://schemas.microsoft.com/office/drawing/2014/main" id="{88B4A6B9-381D-5D40-84AC-41D60C0A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8999"/>
            <a:ext cx="8229600" cy="85725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696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dy Content 2"/>
          <p:cNvSpPr>
            <a:spLocks noGrp="1"/>
          </p:cNvSpPr>
          <p:nvPr>
            <p:ph sz="half" idx="2"/>
          </p:nvPr>
        </p:nvSpPr>
        <p:spPr>
          <a:xfrm>
            <a:off x="4648200" y="1310641"/>
            <a:ext cx="4038600" cy="3098800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Body Content 1"/>
          <p:cNvSpPr>
            <a:spLocks noGrp="1"/>
          </p:cNvSpPr>
          <p:nvPr>
            <p:ph sz="half" idx="1"/>
          </p:nvPr>
        </p:nvSpPr>
        <p:spPr>
          <a:xfrm>
            <a:off x="457200" y="1310641"/>
            <a:ext cx="4038600" cy="3098800"/>
          </a:xfrm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H2 Subtitle">
            <a:extLst>
              <a:ext uri="{FF2B5EF4-FFF2-40B4-BE49-F238E27FC236}">
                <a16:creationId xmlns:a16="http://schemas.microsoft.com/office/drawing/2014/main" id="{7E449A25-5BA8-A049-892B-A920427B81B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799465"/>
            <a:ext cx="8229600" cy="338456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599B"/>
                </a:solidFill>
              </a:defRPr>
            </a:lvl1pPr>
            <a:lvl2pPr marL="457200" indent="0">
              <a:buNone/>
              <a:defRPr sz="2400">
                <a:solidFill>
                  <a:srgbClr val="00599B"/>
                </a:solidFill>
              </a:defRPr>
            </a:lvl2pPr>
            <a:lvl3pPr marL="914400" indent="0">
              <a:buNone/>
              <a:defRPr sz="2400">
                <a:solidFill>
                  <a:srgbClr val="00599B"/>
                </a:solidFill>
              </a:defRPr>
            </a:lvl3pPr>
            <a:lvl4pPr marL="1371600" indent="0">
              <a:buNone/>
              <a:defRPr sz="2400">
                <a:solidFill>
                  <a:srgbClr val="00599B"/>
                </a:solidFill>
              </a:defRPr>
            </a:lvl4pPr>
            <a:lvl5pPr marL="1828800" indent="0">
              <a:buNone/>
              <a:defRPr sz="2400">
                <a:solidFill>
                  <a:srgbClr val="00599B"/>
                </a:solidFill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7" name="H1 Title">
            <a:extLst>
              <a:ext uri="{FF2B5EF4-FFF2-40B4-BE49-F238E27FC236}">
                <a16:creationId xmlns:a16="http://schemas.microsoft.com/office/drawing/2014/main" id="{32D9C8E5-1CF3-6F45-9C03-04506B4E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699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467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ide Table">
            <a:extLst>
              <a:ext uri="{FF2B5EF4-FFF2-40B4-BE49-F238E27FC236}">
                <a16:creationId xmlns:a16="http://schemas.microsoft.com/office/drawing/2014/main" id="{A31F2DD0-A818-C246-A801-671F4BC2994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228600" y="285750"/>
            <a:ext cx="8686800" cy="4572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146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ide Chart">
            <a:extLst>
              <a:ext uri="{FF2B5EF4-FFF2-40B4-BE49-F238E27FC236}">
                <a16:creationId xmlns:a16="http://schemas.microsoft.com/office/drawing/2014/main" id="{21B7D27F-640B-514B-9B11-9D1645F3F49A}"/>
              </a:ext>
            </a:extLst>
          </p:cNvPr>
          <p:cNvSpPr>
            <a:spLocks noGrp="1" noChangeAspect="1"/>
          </p:cNvSpPr>
          <p:nvPr>
            <p:ph type="chart" sz="quarter" idx="11"/>
          </p:nvPr>
        </p:nvSpPr>
        <p:spPr>
          <a:xfrm>
            <a:off x="228600" y="285750"/>
            <a:ext cx="8686800" cy="457200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325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ll Bleed Photo">
            <a:extLst>
              <a:ext uri="{FF2B5EF4-FFF2-40B4-BE49-F238E27FC236}">
                <a16:creationId xmlns:a16="http://schemas.microsoft.com/office/drawing/2014/main" id="{3D0D2707-18C2-FA48-9C1E-B114D1A3869D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45720" y="-34290"/>
            <a:ext cx="9235440" cy="521208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095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ll Bleed Video">
            <a:extLst>
              <a:ext uri="{FF2B5EF4-FFF2-40B4-BE49-F238E27FC236}">
                <a16:creationId xmlns:a16="http://schemas.microsoft.com/office/drawing/2014/main" id="{E64AE5ED-FB71-2940-A0AA-8B776317FAB2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-45720" y="-34290"/>
            <a:ext cx="9235440" cy="5212080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859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ody Content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H1 Title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415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4" r:id="rId3"/>
    <p:sldLayoutId id="2147483650" r:id="rId4"/>
    <p:sldLayoutId id="2147483652" r:id="rId5"/>
    <p:sldLayoutId id="2147483659" r:id="rId6"/>
    <p:sldLayoutId id="2147483662" r:id="rId7"/>
    <p:sldLayoutId id="2147483660" r:id="rId8"/>
    <p:sldLayoutId id="214748366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35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F8ADC-E395-1ACD-0B74-16DED5BF8CCF}"/>
              </a:ext>
            </a:extLst>
          </p:cNvPr>
          <p:cNvSpPr txBox="1"/>
          <p:nvPr/>
        </p:nvSpPr>
        <p:spPr>
          <a:xfrm>
            <a:off x="4425044" y="1944787"/>
            <a:ext cx="4718956" cy="276998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/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Team II Members</a:t>
            </a:r>
            <a:endParaRPr lang="en-IN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n-IN" sz="2400" b="0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Noran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IN" sz="2400" b="0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Abulaila</a:t>
            </a:r>
            <a:r>
              <a:rPr lang="en-IN" sz="240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N" sz="2000">
                <a:solidFill>
                  <a:schemeClr val="bg1"/>
                </a:solidFill>
                <a:latin typeface="Times New Roman"/>
                <a:cs typeface="Times New Roman"/>
              </a:rPr>
              <a:t>(noran.abulaila@mavs.uta.edu)</a:t>
            </a:r>
            <a:endParaRPr lang="en-I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Lekhya Sindura Nadella </a:t>
            </a: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(lxn8999@mavs.uta.edu) </a:t>
            </a:r>
            <a:endParaRPr lang="en-I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Gopal </a:t>
            </a:r>
            <a:r>
              <a:rPr kumimoji="0" lang="en-IN" sz="2400" b="0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Penmetsa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lang="en-IN" sz="2000">
                <a:solidFill>
                  <a:schemeClr val="bg1"/>
                </a:solidFill>
                <a:latin typeface="Times New Roman"/>
                <a:cs typeface="Times New Roman"/>
              </a:rPr>
              <a:t>(gkp8869@mavs.uta.edu)</a:t>
            </a:r>
            <a:endParaRPr lang="en-I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F5E3DC0-26DE-65DB-35DD-58A0452D37B7}"/>
              </a:ext>
            </a:extLst>
          </p:cNvPr>
          <p:cNvSpPr txBox="1">
            <a:spLocks/>
          </p:cNvSpPr>
          <p:nvPr/>
        </p:nvSpPr>
        <p:spPr>
          <a:xfrm>
            <a:off x="201169" y="263869"/>
            <a:ext cx="3685032" cy="3685032"/>
          </a:xfrm>
          <a:prstGeom prst="ellipse">
            <a:avLst/>
          </a:prstGeom>
          <a:solidFill>
            <a:srgbClr val="0060A4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#5</a:t>
            </a:r>
            <a:b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IE5351 Introduction to Systems Engineering</a:t>
            </a:r>
            <a:endParaRPr lang="en-US" sz="2300" cap="all" spc="20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314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722CF1-55ED-0481-F0E3-F4159F69E5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Thought of blue hat is responsible for the synthesis, the global vision, and the conclusions.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Talking points:</a:t>
            </a:r>
          </a:p>
          <a:p>
            <a:pPr algn="l" rtl="0" fontAlgn="base">
              <a:buFont typeface="+mj-lt"/>
              <a:buAutoNum type="arabicPeriod"/>
            </a:pP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Self-moderation and preventive measures can help in managing the impact that cell phone have on your mental health. 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B4A577-054E-577D-0812-A4258C3B4C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Control of the Thought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E8DCE7-8FA1-A1EB-D344-D7421BF66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8999"/>
            <a:ext cx="8140045" cy="857250"/>
          </a:xfrm>
        </p:spPr>
        <p:txBody>
          <a:bodyPr/>
          <a:lstStyle/>
          <a:p>
            <a:r>
              <a:rPr lang="en-US"/>
              <a:t>Blue Hat</a:t>
            </a:r>
          </a:p>
        </p:txBody>
      </p:sp>
      <p:pic>
        <p:nvPicPr>
          <p:cNvPr id="6" name="Picture 5" descr="Shape, circle&#10;&#10;Description automatically generated">
            <a:extLst>
              <a:ext uri="{FF2B5EF4-FFF2-40B4-BE49-F238E27FC236}">
                <a16:creationId xmlns:a16="http://schemas.microsoft.com/office/drawing/2014/main" id="{EECF3B35-ABF0-C956-740A-EA3807E1D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28" y="315446"/>
            <a:ext cx="973710" cy="10046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47FC98-DA80-BCE6-DE42-7C039D95FB56}"/>
              </a:ext>
            </a:extLst>
          </p:cNvPr>
          <p:cNvSpPr txBox="1"/>
          <p:nvPr/>
        </p:nvSpPr>
        <p:spPr>
          <a:xfrm>
            <a:off x="8466227" y="453516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42648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5B6D85-CA0B-AAD5-9B2A-FD4F95DC51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/>
              <a:t>What did you learn from using the method?</a:t>
            </a:r>
          </a:p>
          <a:p>
            <a:r>
              <a:rPr lang="en-IN"/>
              <a:t>What are your team’s observations about the use of the method?</a:t>
            </a:r>
          </a:p>
          <a:p>
            <a:r>
              <a:rPr lang="en-IN"/>
              <a:t>Anything you would do differently in how you apply the method next time?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CD4AF7-F82B-6C6A-B406-B8CCEAC2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Outcomes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9D8697-4535-446E-BEDB-5952A4CCAEB1}"/>
              </a:ext>
            </a:extLst>
          </p:cNvPr>
          <p:cNvSpPr txBox="1"/>
          <p:nvPr/>
        </p:nvSpPr>
        <p:spPr>
          <a:xfrm>
            <a:off x="8466227" y="453516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45519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5B6D85-CA0B-AAD5-9B2A-FD4F95DC5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93445"/>
            <a:ext cx="8229600" cy="3098800"/>
          </a:xfrm>
        </p:spPr>
        <p:txBody>
          <a:bodyPr/>
          <a:lstStyle/>
          <a:p>
            <a:r>
              <a:rPr lang="en-US"/>
              <a:t>We learned to apply the six hats methodology and simulated the thinking process behind discussing the issue at hand in a multi-faceted way.</a:t>
            </a:r>
          </a:p>
          <a:p>
            <a:r>
              <a:rPr lang="en-IN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learned to adapt and rationalize different lines of thought.</a:t>
            </a:r>
          </a:p>
          <a:p>
            <a:r>
              <a:rPr lang="en-IN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With the help of six hat analysis, we learned how to conclude the discussion in a conflict-free manner.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3A619-3958-4200-FBF3-E055287B16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72185"/>
            <a:ext cx="8229600" cy="338456"/>
          </a:xfrm>
        </p:spPr>
        <p:txBody>
          <a:bodyPr/>
          <a:lstStyle/>
          <a:p>
            <a:r>
              <a:rPr lang="en-IN">
                <a:solidFill>
                  <a:schemeClr val="tx1"/>
                </a:solidFill>
              </a:rPr>
              <a:t>What did you learn from using the method?</a:t>
            </a:r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CD4AF7-F82B-6C6A-B406-B8CCEAC2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Outcomes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F59A10-43EE-1203-B343-CB5B7A4323B6}"/>
              </a:ext>
            </a:extLst>
          </p:cNvPr>
          <p:cNvSpPr txBox="1"/>
          <p:nvPr/>
        </p:nvSpPr>
        <p:spPr>
          <a:xfrm>
            <a:off x="8466227" y="453516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964793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5B6D85-CA0B-AAD5-9B2A-FD4F95DC5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93445"/>
            <a:ext cx="8229600" cy="3098800"/>
          </a:xfrm>
        </p:spPr>
        <p:txBody>
          <a:bodyPr/>
          <a:lstStyle/>
          <a:p>
            <a:endParaRPr lang="en-US"/>
          </a:p>
          <a:p>
            <a:r>
              <a:rPr lang="en-US"/>
              <a:t>Six hats thinking method focuses on team-based brainstorming exercises rather than individual opinions or inputs. </a:t>
            </a:r>
          </a:p>
          <a:p>
            <a:r>
              <a:rPr lang="en-US"/>
              <a:t>It helps in developing well-rounded perspective over the topic of discussion which </a:t>
            </a:r>
            <a:r>
              <a:rPr lang="en-IN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otherwise could </a:t>
            </a:r>
            <a:r>
              <a:rPr lang="en-IN">
                <a:solidFill>
                  <a:srgbClr val="000000"/>
                </a:solidFill>
              </a:rPr>
              <a:t>be missed </a:t>
            </a:r>
            <a:r>
              <a:rPr lang="en-IN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 </a:t>
            </a:r>
            <a:r>
              <a:rPr lang="en-IN">
                <a:solidFill>
                  <a:srgbClr val="000000"/>
                </a:solidFill>
              </a:rPr>
              <a:t>an</a:t>
            </a:r>
            <a:r>
              <a:rPr lang="en-IN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unvarying thinking group.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3A619-3958-4200-FBF3-E055287B16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72185"/>
            <a:ext cx="8229600" cy="338456"/>
          </a:xfrm>
        </p:spPr>
        <p:txBody>
          <a:bodyPr/>
          <a:lstStyle/>
          <a:p>
            <a:r>
              <a:rPr lang="en-IN">
                <a:solidFill>
                  <a:schemeClr val="tx1"/>
                </a:solidFill>
              </a:rPr>
              <a:t>What are your team’s observations about the use of the method?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CD4AF7-F82B-6C6A-B406-B8CCEAC2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Outcomes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5929A-F794-2FE5-5BB9-D76AB4FED670}"/>
              </a:ext>
            </a:extLst>
          </p:cNvPr>
          <p:cNvSpPr txBox="1"/>
          <p:nvPr/>
        </p:nvSpPr>
        <p:spPr>
          <a:xfrm>
            <a:off x="8466227" y="453516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495831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5B6D85-CA0B-AAD5-9B2A-FD4F95DC5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93445"/>
            <a:ext cx="8229600" cy="3098800"/>
          </a:xfrm>
        </p:spPr>
        <p:txBody>
          <a:bodyPr/>
          <a:lstStyle/>
          <a:p>
            <a:r>
              <a:rPr lang="en-IN"/>
              <a:t>More practice can help in organising your thoughts better and stay inside the discrete boxes of thought.</a:t>
            </a:r>
          </a:p>
          <a:p>
            <a:r>
              <a:rPr lang="en-IN"/>
              <a:t>Being more detail-oriented can help in communicating the ideas across the group more clearly.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3A619-3958-4200-FBF3-E055287B16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72185"/>
            <a:ext cx="8229600" cy="338456"/>
          </a:xfrm>
        </p:spPr>
        <p:txBody>
          <a:bodyPr/>
          <a:lstStyle/>
          <a:p>
            <a:r>
              <a:rPr lang="en-IN">
                <a:solidFill>
                  <a:schemeClr val="tx1"/>
                </a:solidFill>
              </a:rPr>
              <a:t>Anything you would do differently the next time you apply this method?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CD4AF7-F82B-6C6A-B406-B8CCEAC2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Outcomes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CA2BC-F907-34FE-8B50-A5367474AEB0}"/>
              </a:ext>
            </a:extLst>
          </p:cNvPr>
          <p:cNvSpPr txBox="1"/>
          <p:nvPr/>
        </p:nvSpPr>
        <p:spPr>
          <a:xfrm>
            <a:off x="8466227" y="453516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616290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4128FA-8874-AA88-A7FD-30215DC58C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579540"/>
            <a:ext cx="8229600" cy="67945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Part 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A323CC-6211-8768-9A0E-0B472405C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5900"/>
            <a:ext cx="8229600" cy="22370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Lifecycle Model</a:t>
            </a:r>
            <a:br>
              <a:rPr lang="en-US"/>
            </a:b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08A35B-3340-AD0D-4CA2-8217F70B9344}"/>
              </a:ext>
            </a:extLst>
          </p:cNvPr>
          <p:cNvSpPr txBox="1"/>
          <p:nvPr/>
        </p:nvSpPr>
        <p:spPr>
          <a:xfrm>
            <a:off x="8466227" y="453516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507840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2BDDD0-0C49-E329-858C-CFEB84799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096249"/>
            <a:ext cx="8229600" cy="3313192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latin typeface="+mn-lt"/>
              </a:rPr>
              <a:t>Agile is a project management/development tool mainly used in </a:t>
            </a:r>
            <a:r>
              <a:rPr lang="en-IN" b="0" i="0">
                <a:effectLst/>
                <a:latin typeface="+mn-lt"/>
              </a:rPr>
              <a:t>software development. It has </a:t>
            </a:r>
            <a:r>
              <a:rPr lang="en-IN">
                <a:latin typeface="+mn-lt"/>
              </a:rPr>
              <a:t>a</a:t>
            </a:r>
            <a:r>
              <a:rPr lang="en-IN" b="0" i="0">
                <a:effectLst/>
                <a:latin typeface="+mn-lt"/>
              </a:rPr>
              <a:t> self-organizing and modular approach to project management which helps in delivering value faster to their customers.</a:t>
            </a:r>
            <a:endParaRPr lang="en-IN" b="0" i="0" u="none" strike="noStrike">
              <a:effectLst/>
              <a:latin typeface="+mn-lt"/>
            </a:endParaRPr>
          </a:p>
          <a:p>
            <a:pPr marL="0" indent="0">
              <a:buNone/>
            </a:pPr>
            <a:endParaRPr lang="en-IN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IN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Agile method allows for rapid and iterative development, resulting in quick delivery in a constantly evolving business environment.</a:t>
            </a:r>
          </a:p>
          <a:p>
            <a:pPr marL="0" indent="0">
              <a:buNone/>
            </a:pPr>
            <a:endParaRPr lang="en-IN" sz="18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53A630-BDFD-6559-215D-4ADB4F89D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/>
              <a:t>Agile Development Life-Cycle Model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F98D0C2-E975-3A21-6732-48DB7E76E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987" y="3098111"/>
            <a:ext cx="5974915" cy="94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EA50BA-B873-F7E9-8680-962E1C6464E2}"/>
              </a:ext>
            </a:extLst>
          </p:cNvPr>
          <p:cNvSpPr txBox="1"/>
          <p:nvPr/>
        </p:nvSpPr>
        <p:spPr>
          <a:xfrm>
            <a:off x="8466227" y="453516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53F2F-7E59-C8FE-146A-24170D554A9B}"/>
              </a:ext>
            </a:extLst>
          </p:cNvPr>
          <p:cNvSpPr txBox="1"/>
          <p:nvPr/>
        </p:nvSpPr>
        <p:spPr>
          <a:xfrm>
            <a:off x="3054284" y="4049868"/>
            <a:ext cx="7384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Fig. </a:t>
            </a:r>
            <a:r>
              <a:rPr lang="en-IN" sz="1000"/>
              <a:t>Agile development essence (Sunner, 2016).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662279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47117A-5E3B-7F5F-208C-B48EE0C38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096249"/>
            <a:ext cx="8229600" cy="3497344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4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Iterative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Since agile methodology focuses on customer satisfaction, it iterates multiple times on a single requirement.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20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IN" sz="1400" b="1">
                <a:solidFill>
                  <a:srgbClr val="000000"/>
                </a:solidFill>
              </a:rPr>
              <a:t>Modularity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>
                <a:solidFill>
                  <a:srgbClr val="000000"/>
                </a:solidFill>
              </a:rPr>
              <a:t>Agile process breaks down a system into modules that can be managed independently.</a:t>
            </a:r>
          </a:p>
          <a:p>
            <a:pPr marL="0" indent="0">
              <a:spcBef>
                <a:spcPts val="0"/>
              </a:spcBef>
              <a:buNone/>
            </a:pPr>
            <a:endParaRPr lang="en-IN" sz="120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IN" sz="1400" b="1">
                <a:solidFill>
                  <a:srgbClr val="000000"/>
                </a:solidFill>
              </a:rPr>
              <a:t>Time Boxing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>
                <a:solidFill>
                  <a:srgbClr val="000000"/>
                </a:solidFill>
              </a:rPr>
              <a:t>Agile processes are iterative in nature, so they require time limits for each module with its own cycle.</a:t>
            </a:r>
          </a:p>
          <a:p>
            <a:pPr marL="0" indent="0">
              <a:spcBef>
                <a:spcPts val="0"/>
              </a:spcBef>
              <a:buNone/>
            </a:pPr>
            <a:endParaRPr lang="en-IN" sz="120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IN" sz="1400" b="1">
                <a:solidFill>
                  <a:srgbClr val="000000"/>
                </a:solidFill>
              </a:rPr>
              <a:t>Parsimony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>
                <a:solidFill>
                  <a:srgbClr val="000000"/>
                </a:solidFill>
              </a:rPr>
              <a:t>Agile processes require parsimony so that risks can be mitigated and goals can be achieved with the least number of modules possible.</a:t>
            </a:r>
          </a:p>
          <a:p>
            <a:pPr marL="0" indent="0">
              <a:spcBef>
                <a:spcPts val="0"/>
              </a:spcBef>
              <a:buNone/>
            </a:pPr>
            <a:endParaRPr lang="en-IN" sz="120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IN" sz="1400" b="1">
                <a:solidFill>
                  <a:srgbClr val="000000"/>
                </a:solidFill>
              </a:rPr>
              <a:t>Incremental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>
                <a:solidFill>
                  <a:srgbClr val="000000"/>
                </a:solidFill>
              </a:rPr>
              <a:t>Agile processes are iterative, so each increment must be developed independently before it can be integrated into the whole system.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D4BCD76-6397-2FF4-12DD-76F526EA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/>
              <a:t>Characteristics of Agile methodology</a:t>
            </a:r>
            <a:r>
              <a:rPr lang="en-IN" sz="1200" b="0"/>
              <a:t>(</a:t>
            </a:r>
            <a:r>
              <a:rPr lang="en-IN" sz="1200" b="0">
                <a:effectLst/>
              </a:rPr>
              <a:t>Sharma</a:t>
            </a:r>
            <a:r>
              <a:rPr lang="en-IN" sz="1200" b="0"/>
              <a:t>, 2012)</a:t>
            </a:r>
            <a:endParaRPr lang="en-US" sz="1200" b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6F7E3-C203-4A0E-269C-8725CF340B65}"/>
              </a:ext>
            </a:extLst>
          </p:cNvPr>
          <p:cNvSpPr txBox="1"/>
          <p:nvPr/>
        </p:nvSpPr>
        <p:spPr>
          <a:xfrm>
            <a:off x="8466227" y="453516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437157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47117A-5E3B-7F5F-208C-B48EE0C38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096249"/>
            <a:ext cx="8229600" cy="3428617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4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Adaptive</a:t>
            </a:r>
            <a:endParaRPr lang="en-IN" sz="1400" b="1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Agile processes are adaptive, which enables them to adapt to new risks and to changing requirements in real time.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400" b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4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Convergent </a:t>
            </a:r>
            <a:endParaRPr lang="en-IN" sz="1400" b="1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Agile processes use iterative and incremental approaches to converge all risks associated with each increment.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400" b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4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Collaborative</a:t>
            </a:r>
            <a:endParaRPr lang="en-IN" sz="1400" b="1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Agile process require good communication between all the modules need to be integrated at the end of the development process.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400" b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4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People Oriented</a:t>
            </a:r>
            <a:endParaRPr lang="en-IN" sz="1400" b="1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Agile processes prioritize customer satisfaction over technology and process.</a:t>
            </a:r>
            <a:endParaRPr lang="en-IN" sz="1200" b="0">
              <a:effectLst/>
            </a:endParaRPr>
          </a:p>
          <a:p>
            <a:pPr marL="0" indent="0">
              <a:buNone/>
            </a:pPr>
            <a:br>
              <a:rPr lang="en-IN" sz="1400"/>
            </a:br>
            <a:endParaRPr lang="en-IN" sz="1200">
              <a:solidFill>
                <a:srgbClr val="000000"/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D4BCD76-6397-2FF4-12DD-76F526EA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/>
              <a:t>Characteristics of Agile methodology</a:t>
            </a:r>
            <a:r>
              <a:rPr lang="en-IN" sz="1200" b="0"/>
              <a:t>(</a:t>
            </a:r>
            <a:r>
              <a:rPr lang="en-IN" sz="1200" b="0">
                <a:effectLst/>
              </a:rPr>
              <a:t>Sharma</a:t>
            </a:r>
            <a:r>
              <a:rPr lang="en-IN" sz="1200" b="0"/>
              <a:t>, 2012)</a:t>
            </a:r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2AFCB1-EF3F-A263-FD65-F4A909F8C8A2}"/>
              </a:ext>
            </a:extLst>
          </p:cNvPr>
          <p:cNvSpPr txBox="1"/>
          <p:nvPr/>
        </p:nvSpPr>
        <p:spPr>
          <a:xfrm>
            <a:off x="8466227" y="453516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583579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E9CA9B9-15C3-78F6-CACA-A75F9866F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096249"/>
            <a:ext cx="4038600" cy="331319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IN" sz="1800" b="1" i="0"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IN" sz="1800" b="1" i="0">
                <a:effectLst/>
                <a:latin typeface="Arial" panose="020B0604020202020204" pitchFamily="34" charset="0"/>
              </a:rPr>
              <a:t>Agile Method</a:t>
            </a:r>
            <a:endParaRPr lang="en-US" sz="1200"/>
          </a:p>
          <a:p>
            <a:endParaRPr lang="en-US" sz="1200"/>
          </a:p>
          <a:p>
            <a:r>
              <a:rPr lang="en-US" sz="1200"/>
              <a:t>Emphasis on accommodating alterations.</a:t>
            </a:r>
          </a:p>
          <a:p>
            <a:pPr marL="0" indent="0">
              <a:buNone/>
            </a:pPr>
            <a:endParaRPr lang="en-US" sz="1200"/>
          </a:p>
          <a:p>
            <a:r>
              <a:rPr lang="en-US" sz="1200"/>
              <a:t>Accepting change is far easier than plan driven approach.</a:t>
            </a:r>
          </a:p>
          <a:p>
            <a:r>
              <a:rPr lang="en-US" sz="1200"/>
              <a:t>Relies on using tactic knowledge of the group concentrating on current needs.</a:t>
            </a:r>
          </a:p>
          <a:p>
            <a:r>
              <a:rPr lang="en-US" sz="1200"/>
              <a:t>Greater risk of damage in later stages due to lack of extensive documentation.</a:t>
            </a:r>
          </a:p>
          <a:p>
            <a:r>
              <a:rPr lang="en-US" sz="1200"/>
              <a:t>For project triumph, customer’s constant dedication and integration with development group is necessary throughout the system development in the form of customer representatives.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C60386D-4EF5-3A3C-F184-0CD2E499B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096248"/>
            <a:ext cx="4038600" cy="33131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1800" b="1" i="0"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IN" sz="1800" b="1" i="0">
                <a:effectLst/>
                <a:latin typeface="Arial" panose="020B0604020202020204" pitchFamily="34" charset="0"/>
              </a:rPr>
              <a:t>Traditional Method</a:t>
            </a:r>
            <a:endParaRPr lang="en-US" sz="1200"/>
          </a:p>
          <a:p>
            <a:endParaRPr lang="en-US" sz="1200"/>
          </a:p>
          <a:p>
            <a:r>
              <a:rPr lang="en-US" sz="1200"/>
              <a:t>Emphasis on widespread planning, reuse and predictableness of development.</a:t>
            </a:r>
          </a:p>
          <a:p>
            <a:r>
              <a:rPr lang="en-US" sz="1200"/>
              <a:t>Pre specified plans sometimes prove to be overhead in case of minor changes in any aspect.</a:t>
            </a:r>
          </a:p>
          <a:p>
            <a:r>
              <a:rPr lang="en-US" sz="1200"/>
              <a:t>Relies on recording the tactic knowledge keeping in mind the long-term benefits.</a:t>
            </a:r>
          </a:p>
          <a:p>
            <a:r>
              <a:rPr lang="en-US" sz="1200"/>
              <a:t>Greater risk of damage in later stages due to lack of extensive documentation.</a:t>
            </a:r>
          </a:p>
          <a:p>
            <a:r>
              <a:rPr lang="en-US" sz="1200"/>
              <a:t>For project triumph, customer’s constant dedication and integration with development group is necessary throughout the system development in the form of customer representatives.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3D434AD8-CE4B-D18F-7642-10D2AC227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8999"/>
            <a:ext cx="8229600" cy="857250"/>
          </a:xfrm>
        </p:spPr>
        <p:txBody>
          <a:bodyPr>
            <a:normAutofit/>
          </a:bodyPr>
          <a:lstStyle/>
          <a:p>
            <a:r>
              <a:rPr lang="en-IN" sz="2400"/>
              <a:t>Agile vs </a:t>
            </a:r>
            <a:r>
              <a:rPr lang="en-IN" sz="2400" b="1" i="0">
                <a:effectLst/>
                <a:latin typeface="Arial" panose="020B0604020202020204" pitchFamily="34" charset="0"/>
              </a:rPr>
              <a:t>T</a:t>
            </a:r>
            <a:r>
              <a:rPr lang="en-IN" sz="2400"/>
              <a:t>raditional planned Approach</a:t>
            </a: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(Sunner, 2016)</a:t>
            </a:r>
            <a:endParaRPr lang="en-US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B6EB18-E822-60C8-04C6-298A39B81C57}"/>
              </a:ext>
            </a:extLst>
          </p:cNvPr>
          <p:cNvSpPr txBox="1"/>
          <p:nvPr/>
        </p:nvSpPr>
        <p:spPr>
          <a:xfrm>
            <a:off x="8466227" y="453516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31011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E301B4-B578-1E57-6E3A-210E6E1FE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41346"/>
            <a:ext cx="8229600" cy="3098800"/>
          </a:xfrm>
        </p:spPr>
        <p:txBody>
          <a:bodyPr/>
          <a:lstStyle/>
          <a:p>
            <a:r>
              <a:rPr lang="en-IN"/>
              <a:t>Perform a six hats analysis related to a particular aspect of a cell phone/cell phone use. Select a potential problem to be solved or issue/concern to explore.</a:t>
            </a:r>
          </a:p>
          <a:p>
            <a:r>
              <a:rPr lang="en-IN"/>
              <a:t>Provide a summary of important points about the development lifecycle models Waterfall, Agile, Incremental, Evolutionary, Spiral.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7672AB-5FA8-75A3-65C2-9C2D0BCB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Tasks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7EF536-6724-38AF-8741-1187CF868FC7}"/>
              </a:ext>
            </a:extLst>
          </p:cNvPr>
          <p:cNvSpPr txBox="1"/>
          <p:nvPr/>
        </p:nvSpPr>
        <p:spPr>
          <a:xfrm>
            <a:off x="8466227" y="453516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674755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E9CA9B9-15C3-78F6-CACA-A75F9866F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096249"/>
            <a:ext cx="4038600" cy="33131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1800" b="1" i="0"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IN" sz="1800" b="1" i="0">
                <a:effectLst/>
                <a:latin typeface="Arial" panose="020B0604020202020204" pitchFamily="34" charset="0"/>
              </a:rPr>
              <a:t>Agile Method</a:t>
            </a:r>
            <a:endParaRPr lang="en-US" sz="1200"/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endParaRPr lang="en-US" sz="1200"/>
          </a:p>
          <a:p>
            <a:r>
              <a:rPr lang="en-US" sz="1200"/>
              <a:t>Requirements are emergent and cannot be predicted.</a:t>
            </a:r>
          </a:p>
          <a:p>
            <a:r>
              <a:rPr lang="en-US" sz="1200"/>
              <a:t>Not suitable for larger teams and projects.</a:t>
            </a:r>
          </a:p>
          <a:p>
            <a:r>
              <a:rPr lang="en-US" sz="1200"/>
              <a:t>Attention on early and continuous delivery.</a:t>
            </a:r>
          </a:p>
          <a:p>
            <a:r>
              <a:rPr lang="en-US" sz="1200"/>
              <a:t>Aim is rapid value.</a:t>
            </a:r>
          </a:p>
          <a:p>
            <a:r>
              <a:rPr lang="en-US" sz="1200"/>
              <a:t>Suitable for small-scale projects with quickly mutable requirements.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C60386D-4EF5-3A3C-F184-0CD2E499B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096248"/>
            <a:ext cx="4038600" cy="33131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1800" b="1" i="0"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IN" sz="1800" b="1" i="0">
                <a:effectLst/>
                <a:latin typeface="Arial" panose="020B0604020202020204" pitchFamily="34" charset="0"/>
              </a:rPr>
              <a:t>Traditional Method</a:t>
            </a:r>
            <a:endParaRPr lang="en-US" sz="1200"/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endParaRPr lang="en-US" sz="1200"/>
          </a:p>
          <a:p>
            <a:r>
              <a:rPr lang="en-US" sz="1200"/>
              <a:t>Requirements are pre stated and predictable.</a:t>
            </a:r>
          </a:p>
          <a:p>
            <a:r>
              <a:rPr lang="en-US" sz="1200"/>
              <a:t>Well suitable for larger teams and projects.</a:t>
            </a:r>
          </a:p>
          <a:p>
            <a:r>
              <a:rPr lang="en-US" sz="1200"/>
              <a:t>Attention on planning for correct delivery along with full documentation without any haste.</a:t>
            </a:r>
          </a:p>
          <a:p>
            <a:r>
              <a:rPr lang="en-US" sz="1200"/>
              <a:t>Aim is high assurance.</a:t>
            </a:r>
          </a:p>
          <a:p>
            <a:r>
              <a:rPr lang="en-US" sz="1200"/>
              <a:t>Suitable for Steady and critical projects.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0F315337-4E08-FE5B-99CB-A8DF53C59247}"/>
              </a:ext>
            </a:extLst>
          </p:cNvPr>
          <p:cNvSpPr txBox="1">
            <a:spLocks/>
          </p:cNvSpPr>
          <p:nvPr/>
        </p:nvSpPr>
        <p:spPr>
          <a:xfrm>
            <a:off x="457200" y="23899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sz="2400"/>
              <a:t>Agile vs Traditional planned Approach</a:t>
            </a:r>
            <a:r>
              <a:rPr lang="en-IN" sz="1200" b="0"/>
              <a:t>(Sunner, 2016)</a:t>
            </a:r>
            <a:endParaRPr lang="en-US" sz="1200" b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B885CA-2C85-3175-C6E5-6ABC30E82462}"/>
              </a:ext>
            </a:extLst>
          </p:cNvPr>
          <p:cNvSpPr txBox="1"/>
          <p:nvPr/>
        </p:nvSpPr>
        <p:spPr>
          <a:xfrm>
            <a:off x="8466227" y="453516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176035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AACF2C-23B1-6BC7-7E90-F2C8AA661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2550" y="1237651"/>
            <a:ext cx="8158899" cy="3313192"/>
          </a:xfrm>
        </p:spPr>
        <p:txBody>
          <a:bodyPr>
            <a:normAutofit/>
          </a:bodyPr>
          <a:lstStyle/>
          <a:p>
            <a:r>
              <a:rPr lang="en-IN" sz="1000">
                <a:effectLst/>
              </a:rPr>
              <a:t>Sunner, D. (2016). Agile: Adapting to need of the hour: Understanding agile methodology and agile techniques. </a:t>
            </a:r>
            <a:r>
              <a:rPr lang="en-IN" sz="1000" i="1">
                <a:effectLst/>
              </a:rPr>
              <a:t>2016 2nd International Conference on Applied and Theoretical Computing and Communication Technology (</a:t>
            </a:r>
            <a:r>
              <a:rPr lang="en-IN" sz="1000" i="1" err="1">
                <a:effectLst/>
              </a:rPr>
              <a:t>ICATccT</a:t>
            </a:r>
            <a:r>
              <a:rPr lang="en-IN" sz="1000" i="1">
                <a:effectLst/>
              </a:rPr>
              <a:t>)</a:t>
            </a:r>
            <a:r>
              <a:rPr lang="en-IN" sz="1000">
                <a:effectLst/>
              </a:rPr>
              <a:t>. https://doi.org/10.1109/icatcct.2016.7911978.</a:t>
            </a:r>
          </a:p>
          <a:p>
            <a:r>
              <a:rPr lang="en-IN" sz="1000">
                <a:effectLst/>
              </a:rPr>
              <a:t>Sharma, Sheetal &amp; Sarkar, </a:t>
            </a:r>
            <a:r>
              <a:rPr lang="en-IN" sz="1000" err="1">
                <a:effectLst/>
              </a:rPr>
              <a:t>Darothi</a:t>
            </a:r>
            <a:r>
              <a:rPr lang="en-IN" sz="1000">
                <a:effectLst/>
              </a:rPr>
              <a:t> &amp; Gupta, </a:t>
            </a:r>
            <a:r>
              <a:rPr lang="en-IN" sz="1000" err="1">
                <a:effectLst/>
              </a:rPr>
              <a:t>Divya</a:t>
            </a:r>
            <a:r>
              <a:rPr lang="en-IN" sz="1000">
                <a:effectLst/>
              </a:rPr>
              <a:t>. (2012). Agile Processes and Methodologies: A Conceptual Study. International Journal on Computer Science and Engineering.</a:t>
            </a:r>
          </a:p>
          <a:p>
            <a:endParaRPr lang="en-IN" sz="1000">
              <a:effectLst/>
            </a:endParaRPr>
          </a:p>
          <a:p>
            <a:endParaRPr lang="en-IN" sz="900">
              <a:effectLst/>
            </a:endParaRPr>
          </a:p>
          <a:p>
            <a:endParaRPr lang="en-IN" sz="900">
              <a:effectLst/>
            </a:endParaRPr>
          </a:p>
          <a:p>
            <a:endParaRPr lang="en-IN" sz="900">
              <a:effectLst/>
            </a:endParaRPr>
          </a:p>
          <a:p>
            <a:pPr marL="0" indent="0">
              <a:buNone/>
            </a:pPr>
            <a:endParaRPr lang="en-US" sz="13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39F13C-7CD4-6EFF-F591-59FC63CC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DF303-9A13-BE56-F0F8-4DB56F42CC02}"/>
              </a:ext>
            </a:extLst>
          </p:cNvPr>
          <p:cNvSpPr txBox="1"/>
          <p:nvPr/>
        </p:nvSpPr>
        <p:spPr>
          <a:xfrm>
            <a:off x="8466227" y="453516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80815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4128FA-8874-AA88-A7FD-30215DC58C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579540"/>
            <a:ext cx="8229600" cy="67945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Part 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A323CC-6211-8768-9A0E-0B472405C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5900"/>
            <a:ext cx="8229600" cy="22370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Six Hats Analysis</a:t>
            </a:r>
            <a:br>
              <a:rPr lang="en-US"/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9B3EB1-E578-E6EA-1618-C71D9349312A}"/>
              </a:ext>
            </a:extLst>
          </p:cNvPr>
          <p:cNvSpPr txBox="1"/>
          <p:nvPr/>
        </p:nvSpPr>
        <p:spPr>
          <a:xfrm>
            <a:off x="8466227" y="453516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58907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7A56FA-EE80-0764-8B2B-6D2512CAC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>
              <a:buFont typeface="Wingdings" pitchFamily="2" charset="2"/>
              <a:buChar char="q"/>
            </a:pPr>
            <a:r>
              <a:rPr lang="en-IN"/>
              <a:t>Problem we chose to explore was “Psychological Impact of cell phones ”.</a:t>
            </a:r>
          </a:p>
          <a:p>
            <a:pPr>
              <a:buFont typeface="Wingdings" pitchFamily="2" charset="2"/>
              <a:buChar char="q"/>
            </a:pPr>
            <a:endParaRPr lang="en-IN"/>
          </a:p>
          <a:p>
            <a:pPr>
              <a:buFont typeface="Wingdings" pitchFamily="2" charset="2"/>
              <a:buChar char="q"/>
            </a:pPr>
            <a:r>
              <a:rPr lang="en-IN"/>
              <a:t>We as a group have divided the six hats and their associated thinking methodology to discuss and analyse the problem.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D5C454-1CE9-5E67-240A-372709B5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Hats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673D78-010B-DA83-3CD4-5D72708EB445}"/>
              </a:ext>
            </a:extLst>
          </p:cNvPr>
          <p:cNvSpPr txBox="1"/>
          <p:nvPr/>
        </p:nvSpPr>
        <p:spPr>
          <a:xfrm>
            <a:off x="8466227" y="453516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66437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722CF1-55ED-0481-F0E3-F4159F69E5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Thoughts of White hat (color absence) are to indicate neutrality and un-biased facts on the issue.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Talking points:</a:t>
            </a:r>
          </a:p>
          <a:p>
            <a:pPr algn="l" rtl="0" fontAlgn="base">
              <a:buFont typeface="+mj-lt"/>
              <a:buAutoNum type="arabicPeriod"/>
            </a:pP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There are studies that indicate reduced attention span in young adults and teenagers. </a:t>
            </a:r>
          </a:p>
          <a:p>
            <a:pPr algn="l" rtl="0" fontAlgn="base">
              <a:buFont typeface="+mj-lt"/>
              <a:buAutoNum type="arabicPeriod" startAt="2"/>
            </a:pP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Extended usage of cell phones is linked with increasing concerns for mental health. </a:t>
            </a:r>
          </a:p>
          <a:p>
            <a:pPr algn="l" rtl="0" fontAlgn="base">
              <a:buFont typeface="+mj-lt"/>
              <a:buAutoNum type="arabicPeriod" startAt="3"/>
            </a:pP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Disruptions to sleep patterns can occur directly as a result of prolonged cell phone usage. 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B4A577-054E-577D-0812-A4258C3B4C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Facts and Numbers 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E8DCE7-8FA1-A1EB-D344-D7421BF66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8999"/>
            <a:ext cx="8140045" cy="857250"/>
          </a:xfrm>
        </p:spPr>
        <p:txBody>
          <a:bodyPr/>
          <a:lstStyle/>
          <a:p>
            <a:r>
              <a:rPr lang="en-US"/>
              <a:t>White Hat</a:t>
            </a:r>
          </a:p>
        </p:txBody>
      </p:sp>
      <p:pic>
        <p:nvPicPr>
          <p:cNvPr id="7" name="Picture 6" descr="Shape, circle&#10;&#10;Description automatically generated with medium confidence">
            <a:extLst>
              <a:ext uri="{FF2B5EF4-FFF2-40B4-BE49-F238E27FC236}">
                <a16:creationId xmlns:a16="http://schemas.microsoft.com/office/drawing/2014/main" id="{1597489C-0F93-623A-1C6D-AC3E4CF8D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55" y="309218"/>
            <a:ext cx="876629" cy="9341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76082E-D475-6D44-A25F-2CBA54C4235E}"/>
              </a:ext>
            </a:extLst>
          </p:cNvPr>
          <p:cNvSpPr txBox="1"/>
          <p:nvPr/>
        </p:nvSpPr>
        <p:spPr>
          <a:xfrm>
            <a:off x="8466227" y="453516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039604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722CF1-55ED-0481-F0E3-F4159F69E5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Thoughts of red hat can be of emotions and feelings.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Talking points:</a:t>
            </a:r>
          </a:p>
          <a:p>
            <a:pPr algn="l" rtl="0" fontAlgn="base">
              <a:buFont typeface="+mj-lt"/>
              <a:buAutoNum type="arabicPeriod" startAt="2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Reason for causing stress, anxiety, depression, addition and Mental health issues.</a:t>
            </a:r>
            <a:endParaRPr lang="en-US" b="0" i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buFont typeface="+mj-lt"/>
              <a:buAutoNum type="arabicPeriod" startAt="3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Loss of innocence among children and young adolescent teens &lt;?&gt;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B4A577-054E-577D-0812-A4258C3B4C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Emotions and Feelings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E8DCE7-8FA1-A1EB-D344-D7421BF66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8999"/>
            <a:ext cx="8140045" cy="857250"/>
          </a:xfrm>
        </p:spPr>
        <p:txBody>
          <a:bodyPr/>
          <a:lstStyle/>
          <a:p>
            <a:r>
              <a:rPr lang="en-US"/>
              <a:t>Red Hat</a:t>
            </a:r>
          </a:p>
        </p:txBody>
      </p:sp>
      <p:pic>
        <p:nvPicPr>
          <p:cNvPr id="6" name="Picture 5" descr="Shape, circle&#10;&#10;Description automatically generated">
            <a:extLst>
              <a:ext uri="{FF2B5EF4-FFF2-40B4-BE49-F238E27FC236}">
                <a16:creationId xmlns:a16="http://schemas.microsoft.com/office/drawing/2014/main" id="{8F763139-6DBF-CAD1-8D1A-BDD0D2755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55" y="299790"/>
            <a:ext cx="926758" cy="9341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5DF2E0-E423-EE5C-1E5E-3B42C242F193}"/>
              </a:ext>
            </a:extLst>
          </p:cNvPr>
          <p:cNvSpPr txBox="1"/>
          <p:nvPr/>
        </p:nvSpPr>
        <p:spPr>
          <a:xfrm>
            <a:off x="8466227" y="453516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6558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722CF1-55ED-0481-F0E3-F4159F69E5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Thought of black hat can indicate the errors in the process of thought. 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Talking points:</a:t>
            </a:r>
          </a:p>
          <a:p>
            <a:pPr algn="l" rtl="0" fontAlgn="base"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Difficulty in supervising the content consumed by young children and teens. </a:t>
            </a:r>
          </a:p>
          <a:p>
            <a:pPr algn="l" rtl="0" fontAlgn="base"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Is the cause for cyber bullying and online harassment.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B4A577-054E-577D-0812-A4258C3B4C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That </a:t>
            </a:r>
            <a:r>
              <a:rPr lang="en-US" sz="1800">
                <a:solidFill>
                  <a:srgbClr val="000000"/>
                </a:solidFill>
                <a:latin typeface="Calibri" panose="020F0502020204030204" pitchFamily="34" charset="0"/>
              </a:rPr>
              <a:t>it</a:t>
            </a: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Calibri" panose="020F0502020204030204" pitchFamily="34" charset="0"/>
              </a:rPr>
              <a:t>has</a:t>
            </a: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Calibri" panose="020F0502020204030204" pitchFamily="34" charset="0"/>
              </a:rPr>
              <a:t>of</a:t>
            </a: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Calibri" panose="020F0502020204030204" pitchFamily="34" charset="0"/>
              </a:rPr>
              <a:t>Bad</a:t>
            </a: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E8DCE7-8FA1-A1EB-D344-D7421BF66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8999"/>
            <a:ext cx="8140045" cy="857250"/>
          </a:xfrm>
        </p:spPr>
        <p:txBody>
          <a:bodyPr/>
          <a:lstStyle/>
          <a:p>
            <a:r>
              <a:rPr lang="en-US"/>
              <a:t>Black Hat</a:t>
            </a:r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427E7CE3-DF94-D7DD-3990-97DA12A06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00" y="320511"/>
            <a:ext cx="982180" cy="9746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E5845E-5833-64A8-1DF8-A98D924228B0}"/>
              </a:ext>
            </a:extLst>
          </p:cNvPr>
          <p:cNvSpPr txBox="1"/>
          <p:nvPr/>
        </p:nvSpPr>
        <p:spPr>
          <a:xfrm>
            <a:off x="8466227" y="453516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031909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722CF1-55ED-0481-F0E3-F4159F69E5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Thought of yellow hat can be speculative and seeking opportunities.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Talking points:</a:t>
            </a:r>
          </a:p>
          <a:p>
            <a:pPr algn="l" rtl="0" fontAlgn="base"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It is easy for you to reach out to people from your emotional support system. </a:t>
            </a:r>
          </a:p>
          <a:p>
            <a:pPr algn="l" rtl="0" fontAlgn="base"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Early maturity can be facilitated by easy access to information. 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B4A577-054E-577D-0812-A4258C3B4C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Speculative – POSITIVE   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E8DCE7-8FA1-A1EB-D344-D7421BF66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8999"/>
            <a:ext cx="8140045" cy="857250"/>
          </a:xfrm>
        </p:spPr>
        <p:txBody>
          <a:bodyPr/>
          <a:lstStyle/>
          <a:p>
            <a:r>
              <a:rPr lang="en-US"/>
              <a:t>Yellow Hat</a:t>
            </a:r>
          </a:p>
        </p:txBody>
      </p:sp>
      <p:pic>
        <p:nvPicPr>
          <p:cNvPr id="6" name="Picture 5" descr="Shape, circle&#10;&#10;Description automatically generated">
            <a:extLst>
              <a:ext uri="{FF2B5EF4-FFF2-40B4-BE49-F238E27FC236}">
                <a16:creationId xmlns:a16="http://schemas.microsoft.com/office/drawing/2014/main" id="{61181DD2-5A54-4F49-DD14-9371844E8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55" y="310646"/>
            <a:ext cx="961534" cy="999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CA4A73-8833-E4A1-203E-6B5DDCE14735}"/>
              </a:ext>
            </a:extLst>
          </p:cNvPr>
          <p:cNvSpPr txBox="1"/>
          <p:nvPr/>
        </p:nvSpPr>
        <p:spPr>
          <a:xfrm>
            <a:off x="8466227" y="453516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4075390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722CF1-55ED-0481-F0E3-F4159F69E5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Thought of green hat can be creative and search of alternatives. 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Talking points:</a:t>
            </a:r>
          </a:p>
          <a:p>
            <a:pPr algn="l" rtl="0" fontAlgn="base">
              <a:buFont typeface="+mj-lt"/>
              <a:buAutoNum type="arabicPeriod"/>
            </a:pP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Online counseling or psychotherapy services </a:t>
            </a:r>
          </a:p>
          <a:p>
            <a:pPr algn="l" rtl="0" fontAlgn="base">
              <a:buFont typeface="+mj-lt"/>
              <a:buAutoNum type="arabicPeriod" startAt="2"/>
            </a:pP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means of escape from the monotony of day-to-day life demands. 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B4A577-054E-577D-0812-A4258C3B4C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837565"/>
            <a:ext cx="8229600" cy="338456"/>
          </a:xfrm>
        </p:spPr>
        <p:txBody>
          <a:bodyPr/>
          <a:lstStyle/>
          <a:p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Thought, </a:t>
            </a:r>
            <a:r>
              <a:rPr lang="en-US" sz="1800">
                <a:solidFill>
                  <a:srgbClr val="000000"/>
                </a:solidFill>
                <a:latin typeface="Calibri" panose="020F0502020204030204" pitchFamily="34" charset="0"/>
              </a:rPr>
              <a:t>Creative and Lateral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E8DCE7-8FA1-A1EB-D344-D7421BF66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8999"/>
            <a:ext cx="8140045" cy="857250"/>
          </a:xfrm>
        </p:spPr>
        <p:txBody>
          <a:bodyPr/>
          <a:lstStyle/>
          <a:p>
            <a:r>
              <a:rPr lang="en-US"/>
              <a:t>Green Hat</a:t>
            </a:r>
          </a:p>
        </p:txBody>
      </p:sp>
      <p:pic>
        <p:nvPicPr>
          <p:cNvPr id="6" name="Picture 5" descr="Shape, circle&#10;&#10;Description automatically generated">
            <a:extLst>
              <a:ext uri="{FF2B5EF4-FFF2-40B4-BE49-F238E27FC236}">
                <a16:creationId xmlns:a16="http://schemas.microsoft.com/office/drawing/2014/main" id="{408A2C16-D103-5AAF-3215-CB87C0A06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36" y="333487"/>
            <a:ext cx="867265" cy="9679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F8FAE9-D7A3-D1A6-EEAE-69D619487B5E}"/>
              </a:ext>
            </a:extLst>
          </p:cNvPr>
          <p:cNvSpPr txBox="1"/>
          <p:nvPr/>
        </p:nvSpPr>
        <p:spPr>
          <a:xfrm>
            <a:off x="8466227" y="453516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361614548"/>
      </p:ext>
    </p:extLst>
  </p:cSld>
  <p:clrMapOvr>
    <a:masterClrMapping/>
  </p:clrMapOvr>
</p:sld>
</file>

<file path=ppt/theme/theme1.xml><?xml version="1.0" encoding="utf-8"?>
<a:theme xmlns:a="http://schemas.openxmlformats.org/drawingml/2006/main" name="UTA Accessibl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ccessible-PPT.pptx" id="{DC14534C-1046-F040-970C-D4B656BEDF73}" vid="{22719C90-FD2E-C343-B61D-D3EE9148FC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E8C2F9B7856C4FB1B45376C9CA1279" ma:contentTypeVersion="12" ma:contentTypeDescription="Create a new document." ma:contentTypeScope="" ma:versionID="47b510a268ab94799d39988294a018bf">
  <xsd:schema xmlns:xsd="http://www.w3.org/2001/XMLSchema" xmlns:xs="http://www.w3.org/2001/XMLSchema" xmlns:p="http://schemas.microsoft.com/office/2006/metadata/properties" xmlns:ns2="56169281-d10e-4687-8d86-e0ae9795bb4c" xmlns:ns3="d98033a5-711e-4d41-9a92-34dc22feb152" targetNamespace="http://schemas.microsoft.com/office/2006/metadata/properties" ma:root="true" ma:fieldsID="430f78a0ddeb4ad93cb2cb32c7d65c5c" ns2:_="" ns3:_="">
    <xsd:import namespace="56169281-d10e-4687-8d86-e0ae9795bb4c"/>
    <xsd:import namespace="d98033a5-711e-4d41-9a92-34dc22feb1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69281-d10e-4687-8d86-e0ae9795bb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8033a5-711e-4d41-9a92-34dc22feb15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99CAED-701D-44BF-B45E-0631AD0D07E6}">
  <ds:schemaRefs>
    <ds:schemaRef ds:uri="56169281-d10e-4687-8d86-e0ae9795bb4c"/>
    <ds:schemaRef ds:uri="d98033a5-711e-4d41-9a92-34dc22feb15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AF4F739-B76C-4907-A1E7-133652B3E27E}">
  <ds:schemaRefs>
    <ds:schemaRef ds:uri="56169281-d10e-4687-8d86-e0ae9795bb4c"/>
    <ds:schemaRef ds:uri="d98033a5-711e-4d41-9a92-34dc22feb1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987676A-099B-4B53-B66D-C60F83A714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UTA Accessible Template</Template>
  <Application>Microsoft Office PowerPoint</Application>
  <PresentationFormat>On-screen Show (16:9)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UTA Accessible Template</vt:lpstr>
      <vt:lpstr>PowerPoint Presentation</vt:lpstr>
      <vt:lpstr>Assignment Tasks</vt:lpstr>
      <vt:lpstr>Six Hats Analysis </vt:lpstr>
      <vt:lpstr>Six Hats Analysis</vt:lpstr>
      <vt:lpstr>White Hat</vt:lpstr>
      <vt:lpstr>Red Hat</vt:lpstr>
      <vt:lpstr>Black Hat</vt:lpstr>
      <vt:lpstr>Yellow Hat</vt:lpstr>
      <vt:lpstr>Green Hat</vt:lpstr>
      <vt:lpstr>Blue Hat</vt:lpstr>
      <vt:lpstr>Learning Outcomes</vt:lpstr>
      <vt:lpstr>Learning Outcomes</vt:lpstr>
      <vt:lpstr>Learning Outcomes</vt:lpstr>
      <vt:lpstr>Learning Outcomes</vt:lpstr>
      <vt:lpstr>Development Lifecycle Model </vt:lpstr>
      <vt:lpstr>Agile Development Life-Cycle Model</vt:lpstr>
      <vt:lpstr>Characteristics of Agile methodology(Sharma, 2012)</vt:lpstr>
      <vt:lpstr>Characteristics of Agile methodology(Sharma, 2012)</vt:lpstr>
      <vt:lpstr>Agile vs Traditional planned Approach (Sunner, 2016)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George, Melissa J</dc:creator>
  <cp:revision>2</cp:revision>
  <dcterms:created xsi:type="dcterms:W3CDTF">2021-08-31T19:16:02Z</dcterms:created>
  <dcterms:modified xsi:type="dcterms:W3CDTF">2023-01-19T16:27:35Z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0x0101006AE8C2F9B7856C4FB1B45376C9CA1279</vt:lpwstr>
  </property>
</Properties>
</file>