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55" r:id="rId5"/>
    <p:sldId id="336" r:id="rId6"/>
    <p:sldId id="312" r:id="rId7"/>
    <p:sldId id="356" r:id="rId8"/>
    <p:sldId id="357" r:id="rId9"/>
    <p:sldId id="358" r:id="rId10"/>
    <p:sldId id="337" r:id="rId11"/>
    <p:sldId id="359" r:id="rId12"/>
    <p:sldId id="361" r:id="rId13"/>
    <p:sldId id="362" r:id="rId14"/>
    <p:sldId id="363" r:id="rId15"/>
    <p:sldId id="31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B570E1-CFFA-F280-BAED-DB325FDF417B}" name="Bridges, Jessica L" initials="BL" userId="S::bridges@uta.edu::7543e851-fc57-4885-b57d-2df771cc28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9B"/>
    <a:srgbClr val="0060A4"/>
    <a:srgbClr val="FC2184"/>
    <a:srgbClr val="80F571"/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ABA0A8-2E77-C844-93BC-4E4A13025D61}" v="5" dt="2022-10-03T19:47:4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672"/>
  </p:normalViewPr>
  <p:slideViewPr>
    <p:cSldViewPr snapToGrid="0">
      <p:cViewPr varScale="1">
        <p:scale>
          <a:sx n="132" d="100"/>
          <a:sy n="132" d="100"/>
        </p:scale>
        <p:origin x="36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F0ABC6-AE81-214D-B04B-F13CE22270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23795-EAAB-8C4B-B865-8464BECAB5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FE638-083F-2742-8710-EF25AB6A16C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CA2D-985E-8D44-A4FB-51751C64F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0B2F-FCD1-B940-AFB1-3C0582F356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70D12-813D-3D40-A841-271861A2D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7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A097-495F-854B-A9AD-402D045A3296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C5E2-78CD-F746-9BAF-2B89BCA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A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My Title</a:t>
            </a:r>
          </a:p>
        </p:txBody>
      </p: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My Name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My Title</a:t>
            </a:r>
          </a:p>
        </p:txBody>
      </p: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My Name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502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2 Subtitle">
            <a:extLst>
              <a:ext uri="{FF2B5EF4-FFF2-40B4-BE49-F238E27FC236}">
                <a16:creationId xmlns:a16="http://schemas.microsoft.com/office/drawing/2014/main" id="{DB257BD6-4D9A-CD45-BCE2-728C5AB620C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2529642"/>
            <a:ext cx="8229600" cy="679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1785462"/>
            <a:ext cx="8229600" cy="85725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 Content">
            <a:extLst>
              <a:ext uri="{FF2B5EF4-FFF2-40B4-BE49-F238E27FC236}">
                <a16:creationId xmlns:a16="http://schemas.microsoft.com/office/drawing/2014/main" id="{4F275BD8-ECF8-F54B-B4E2-A66F7AB2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8229600" cy="3098800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600"/>
            </a:lvl1pPr>
            <a:lvl2pPr marL="742950" indent="-285750">
              <a:buFont typeface="Wingdings" pitchFamily="2" charset="2"/>
              <a:buChar char="§"/>
              <a:defRPr sz="1600"/>
            </a:lvl2pPr>
            <a:lvl3pPr marL="1143000" indent="-228600">
              <a:buFont typeface="Wingdings" pitchFamily="2" charset="2"/>
              <a:buChar char="§"/>
              <a:defRPr sz="16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 marL="2057400" indent="-228600"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H2 Subtitle">
            <a:extLst>
              <a:ext uri="{FF2B5EF4-FFF2-40B4-BE49-F238E27FC236}">
                <a16:creationId xmlns:a16="http://schemas.microsoft.com/office/drawing/2014/main" id="{5B196C90-74A6-5E42-A204-A1E0DBCB67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8375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H1 Title">
            <a:extLst>
              <a:ext uri="{FF2B5EF4-FFF2-40B4-BE49-F238E27FC236}">
                <a16:creationId xmlns:a16="http://schemas.microsoft.com/office/drawing/2014/main" id="{88B4A6B9-381D-5D40-84AC-41D60C0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229600" cy="8572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648200" y="1310641"/>
            <a:ext cx="4038600" cy="309880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Body Content 1"/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4038600" cy="3098800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H2 Subtitle">
            <a:extLst>
              <a:ext uri="{FF2B5EF4-FFF2-40B4-BE49-F238E27FC236}">
                <a16:creationId xmlns:a16="http://schemas.microsoft.com/office/drawing/2014/main" id="{7E449A25-5BA8-A049-892B-A920427B8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7994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ide Table">
            <a:extLst>
              <a:ext uri="{FF2B5EF4-FFF2-40B4-BE49-F238E27FC236}">
                <a16:creationId xmlns:a16="http://schemas.microsoft.com/office/drawing/2014/main" id="{A31F2DD0-A818-C246-A801-671F4BC2994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46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de Chart">
            <a:extLst>
              <a:ext uri="{FF2B5EF4-FFF2-40B4-BE49-F238E27FC236}">
                <a16:creationId xmlns:a16="http://schemas.microsoft.com/office/drawing/2014/main" id="{21B7D27F-640B-514B-9B11-9D1645F3F49A}"/>
              </a:ext>
            </a:extLst>
          </p:cNvPr>
          <p:cNvSpPr>
            <a:spLocks noGrp="1" noChangeAspect="1"/>
          </p:cNvSpPr>
          <p:nvPr>
            <p:ph type="chart" sz="quarter" idx="11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325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ll Bleed Photo">
            <a:extLst>
              <a:ext uri="{FF2B5EF4-FFF2-40B4-BE49-F238E27FC236}">
                <a16:creationId xmlns:a16="http://schemas.microsoft.com/office/drawing/2014/main" id="{3D0D2707-18C2-FA48-9C1E-B114D1A3869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095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ll Bleed Video">
            <a:extLst>
              <a:ext uri="{FF2B5EF4-FFF2-40B4-BE49-F238E27FC236}">
                <a16:creationId xmlns:a16="http://schemas.microsoft.com/office/drawing/2014/main" id="{E64AE5ED-FB71-2940-A0AA-8B776317FAB2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859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Content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4" r:id="rId3"/>
    <p:sldLayoutId id="2147483650" r:id="rId4"/>
    <p:sldLayoutId id="2147483652" r:id="rId5"/>
    <p:sldLayoutId id="2147483659" r:id="rId6"/>
    <p:sldLayoutId id="2147483662" r:id="rId7"/>
    <p:sldLayoutId id="2147483660" r:id="rId8"/>
    <p:sldLayoutId id="214748366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F8ADC-E395-1ACD-0B74-16DED5BF8CCF}"/>
              </a:ext>
            </a:extLst>
          </p:cNvPr>
          <p:cNvSpPr txBox="1"/>
          <p:nvPr/>
        </p:nvSpPr>
        <p:spPr>
          <a:xfrm>
            <a:off x="4425044" y="1944787"/>
            <a:ext cx="4718956" cy="27699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Team II Members</a:t>
            </a:r>
            <a:endParaRPr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Noran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Abulaila</a:t>
            </a:r>
            <a:r>
              <a:rPr lang="en-IN"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imes New Roman"/>
                <a:cs typeface="Times New Roman"/>
              </a:rPr>
              <a:t>(noran.abulaila@mavs.uta.edu)</a:t>
            </a:r>
            <a:endParaRPr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Lekhya Sindura Nadella (POC)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(lxn8999@mavs.uta.edu) </a:t>
            </a:r>
            <a:endParaRPr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Gopal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Penmetsa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imes New Roman"/>
                <a:cs typeface="Times New Roman"/>
              </a:rPr>
              <a:t>(gkp8869@mavs.uta.edu)</a:t>
            </a:r>
            <a:endParaRPr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5E3DC0-26DE-65DB-35DD-58A0452D37B7}"/>
              </a:ext>
            </a:extLst>
          </p:cNvPr>
          <p:cNvSpPr txBox="1">
            <a:spLocks/>
          </p:cNvSpPr>
          <p:nvPr/>
        </p:nvSpPr>
        <p:spPr>
          <a:xfrm>
            <a:off x="201169" y="263869"/>
            <a:ext cx="3685032" cy="3685032"/>
          </a:xfrm>
          <a:prstGeom prst="ellipse">
            <a:avLst/>
          </a:prstGeom>
          <a:solidFill>
            <a:srgbClr val="0060A4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#6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IE5351 Introduction to Systems Engineering</a:t>
            </a:r>
            <a:endParaRPr lang="en-US" sz="2300" cap="all" spc="2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14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7DAF-7173-7057-DBD4-7CB5A1893D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9458" y="70123"/>
            <a:ext cx="8229600" cy="33845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 Requirements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4D5E5E5-095F-9C45-E364-0E63C6500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95075"/>
              </p:ext>
            </p:extLst>
          </p:nvPr>
        </p:nvGraphicFramePr>
        <p:xfrm>
          <a:off x="836838" y="838517"/>
          <a:ext cx="7694839" cy="36072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590">
                  <a:extLst>
                    <a:ext uri="{9D8B030D-6E8A-4147-A177-3AD203B41FA5}">
                      <a16:colId xmlns:a16="http://schemas.microsoft.com/office/drawing/2014/main" val="489387348"/>
                    </a:ext>
                  </a:extLst>
                </a:gridCol>
                <a:gridCol w="1819091">
                  <a:extLst>
                    <a:ext uri="{9D8B030D-6E8A-4147-A177-3AD203B41FA5}">
                      <a16:colId xmlns:a16="http://schemas.microsoft.com/office/drawing/2014/main" val="2188140464"/>
                    </a:ext>
                  </a:extLst>
                </a:gridCol>
                <a:gridCol w="1567151">
                  <a:extLst>
                    <a:ext uri="{9D8B030D-6E8A-4147-A177-3AD203B41FA5}">
                      <a16:colId xmlns:a16="http://schemas.microsoft.com/office/drawing/2014/main" val="631420382"/>
                    </a:ext>
                  </a:extLst>
                </a:gridCol>
                <a:gridCol w="1480039">
                  <a:extLst>
                    <a:ext uri="{9D8B030D-6E8A-4147-A177-3AD203B41FA5}">
                      <a16:colId xmlns:a16="http://schemas.microsoft.com/office/drawing/2014/main" val="1406848139"/>
                    </a:ext>
                  </a:extLst>
                </a:gridCol>
                <a:gridCol w="1538968">
                  <a:extLst>
                    <a:ext uri="{9D8B030D-6E8A-4147-A177-3AD203B41FA5}">
                      <a16:colId xmlns:a16="http://schemas.microsoft.com/office/drawing/2014/main" val="2536892442"/>
                    </a:ext>
                  </a:extLst>
                </a:gridCol>
              </a:tblGrid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of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Justification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90209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run user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84757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click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32975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Preferred connector type for charging Type 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28552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provide protective 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518522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Safety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251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05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D1E7-8C01-7010-791F-6794F17D42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19108"/>
            <a:ext cx="8229600" cy="33845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 Requirements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65D5AD-89A5-FCFE-297D-25C037DAF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11735"/>
              </p:ext>
            </p:extLst>
          </p:nvPr>
        </p:nvGraphicFramePr>
        <p:xfrm>
          <a:off x="885824" y="1214074"/>
          <a:ext cx="7694839" cy="2205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590">
                  <a:extLst>
                    <a:ext uri="{9D8B030D-6E8A-4147-A177-3AD203B41FA5}">
                      <a16:colId xmlns:a16="http://schemas.microsoft.com/office/drawing/2014/main" val="489387348"/>
                    </a:ext>
                  </a:extLst>
                </a:gridCol>
                <a:gridCol w="1819091">
                  <a:extLst>
                    <a:ext uri="{9D8B030D-6E8A-4147-A177-3AD203B41FA5}">
                      <a16:colId xmlns:a16="http://schemas.microsoft.com/office/drawing/2014/main" val="2188140464"/>
                    </a:ext>
                  </a:extLst>
                </a:gridCol>
                <a:gridCol w="1567151">
                  <a:extLst>
                    <a:ext uri="{9D8B030D-6E8A-4147-A177-3AD203B41FA5}">
                      <a16:colId xmlns:a16="http://schemas.microsoft.com/office/drawing/2014/main" val="631420382"/>
                    </a:ext>
                  </a:extLst>
                </a:gridCol>
                <a:gridCol w="1480039">
                  <a:extLst>
                    <a:ext uri="{9D8B030D-6E8A-4147-A177-3AD203B41FA5}">
                      <a16:colId xmlns:a16="http://schemas.microsoft.com/office/drawing/2014/main" val="1406848139"/>
                    </a:ext>
                  </a:extLst>
                </a:gridCol>
                <a:gridCol w="1538968">
                  <a:extLst>
                    <a:ext uri="{9D8B030D-6E8A-4147-A177-3AD203B41FA5}">
                      <a16:colId xmlns:a16="http://schemas.microsoft.com/office/drawing/2014/main" val="2536892442"/>
                    </a:ext>
                  </a:extLst>
                </a:gridCol>
              </a:tblGrid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of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Justification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90209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 internal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84757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32975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Restricted Substances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28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85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AACF2C-23B1-6BC7-7E90-F2C8AA661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550" y="1237651"/>
            <a:ext cx="8158899" cy="3313192"/>
          </a:xfrm>
        </p:spPr>
        <p:txBody>
          <a:bodyPr>
            <a:normAutofit/>
          </a:bodyPr>
          <a:lstStyle/>
          <a:p>
            <a:r>
              <a:rPr lang="en-US" sz="1050" dirty="0"/>
              <a:t>Deal on common charger: Reducing hassle for consumers and curbing e-waste: News: European parliament. Deal on common charger: reducing hassle for consumers and curbing e-waste | News | European Parliament. (2022, June 7). Retrieved September 23, 2022, from https://www.europarl.europa.eu/news/en/press-room/20220603IPR32196/deal-on-common-charger-reducing-hassle-for-consumers-and-curbing-e-waste</a:t>
            </a:r>
          </a:p>
          <a:p>
            <a:r>
              <a:rPr lang="en-US" sz="1100" dirty="0"/>
              <a:t>Cell phones and specific absorption rate. Federal Communications Commission. (2015, October 8). Retrieved September 23, 2022, from https://www.fcc.gov/general/cell-phones-and-specific-absorption-rate</a:t>
            </a:r>
          </a:p>
          <a:p>
            <a:r>
              <a:rPr lang="en-IN" sz="1000" dirty="0">
                <a:effectLst/>
              </a:rPr>
              <a:t>RoHS directive. Environment. (n.d.). Retrieved October 3, 2022, from https://environment.ec.europa.eu/topics/waste-and-recycling/rohs-directive_en</a:t>
            </a:r>
          </a:p>
          <a:p>
            <a:endParaRPr lang="en-IN" sz="1000" dirty="0">
              <a:effectLst/>
            </a:endParaRPr>
          </a:p>
          <a:p>
            <a:endParaRPr lang="en-IN" sz="900" dirty="0">
              <a:effectLst/>
            </a:endParaRPr>
          </a:p>
          <a:p>
            <a:endParaRPr lang="en-IN" sz="900" dirty="0">
              <a:effectLst/>
            </a:endParaRPr>
          </a:p>
          <a:p>
            <a:endParaRPr lang="en-IN" sz="900" dirty="0">
              <a:effectLst/>
            </a:endParaRP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39F13C-7CD4-6EFF-F591-59FC63CC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0815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E301B4-B578-1E57-6E3A-210E6E1FE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63437"/>
            <a:ext cx="8229600" cy="2800350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Millennium Systems cellphone product: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10 functional system requirements</a:t>
            </a:r>
          </a:p>
          <a:p>
            <a:pPr lvl="1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5 nonfunctional system requirements 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traceability matrix showing the relationship of these system requirements to their source (e.g., SOW, stakeholder requirements) to demonstrate your understanding of traceability.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7672AB-5FA8-75A3-65C2-9C2D0BCB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EF536-6724-38AF-8741-1187CF868FC7}"/>
              </a:ext>
            </a:extLst>
          </p:cNvPr>
          <p:cNvSpPr txBox="1"/>
          <p:nvPr/>
        </p:nvSpPr>
        <p:spPr>
          <a:xfrm>
            <a:off x="8466227" y="45351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747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128FA-8874-AA88-A7FD-30215DC58C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579540"/>
            <a:ext cx="8229600" cy="67945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A323CC-6211-8768-9A0E-0B472405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5900"/>
            <a:ext cx="8229600" cy="22370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Millennium Systems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7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88B848-4EE6-93A8-33ED-1DAAFAFF3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22350"/>
            <a:ext cx="8229600" cy="33700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cellphone should have the ability to make phone calls.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cellphone should have the ability to receive phone calls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cellphone should have the ability to send texts.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cellphone should have the ability to receive texts.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cellphone should have the ability to access emails.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cellphone should have the ability to take pictures.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cellphone should have the ability to store pictures.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cellphone should have the ability to play videos.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cellphone should have the ability to play music.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cellphone should have the ability to connect to Wi-Fi &amp; network.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cellphone should have the ability to access GPS functions.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cellphone should have the ability to provide user interaction via touchscreen.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45E9-1834-E7AC-AEBA-7DEC879924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395603"/>
            <a:ext cx="8229600" cy="59227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Systems </a:t>
            </a:r>
          </a:p>
        </p:txBody>
      </p:sp>
    </p:spTree>
    <p:extLst>
      <p:ext uri="{BB962C8B-B14F-4D97-AF65-F5344CB8AC3E}">
        <p14:creationId xmlns:p14="http://schemas.microsoft.com/office/powerpoint/2010/main" val="237404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0A6EEE-BF76-5047-180A-044ACF67C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80012"/>
            <a:ext cx="8229600" cy="3098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cellphone should have the ability to send files.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cellphone should have the ability to receive files.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cellphone should have the ability to run user applications via the operating system (i.e., iOS, Android)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06F7-721D-6E48-DD99-6F3ED38E46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306886"/>
            <a:ext cx="8229600" cy="33845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Systems</a:t>
            </a:r>
          </a:p>
        </p:txBody>
      </p:sp>
    </p:spTree>
    <p:extLst>
      <p:ext uri="{BB962C8B-B14F-4D97-AF65-F5344CB8AC3E}">
        <p14:creationId xmlns:p14="http://schemas.microsoft.com/office/powerpoint/2010/main" val="429485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ECE5CA-F9E2-5788-E3AE-5886B9BCF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22350"/>
            <a:ext cx="8229600" cy="3098800"/>
          </a:xfrm>
        </p:spPr>
        <p:txBody>
          <a:bodyPr/>
          <a:lstStyle/>
          <a:p>
            <a:r>
              <a:rPr lang="en-US" dirty="0"/>
              <a:t>Cellphone should have type C as the preferred connecter type for charging (Deal on common charger: News: European parliament 2022).</a:t>
            </a:r>
          </a:p>
          <a:p>
            <a:r>
              <a:rPr lang="en-US" dirty="0"/>
              <a:t>Cellphone should have the ability to provide protective measures (i.e., FaceID &amp; Passcode)</a:t>
            </a:r>
          </a:p>
          <a:p>
            <a:r>
              <a:rPr lang="en-US" dirty="0"/>
              <a:t>Cellphone should not exceed the safety limit for the energy absorbed by the body (specific absorption rate, SAR) of 1.6 W/kg (Cell phones and specific absorption rate 2015).</a:t>
            </a:r>
          </a:p>
          <a:p>
            <a:r>
              <a:rPr lang="en-US" dirty="0"/>
              <a:t>Cellphone should include internal memory.</a:t>
            </a:r>
          </a:p>
          <a:p>
            <a:r>
              <a:rPr lang="en-US" dirty="0"/>
              <a:t>Cellphone should be durable for a prolonged duration.</a:t>
            </a:r>
          </a:p>
          <a:p>
            <a:r>
              <a:rPr lang="en-US" dirty="0"/>
              <a:t>A cellphone cannot contain more than the allowed amounts of restricted substances (RoHS directive 2022).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717B-0D63-A65E-E8B8-A9F9785411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41572"/>
            <a:ext cx="8229600" cy="33845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Systems</a:t>
            </a:r>
          </a:p>
        </p:txBody>
      </p:sp>
    </p:spTree>
    <p:extLst>
      <p:ext uri="{BB962C8B-B14F-4D97-AF65-F5344CB8AC3E}">
        <p14:creationId xmlns:p14="http://schemas.microsoft.com/office/powerpoint/2010/main" val="248305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128FA-8874-AA88-A7FD-30215DC58C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579540"/>
            <a:ext cx="8229600" cy="6794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A323CC-6211-8768-9A0E-0B472405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5900"/>
            <a:ext cx="8229600" cy="22370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4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6A3D-37DE-76B7-7556-E8CA09AC88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02780"/>
            <a:ext cx="8229600" cy="33845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 Requirements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B87805-DA81-69CA-533A-B8BA5EE26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97892"/>
              </p:ext>
            </p:extLst>
          </p:nvPr>
        </p:nvGraphicFramePr>
        <p:xfrm>
          <a:off x="947057" y="878112"/>
          <a:ext cx="7356020" cy="371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807">
                  <a:extLst>
                    <a:ext uri="{9D8B030D-6E8A-4147-A177-3AD203B41FA5}">
                      <a16:colId xmlns:a16="http://schemas.microsoft.com/office/drawing/2014/main" val="489387348"/>
                    </a:ext>
                  </a:extLst>
                </a:gridCol>
                <a:gridCol w="1738993">
                  <a:extLst>
                    <a:ext uri="{9D8B030D-6E8A-4147-A177-3AD203B41FA5}">
                      <a16:colId xmlns:a16="http://schemas.microsoft.com/office/drawing/2014/main" val="2188140464"/>
                    </a:ext>
                  </a:extLst>
                </a:gridCol>
                <a:gridCol w="1441812">
                  <a:extLst>
                    <a:ext uri="{9D8B030D-6E8A-4147-A177-3AD203B41FA5}">
                      <a16:colId xmlns:a16="http://schemas.microsoft.com/office/drawing/2014/main" val="631420382"/>
                    </a:ext>
                  </a:extLst>
                </a:gridCol>
                <a:gridCol w="1471204">
                  <a:extLst>
                    <a:ext uri="{9D8B030D-6E8A-4147-A177-3AD203B41FA5}">
                      <a16:colId xmlns:a16="http://schemas.microsoft.com/office/drawing/2014/main" val="1406848139"/>
                    </a:ext>
                  </a:extLst>
                </a:gridCol>
                <a:gridCol w="1471204">
                  <a:extLst>
                    <a:ext uri="{9D8B030D-6E8A-4147-A177-3AD203B41FA5}">
                      <a16:colId xmlns:a16="http://schemas.microsoft.com/office/drawing/2014/main" val="2536892442"/>
                    </a:ext>
                  </a:extLst>
                </a:gridCol>
              </a:tblGrid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of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Justification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90209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make phone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35174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make Text 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20212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send/receive 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84757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click/store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32975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play/store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01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82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0F50-5863-E64E-B9EC-5B4F0DABE2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0"/>
            <a:ext cx="8229600" cy="33845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 Requirements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B65ECF-21A8-928B-FE12-291651A85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513267"/>
              </p:ext>
            </p:extLst>
          </p:nvPr>
        </p:nvGraphicFramePr>
        <p:xfrm>
          <a:off x="893990" y="829126"/>
          <a:ext cx="7356020" cy="371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807">
                  <a:extLst>
                    <a:ext uri="{9D8B030D-6E8A-4147-A177-3AD203B41FA5}">
                      <a16:colId xmlns:a16="http://schemas.microsoft.com/office/drawing/2014/main" val="489387348"/>
                    </a:ext>
                  </a:extLst>
                </a:gridCol>
                <a:gridCol w="1738993">
                  <a:extLst>
                    <a:ext uri="{9D8B030D-6E8A-4147-A177-3AD203B41FA5}">
                      <a16:colId xmlns:a16="http://schemas.microsoft.com/office/drawing/2014/main" val="2188140464"/>
                    </a:ext>
                  </a:extLst>
                </a:gridCol>
                <a:gridCol w="1441812">
                  <a:extLst>
                    <a:ext uri="{9D8B030D-6E8A-4147-A177-3AD203B41FA5}">
                      <a16:colId xmlns:a16="http://schemas.microsoft.com/office/drawing/2014/main" val="631420382"/>
                    </a:ext>
                  </a:extLst>
                </a:gridCol>
                <a:gridCol w="1471204">
                  <a:extLst>
                    <a:ext uri="{9D8B030D-6E8A-4147-A177-3AD203B41FA5}">
                      <a16:colId xmlns:a16="http://schemas.microsoft.com/office/drawing/2014/main" val="1406848139"/>
                    </a:ext>
                  </a:extLst>
                </a:gridCol>
                <a:gridCol w="1471204">
                  <a:extLst>
                    <a:ext uri="{9D8B030D-6E8A-4147-A177-3AD203B41FA5}">
                      <a16:colId xmlns:a16="http://schemas.microsoft.com/office/drawing/2014/main" val="2536892442"/>
                    </a:ext>
                  </a:extLst>
                </a:gridCol>
              </a:tblGrid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of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Justification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90209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play 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20212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connect to Wi-Fi &amp;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84757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access 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32975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provide user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852214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send/receive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4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866227"/>
      </p:ext>
    </p:extLst>
  </p:cSld>
  <p:clrMapOvr>
    <a:masterClrMapping/>
  </p:clrMapOvr>
</p:sld>
</file>

<file path=ppt/theme/theme1.xml><?xml version="1.0" encoding="utf-8"?>
<a:theme xmlns:a="http://schemas.openxmlformats.org/drawingml/2006/main" name="UTA Accessib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cessible-PPT.pptx" id="{DC14534C-1046-F040-970C-D4B656BEDF73}" vid="{22719C90-FD2E-C343-B61D-D3EE9148FC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E8C2F9B7856C4FB1B45376C9CA1279" ma:contentTypeVersion="12" ma:contentTypeDescription="Create a new document." ma:contentTypeScope="" ma:versionID="47b510a268ab94799d39988294a018bf">
  <xsd:schema xmlns:xsd="http://www.w3.org/2001/XMLSchema" xmlns:xs="http://www.w3.org/2001/XMLSchema" xmlns:p="http://schemas.microsoft.com/office/2006/metadata/properties" xmlns:ns2="56169281-d10e-4687-8d86-e0ae9795bb4c" xmlns:ns3="d98033a5-711e-4d41-9a92-34dc22feb152" targetNamespace="http://schemas.microsoft.com/office/2006/metadata/properties" ma:root="true" ma:fieldsID="430f78a0ddeb4ad93cb2cb32c7d65c5c" ns2:_="" ns3:_="">
    <xsd:import namespace="56169281-d10e-4687-8d86-e0ae9795bb4c"/>
    <xsd:import namespace="d98033a5-711e-4d41-9a92-34dc22feb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69281-d10e-4687-8d86-e0ae9795b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033a5-711e-4d41-9a92-34dc22feb15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87676A-099B-4B53-B66D-C60F83A714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99CAED-701D-44BF-B45E-0631AD0D07E6}">
  <ds:schemaRefs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d98033a5-711e-4d41-9a92-34dc22feb152"/>
    <ds:schemaRef ds:uri="http://schemas.openxmlformats.org/package/2006/metadata/core-properties"/>
    <ds:schemaRef ds:uri="56169281-d10e-4687-8d86-e0ae9795bb4c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AF4F739-B76C-4907-A1E7-133652B3E27E}">
  <ds:schemaRefs>
    <ds:schemaRef ds:uri="56169281-d10e-4687-8d86-e0ae9795bb4c"/>
    <ds:schemaRef ds:uri="d98033a5-711e-4d41-9a92-34dc22feb1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 Accessible Template</Template>
  <TotalTime>212</TotalTime>
  <Words>693</Words>
  <Application>Microsoft Macintosh PowerPoint</Application>
  <PresentationFormat>On-screen Show (16:9)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Helvetica</vt:lpstr>
      <vt:lpstr>Times New Roman</vt:lpstr>
      <vt:lpstr>Wingdings</vt:lpstr>
      <vt:lpstr>UTA Accessible Template</vt:lpstr>
      <vt:lpstr>PowerPoint Presentation</vt:lpstr>
      <vt:lpstr>Assignment Tasks</vt:lpstr>
      <vt:lpstr>Millennium Systems </vt:lpstr>
      <vt:lpstr>PowerPoint Presentation</vt:lpstr>
      <vt:lpstr>PowerPoint Presentation</vt:lpstr>
      <vt:lpstr>PowerPoint Presentation</vt:lpstr>
      <vt:lpstr>Traceability Matrix 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Melissa J</dc:creator>
  <cp:lastModifiedBy>Penmetsa, Gopal Krishna Raju</cp:lastModifiedBy>
  <cp:revision>5</cp:revision>
  <dcterms:created xsi:type="dcterms:W3CDTF">2021-08-31T19:16:02Z</dcterms:created>
  <dcterms:modified xsi:type="dcterms:W3CDTF">2023-01-19T16:33:08Z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0x0101006AE8C2F9B7856C4FB1B45376C9CA1279</vt:lpwstr>
  </property>
</Properties>
</file>