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55" r:id="rId5"/>
    <p:sldId id="336" r:id="rId6"/>
    <p:sldId id="312" r:id="rId7"/>
    <p:sldId id="356" r:id="rId8"/>
    <p:sldId id="366" r:id="rId9"/>
    <p:sldId id="370" r:id="rId10"/>
    <p:sldId id="367" r:id="rId11"/>
    <p:sldId id="368" r:id="rId12"/>
    <p:sldId id="369" r:id="rId13"/>
    <p:sldId id="3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9B"/>
    <a:srgbClr val="0060A4"/>
    <a:srgbClr val="FC2184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137" d="100"/>
          <a:sy n="137" d="100"/>
        </p:scale>
        <p:origin x="3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4" r:id="rId3"/>
    <p:sldLayoutId id="2147483650" r:id="rId4"/>
    <p:sldLayoutId id="2147483652" r:id="rId5"/>
    <p:sldLayoutId id="2147483659" r:id="rId6"/>
    <p:sldLayoutId id="2147483662" r:id="rId7"/>
    <p:sldLayoutId id="2147483660" r:id="rId8"/>
    <p:sldLayoutId id="214748366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F5E3DC0-26DE-65DB-35DD-58A0452D37B7}"/>
              </a:ext>
            </a:extLst>
          </p:cNvPr>
          <p:cNvSpPr txBox="1">
            <a:spLocks/>
          </p:cNvSpPr>
          <p:nvPr/>
        </p:nvSpPr>
        <p:spPr>
          <a:xfrm>
            <a:off x="285146" y="472301"/>
            <a:ext cx="2915254" cy="2765422"/>
          </a:xfrm>
          <a:prstGeom prst="ellipse">
            <a:avLst/>
          </a:prstGeom>
          <a:solidFill>
            <a:srgbClr val="0060A4"/>
          </a:solidFill>
          <a:ln>
            <a:noFill/>
          </a:ln>
        </p:spPr>
        <p:txBody>
          <a:bodyPr vert="horz" lIns="182880" tIns="182880" rIns="182880" bIns="18288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Times New Roman"/>
                <a:cs typeface="Times New Roman"/>
              </a:rPr>
              <a:t>Assignment #7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IE5351 Introduction to Systems Engineering</a:t>
            </a:r>
            <a:endParaRPr lang="en-US" sz="2300" cap="all" spc="200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A1BBDE-EE1A-E0A6-B77E-37690C037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0485"/>
              </p:ext>
            </p:extLst>
          </p:nvPr>
        </p:nvGraphicFramePr>
        <p:xfrm>
          <a:off x="3200400" y="2571750"/>
          <a:ext cx="5817074" cy="1524000"/>
        </p:xfrm>
        <a:graphic>
          <a:graphicData uri="http://schemas.openxmlformats.org/drawingml/2006/table">
            <a:tbl>
              <a:tblPr/>
              <a:tblGrid>
                <a:gridCol w="2574503">
                  <a:extLst>
                    <a:ext uri="{9D8B030D-6E8A-4147-A177-3AD203B41FA5}">
                      <a16:colId xmlns:a16="http://schemas.microsoft.com/office/drawing/2014/main" val="3936552685"/>
                    </a:ext>
                  </a:extLst>
                </a:gridCol>
                <a:gridCol w="3242571">
                  <a:extLst>
                    <a:ext uri="{9D8B030D-6E8A-4147-A177-3AD203B41FA5}">
                      <a16:colId xmlns:a16="http://schemas.microsoft.com/office/drawing/2014/main" val="3149835729"/>
                    </a:ext>
                  </a:extLst>
                </a:gridCol>
              </a:tblGrid>
              <a:tr h="200025"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Team II Members </a:t>
                      </a:r>
                    </a:p>
                  </a:txBody>
                  <a:tcPr marL="28575" marR="28575" marT="19050" marB="1905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456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Noran Abulaila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noran.abulaila@mavs.uta.edu</a:t>
                      </a:r>
                    </a:p>
                  </a:txBody>
                  <a:tcPr marL="28575" marR="28575" marT="19050" marB="1905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34291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Lekhya Sindura Nadella*</a:t>
                      </a:r>
                    </a:p>
                    <a:p>
                      <a:pPr algn="ctr" rtl="0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(Point of Contact)</a:t>
                      </a:r>
                    </a:p>
                  </a:txBody>
                  <a:tcPr marL="28575" marR="28575" marT="19050" marB="1905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lxn8999@mavs.uta.edu</a:t>
                      </a:r>
                    </a:p>
                  </a:txBody>
                  <a:tcPr marL="28575" marR="28575" marT="19050" marB="1905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05161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Gopal Penmetsa</a:t>
                      </a:r>
                    </a:p>
                  </a:txBody>
                  <a:tcPr marL="28575" marR="28575" marT="19050" marB="1905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gkp8869@mavs.uta.edu</a:t>
                      </a:r>
                    </a:p>
                  </a:txBody>
                  <a:tcPr marL="28575" marR="28575" marT="19050" marB="1905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07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4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AACF2C-23B1-6BC7-7E90-F2C8AA661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550" y="1237651"/>
            <a:ext cx="8158899" cy="3313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900" dirty="0">
              <a:effectLst/>
            </a:endParaRPr>
          </a:p>
          <a:p>
            <a:r>
              <a:rPr lang="en-IN" sz="900" dirty="0"/>
              <a:t>!! No references were used for this assignment. Hence, didn’t include any.</a:t>
            </a:r>
            <a:endParaRPr lang="en-IN" sz="900" dirty="0">
              <a:effectLst/>
            </a:endParaRP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39F13C-7CD4-6EFF-F591-59FC63CC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F8453-356F-1A4D-A49D-DA1D064198E9}"/>
              </a:ext>
            </a:extLst>
          </p:cNvPr>
          <p:cNvSpPr txBox="1"/>
          <p:nvPr/>
        </p:nvSpPr>
        <p:spPr>
          <a:xfrm>
            <a:off x="8466227" y="456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49998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301B4-B578-1E57-6E3A-210E6E1FE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0911"/>
            <a:ext cx="8229600" cy="350359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Select a process, design, or technology aspect of your cell phone and perform a trade study.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Identify specifically the trade study decision that must be made (if process, what is the process, if product related – what decision must be made related to the product).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Identify at least 4 evaluation criteria and provide a definition for each.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Identify the weights for each of the evaluation criteria. Use weights from 0 to 100%. Provide a rationale for the selected weights. All weights together should add up to 100%.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Select at least 3 alternatives to evaluate and provide a short overview of each.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Develop a trade study matrix that shows your evaluation of the alternatives against the criteria. Use a scale of 1-10 for the evaluation of each criteria.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Identify the preferred alternative.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Provide a justification for the preferred alternative.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400" dirty="0"/>
              <a:t>Identify if a sensitivity analysis should be performed. Why or why not?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7672AB-5FA8-75A3-65C2-9C2D0BC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EF536-6724-38AF-8741-1187CF868FC7}"/>
              </a:ext>
            </a:extLst>
          </p:cNvPr>
          <p:cNvSpPr txBox="1"/>
          <p:nvPr/>
        </p:nvSpPr>
        <p:spPr>
          <a:xfrm>
            <a:off x="8466227" y="456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747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A323CC-6211-8768-9A0E-0B472405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5900"/>
            <a:ext cx="8229600" cy="22370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Study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BB26-4071-D848-34AE-062D6A675CAC}"/>
              </a:ext>
            </a:extLst>
          </p:cNvPr>
          <p:cNvSpPr txBox="1"/>
          <p:nvPr/>
        </p:nvSpPr>
        <p:spPr>
          <a:xfrm>
            <a:off x="8466227" y="456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8907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8B848-4EE6-93A8-33ED-1DAAFAFF3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22350"/>
            <a:ext cx="8229600" cy="337003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dirty="0"/>
              <a:t>Objective</a:t>
            </a:r>
          </a:p>
          <a:p>
            <a:r>
              <a:rPr lang="en-US" dirty="0"/>
              <a:t>The objective of this trade study is to evaluate and make a decision for selecting a battery for a cellphone amongst various alternative choices available.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5E9-1834-E7AC-AEBA-7DEC87992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322" y="212725"/>
            <a:ext cx="8229600" cy="5922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A0184-242C-F2A3-0119-8B4F31C64243}"/>
              </a:ext>
            </a:extLst>
          </p:cNvPr>
          <p:cNvSpPr txBox="1"/>
          <p:nvPr/>
        </p:nvSpPr>
        <p:spPr>
          <a:xfrm>
            <a:off x="8466227" y="456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740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8B848-4EE6-93A8-33ED-1DAAFAFF3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22350"/>
            <a:ext cx="8229600" cy="33700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dirty="0"/>
              <a:t>Evaluation Criteria</a:t>
            </a:r>
          </a:p>
          <a:p>
            <a:r>
              <a:rPr lang="en-US" dirty="0"/>
              <a:t>Cost per Watt</a:t>
            </a:r>
          </a:p>
          <a:p>
            <a:pPr lvl="1"/>
            <a:r>
              <a:rPr lang="en-US" dirty="0"/>
              <a:t>This is a measure of how much the battery is going to cost with respect to the total energy capacity it has.</a:t>
            </a:r>
          </a:p>
          <a:p>
            <a:pPr lvl="1"/>
            <a:r>
              <a:rPr lang="en-US" dirty="0"/>
              <a:t>We have assumed this takes a weight of 35% for the evaluation criteria</a:t>
            </a:r>
          </a:p>
          <a:p>
            <a:pPr lvl="1"/>
            <a:r>
              <a:rPr lang="en-US" dirty="0"/>
              <a:t>This is because cost of the battery has a direct impact on the overall cost of the cellphone, and it can negatively impact the desirability of the phone.</a:t>
            </a:r>
          </a:p>
          <a:p>
            <a:pPr lvl="1"/>
            <a:endParaRPr lang="en-US" dirty="0"/>
          </a:p>
          <a:p>
            <a:r>
              <a:rPr lang="en-US" dirty="0"/>
              <a:t>Energy density</a:t>
            </a:r>
          </a:p>
          <a:p>
            <a:pPr lvl="1"/>
            <a:r>
              <a:rPr lang="en-US" dirty="0"/>
              <a:t>This is a measure of how much of energy the battery can store against its weight.</a:t>
            </a:r>
          </a:p>
          <a:p>
            <a:pPr lvl="1"/>
            <a:r>
              <a:rPr lang="en-US" dirty="0"/>
              <a:t>We have assumed this takes a weight of 20% for the evaluation criteria.</a:t>
            </a:r>
          </a:p>
          <a:p>
            <a:pPr lvl="1"/>
            <a:r>
              <a:rPr lang="en-US" dirty="0"/>
              <a:t>This is because Energy density increase the weight of the cellphone and many customers wouldn’t mind some additional weight.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5E9-1834-E7AC-AEBA-7DEC87992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322" y="212725"/>
            <a:ext cx="8229600" cy="5922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A0184-242C-F2A3-0119-8B4F31C64243}"/>
              </a:ext>
            </a:extLst>
          </p:cNvPr>
          <p:cNvSpPr txBox="1"/>
          <p:nvPr/>
        </p:nvSpPr>
        <p:spPr>
          <a:xfrm>
            <a:off x="8466227" y="456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2739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8B848-4EE6-93A8-33ED-1DAAFAFF3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22350"/>
            <a:ext cx="8229600" cy="337003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dirty="0"/>
              <a:t>Evaluation Criteria</a:t>
            </a:r>
            <a:endParaRPr lang="en-US" dirty="0"/>
          </a:p>
          <a:p>
            <a:r>
              <a:rPr lang="en-US" dirty="0"/>
              <a:t>Rate of Charging</a:t>
            </a:r>
          </a:p>
          <a:p>
            <a:pPr lvl="1"/>
            <a:r>
              <a:rPr lang="en-US" dirty="0"/>
              <a:t>This is a measure of how rapidly the battery can be charged.</a:t>
            </a:r>
          </a:p>
          <a:p>
            <a:pPr lvl="1"/>
            <a:r>
              <a:rPr lang="en-US" dirty="0"/>
              <a:t>We have assumed this takes a weight of 30% for the evaluation criteria.</a:t>
            </a:r>
          </a:p>
          <a:p>
            <a:pPr lvl="1"/>
            <a:r>
              <a:rPr lang="en-US" dirty="0"/>
              <a:t>This is because Rate of charging can improve user experience and most customers would appreciate a cell phone that charges quickly. </a:t>
            </a:r>
          </a:p>
          <a:p>
            <a:pPr lvl="1"/>
            <a:endParaRPr lang="en-US" dirty="0"/>
          </a:p>
          <a:p>
            <a:r>
              <a:rPr lang="en-US" dirty="0"/>
              <a:t>Avg. Lifespan</a:t>
            </a:r>
          </a:p>
          <a:p>
            <a:pPr lvl="1"/>
            <a:r>
              <a:rPr lang="en-US" dirty="0"/>
              <a:t>This is a measure of how long the battery last.</a:t>
            </a:r>
          </a:p>
          <a:p>
            <a:pPr lvl="1"/>
            <a:r>
              <a:rPr lang="en-US" dirty="0"/>
              <a:t>We have assumed this takes a weight of 15% for the evaluation criteria.</a:t>
            </a:r>
          </a:p>
          <a:p>
            <a:pPr lvl="1"/>
            <a:r>
              <a:rPr lang="en-US" dirty="0"/>
              <a:t>This because in many modern cellphones Lifespan of battery outlasts the phone itself and hence, this criteria takes the least weightage.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5E9-1834-E7AC-AEBA-7DEC87992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322" y="212725"/>
            <a:ext cx="8229600" cy="5922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A0184-242C-F2A3-0119-8B4F31C64243}"/>
              </a:ext>
            </a:extLst>
          </p:cNvPr>
          <p:cNvSpPr txBox="1"/>
          <p:nvPr/>
        </p:nvSpPr>
        <p:spPr>
          <a:xfrm>
            <a:off x="8466227" y="456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5894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8B848-4EE6-93A8-33ED-1DAAFAFF3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805001"/>
            <a:ext cx="8229600" cy="369235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800" b="1" dirty="0"/>
              <a:t>Alternatives</a:t>
            </a:r>
          </a:p>
          <a:p>
            <a:r>
              <a:rPr lang="en-US" dirty="0"/>
              <a:t>Li-Ion Battery</a:t>
            </a:r>
          </a:p>
          <a:p>
            <a:pPr marL="457200" lvl="1" indent="0">
              <a:buNone/>
            </a:pPr>
            <a:r>
              <a:rPr lang="en-US" dirty="0"/>
              <a:t>Lithium ion or Li-Ion battery is a type of rechargeable battery that uses reversible reduction of Lithium ions to store energy. It is the most available and cost-effective battery.</a:t>
            </a:r>
          </a:p>
          <a:p>
            <a:r>
              <a:rPr lang="en-US" dirty="0"/>
              <a:t>Li-S battery</a:t>
            </a:r>
          </a:p>
          <a:p>
            <a:pPr marL="457200" lvl="1" indent="0">
              <a:buNone/>
            </a:pPr>
            <a:r>
              <a:rPr lang="en-US" dirty="0"/>
              <a:t>Lithium Sulphur or Li-S battery is a modified Li-Ion battery where sulfur is used in place of cobalt to reduce the weight and improve energy density.</a:t>
            </a:r>
          </a:p>
          <a:p>
            <a:r>
              <a:rPr lang="en-US" dirty="0"/>
              <a:t>Graphene-based battery</a:t>
            </a:r>
          </a:p>
          <a:p>
            <a:pPr marL="457200" lvl="1" indent="0">
              <a:buNone/>
            </a:pPr>
            <a:r>
              <a:rPr lang="en-US" dirty="0"/>
              <a:t>Graphene-based battery are Li-Ion battery made of graphene &amp; silicon. They are claimed to have very quick charging rates and flexibility.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5E9-1834-E7AC-AEBA-7DEC87992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322" y="212725"/>
            <a:ext cx="8229600" cy="5922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A0184-242C-F2A3-0119-8B4F31C64243}"/>
              </a:ext>
            </a:extLst>
          </p:cNvPr>
          <p:cNvSpPr txBox="1"/>
          <p:nvPr/>
        </p:nvSpPr>
        <p:spPr>
          <a:xfrm>
            <a:off x="8466227" y="456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7645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5E9-1834-E7AC-AEBA-7DEC87992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322" y="212725"/>
            <a:ext cx="8229600" cy="5922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Study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A0184-242C-F2A3-0119-8B4F31C64243}"/>
              </a:ext>
            </a:extLst>
          </p:cNvPr>
          <p:cNvSpPr txBox="1"/>
          <p:nvPr/>
        </p:nvSpPr>
        <p:spPr>
          <a:xfrm>
            <a:off x="8466227" y="456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06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EBA91226-A0FB-308E-07E0-C23E969E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2" y="1278293"/>
            <a:ext cx="8562455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45E9-1834-E7AC-AEBA-7DEC879924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1322" y="212725"/>
            <a:ext cx="8229600" cy="59227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 Study: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A0184-242C-F2A3-0119-8B4F31C64243}"/>
              </a:ext>
            </a:extLst>
          </p:cNvPr>
          <p:cNvSpPr txBox="1"/>
          <p:nvPr/>
        </p:nvSpPr>
        <p:spPr>
          <a:xfrm>
            <a:off x="8466227" y="45678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07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3707B6D-D693-7CDE-54E4-2EDB0186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73024"/>
            <a:ext cx="8229600" cy="3508309"/>
          </a:xfrm>
        </p:spPr>
        <p:txBody>
          <a:bodyPr>
            <a:normAutofit/>
          </a:bodyPr>
          <a:lstStyle/>
          <a:p>
            <a:r>
              <a:rPr lang="en-US" dirty="0"/>
              <a:t>From the Trade Study performed above we got the below total weighted scores for each of the alternatives.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the scores we got, Li-S is the preferred alternative among the three and the order of preference would be Li-Ion, Li-S and Graphene-Based battery.</a:t>
            </a:r>
          </a:p>
          <a:p>
            <a:r>
              <a:rPr lang="en-US" dirty="0"/>
              <a:t>Since, the scores of the three choices are not that close to each other numerically, sensitivity analysis isn’t necessary.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C12E54-2172-8453-B0F2-7AF2D4EE0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12191"/>
              </p:ext>
            </p:extLst>
          </p:nvPr>
        </p:nvGraphicFramePr>
        <p:xfrm>
          <a:off x="2659225" y="1643589"/>
          <a:ext cx="2789853" cy="662940"/>
        </p:xfrm>
        <a:graphic>
          <a:graphicData uri="http://schemas.openxmlformats.org/drawingml/2006/table">
            <a:tbl>
              <a:tblPr/>
              <a:tblGrid>
                <a:gridCol w="2185725">
                  <a:extLst>
                    <a:ext uri="{9D8B030D-6E8A-4147-A177-3AD203B41FA5}">
                      <a16:colId xmlns:a16="http://schemas.microsoft.com/office/drawing/2014/main" val="2234267751"/>
                    </a:ext>
                  </a:extLst>
                </a:gridCol>
                <a:gridCol w="604128">
                  <a:extLst>
                    <a:ext uri="{9D8B030D-6E8A-4147-A177-3AD203B41FA5}">
                      <a16:colId xmlns:a16="http://schemas.microsoft.com/office/drawing/2014/main" val="345709568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dirty="0">
                          <a:effectLst/>
                        </a:rPr>
                        <a:t>Li-Ion Battery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dirty="0">
                          <a:effectLst/>
                        </a:rPr>
                        <a:t>735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587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dirty="0">
                          <a:effectLst/>
                        </a:rPr>
                        <a:t>Li-S battery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dirty="0">
                          <a:effectLst/>
                        </a:rPr>
                        <a:t>750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5335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dirty="0">
                          <a:effectLst/>
                        </a:rPr>
                        <a:t>Graphene-based battery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dirty="0">
                          <a:effectLst/>
                        </a:rPr>
                        <a:t>690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38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869277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essible-PPT.pptx" id="{DC14534C-1046-F040-970C-D4B656BEDF73}" vid="{22719C90-FD2E-C343-B61D-D3EE9148FC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C2F9B7856C4FB1B45376C9CA1279" ma:contentTypeVersion="12" ma:contentTypeDescription="Create a new document." ma:contentTypeScope="" ma:versionID="47b510a268ab94799d39988294a018bf">
  <xsd:schema xmlns:xsd="http://www.w3.org/2001/XMLSchema" xmlns:xs="http://www.w3.org/2001/XMLSchema" xmlns:p="http://schemas.microsoft.com/office/2006/metadata/properties" xmlns:ns2="56169281-d10e-4687-8d86-e0ae9795bb4c" xmlns:ns3="d98033a5-711e-4d41-9a92-34dc22feb152" targetNamespace="http://schemas.microsoft.com/office/2006/metadata/properties" ma:root="true" ma:fieldsID="430f78a0ddeb4ad93cb2cb32c7d65c5c" ns2:_="" ns3:_="">
    <xsd:import namespace="56169281-d10e-4687-8d86-e0ae9795bb4c"/>
    <xsd:import namespace="d98033a5-711e-4d41-9a92-34dc22feb1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69281-d10e-4687-8d86-e0ae9795b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8033a5-711e-4d41-9a92-34dc22feb15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F4F739-B76C-4907-A1E7-133652B3E27E}">
  <ds:schemaRefs>
    <ds:schemaRef ds:uri="56169281-d10e-4687-8d86-e0ae9795bb4c"/>
    <ds:schemaRef ds:uri="d98033a5-711e-4d41-9a92-34dc22feb1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99CAED-701D-44BF-B45E-0631AD0D07E6}">
  <ds:schemaRefs>
    <ds:schemaRef ds:uri="d98033a5-711e-4d41-9a92-34dc22feb152"/>
    <ds:schemaRef ds:uri="http://schemas.microsoft.com/office/2006/metadata/properties"/>
    <ds:schemaRef ds:uri="http://purl.org/dc/terms/"/>
    <ds:schemaRef ds:uri="56169281-d10e-4687-8d86-e0ae9795bb4c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UTA Accessible Template</Template>
  <TotalTime>28</TotalTime>
  <Words>688</Words>
  <Application>Microsoft Macintosh PowerPoint</Application>
  <PresentationFormat>On-screen Show (16:9)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Helvetica</vt:lpstr>
      <vt:lpstr>Times New Roman</vt:lpstr>
      <vt:lpstr>Wingdings</vt:lpstr>
      <vt:lpstr>UTA Accessible Template</vt:lpstr>
      <vt:lpstr>PowerPoint Presentation</vt:lpstr>
      <vt:lpstr>Assignment Tasks</vt:lpstr>
      <vt:lpstr>Trade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George, Melissa J</dc:creator>
  <cp:lastModifiedBy>Penmetsa, Gopal Krishna Raju</cp:lastModifiedBy>
  <cp:revision>4</cp:revision>
  <dcterms:created xsi:type="dcterms:W3CDTF">2021-08-31T19:16:02Z</dcterms:created>
  <dcterms:modified xsi:type="dcterms:W3CDTF">2022-11-01T00:15:03Z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0x0101006AE8C2F9B7856C4FB1B45376C9CA1279</vt:lpwstr>
  </property>
</Properties>
</file>