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55" r:id="rId5"/>
    <p:sldId id="336" r:id="rId6"/>
    <p:sldId id="312" r:id="rId7"/>
    <p:sldId id="367" r:id="rId8"/>
    <p:sldId id="356" r:id="rId9"/>
    <p:sldId id="365" r:id="rId10"/>
    <p:sldId id="366" r:id="rId11"/>
    <p:sldId id="370" r:id="rId12"/>
    <p:sldId id="371" r:id="rId13"/>
    <p:sldId id="372" r:id="rId14"/>
    <p:sldId id="374" r:id="rId15"/>
    <p:sldId id="375" r:id="rId16"/>
    <p:sldId id="376" r:id="rId17"/>
    <p:sldId id="377" r:id="rId18"/>
    <p:sldId id="378" r:id="rId19"/>
    <p:sldId id="379"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9B"/>
    <a:srgbClr val="0060A4"/>
    <a:srgbClr val="FC2184"/>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3" autoAdjust="0"/>
    <p:restoredTop sz="94672"/>
  </p:normalViewPr>
  <p:slideViewPr>
    <p:cSldViewPr snapToGrid="0">
      <p:cViewPr varScale="1">
        <p:scale>
          <a:sx n="132" d="100"/>
          <a:sy n="132" d="100"/>
        </p:scale>
        <p:origin x="288" y="16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1/19/23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a:t>My Title</a:t>
            </a:r>
          </a:p>
        </p:txBody>
      </p: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My Name</a:t>
            </a:r>
          </a:p>
        </p:txBody>
      </p:sp>
      <p:cxnSp>
        <p:nvCxnSpPr>
          <p:cNvPr id="9" name="Line">
            <a:extLst>
              <a:ext uri="{FF2B5EF4-FFF2-40B4-BE49-F238E27FC236}">
                <a16:creationId xmlns:a16="http://schemas.microsoft.com/office/drawing/2014/main" id="{F961A44D-63B2-3547-B671-D76FD4AAA4C8}"/>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a:t>Presentation Title</a:t>
            </a:r>
          </a:p>
        </p:txBody>
      </p:sp>
    </p:spTree>
    <p:extLst>
      <p:ext uri="{BB962C8B-B14F-4D97-AF65-F5344CB8AC3E}">
        <p14:creationId xmlns:p14="http://schemas.microsoft.com/office/powerpoint/2010/main" val="194095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a:t>My Title</a:t>
            </a:r>
          </a:p>
        </p:txBody>
      </p: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My Name</a:t>
            </a:r>
          </a:p>
        </p:txBody>
      </p:sp>
      <p:cxnSp>
        <p:nvCxnSpPr>
          <p:cNvPr id="9" name="Line">
            <a:extLst>
              <a:ext uri="{FF2B5EF4-FFF2-40B4-BE49-F238E27FC236}">
                <a16:creationId xmlns:a16="http://schemas.microsoft.com/office/drawing/2014/main" id="{F961A44D-63B2-3547-B671-D76FD4AAA4C8}"/>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a:t>Presentation Title</a:t>
            </a:r>
          </a:p>
        </p:txBody>
      </p:sp>
    </p:spTree>
    <p:extLst>
      <p:ext uri="{BB962C8B-B14F-4D97-AF65-F5344CB8AC3E}">
        <p14:creationId xmlns:p14="http://schemas.microsoft.com/office/powerpoint/2010/main" val="175024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p>
        </p:txBody>
      </p:sp>
    </p:spTree>
    <p:extLst>
      <p:ext uri="{BB962C8B-B14F-4D97-AF65-F5344CB8AC3E}">
        <p14:creationId xmlns:p14="http://schemas.microsoft.com/office/powerpoint/2010/main" val="426696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1146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p>
        </p:txBody>
      </p:sp>
    </p:spTree>
    <p:extLst>
      <p:ext uri="{BB962C8B-B14F-4D97-AF65-F5344CB8AC3E}">
        <p14:creationId xmlns:p14="http://schemas.microsoft.com/office/powerpoint/2010/main" val="318146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9332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378095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p>
        </p:txBody>
      </p:sp>
    </p:spTree>
    <p:extLst>
      <p:ext uri="{BB962C8B-B14F-4D97-AF65-F5344CB8AC3E}">
        <p14:creationId xmlns:p14="http://schemas.microsoft.com/office/powerpoint/2010/main" val="323859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50" r:id="rId4"/>
    <p:sldLayoutId id="2147483652" r:id="rId5"/>
    <p:sldLayoutId id="2147483659" r:id="rId6"/>
    <p:sldLayoutId id="2147483662" r:id="rId7"/>
    <p:sldLayoutId id="2147483660" r:id="rId8"/>
    <p:sldLayoutId id="2147483661" r:id="rId9"/>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F8ADC-E395-1ACD-0B74-16DED5BF8CCF}"/>
              </a:ext>
            </a:extLst>
          </p:cNvPr>
          <p:cNvSpPr txBox="1"/>
          <p:nvPr/>
        </p:nvSpPr>
        <p:spPr>
          <a:xfrm>
            <a:off x="4425044" y="1944787"/>
            <a:ext cx="4718956" cy="3077766"/>
          </a:xfrm>
          <a:prstGeom prst="rect">
            <a:avLst/>
          </a:prstGeom>
          <a:noFill/>
        </p:spPr>
        <p:txBody>
          <a:bodyPr wrap="square" lIns="91440" tIns="45720" rIns="91440" bIns="45720" rtlCol="0" anchor="t">
            <a:spAutoFit/>
          </a:bodyPr>
          <a:lstStyle/>
          <a:p>
            <a:pPr lvl="0"/>
            <a:r>
              <a:rPr kumimoji="0" lang="en-IN" sz="2400" b="0" i="0" u="none" strike="noStrike" kern="1200" cap="none" spc="0" normalizeH="0" baseline="0" noProof="0" dirty="0">
                <a:ln>
                  <a:noFill/>
                </a:ln>
                <a:solidFill>
                  <a:schemeClr val="bg1"/>
                </a:solidFill>
                <a:effectLst/>
                <a:uLnTx/>
                <a:uFillTx/>
                <a:latin typeface="Times New Roman"/>
                <a:cs typeface="Times New Roman"/>
              </a:rPr>
              <a:t>Team II Members</a:t>
            </a:r>
            <a:endParaRPr lang="en-IN" sz="24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err="1">
                <a:ln>
                  <a:noFill/>
                </a:ln>
                <a:solidFill>
                  <a:schemeClr val="bg1"/>
                </a:solidFill>
                <a:effectLst/>
                <a:uLnTx/>
                <a:uFillTx/>
                <a:latin typeface="Times New Roman"/>
                <a:cs typeface="Times New Roman"/>
              </a:rPr>
              <a:t>Noran</a:t>
            </a:r>
            <a:r>
              <a:rPr kumimoji="0" lang="en-IN" sz="2400" b="0" i="0" u="none" strike="noStrike" kern="1200" cap="none" spc="0" normalizeH="0" baseline="0" noProof="0" dirty="0">
                <a:ln>
                  <a:noFill/>
                </a:ln>
                <a:solidFill>
                  <a:schemeClr val="bg1"/>
                </a:solidFill>
                <a:effectLst/>
                <a:uLnTx/>
                <a:uFillTx/>
                <a:latin typeface="Times New Roman"/>
                <a:cs typeface="Times New Roman"/>
              </a:rPr>
              <a:t> </a:t>
            </a:r>
            <a:r>
              <a:rPr kumimoji="0" lang="en-IN" sz="2400" b="0" i="0" u="none" strike="noStrike" kern="1200" cap="none" spc="0" normalizeH="0" baseline="0" noProof="0" dirty="0" err="1">
                <a:ln>
                  <a:noFill/>
                </a:ln>
                <a:solidFill>
                  <a:schemeClr val="bg1"/>
                </a:solidFill>
                <a:effectLst/>
                <a:uLnTx/>
                <a:uFillTx/>
                <a:latin typeface="Times New Roman"/>
                <a:cs typeface="Times New Roman"/>
              </a:rPr>
              <a:t>Abulaila</a:t>
            </a:r>
            <a:r>
              <a:rPr lang="en-IN" sz="2400" dirty="0">
                <a:solidFill>
                  <a:schemeClr val="bg1"/>
                </a:solidFill>
                <a:latin typeface="Times New Roman"/>
                <a:cs typeface="Times New Roman"/>
              </a:rPr>
              <a:t> </a:t>
            </a:r>
            <a:r>
              <a:rPr lang="en-IN" sz="2000" dirty="0">
                <a:solidFill>
                  <a:schemeClr val="bg1"/>
                </a:solidFill>
                <a:latin typeface="Times New Roman"/>
                <a:cs typeface="Times New Roman"/>
              </a:rPr>
              <a:t>(noran.abulaila@mavs.uta.edu)</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a:ln>
                  <a:noFill/>
                </a:ln>
                <a:solidFill>
                  <a:schemeClr val="bg1"/>
                </a:solidFill>
                <a:effectLst/>
                <a:uLnTx/>
                <a:uFillTx/>
                <a:latin typeface="Times New Roman"/>
                <a:cs typeface="Times New Roman"/>
              </a:rPr>
              <a:t>Lekhya Sindura Nadella </a:t>
            </a:r>
            <a:r>
              <a:rPr kumimoji="0" lang="en-IN" sz="2000" b="0" i="0" u="none" strike="noStrike" kern="1200" cap="none" spc="0" normalizeH="0" baseline="0" noProof="0" dirty="0">
                <a:ln>
                  <a:noFill/>
                </a:ln>
                <a:solidFill>
                  <a:schemeClr val="bg1"/>
                </a:solidFill>
                <a:effectLst/>
                <a:uLnTx/>
                <a:uFillTx/>
                <a:latin typeface="Times New Roman"/>
                <a:cs typeface="Times New Roman"/>
              </a:rPr>
              <a:t>(lxn8999@mavs.uta.edu) (Point of Contact) </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pPr marL="342900" lvl="0" indent="-342900">
              <a:buFont typeface="Arial" panose="020B0604020202020204" pitchFamily="34" charset="0"/>
              <a:buChar char="•"/>
            </a:pPr>
            <a:r>
              <a:rPr kumimoji="0" lang="en-IN" sz="2400" b="0" i="0" u="none" strike="noStrike" kern="1200" cap="none" spc="0" normalizeH="0" baseline="0" noProof="0" dirty="0">
                <a:ln>
                  <a:noFill/>
                </a:ln>
                <a:solidFill>
                  <a:schemeClr val="bg1"/>
                </a:solidFill>
                <a:effectLst/>
                <a:uLnTx/>
                <a:uFillTx/>
                <a:latin typeface="Times New Roman"/>
                <a:cs typeface="Times New Roman"/>
              </a:rPr>
              <a:t>Gopal </a:t>
            </a:r>
            <a:r>
              <a:rPr kumimoji="0" lang="en-IN" sz="2400" b="0" i="0" u="none" strike="noStrike" kern="1200" cap="none" spc="0" normalizeH="0" baseline="0" noProof="0" dirty="0" err="1">
                <a:ln>
                  <a:noFill/>
                </a:ln>
                <a:solidFill>
                  <a:schemeClr val="bg1"/>
                </a:solidFill>
                <a:effectLst/>
                <a:uLnTx/>
                <a:uFillTx/>
                <a:latin typeface="Times New Roman"/>
                <a:cs typeface="Times New Roman"/>
              </a:rPr>
              <a:t>Penmetsa</a:t>
            </a:r>
            <a:r>
              <a:rPr kumimoji="0" lang="en-IN" sz="2400" b="0" i="0" u="none" strike="noStrike" kern="1200" cap="none" spc="0" normalizeH="0" baseline="0" noProof="0" dirty="0">
                <a:ln>
                  <a:noFill/>
                </a:ln>
                <a:solidFill>
                  <a:schemeClr val="bg1"/>
                </a:solidFill>
                <a:effectLst/>
                <a:uLnTx/>
                <a:uFillTx/>
                <a:latin typeface="Times New Roman"/>
                <a:cs typeface="Times New Roman"/>
              </a:rPr>
              <a:t> </a:t>
            </a:r>
            <a:r>
              <a:rPr lang="en-IN" sz="2000" dirty="0">
                <a:solidFill>
                  <a:schemeClr val="bg1"/>
                </a:solidFill>
                <a:latin typeface="Times New Roman"/>
                <a:cs typeface="Times New Roman"/>
              </a:rPr>
              <a:t>(gkp8869@mavs.uta.edu)</a:t>
            </a:r>
            <a:endParaRPr lang="en-IN" sz="2000" b="0" i="0" u="none" strike="noStrike" kern="1200" cap="none" spc="0" normalizeH="0" baseline="0" noProof="0" dirty="0">
              <a:ln>
                <a:noFill/>
              </a:ln>
              <a:solidFill>
                <a:schemeClr val="bg1"/>
              </a:solidFill>
              <a:effectLst/>
              <a:uLnTx/>
              <a:uFillTx/>
              <a:latin typeface="Times New Roman"/>
              <a:cs typeface="Times New Roman"/>
            </a:endParaRPr>
          </a:p>
          <a:p>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EF5E3DC0-26DE-65DB-35DD-58A0452D37B7}"/>
              </a:ext>
            </a:extLst>
          </p:cNvPr>
          <p:cNvSpPr txBox="1">
            <a:spLocks/>
          </p:cNvSpPr>
          <p:nvPr/>
        </p:nvSpPr>
        <p:spPr>
          <a:xfrm>
            <a:off x="201169" y="263869"/>
            <a:ext cx="3685032" cy="3685032"/>
          </a:xfrm>
          <a:prstGeom prst="ellipse">
            <a:avLst/>
          </a:prstGeom>
          <a:solidFill>
            <a:srgbClr val="0060A4"/>
          </a:solidFill>
          <a:ln>
            <a:noFill/>
          </a:ln>
        </p:spPr>
        <p:txBody>
          <a:bodyPr vert="horz" lIns="182880" tIns="182880" rIns="182880" bIns="182880" rtlCol="0" anchor="ctr">
            <a:normAutofit/>
          </a:bodyPr>
          <a:lstStyle>
            <a:lvl1pPr algn="ctr" defTabSz="457200" rtl="0" eaLnBrk="1" latinLnBrk="0" hangingPunct="1">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a:lstStyle>
          <a:p>
            <a:r>
              <a:rPr lang="en-US" sz="2800" dirty="0">
                <a:latin typeface="Times New Roman" panose="02020603050405020304" pitchFamily="18" charset="0"/>
                <a:cs typeface="Times New Roman" panose="02020603050405020304" pitchFamily="18" charset="0"/>
              </a:rPr>
              <a:t>Assignment #8</a:t>
            </a:r>
            <a:br>
              <a:rPr lang="en-US" sz="2400" dirty="0">
                <a:latin typeface="Times New Roman" panose="02020603050405020304" pitchFamily="18" charset="0"/>
                <a:cs typeface="Times New Roman" panose="02020603050405020304" pitchFamily="18" charset="0"/>
              </a:rPr>
            </a:br>
            <a:r>
              <a:rPr kumimoji="0" lang="en-IN"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IE5351 Introduction to Systems Engineering</a:t>
            </a:r>
            <a:endParaRPr lang="en-US" sz="2300" cap="all" spc="200" dirty="0">
              <a:solidFill>
                <a:srgbClr val="FFFFFF"/>
              </a:solidFill>
              <a:latin typeface="+mj-lt"/>
            </a:endParaRPr>
          </a:p>
        </p:txBody>
      </p:sp>
    </p:spTree>
    <p:extLst>
      <p:ext uri="{BB962C8B-B14F-4D97-AF65-F5344CB8AC3E}">
        <p14:creationId xmlns:p14="http://schemas.microsoft.com/office/powerpoint/2010/main" val="229314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3AC6FC-3401-D003-55A8-3236C0CFE493}"/>
              </a:ext>
            </a:extLst>
          </p:cNvPr>
          <p:cNvPicPr>
            <a:picLocks noGrp="1" noChangeAspect="1"/>
          </p:cNvPicPr>
          <p:nvPr>
            <p:ph sz="half" idx="1"/>
          </p:nvPr>
        </p:nvPicPr>
        <p:blipFill>
          <a:blip r:embed="rId2"/>
          <a:stretch>
            <a:fillRect/>
          </a:stretch>
        </p:blipFill>
        <p:spPr>
          <a:xfrm>
            <a:off x="137993" y="1922871"/>
            <a:ext cx="8868014" cy="1297758"/>
          </a:xfrm>
        </p:spPr>
      </p:pic>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Configuration Management </a:t>
            </a:r>
            <a:endParaRPr lang="en-US" sz="1500" dirty="0"/>
          </a:p>
          <a:p>
            <a:endParaRPr lang="en-US" sz="3600" dirty="0">
              <a:latin typeface="Times New Roman" panose="02020603050405020304" pitchFamily="18" charset="0"/>
              <a:cs typeface="Times New Roman" panose="02020603050405020304" pitchFamily="18" charset="0"/>
            </a:endParaRPr>
          </a:p>
          <a:p>
            <a:endParaRPr lang="en-US" dirty="0"/>
          </a:p>
        </p:txBody>
      </p:sp>
      <p:sp>
        <p:nvSpPr>
          <p:cNvPr id="2" name="TextBox 1">
            <a:extLst>
              <a:ext uri="{FF2B5EF4-FFF2-40B4-BE49-F238E27FC236}">
                <a16:creationId xmlns:a16="http://schemas.microsoft.com/office/drawing/2014/main" id="{E8BF9E89-57BA-0FFF-D933-5B6313E2CEDA}"/>
              </a:ext>
            </a:extLst>
          </p:cNvPr>
          <p:cNvSpPr txBox="1"/>
          <p:nvPr/>
        </p:nvSpPr>
        <p:spPr>
          <a:xfrm>
            <a:off x="8466227" y="4567826"/>
            <a:ext cx="325730" cy="246221"/>
          </a:xfrm>
          <a:prstGeom prst="rect">
            <a:avLst/>
          </a:prstGeom>
          <a:noFill/>
        </p:spPr>
        <p:txBody>
          <a:bodyPr wrap="none" rtlCol="0">
            <a:spAutoFit/>
          </a:bodyPr>
          <a:lstStyle/>
          <a:p>
            <a:r>
              <a:rPr lang="en-US" sz="1000" dirty="0"/>
              <a:t>09</a:t>
            </a:r>
          </a:p>
        </p:txBody>
      </p:sp>
      <p:sp>
        <p:nvSpPr>
          <p:cNvPr id="6" name="TextBox 5">
            <a:extLst>
              <a:ext uri="{FF2B5EF4-FFF2-40B4-BE49-F238E27FC236}">
                <a16:creationId xmlns:a16="http://schemas.microsoft.com/office/drawing/2014/main" id="{C1EB7E95-458C-7E36-37DD-DB3504EB1285}"/>
              </a:ext>
            </a:extLst>
          </p:cNvPr>
          <p:cNvSpPr txBox="1"/>
          <p:nvPr/>
        </p:nvSpPr>
        <p:spPr>
          <a:xfrm>
            <a:off x="7041741" y="3220629"/>
            <a:ext cx="1964266" cy="323165"/>
          </a:xfrm>
          <a:prstGeom prst="rect">
            <a:avLst/>
          </a:prstGeom>
          <a:noFill/>
        </p:spPr>
        <p:txBody>
          <a:bodyPr wrap="square">
            <a:spAutoFit/>
          </a:bodyPr>
          <a:lstStyle/>
          <a:p>
            <a:r>
              <a:rPr lang="en-US" sz="1500" dirty="0"/>
              <a:t>(Walden et al, 2015)</a:t>
            </a:r>
          </a:p>
        </p:txBody>
      </p:sp>
    </p:spTree>
    <p:extLst>
      <p:ext uri="{BB962C8B-B14F-4D97-AF65-F5344CB8AC3E}">
        <p14:creationId xmlns:p14="http://schemas.microsoft.com/office/powerpoint/2010/main" val="108870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Configuration Management</a:t>
            </a:r>
          </a:p>
          <a:p>
            <a:endParaRPr lang="en-US" dirty="0"/>
          </a:p>
        </p:txBody>
      </p:sp>
      <p:sp>
        <p:nvSpPr>
          <p:cNvPr id="4" name="Content Placeholder 3">
            <a:extLst>
              <a:ext uri="{FF2B5EF4-FFF2-40B4-BE49-F238E27FC236}">
                <a16:creationId xmlns:a16="http://schemas.microsoft.com/office/drawing/2014/main" id="{780F4EA9-68CD-87DD-DE50-01EBEA8175D2}"/>
              </a:ext>
            </a:extLst>
          </p:cNvPr>
          <p:cNvSpPr>
            <a:spLocks noGrp="1"/>
          </p:cNvSpPr>
          <p:nvPr>
            <p:ph sz="half" idx="1"/>
          </p:nvPr>
        </p:nvSpPr>
        <p:spPr/>
        <p:txBody>
          <a:bodyPr/>
          <a:lstStyle/>
          <a:p>
            <a:r>
              <a:rPr lang="en-US" dirty="0"/>
              <a:t>Concept Stage: </a:t>
            </a:r>
          </a:p>
          <a:p>
            <a:pPr lvl="1"/>
            <a:r>
              <a:rPr lang="en-US" dirty="0"/>
              <a:t>Stakeholder Demands</a:t>
            </a:r>
          </a:p>
          <a:p>
            <a:pPr lvl="1"/>
            <a:r>
              <a:rPr lang="en-US" dirty="0" err="1"/>
              <a:t>ConOps</a:t>
            </a:r>
            <a:endParaRPr lang="en-US" dirty="0"/>
          </a:p>
          <a:p>
            <a:pPr lvl="1"/>
            <a:r>
              <a:rPr lang="en-US" dirty="0"/>
              <a:t>Research and Development criteria</a:t>
            </a:r>
          </a:p>
          <a:p>
            <a:pPr lvl="1"/>
            <a:r>
              <a:rPr lang="en-US" dirty="0"/>
              <a:t>Technical Documents (Engineering drawings, Spec sheets etc.)</a:t>
            </a:r>
          </a:p>
          <a:p>
            <a:pPr lvl="1"/>
            <a:r>
              <a:rPr lang="en-US" dirty="0"/>
              <a:t>Concept Schedule</a:t>
            </a:r>
          </a:p>
          <a:p>
            <a:pPr lvl="1"/>
            <a:endParaRPr lang="en-US" dirty="0"/>
          </a:p>
          <a:p>
            <a:pPr marL="0" indent="0">
              <a:buNone/>
            </a:pPr>
            <a:endParaRPr lang="en-US" dirty="0"/>
          </a:p>
        </p:txBody>
      </p:sp>
      <p:sp>
        <p:nvSpPr>
          <p:cNvPr id="2" name="TextBox 1">
            <a:extLst>
              <a:ext uri="{FF2B5EF4-FFF2-40B4-BE49-F238E27FC236}">
                <a16:creationId xmlns:a16="http://schemas.microsoft.com/office/drawing/2014/main" id="{7A152D93-7727-3AC4-76D2-8C4115B3C700}"/>
              </a:ext>
            </a:extLst>
          </p:cNvPr>
          <p:cNvSpPr txBox="1"/>
          <p:nvPr/>
        </p:nvSpPr>
        <p:spPr>
          <a:xfrm>
            <a:off x="8466227" y="4567826"/>
            <a:ext cx="360996" cy="246221"/>
          </a:xfrm>
          <a:prstGeom prst="rect">
            <a:avLst/>
          </a:prstGeom>
          <a:noFill/>
        </p:spPr>
        <p:txBody>
          <a:bodyPr wrap="none" rtlCol="0">
            <a:spAutoFit/>
          </a:bodyPr>
          <a:lstStyle/>
          <a:p>
            <a:r>
              <a:rPr lang="en-US" sz="1000" dirty="0"/>
              <a:t> 10</a:t>
            </a:r>
          </a:p>
        </p:txBody>
      </p:sp>
    </p:spTree>
    <p:extLst>
      <p:ext uri="{BB962C8B-B14F-4D97-AF65-F5344CB8AC3E}">
        <p14:creationId xmlns:p14="http://schemas.microsoft.com/office/powerpoint/2010/main" val="8734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Configuration Management</a:t>
            </a:r>
          </a:p>
          <a:p>
            <a:endParaRPr lang="en-US" dirty="0"/>
          </a:p>
        </p:txBody>
      </p:sp>
      <p:sp>
        <p:nvSpPr>
          <p:cNvPr id="4" name="Content Placeholder 3">
            <a:extLst>
              <a:ext uri="{FF2B5EF4-FFF2-40B4-BE49-F238E27FC236}">
                <a16:creationId xmlns:a16="http://schemas.microsoft.com/office/drawing/2014/main" id="{780F4EA9-68CD-87DD-DE50-01EBEA8175D2}"/>
              </a:ext>
            </a:extLst>
          </p:cNvPr>
          <p:cNvSpPr>
            <a:spLocks noGrp="1"/>
          </p:cNvSpPr>
          <p:nvPr>
            <p:ph sz="half" idx="1"/>
          </p:nvPr>
        </p:nvSpPr>
        <p:spPr/>
        <p:txBody>
          <a:bodyPr/>
          <a:lstStyle/>
          <a:p>
            <a:r>
              <a:rPr lang="en-US" dirty="0"/>
              <a:t>Development Stage:</a:t>
            </a:r>
          </a:p>
          <a:p>
            <a:pPr lvl="1"/>
            <a:r>
              <a:rPr lang="en-US" dirty="0"/>
              <a:t>Stakeholder Demands</a:t>
            </a:r>
          </a:p>
          <a:p>
            <a:pPr lvl="1"/>
            <a:r>
              <a:rPr lang="en-US" dirty="0"/>
              <a:t>Testing Procedures</a:t>
            </a:r>
          </a:p>
          <a:p>
            <a:pPr lvl="1"/>
            <a:r>
              <a:rPr lang="en-US" dirty="0"/>
              <a:t>User Manual</a:t>
            </a:r>
          </a:p>
          <a:p>
            <a:pPr lvl="1"/>
            <a:r>
              <a:rPr lang="en-US" dirty="0"/>
              <a:t>Applicable Software/Hardware Applications</a:t>
            </a:r>
          </a:p>
          <a:p>
            <a:pPr lvl="1"/>
            <a:r>
              <a:rPr lang="en-US" dirty="0"/>
              <a:t>Development Schedule </a:t>
            </a:r>
          </a:p>
          <a:p>
            <a:pPr lvl="1"/>
            <a:r>
              <a:rPr lang="en-US" dirty="0"/>
              <a:t>Risk Mitigation</a:t>
            </a:r>
          </a:p>
          <a:p>
            <a:pPr lvl="1"/>
            <a:r>
              <a:rPr lang="en-US" dirty="0"/>
              <a:t>Purchase Agreement</a:t>
            </a:r>
          </a:p>
          <a:p>
            <a:pPr lvl="1"/>
            <a:r>
              <a:rPr lang="en-US" dirty="0"/>
              <a:t>Applicable Disclosure Agreement (CDA &amp; NDA) </a:t>
            </a:r>
          </a:p>
        </p:txBody>
      </p:sp>
      <p:sp>
        <p:nvSpPr>
          <p:cNvPr id="2" name="TextBox 1">
            <a:extLst>
              <a:ext uri="{FF2B5EF4-FFF2-40B4-BE49-F238E27FC236}">
                <a16:creationId xmlns:a16="http://schemas.microsoft.com/office/drawing/2014/main" id="{7A152D93-7727-3AC4-76D2-8C4115B3C700}"/>
              </a:ext>
            </a:extLst>
          </p:cNvPr>
          <p:cNvSpPr txBox="1"/>
          <p:nvPr/>
        </p:nvSpPr>
        <p:spPr>
          <a:xfrm>
            <a:off x="8466227" y="4567826"/>
            <a:ext cx="360996" cy="246221"/>
          </a:xfrm>
          <a:prstGeom prst="rect">
            <a:avLst/>
          </a:prstGeom>
          <a:noFill/>
        </p:spPr>
        <p:txBody>
          <a:bodyPr wrap="none" rtlCol="0">
            <a:spAutoFit/>
          </a:bodyPr>
          <a:lstStyle/>
          <a:p>
            <a:r>
              <a:rPr lang="en-US" sz="1000" dirty="0"/>
              <a:t> 11</a:t>
            </a:r>
          </a:p>
        </p:txBody>
      </p:sp>
    </p:spTree>
    <p:extLst>
      <p:ext uri="{BB962C8B-B14F-4D97-AF65-F5344CB8AC3E}">
        <p14:creationId xmlns:p14="http://schemas.microsoft.com/office/powerpoint/2010/main" val="117922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Configuration Management</a:t>
            </a:r>
          </a:p>
          <a:p>
            <a:endParaRPr lang="en-US" dirty="0"/>
          </a:p>
        </p:txBody>
      </p:sp>
      <p:sp>
        <p:nvSpPr>
          <p:cNvPr id="4" name="Content Placeholder 3">
            <a:extLst>
              <a:ext uri="{FF2B5EF4-FFF2-40B4-BE49-F238E27FC236}">
                <a16:creationId xmlns:a16="http://schemas.microsoft.com/office/drawing/2014/main" id="{780F4EA9-68CD-87DD-DE50-01EBEA8175D2}"/>
              </a:ext>
            </a:extLst>
          </p:cNvPr>
          <p:cNvSpPr>
            <a:spLocks noGrp="1"/>
          </p:cNvSpPr>
          <p:nvPr>
            <p:ph sz="half" idx="1"/>
          </p:nvPr>
        </p:nvSpPr>
        <p:spPr/>
        <p:txBody>
          <a:bodyPr/>
          <a:lstStyle/>
          <a:p>
            <a:r>
              <a:rPr lang="en-US" dirty="0"/>
              <a:t>Production Stage:</a:t>
            </a:r>
          </a:p>
          <a:p>
            <a:pPr lvl="1"/>
            <a:r>
              <a:rPr lang="en-US" dirty="0"/>
              <a:t>Stakeholder Demands</a:t>
            </a:r>
          </a:p>
          <a:p>
            <a:pPr lvl="1"/>
            <a:r>
              <a:rPr lang="en-US" dirty="0"/>
              <a:t>Manufacturing Process</a:t>
            </a:r>
          </a:p>
          <a:p>
            <a:pPr lvl="1"/>
            <a:r>
              <a:rPr lang="en-US" dirty="0"/>
              <a:t>Quality Inspections</a:t>
            </a:r>
          </a:p>
          <a:p>
            <a:pPr lvl="1"/>
            <a:r>
              <a:rPr lang="en-US" dirty="0"/>
              <a:t>Production Schedule</a:t>
            </a:r>
          </a:p>
          <a:p>
            <a:pPr lvl="1"/>
            <a:r>
              <a:rPr lang="en-US" dirty="0"/>
              <a:t>Production Operations Management</a:t>
            </a:r>
          </a:p>
          <a:p>
            <a:pPr lvl="1"/>
            <a:r>
              <a:rPr lang="en-US" dirty="0"/>
              <a:t>Applicable Testing procedures</a:t>
            </a:r>
          </a:p>
          <a:p>
            <a:pPr lvl="1"/>
            <a:endParaRPr lang="en-US" dirty="0"/>
          </a:p>
          <a:p>
            <a:pPr lvl="1"/>
            <a:endParaRPr lang="en-US" dirty="0"/>
          </a:p>
          <a:p>
            <a:pPr marL="457200" lvl="1" indent="0">
              <a:buNone/>
            </a:pPr>
            <a:endParaRPr lang="en-US" dirty="0"/>
          </a:p>
          <a:p>
            <a:pPr lvl="1"/>
            <a:endParaRPr lang="en-US" dirty="0"/>
          </a:p>
        </p:txBody>
      </p:sp>
      <p:sp>
        <p:nvSpPr>
          <p:cNvPr id="2" name="TextBox 1">
            <a:extLst>
              <a:ext uri="{FF2B5EF4-FFF2-40B4-BE49-F238E27FC236}">
                <a16:creationId xmlns:a16="http://schemas.microsoft.com/office/drawing/2014/main" id="{7A152D93-7727-3AC4-76D2-8C4115B3C700}"/>
              </a:ext>
            </a:extLst>
          </p:cNvPr>
          <p:cNvSpPr txBox="1"/>
          <p:nvPr/>
        </p:nvSpPr>
        <p:spPr>
          <a:xfrm>
            <a:off x="8466227" y="4567826"/>
            <a:ext cx="360996" cy="246221"/>
          </a:xfrm>
          <a:prstGeom prst="rect">
            <a:avLst/>
          </a:prstGeom>
          <a:noFill/>
        </p:spPr>
        <p:txBody>
          <a:bodyPr wrap="none" rtlCol="0">
            <a:spAutoFit/>
          </a:bodyPr>
          <a:lstStyle/>
          <a:p>
            <a:r>
              <a:rPr lang="en-US" sz="1000" dirty="0"/>
              <a:t> 12</a:t>
            </a:r>
          </a:p>
        </p:txBody>
      </p:sp>
    </p:spTree>
    <p:extLst>
      <p:ext uri="{BB962C8B-B14F-4D97-AF65-F5344CB8AC3E}">
        <p14:creationId xmlns:p14="http://schemas.microsoft.com/office/powerpoint/2010/main" val="172436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Configuration Management</a:t>
            </a:r>
          </a:p>
          <a:p>
            <a:endParaRPr lang="en-US" dirty="0"/>
          </a:p>
        </p:txBody>
      </p:sp>
      <p:sp>
        <p:nvSpPr>
          <p:cNvPr id="4" name="Content Placeholder 3">
            <a:extLst>
              <a:ext uri="{FF2B5EF4-FFF2-40B4-BE49-F238E27FC236}">
                <a16:creationId xmlns:a16="http://schemas.microsoft.com/office/drawing/2014/main" id="{780F4EA9-68CD-87DD-DE50-01EBEA8175D2}"/>
              </a:ext>
            </a:extLst>
          </p:cNvPr>
          <p:cNvSpPr>
            <a:spLocks noGrp="1"/>
          </p:cNvSpPr>
          <p:nvPr>
            <p:ph sz="half" idx="1"/>
          </p:nvPr>
        </p:nvSpPr>
        <p:spPr/>
        <p:txBody>
          <a:bodyPr/>
          <a:lstStyle/>
          <a:p>
            <a:r>
              <a:rPr lang="en-US" dirty="0"/>
              <a:t>Utilization/Support Stage:</a:t>
            </a:r>
          </a:p>
          <a:p>
            <a:pPr lvl="1"/>
            <a:r>
              <a:rPr lang="en-US" dirty="0"/>
              <a:t>Warranty Policies</a:t>
            </a:r>
          </a:p>
          <a:p>
            <a:pPr lvl="1"/>
            <a:r>
              <a:rPr lang="en-US" dirty="0"/>
              <a:t>User Manual</a:t>
            </a:r>
          </a:p>
          <a:p>
            <a:pPr lvl="1"/>
            <a:endParaRPr lang="en-US" dirty="0"/>
          </a:p>
          <a:p>
            <a:pPr lvl="1"/>
            <a:endParaRPr lang="en-US" dirty="0"/>
          </a:p>
          <a:p>
            <a:pPr lvl="1"/>
            <a:endParaRPr lang="en-US" dirty="0"/>
          </a:p>
        </p:txBody>
      </p:sp>
      <p:sp>
        <p:nvSpPr>
          <p:cNvPr id="2" name="TextBox 1">
            <a:extLst>
              <a:ext uri="{FF2B5EF4-FFF2-40B4-BE49-F238E27FC236}">
                <a16:creationId xmlns:a16="http://schemas.microsoft.com/office/drawing/2014/main" id="{7A152D93-7727-3AC4-76D2-8C4115B3C700}"/>
              </a:ext>
            </a:extLst>
          </p:cNvPr>
          <p:cNvSpPr txBox="1"/>
          <p:nvPr/>
        </p:nvSpPr>
        <p:spPr>
          <a:xfrm>
            <a:off x="8466227" y="4567826"/>
            <a:ext cx="360996" cy="246221"/>
          </a:xfrm>
          <a:prstGeom prst="rect">
            <a:avLst/>
          </a:prstGeom>
          <a:noFill/>
        </p:spPr>
        <p:txBody>
          <a:bodyPr wrap="none" rtlCol="0">
            <a:spAutoFit/>
          </a:bodyPr>
          <a:lstStyle/>
          <a:p>
            <a:r>
              <a:rPr lang="en-US" sz="1000" dirty="0"/>
              <a:t> 13</a:t>
            </a:r>
          </a:p>
        </p:txBody>
      </p:sp>
    </p:spTree>
    <p:extLst>
      <p:ext uri="{BB962C8B-B14F-4D97-AF65-F5344CB8AC3E}">
        <p14:creationId xmlns:p14="http://schemas.microsoft.com/office/powerpoint/2010/main" val="362074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Configuration Management</a:t>
            </a:r>
          </a:p>
          <a:p>
            <a:endParaRPr lang="en-US" dirty="0"/>
          </a:p>
        </p:txBody>
      </p:sp>
      <p:sp>
        <p:nvSpPr>
          <p:cNvPr id="4" name="Content Placeholder 3">
            <a:extLst>
              <a:ext uri="{FF2B5EF4-FFF2-40B4-BE49-F238E27FC236}">
                <a16:creationId xmlns:a16="http://schemas.microsoft.com/office/drawing/2014/main" id="{780F4EA9-68CD-87DD-DE50-01EBEA8175D2}"/>
              </a:ext>
            </a:extLst>
          </p:cNvPr>
          <p:cNvSpPr>
            <a:spLocks noGrp="1"/>
          </p:cNvSpPr>
          <p:nvPr>
            <p:ph sz="half" idx="1"/>
          </p:nvPr>
        </p:nvSpPr>
        <p:spPr/>
        <p:txBody>
          <a:bodyPr/>
          <a:lstStyle/>
          <a:p>
            <a:r>
              <a:rPr lang="en-US" dirty="0"/>
              <a:t>Retirement Stage:</a:t>
            </a:r>
          </a:p>
          <a:p>
            <a:pPr lvl="1"/>
            <a:r>
              <a:rPr lang="en-US" dirty="0"/>
              <a:t>E-waste Management </a:t>
            </a:r>
          </a:p>
          <a:p>
            <a:pPr lvl="1"/>
            <a:r>
              <a:rPr lang="en-US" dirty="0"/>
              <a:t>Recycling processes</a:t>
            </a:r>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 name="TextBox 1">
            <a:extLst>
              <a:ext uri="{FF2B5EF4-FFF2-40B4-BE49-F238E27FC236}">
                <a16:creationId xmlns:a16="http://schemas.microsoft.com/office/drawing/2014/main" id="{7A152D93-7727-3AC4-76D2-8C4115B3C700}"/>
              </a:ext>
            </a:extLst>
          </p:cNvPr>
          <p:cNvSpPr txBox="1"/>
          <p:nvPr/>
        </p:nvSpPr>
        <p:spPr>
          <a:xfrm>
            <a:off x="8466227" y="4567826"/>
            <a:ext cx="360996" cy="246221"/>
          </a:xfrm>
          <a:prstGeom prst="rect">
            <a:avLst/>
          </a:prstGeom>
          <a:noFill/>
        </p:spPr>
        <p:txBody>
          <a:bodyPr wrap="none" rtlCol="0">
            <a:spAutoFit/>
          </a:bodyPr>
          <a:lstStyle/>
          <a:p>
            <a:r>
              <a:rPr lang="en-US" sz="1000" dirty="0"/>
              <a:t> 14</a:t>
            </a:r>
          </a:p>
        </p:txBody>
      </p:sp>
    </p:spTree>
    <p:extLst>
      <p:ext uri="{BB962C8B-B14F-4D97-AF65-F5344CB8AC3E}">
        <p14:creationId xmlns:p14="http://schemas.microsoft.com/office/powerpoint/2010/main" val="331754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DC179-769C-67FC-BC8E-7BD2B2CA8AAF}"/>
              </a:ext>
            </a:extLst>
          </p:cNvPr>
          <p:cNvSpPr>
            <a:spLocks noGrp="1"/>
          </p:cNvSpPr>
          <p:nvPr>
            <p:ph sz="half" idx="1"/>
          </p:nvPr>
        </p:nvSpPr>
        <p:spPr/>
        <p:txBody>
          <a:bodyPr/>
          <a:lstStyle/>
          <a:p>
            <a:r>
              <a:rPr lang="en-US" dirty="0"/>
              <a:t>Walden, D. D., </a:t>
            </a:r>
            <a:r>
              <a:rPr lang="en-US" dirty="0" err="1"/>
              <a:t>Roedler</a:t>
            </a:r>
            <a:r>
              <a:rPr lang="en-US" dirty="0"/>
              <a:t>, G. J., Forsberg, K., Hamelin, R. D., &amp; </a:t>
            </a:r>
            <a:r>
              <a:rPr lang="en-US" dirty="0" err="1"/>
              <a:t>Shortell</a:t>
            </a:r>
            <a:r>
              <a:rPr lang="en-US" dirty="0"/>
              <a:t>, T. M. (2015). Systems engineering handbook: A guide for system life cycle processes and activities (pp. 28). Wiley.</a:t>
            </a:r>
          </a:p>
          <a:p>
            <a:endParaRPr lang="en-US" dirty="0"/>
          </a:p>
          <a:p>
            <a:endParaRPr lang="en-US" dirty="0"/>
          </a:p>
          <a:p>
            <a:pPr marL="0" indent="0">
              <a:buNone/>
            </a:pPr>
            <a:endParaRPr lang="en-US" dirty="0"/>
          </a:p>
        </p:txBody>
      </p:sp>
      <p:sp>
        <p:nvSpPr>
          <p:cNvPr id="4" name="Title 3">
            <a:extLst>
              <a:ext uri="{FF2B5EF4-FFF2-40B4-BE49-F238E27FC236}">
                <a16:creationId xmlns:a16="http://schemas.microsoft.com/office/drawing/2014/main" id="{A44D5881-FA27-35F6-35D0-B0D65980DF26}"/>
              </a:ext>
            </a:extLst>
          </p:cNvPr>
          <p:cNvSpPr>
            <a:spLocks noGrp="1"/>
          </p:cNvSpPr>
          <p:nvPr>
            <p:ph type="title"/>
          </p:nvPr>
        </p:nvSpPr>
        <p:spPr/>
        <p:txBody>
          <a:bodyPr/>
          <a:lstStyle/>
          <a:p>
            <a:r>
              <a:rPr lang="en-US" dirty="0"/>
              <a:t>References</a:t>
            </a:r>
          </a:p>
        </p:txBody>
      </p:sp>
      <p:sp>
        <p:nvSpPr>
          <p:cNvPr id="5" name="TextBox 4">
            <a:extLst>
              <a:ext uri="{FF2B5EF4-FFF2-40B4-BE49-F238E27FC236}">
                <a16:creationId xmlns:a16="http://schemas.microsoft.com/office/drawing/2014/main" id="{1AD2C46C-39B4-CADD-396C-C12A417A051D}"/>
              </a:ext>
            </a:extLst>
          </p:cNvPr>
          <p:cNvSpPr txBox="1"/>
          <p:nvPr/>
        </p:nvSpPr>
        <p:spPr>
          <a:xfrm>
            <a:off x="8466227" y="4567826"/>
            <a:ext cx="360996" cy="246221"/>
          </a:xfrm>
          <a:prstGeom prst="rect">
            <a:avLst/>
          </a:prstGeom>
          <a:noFill/>
        </p:spPr>
        <p:txBody>
          <a:bodyPr wrap="none" rtlCol="0">
            <a:spAutoFit/>
          </a:bodyPr>
          <a:lstStyle/>
          <a:p>
            <a:r>
              <a:rPr lang="en-US" sz="1000" dirty="0"/>
              <a:t> 15</a:t>
            </a:r>
          </a:p>
        </p:txBody>
      </p:sp>
    </p:spTree>
    <p:extLst>
      <p:ext uri="{BB962C8B-B14F-4D97-AF65-F5344CB8AC3E}">
        <p14:creationId xmlns:p14="http://schemas.microsoft.com/office/powerpoint/2010/main" val="1325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E301B4-B578-1E57-6E3A-210E6E1FEB88}"/>
              </a:ext>
            </a:extLst>
          </p:cNvPr>
          <p:cNvSpPr>
            <a:spLocks noGrp="1"/>
          </p:cNvSpPr>
          <p:nvPr>
            <p:ph sz="half" idx="1"/>
          </p:nvPr>
        </p:nvSpPr>
        <p:spPr>
          <a:xfrm>
            <a:off x="457200" y="978422"/>
            <a:ext cx="8229600" cy="3471114"/>
          </a:xfrm>
        </p:spPr>
        <p:txBody>
          <a:bodyPr>
            <a:normAutofit fontScale="62500" lnSpcReduction="20000"/>
          </a:bodyPr>
          <a:lstStyle/>
          <a:p>
            <a:pPr marL="342900" marR="0" lvl="0" indent="-342900" algn="just">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Assume that your cell phone project team has defined an architecture for your phone and your project is working on detailed design tasks. Your project has been asked to update its set of risks and opportunities considering the </a:t>
            </a:r>
            <a:r>
              <a:rPr lang="en-US" sz="2600" u="sng" dirty="0">
                <a:effectLst/>
                <a:latin typeface="Times New Roman" panose="02020603050405020304" pitchFamily="18" charset="0"/>
                <a:ea typeface="Times New Roman" panose="02020603050405020304" pitchFamily="18" charset="0"/>
                <a:cs typeface="Times New Roman" panose="02020603050405020304" pitchFamily="18" charset="0"/>
              </a:rPr>
              <a:t>current status</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of the project - currently on time and within budget. Consider the rest of the development stage and subsequent lifecycle stages. </a:t>
            </a:r>
          </a:p>
          <a:p>
            <a:pPr marL="742950" marR="0" lvl="1" indent="-285750" algn="just">
              <a:spcBef>
                <a:spcPts val="0"/>
              </a:spcBef>
              <a:spcAft>
                <a:spcPts val="0"/>
              </a:spcAft>
              <a:buFont typeface="Courier New" panose="02070309020205020404" pitchFamily="49" charset="0"/>
              <a:buChar char="o"/>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Identify at least 2-3 risks and/or opportunities for each stage. </a:t>
            </a:r>
          </a:p>
          <a:p>
            <a:pPr marL="742950" marR="0" lvl="1" indent="-285750" algn="just">
              <a:spcBef>
                <a:spcPts val="0"/>
              </a:spcBef>
              <a:spcAft>
                <a:spcPts val="0"/>
              </a:spcAft>
              <a:buFont typeface="Courier New" panose="02070309020205020404" pitchFamily="49" charset="0"/>
              <a:buChar char="o"/>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Analyze each risk and opportunity for likelihood (probability of occurrence) and impact in order to determine the magnitude of the risk and its priority for handling. Identify quantitative values for both likelihood and impact. </a:t>
            </a:r>
          </a:p>
          <a:p>
            <a:pPr marL="742950" marR="0" lvl="1" indent="-285750" algn="just">
              <a:spcBef>
                <a:spcPts val="0"/>
              </a:spcBef>
              <a:spcAft>
                <a:spcPts val="0"/>
              </a:spcAft>
              <a:buFont typeface="Courier New" panose="02070309020205020404" pitchFamily="49" charset="0"/>
              <a:buChar char="o"/>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Select at least 1 significant risk and identify mitigation plan(s). Justify your plan(s).</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indent="0" algn="just">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As part of the initial planning effort for the cell phone project, you have been asked to identify the items that should be under configuration management over the entire project lifecycle. </a:t>
            </a:r>
          </a:p>
          <a:p>
            <a:pPr marL="742950" marR="0" lvl="1" indent="-285750" algn="just">
              <a:spcBef>
                <a:spcPts val="0"/>
              </a:spcBef>
              <a:spcAft>
                <a:spcPts val="0"/>
              </a:spcAft>
              <a:buFont typeface="Courier New" panose="02070309020205020404" pitchFamily="49" charset="0"/>
              <a:buChar char="o"/>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List the items, per lifecycle stage, that should be under configuration control. Consider what you receive or produce during your project, including any documents. Be thorough.</a:t>
            </a:r>
          </a:p>
          <a:p>
            <a:pPr marL="742950" marR="0" lvl="1" indent="-285750" algn="just">
              <a:spcBef>
                <a:spcPts val="0"/>
              </a:spcBef>
              <a:spcAft>
                <a:spcPts val="0"/>
              </a:spcAft>
              <a:buFont typeface="Courier New" panose="02070309020205020404" pitchFamily="49" charset="0"/>
              <a:buChar char="o"/>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Justify why these items should be placed under configuration management</a:t>
            </a:r>
          </a:p>
          <a:p>
            <a:endParaRPr lang="en-US"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37672AB-5FA8-75A3-65C2-9C2D0BCB49DD}"/>
              </a:ext>
            </a:extLst>
          </p:cNvPr>
          <p:cNvSpPr>
            <a:spLocks noGrp="1"/>
          </p:cNvSpPr>
          <p:nvPr>
            <p:ph type="title"/>
          </p:nvPr>
        </p:nvSpPr>
        <p:spPr/>
        <p:txBody>
          <a:bodyPr/>
          <a:lstStyle/>
          <a:p>
            <a:r>
              <a:rPr lang="en-US" dirty="0"/>
              <a:t>Assignment Tasks</a:t>
            </a:r>
          </a:p>
        </p:txBody>
      </p:sp>
      <p:sp>
        <p:nvSpPr>
          <p:cNvPr id="3" name="TextBox 2">
            <a:extLst>
              <a:ext uri="{FF2B5EF4-FFF2-40B4-BE49-F238E27FC236}">
                <a16:creationId xmlns:a16="http://schemas.microsoft.com/office/drawing/2014/main" id="{967EF536-6724-38AF-8741-1187CF868FC7}"/>
              </a:ext>
            </a:extLst>
          </p:cNvPr>
          <p:cNvSpPr txBox="1"/>
          <p:nvPr/>
        </p:nvSpPr>
        <p:spPr>
          <a:xfrm>
            <a:off x="8466227" y="4567826"/>
            <a:ext cx="325730" cy="246221"/>
          </a:xfrm>
          <a:prstGeom prst="rect">
            <a:avLst/>
          </a:prstGeom>
          <a:noFill/>
        </p:spPr>
        <p:txBody>
          <a:bodyPr wrap="none" rtlCol="0">
            <a:spAutoFit/>
          </a:bodyPr>
          <a:lstStyle/>
          <a:p>
            <a:r>
              <a:rPr lang="en-US" sz="1000" dirty="0"/>
              <a:t>01</a:t>
            </a:r>
          </a:p>
        </p:txBody>
      </p:sp>
    </p:spTree>
    <p:extLst>
      <p:ext uri="{BB962C8B-B14F-4D97-AF65-F5344CB8AC3E}">
        <p14:creationId xmlns:p14="http://schemas.microsoft.com/office/powerpoint/2010/main" val="26747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4128FA-8874-AA88-A7FD-30215DC58C1B}"/>
              </a:ext>
            </a:extLst>
          </p:cNvPr>
          <p:cNvSpPr>
            <a:spLocks noGrp="1"/>
          </p:cNvSpPr>
          <p:nvPr>
            <p:ph sz="quarter" idx="10"/>
          </p:nvPr>
        </p:nvSpPr>
        <p:spPr>
          <a:xfrm>
            <a:off x="457200" y="579540"/>
            <a:ext cx="8229600" cy="679450"/>
          </a:xfrm>
        </p:spPr>
        <p:txBody>
          <a:bodyPr/>
          <a:lstStyle/>
          <a:p>
            <a:r>
              <a:rPr lang="en-US">
                <a:latin typeface="Times New Roman" panose="02020603050405020304" pitchFamily="18" charset="0"/>
                <a:cs typeface="Times New Roman" panose="02020603050405020304" pitchFamily="18" charset="0"/>
              </a:rPr>
              <a:t>Part I</a:t>
            </a:r>
          </a:p>
        </p:txBody>
      </p:sp>
      <p:sp>
        <p:nvSpPr>
          <p:cNvPr id="3" name="Title 2">
            <a:extLst>
              <a:ext uri="{FF2B5EF4-FFF2-40B4-BE49-F238E27FC236}">
                <a16:creationId xmlns:a16="http://schemas.microsoft.com/office/drawing/2014/main" id="{06A323CC-6211-8768-9A0E-0B472405C110}"/>
              </a:ext>
            </a:extLst>
          </p:cNvPr>
          <p:cNvSpPr>
            <a:spLocks noGrp="1"/>
          </p:cNvSpPr>
          <p:nvPr>
            <p:ph type="title"/>
          </p:nvPr>
        </p:nvSpPr>
        <p:spPr>
          <a:xfrm>
            <a:off x="457200" y="1485900"/>
            <a:ext cx="8229600" cy="2237013"/>
          </a:xfrm>
        </p:spPr>
        <p:txBody>
          <a:bodyPr>
            <a:normAutofit/>
          </a:bodyPr>
          <a:lstStyle/>
          <a:p>
            <a:pPr>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Stages </a:t>
            </a:r>
            <a:br>
              <a:rPr lang="en-US" dirty="0"/>
            </a:br>
            <a:endParaRPr lang="en-US" dirty="0"/>
          </a:p>
        </p:txBody>
      </p:sp>
      <p:sp>
        <p:nvSpPr>
          <p:cNvPr id="4" name="TextBox 3">
            <a:extLst>
              <a:ext uri="{FF2B5EF4-FFF2-40B4-BE49-F238E27FC236}">
                <a16:creationId xmlns:a16="http://schemas.microsoft.com/office/drawing/2014/main" id="{6F58BB26-4071-D848-34AE-062D6A675CAC}"/>
              </a:ext>
            </a:extLst>
          </p:cNvPr>
          <p:cNvSpPr txBox="1"/>
          <p:nvPr/>
        </p:nvSpPr>
        <p:spPr>
          <a:xfrm>
            <a:off x="8466227" y="4567826"/>
            <a:ext cx="325730" cy="246221"/>
          </a:xfrm>
          <a:prstGeom prst="rect">
            <a:avLst/>
          </a:prstGeom>
          <a:noFill/>
        </p:spPr>
        <p:txBody>
          <a:bodyPr wrap="none" rtlCol="0">
            <a:spAutoFit/>
          </a:bodyPr>
          <a:lstStyle/>
          <a:p>
            <a:r>
              <a:rPr lang="en-US" sz="1000" dirty="0">
                <a:solidFill>
                  <a:schemeClr val="bg1">
                    <a:lumMod val="95000"/>
                  </a:schemeClr>
                </a:solidFill>
              </a:rPr>
              <a:t>02</a:t>
            </a:r>
          </a:p>
        </p:txBody>
      </p:sp>
    </p:spTree>
    <p:extLst>
      <p:ext uri="{BB962C8B-B14F-4D97-AF65-F5344CB8AC3E}">
        <p14:creationId xmlns:p14="http://schemas.microsoft.com/office/powerpoint/2010/main" val="258907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8B848-4EE6-93A8-33ED-1DAAFAFF3C2D}"/>
              </a:ext>
            </a:extLst>
          </p:cNvPr>
          <p:cNvSpPr>
            <a:spLocks noGrp="1"/>
          </p:cNvSpPr>
          <p:nvPr>
            <p:ph sz="half" idx="1"/>
          </p:nvPr>
        </p:nvSpPr>
        <p:spPr>
          <a:xfrm>
            <a:off x="457200" y="1022350"/>
            <a:ext cx="8229600" cy="337003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962345E9-1834-E7AC-AEBA-7DEC879924E3}"/>
              </a:ext>
            </a:extLst>
          </p:cNvPr>
          <p:cNvSpPr>
            <a:spLocks noGrp="1"/>
          </p:cNvSpPr>
          <p:nvPr>
            <p:ph sz="quarter" idx="10"/>
          </p:nvPr>
        </p:nvSpPr>
        <p:spPr>
          <a:xfrm>
            <a:off x="399492" y="78600"/>
            <a:ext cx="8229600" cy="592276"/>
          </a:xfrm>
        </p:spPr>
        <p:txBody>
          <a:bodyPr/>
          <a:lstStyle/>
          <a:p>
            <a:r>
              <a:rPr lang="en-US" sz="3600" dirty="0">
                <a:latin typeface="Times New Roman" panose="02020603050405020304" pitchFamily="18" charset="0"/>
                <a:cs typeface="Times New Roman" panose="02020603050405020304" pitchFamily="18" charset="0"/>
              </a:rPr>
              <a:t>Stage 1: Development </a:t>
            </a:r>
          </a:p>
        </p:txBody>
      </p:sp>
      <p:sp>
        <p:nvSpPr>
          <p:cNvPr id="4" name="TextBox 3">
            <a:extLst>
              <a:ext uri="{FF2B5EF4-FFF2-40B4-BE49-F238E27FC236}">
                <a16:creationId xmlns:a16="http://schemas.microsoft.com/office/drawing/2014/main" id="{48EA0184-242C-F2A3-0119-8B4F31C64243}"/>
              </a:ext>
            </a:extLst>
          </p:cNvPr>
          <p:cNvSpPr txBox="1"/>
          <p:nvPr/>
        </p:nvSpPr>
        <p:spPr>
          <a:xfrm>
            <a:off x="8466227" y="4567826"/>
            <a:ext cx="325730" cy="246221"/>
          </a:xfrm>
          <a:prstGeom prst="rect">
            <a:avLst/>
          </a:prstGeom>
          <a:noFill/>
        </p:spPr>
        <p:txBody>
          <a:bodyPr wrap="none" rtlCol="0">
            <a:spAutoFit/>
          </a:bodyPr>
          <a:lstStyle/>
          <a:p>
            <a:r>
              <a:rPr lang="en-US" sz="1000" dirty="0"/>
              <a:t>03</a:t>
            </a:r>
          </a:p>
        </p:txBody>
      </p:sp>
      <p:graphicFrame>
        <p:nvGraphicFramePr>
          <p:cNvPr id="5" name="Table 5">
            <a:extLst>
              <a:ext uri="{FF2B5EF4-FFF2-40B4-BE49-F238E27FC236}">
                <a16:creationId xmlns:a16="http://schemas.microsoft.com/office/drawing/2014/main" id="{F3569440-BECC-D822-145A-897C19825C3D}"/>
              </a:ext>
            </a:extLst>
          </p:cNvPr>
          <p:cNvGraphicFramePr>
            <a:graphicFrameLocks noGrp="1"/>
          </p:cNvGraphicFramePr>
          <p:nvPr>
            <p:extLst>
              <p:ext uri="{D42A27DB-BD31-4B8C-83A1-F6EECF244321}">
                <p14:modId xmlns:p14="http://schemas.microsoft.com/office/powerpoint/2010/main" val="4103608661"/>
              </p:ext>
            </p:extLst>
          </p:nvPr>
        </p:nvGraphicFramePr>
        <p:xfrm>
          <a:off x="1197088" y="1683086"/>
          <a:ext cx="6877391" cy="2884740"/>
        </p:xfrm>
        <a:graphic>
          <a:graphicData uri="http://schemas.openxmlformats.org/drawingml/2006/table">
            <a:tbl>
              <a:tblPr firstRow="1" bandRow="1">
                <a:tableStyleId>{5C22544A-7EE6-4342-B048-85BDC9FD1C3A}</a:tableStyleId>
              </a:tblPr>
              <a:tblGrid>
                <a:gridCol w="4548215">
                  <a:extLst>
                    <a:ext uri="{9D8B030D-6E8A-4147-A177-3AD203B41FA5}">
                      <a16:colId xmlns:a16="http://schemas.microsoft.com/office/drawing/2014/main" val="3978125550"/>
                    </a:ext>
                  </a:extLst>
                </a:gridCol>
                <a:gridCol w="2329176">
                  <a:extLst>
                    <a:ext uri="{9D8B030D-6E8A-4147-A177-3AD203B41FA5}">
                      <a16:colId xmlns:a16="http://schemas.microsoft.com/office/drawing/2014/main" val="2337317550"/>
                    </a:ext>
                  </a:extLst>
                </a:gridCol>
              </a:tblGrid>
              <a:tr h="471826">
                <a:tc>
                  <a:txBody>
                    <a:bodyPr/>
                    <a:lstStyle/>
                    <a:p>
                      <a:pPr algn="ctr"/>
                      <a:r>
                        <a:rPr lang="en-US" sz="2600" dirty="0">
                          <a:latin typeface="Times New Roman" panose="02020603050405020304" pitchFamily="18" charset="0"/>
                          <a:cs typeface="Times New Roman" panose="02020603050405020304" pitchFamily="18" charset="0"/>
                        </a:rPr>
                        <a:t>Risks</a:t>
                      </a:r>
                    </a:p>
                  </a:txBody>
                  <a:tcPr/>
                </a:tc>
                <a:tc>
                  <a:txBody>
                    <a:bodyPr/>
                    <a:lstStyle/>
                    <a:p>
                      <a:pPr algn="ctr"/>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7814572"/>
                  </a:ext>
                </a:extLst>
              </a:tr>
              <a:tr h="433260">
                <a:tc rowSpan="3">
                  <a:txBody>
                    <a:bodyPr/>
                    <a:lstStyle/>
                    <a:p>
                      <a:r>
                        <a:rPr lang="en-US" sz="1800" b="0" i="0" kern="1200" dirty="0">
                          <a:solidFill>
                            <a:schemeClr val="dk1"/>
                          </a:solidFill>
                          <a:effectLst/>
                          <a:latin typeface="+mn-lt"/>
                          <a:ea typeface="+mn-ea"/>
                          <a:cs typeface="+mn-cs"/>
                        </a:rPr>
                        <a:t>Delays or slippages in schedule due to unaccounted interruptions to the development workforce like the pandemic</a:t>
                      </a:r>
                      <a:endParaRPr lang="en-US" dirty="0"/>
                    </a:p>
                  </a:txBody>
                  <a:tcPr/>
                </a:tc>
                <a:tc>
                  <a:txBody>
                    <a:bodyPr/>
                    <a:lstStyle/>
                    <a:p>
                      <a:r>
                        <a:rPr lang="en-US" dirty="0"/>
                        <a:t>Likelihood:  0.4</a:t>
                      </a:r>
                    </a:p>
                  </a:txBody>
                  <a:tcPr/>
                </a:tc>
                <a:extLst>
                  <a:ext uri="{0D108BD9-81ED-4DB2-BD59-A6C34878D82A}">
                    <a16:rowId xmlns:a16="http://schemas.microsoft.com/office/drawing/2014/main" val="56952856"/>
                  </a:ext>
                </a:extLst>
              </a:tr>
              <a:tr h="433260">
                <a:tc vMerge="1">
                  <a:txBody>
                    <a:bodyPr/>
                    <a:lstStyle/>
                    <a:p>
                      <a:endParaRPr lang="en-US"/>
                    </a:p>
                  </a:txBody>
                  <a:tcPr/>
                </a:tc>
                <a:tc>
                  <a:txBody>
                    <a:bodyPr/>
                    <a:lstStyle/>
                    <a:p>
                      <a:r>
                        <a:rPr lang="en-US" dirty="0"/>
                        <a:t>Impact:       0.9</a:t>
                      </a:r>
                    </a:p>
                  </a:txBody>
                  <a:tcPr/>
                </a:tc>
                <a:extLst>
                  <a:ext uri="{0D108BD9-81ED-4DB2-BD59-A6C34878D82A}">
                    <a16:rowId xmlns:a16="http://schemas.microsoft.com/office/drawing/2014/main" val="3949652990"/>
                  </a:ext>
                </a:extLst>
              </a:tr>
              <a:tr h="433260">
                <a:tc vMerge="1">
                  <a:txBody>
                    <a:bodyPr/>
                    <a:lstStyle/>
                    <a:p>
                      <a:endParaRPr lang="en-US"/>
                    </a:p>
                  </a:txBody>
                  <a:tcPr/>
                </a:tc>
                <a:tc>
                  <a:txBody>
                    <a:bodyPr/>
                    <a:lstStyle/>
                    <a:p>
                      <a:r>
                        <a:rPr lang="en-US" dirty="0"/>
                        <a:t>Priority:      0.1</a:t>
                      </a:r>
                    </a:p>
                  </a:txBody>
                  <a:tcPr/>
                </a:tc>
                <a:extLst>
                  <a:ext uri="{0D108BD9-81ED-4DB2-BD59-A6C34878D82A}">
                    <a16:rowId xmlns:a16="http://schemas.microsoft.com/office/drawing/2014/main" val="2159475859"/>
                  </a:ext>
                </a:extLst>
              </a:tr>
              <a:tr h="353869">
                <a:tc row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Compatibility between third- party components.</a:t>
                      </a:r>
                    </a:p>
                    <a:p>
                      <a:endParaRPr lang="en-US" dirty="0"/>
                    </a:p>
                  </a:txBody>
                  <a:tcPr/>
                </a:tc>
                <a:tc>
                  <a:txBody>
                    <a:bodyPr/>
                    <a:lstStyle/>
                    <a:p>
                      <a:r>
                        <a:rPr lang="en-US" dirty="0"/>
                        <a:t>Likelihood: 0.6</a:t>
                      </a:r>
                    </a:p>
                  </a:txBody>
                  <a:tcPr/>
                </a:tc>
                <a:extLst>
                  <a:ext uri="{0D108BD9-81ED-4DB2-BD59-A6C34878D82A}">
                    <a16:rowId xmlns:a16="http://schemas.microsoft.com/office/drawing/2014/main" val="3869971096"/>
                  </a:ext>
                </a:extLst>
              </a:tr>
              <a:tr h="353869">
                <a:tc vMerge="1">
                  <a:txBody>
                    <a:bodyPr/>
                    <a:lstStyle/>
                    <a:p>
                      <a:endParaRPr lang="en-US"/>
                    </a:p>
                  </a:txBody>
                  <a:tcPr/>
                </a:tc>
                <a:tc>
                  <a:txBody>
                    <a:bodyPr/>
                    <a:lstStyle/>
                    <a:p>
                      <a:r>
                        <a:rPr lang="en-US" dirty="0"/>
                        <a:t>Impact:      0.6</a:t>
                      </a:r>
                    </a:p>
                  </a:txBody>
                  <a:tcPr/>
                </a:tc>
                <a:extLst>
                  <a:ext uri="{0D108BD9-81ED-4DB2-BD59-A6C34878D82A}">
                    <a16:rowId xmlns:a16="http://schemas.microsoft.com/office/drawing/2014/main" val="3560956339"/>
                  </a:ext>
                </a:extLst>
              </a:tr>
              <a:tr h="353869">
                <a:tc vMerge="1">
                  <a:txBody>
                    <a:bodyPr/>
                    <a:lstStyle/>
                    <a:p>
                      <a:endParaRPr lang="en-US"/>
                    </a:p>
                  </a:txBody>
                  <a:tcPr/>
                </a:tc>
                <a:tc>
                  <a:txBody>
                    <a:bodyPr/>
                    <a:lstStyle/>
                    <a:p>
                      <a:r>
                        <a:rPr lang="en-US" dirty="0"/>
                        <a:t>Priority:      0.7</a:t>
                      </a:r>
                    </a:p>
                  </a:txBody>
                  <a:tcPr/>
                </a:tc>
                <a:extLst>
                  <a:ext uri="{0D108BD9-81ED-4DB2-BD59-A6C34878D82A}">
                    <a16:rowId xmlns:a16="http://schemas.microsoft.com/office/drawing/2014/main" val="2040328988"/>
                  </a:ext>
                </a:extLst>
              </a:tr>
            </a:tbl>
          </a:graphicData>
        </a:graphic>
      </p:graphicFrame>
      <p:sp>
        <p:nvSpPr>
          <p:cNvPr id="6" name="TextBox 5">
            <a:extLst>
              <a:ext uri="{FF2B5EF4-FFF2-40B4-BE49-F238E27FC236}">
                <a16:creationId xmlns:a16="http://schemas.microsoft.com/office/drawing/2014/main" id="{D01AC6CD-A544-D298-E375-0D69FF4A78CC}"/>
              </a:ext>
            </a:extLst>
          </p:cNvPr>
          <p:cNvSpPr txBox="1"/>
          <p:nvPr/>
        </p:nvSpPr>
        <p:spPr>
          <a:xfrm>
            <a:off x="756216" y="680445"/>
            <a:ext cx="7772400" cy="1200329"/>
          </a:xfrm>
          <a:prstGeom prst="rect">
            <a:avLst/>
          </a:prstGeom>
          <a:noFill/>
        </p:spPr>
        <p:txBody>
          <a:bodyPr wrap="square" rtlCol="0">
            <a:spAutoFit/>
          </a:bodyPr>
          <a:lstStyle/>
          <a:p>
            <a:r>
              <a:rPr lang="en-US" dirty="0"/>
              <a:t>Purpose: Define/refine system requirements Create solution description—architecture and design Implement initial system Integrate, verify, and validate the system. (Walden et al, 2015)</a:t>
            </a:r>
          </a:p>
          <a:p>
            <a:endParaRPr lang="en-US" dirty="0"/>
          </a:p>
        </p:txBody>
      </p:sp>
    </p:spTree>
    <p:extLst>
      <p:ext uri="{BB962C8B-B14F-4D97-AF65-F5344CB8AC3E}">
        <p14:creationId xmlns:p14="http://schemas.microsoft.com/office/powerpoint/2010/main" val="410130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8B848-4EE6-93A8-33ED-1DAAFAFF3C2D}"/>
              </a:ext>
            </a:extLst>
          </p:cNvPr>
          <p:cNvSpPr>
            <a:spLocks noGrp="1"/>
          </p:cNvSpPr>
          <p:nvPr>
            <p:ph sz="half" idx="1"/>
          </p:nvPr>
        </p:nvSpPr>
        <p:spPr>
          <a:xfrm>
            <a:off x="457200" y="1022350"/>
            <a:ext cx="8229600" cy="337003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962345E9-1834-E7AC-AEBA-7DEC879924E3}"/>
              </a:ext>
            </a:extLst>
          </p:cNvPr>
          <p:cNvSpPr>
            <a:spLocks noGrp="1"/>
          </p:cNvSpPr>
          <p:nvPr>
            <p:ph sz="quarter" idx="10"/>
          </p:nvPr>
        </p:nvSpPr>
        <p:spPr>
          <a:xfrm>
            <a:off x="457200" y="88169"/>
            <a:ext cx="8229600" cy="592276"/>
          </a:xfrm>
        </p:spPr>
        <p:txBody>
          <a:bodyPr/>
          <a:lstStyle/>
          <a:p>
            <a:r>
              <a:rPr lang="en-US" sz="3600" dirty="0">
                <a:latin typeface="Times New Roman" panose="02020603050405020304" pitchFamily="18" charset="0"/>
                <a:cs typeface="Times New Roman" panose="02020603050405020304" pitchFamily="18" charset="0"/>
              </a:rPr>
              <a:t>Stage 2: Production</a:t>
            </a:r>
          </a:p>
        </p:txBody>
      </p:sp>
      <p:sp>
        <p:nvSpPr>
          <p:cNvPr id="4" name="TextBox 3">
            <a:extLst>
              <a:ext uri="{FF2B5EF4-FFF2-40B4-BE49-F238E27FC236}">
                <a16:creationId xmlns:a16="http://schemas.microsoft.com/office/drawing/2014/main" id="{48EA0184-242C-F2A3-0119-8B4F31C64243}"/>
              </a:ext>
            </a:extLst>
          </p:cNvPr>
          <p:cNvSpPr txBox="1"/>
          <p:nvPr/>
        </p:nvSpPr>
        <p:spPr>
          <a:xfrm>
            <a:off x="8466227" y="4567826"/>
            <a:ext cx="325730" cy="246221"/>
          </a:xfrm>
          <a:prstGeom prst="rect">
            <a:avLst/>
          </a:prstGeom>
          <a:noFill/>
        </p:spPr>
        <p:txBody>
          <a:bodyPr wrap="none" rtlCol="0">
            <a:spAutoFit/>
          </a:bodyPr>
          <a:lstStyle/>
          <a:p>
            <a:r>
              <a:rPr lang="en-US" sz="1000" dirty="0"/>
              <a:t>04</a:t>
            </a:r>
          </a:p>
        </p:txBody>
      </p:sp>
      <p:graphicFrame>
        <p:nvGraphicFramePr>
          <p:cNvPr id="6" name="Table 5">
            <a:extLst>
              <a:ext uri="{FF2B5EF4-FFF2-40B4-BE49-F238E27FC236}">
                <a16:creationId xmlns:a16="http://schemas.microsoft.com/office/drawing/2014/main" id="{554013BC-5425-32FB-D98B-9AF8C5A4F5CB}"/>
              </a:ext>
            </a:extLst>
          </p:cNvPr>
          <p:cNvGraphicFramePr>
            <a:graphicFrameLocks noGrp="1"/>
          </p:cNvGraphicFramePr>
          <p:nvPr>
            <p:extLst>
              <p:ext uri="{D42A27DB-BD31-4B8C-83A1-F6EECF244321}">
                <p14:modId xmlns:p14="http://schemas.microsoft.com/office/powerpoint/2010/main" val="364348893"/>
              </p:ext>
            </p:extLst>
          </p:nvPr>
        </p:nvGraphicFramePr>
        <p:xfrm>
          <a:off x="1143001" y="1463972"/>
          <a:ext cx="6996792" cy="2928414"/>
        </p:xfrm>
        <a:graphic>
          <a:graphicData uri="http://schemas.openxmlformats.org/drawingml/2006/table">
            <a:tbl>
              <a:tblPr firstRow="1" bandRow="1">
                <a:tableStyleId>{5C22544A-7EE6-4342-B048-85BDC9FD1C3A}</a:tableStyleId>
              </a:tblPr>
              <a:tblGrid>
                <a:gridCol w="4627179">
                  <a:extLst>
                    <a:ext uri="{9D8B030D-6E8A-4147-A177-3AD203B41FA5}">
                      <a16:colId xmlns:a16="http://schemas.microsoft.com/office/drawing/2014/main" val="3978125550"/>
                    </a:ext>
                  </a:extLst>
                </a:gridCol>
                <a:gridCol w="2369613">
                  <a:extLst>
                    <a:ext uri="{9D8B030D-6E8A-4147-A177-3AD203B41FA5}">
                      <a16:colId xmlns:a16="http://schemas.microsoft.com/office/drawing/2014/main" val="2337317550"/>
                    </a:ext>
                  </a:extLst>
                </a:gridCol>
              </a:tblGrid>
              <a:tr h="466667">
                <a:tc>
                  <a:txBody>
                    <a:bodyPr/>
                    <a:lstStyle/>
                    <a:p>
                      <a:pPr algn="ctr"/>
                      <a:r>
                        <a:rPr lang="en-US" sz="2600" dirty="0">
                          <a:latin typeface="Times New Roman" panose="02020603050405020304" pitchFamily="18" charset="0"/>
                          <a:cs typeface="Times New Roman" panose="02020603050405020304" pitchFamily="18" charset="0"/>
                        </a:rPr>
                        <a:t>Risks</a:t>
                      </a:r>
                    </a:p>
                  </a:txBody>
                  <a:tcPr/>
                </a:tc>
                <a:tc>
                  <a:txBody>
                    <a:bodyPr/>
                    <a:lstStyle/>
                    <a:p>
                      <a:pPr algn="ctr"/>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7814572"/>
                  </a:ext>
                </a:extLst>
              </a:tr>
              <a:tr h="447818">
                <a:tc rowSpan="3">
                  <a:txBody>
                    <a:bodyPr/>
                    <a:lstStyle/>
                    <a:p>
                      <a:r>
                        <a:rPr lang="en-US" dirty="0"/>
                        <a:t>Third-Party vendor does not meet production need date.</a:t>
                      </a:r>
                    </a:p>
                  </a:txBody>
                  <a:tcPr/>
                </a:tc>
                <a:tc>
                  <a:txBody>
                    <a:bodyPr/>
                    <a:lstStyle/>
                    <a:p>
                      <a:r>
                        <a:rPr lang="en-US" dirty="0"/>
                        <a:t>Likelihood:  0.8</a:t>
                      </a:r>
                    </a:p>
                  </a:txBody>
                  <a:tcPr/>
                </a:tc>
                <a:extLst>
                  <a:ext uri="{0D108BD9-81ED-4DB2-BD59-A6C34878D82A}">
                    <a16:rowId xmlns:a16="http://schemas.microsoft.com/office/drawing/2014/main" val="56952856"/>
                  </a:ext>
                </a:extLst>
              </a:tr>
              <a:tr h="447818">
                <a:tc vMerge="1">
                  <a:txBody>
                    <a:bodyPr/>
                    <a:lstStyle/>
                    <a:p>
                      <a:endParaRPr lang="en-US"/>
                    </a:p>
                  </a:txBody>
                  <a:tcPr/>
                </a:tc>
                <a:tc>
                  <a:txBody>
                    <a:bodyPr/>
                    <a:lstStyle/>
                    <a:p>
                      <a:r>
                        <a:rPr lang="en-US" dirty="0"/>
                        <a:t>Impact:        0.4</a:t>
                      </a:r>
                    </a:p>
                  </a:txBody>
                  <a:tcPr/>
                </a:tc>
                <a:extLst>
                  <a:ext uri="{0D108BD9-81ED-4DB2-BD59-A6C34878D82A}">
                    <a16:rowId xmlns:a16="http://schemas.microsoft.com/office/drawing/2014/main" val="3949652990"/>
                  </a:ext>
                </a:extLst>
              </a:tr>
              <a:tr h="447818">
                <a:tc vMerge="1">
                  <a:txBody>
                    <a:bodyPr/>
                    <a:lstStyle/>
                    <a:p>
                      <a:endParaRPr lang="en-US"/>
                    </a:p>
                  </a:txBody>
                  <a:tcPr/>
                </a:tc>
                <a:tc>
                  <a:txBody>
                    <a:bodyPr/>
                    <a:lstStyle/>
                    <a:p>
                      <a:r>
                        <a:rPr lang="en-US" dirty="0"/>
                        <a:t>Priority:        0.5</a:t>
                      </a:r>
                    </a:p>
                  </a:txBody>
                  <a:tcPr/>
                </a:tc>
                <a:extLst>
                  <a:ext uri="{0D108BD9-81ED-4DB2-BD59-A6C34878D82A}">
                    <a16:rowId xmlns:a16="http://schemas.microsoft.com/office/drawing/2014/main" val="2159475859"/>
                  </a:ext>
                </a:extLst>
              </a:tr>
              <a:tr h="350000">
                <a:tc rowSpan="3">
                  <a:txBody>
                    <a:bodyPr/>
                    <a:lstStyle/>
                    <a:p>
                      <a:r>
                        <a:rPr lang="en-US" dirty="0"/>
                        <a:t>Quality of third-party  vendor components does not meet required product specifications</a:t>
                      </a:r>
                    </a:p>
                  </a:txBody>
                  <a:tcPr/>
                </a:tc>
                <a:tc>
                  <a:txBody>
                    <a:bodyPr/>
                    <a:lstStyle/>
                    <a:p>
                      <a:r>
                        <a:rPr lang="en-US" dirty="0"/>
                        <a:t>Likelihood:   0.2</a:t>
                      </a:r>
                    </a:p>
                  </a:txBody>
                  <a:tcPr/>
                </a:tc>
                <a:extLst>
                  <a:ext uri="{0D108BD9-81ED-4DB2-BD59-A6C34878D82A}">
                    <a16:rowId xmlns:a16="http://schemas.microsoft.com/office/drawing/2014/main" val="3869971096"/>
                  </a:ext>
                </a:extLst>
              </a:tr>
              <a:tr h="350000">
                <a:tc vMerge="1">
                  <a:txBody>
                    <a:bodyPr/>
                    <a:lstStyle/>
                    <a:p>
                      <a:endParaRPr lang="en-US"/>
                    </a:p>
                  </a:txBody>
                  <a:tcPr/>
                </a:tc>
                <a:tc>
                  <a:txBody>
                    <a:bodyPr/>
                    <a:lstStyle/>
                    <a:p>
                      <a:r>
                        <a:rPr lang="en-US" dirty="0"/>
                        <a:t>Impact:        0.8</a:t>
                      </a:r>
                    </a:p>
                  </a:txBody>
                  <a:tcPr/>
                </a:tc>
                <a:extLst>
                  <a:ext uri="{0D108BD9-81ED-4DB2-BD59-A6C34878D82A}">
                    <a16:rowId xmlns:a16="http://schemas.microsoft.com/office/drawing/2014/main" val="3560956339"/>
                  </a:ext>
                </a:extLst>
              </a:tr>
              <a:tr h="350000">
                <a:tc vMerge="1">
                  <a:txBody>
                    <a:bodyPr/>
                    <a:lstStyle/>
                    <a:p>
                      <a:endParaRPr lang="en-US"/>
                    </a:p>
                  </a:txBody>
                  <a:tcPr/>
                </a:tc>
                <a:tc>
                  <a:txBody>
                    <a:bodyPr/>
                    <a:lstStyle/>
                    <a:p>
                      <a:r>
                        <a:rPr lang="en-US" dirty="0"/>
                        <a:t>Priority:        0.9</a:t>
                      </a:r>
                    </a:p>
                  </a:txBody>
                  <a:tcPr/>
                </a:tc>
                <a:extLst>
                  <a:ext uri="{0D108BD9-81ED-4DB2-BD59-A6C34878D82A}">
                    <a16:rowId xmlns:a16="http://schemas.microsoft.com/office/drawing/2014/main" val="2040328988"/>
                  </a:ext>
                </a:extLst>
              </a:tr>
            </a:tbl>
          </a:graphicData>
        </a:graphic>
      </p:graphicFrame>
      <p:sp>
        <p:nvSpPr>
          <p:cNvPr id="7" name="TextBox 6">
            <a:extLst>
              <a:ext uri="{FF2B5EF4-FFF2-40B4-BE49-F238E27FC236}">
                <a16:creationId xmlns:a16="http://schemas.microsoft.com/office/drawing/2014/main" id="{9C1396DB-C47F-01FC-EB9C-D5BDB6408D4D}"/>
              </a:ext>
            </a:extLst>
          </p:cNvPr>
          <p:cNvSpPr txBox="1"/>
          <p:nvPr/>
        </p:nvSpPr>
        <p:spPr>
          <a:xfrm>
            <a:off x="1019557" y="837684"/>
            <a:ext cx="7772400" cy="646331"/>
          </a:xfrm>
          <a:prstGeom prst="rect">
            <a:avLst/>
          </a:prstGeom>
          <a:noFill/>
        </p:spPr>
        <p:txBody>
          <a:bodyPr wrap="square" rtlCol="0">
            <a:spAutoFit/>
          </a:bodyPr>
          <a:lstStyle/>
          <a:p>
            <a:r>
              <a:rPr lang="en-US" dirty="0"/>
              <a:t>Purpose: To Produce systems, Inspect and verify. (Walden et al, 2015)</a:t>
            </a:r>
          </a:p>
          <a:p>
            <a:endParaRPr lang="en-US" dirty="0"/>
          </a:p>
        </p:txBody>
      </p:sp>
    </p:spTree>
    <p:extLst>
      <p:ext uri="{BB962C8B-B14F-4D97-AF65-F5344CB8AC3E}">
        <p14:creationId xmlns:p14="http://schemas.microsoft.com/office/powerpoint/2010/main" val="237404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8B848-4EE6-93A8-33ED-1DAAFAFF3C2D}"/>
              </a:ext>
            </a:extLst>
          </p:cNvPr>
          <p:cNvSpPr>
            <a:spLocks noGrp="1"/>
          </p:cNvSpPr>
          <p:nvPr>
            <p:ph sz="half" idx="1"/>
          </p:nvPr>
        </p:nvSpPr>
        <p:spPr>
          <a:xfrm>
            <a:off x="457200" y="1022350"/>
            <a:ext cx="8229600" cy="337003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962345E9-1834-E7AC-AEBA-7DEC879924E3}"/>
              </a:ext>
            </a:extLst>
          </p:cNvPr>
          <p:cNvSpPr>
            <a:spLocks noGrp="1"/>
          </p:cNvSpPr>
          <p:nvPr>
            <p:ph sz="quarter" idx="10"/>
          </p:nvPr>
        </p:nvSpPr>
        <p:spPr>
          <a:xfrm>
            <a:off x="457200" y="70351"/>
            <a:ext cx="8229600" cy="592276"/>
          </a:xfrm>
        </p:spPr>
        <p:txBody>
          <a:bodyPr/>
          <a:lstStyle/>
          <a:p>
            <a:r>
              <a:rPr lang="en-US" sz="3600" dirty="0">
                <a:latin typeface="Times New Roman" panose="02020603050405020304" pitchFamily="18" charset="0"/>
                <a:cs typeface="Times New Roman" panose="02020603050405020304" pitchFamily="18" charset="0"/>
              </a:rPr>
              <a:t>Stage 3: Utilization/Support  </a:t>
            </a:r>
          </a:p>
        </p:txBody>
      </p:sp>
      <p:sp>
        <p:nvSpPr>
          <p:cNvPr id="4" name="TextBox 3">
            <a:extLst>
              <a:ext uri="{FF2B5EF4-FFF2-40B4-BE49-F238E27FC236}">
                <a16:creationId xmlns:a16="http://schemas.microsoft.com/office/drawing/2014/main" id="{48EA0184-242C-F2A3-0119-8B4F31C64243}"/>
              </a:ext>
            </a:extLst>
          </p:cNvPr>
          <p:cNvSpPr txBox="1"/>
          <p:nvPr/>
        </p:nvSpPr>
        <p:spPr>
          <a:xfrm>
            <a:off x="8466227" y="4567826"/>
            <a:ext cx="325730" cy="246221"/>
          </a:xfrm>
          <a:prstGeom prst="rect">
            <a:avLst/>
          </a:prstGeom>
          <a:noFill/>
        </p:spPr>
        <p:txBody>
          <a:bodyPr wrap="none" rtlCol="0">
            <a:spAutoFit/>
          </a:bodyPr>
          <a:lstStyle/>
          <a:p>
            <a:r>
              <a:rPr lang="en-US" sz="1000" dirty="0"/>
              <a:t>05</a:t>
            </a:r>
          </a:p>
        </p:txBody>
      </p:sp>
      <p:graphicFrame>
        <p:nvGraphicFramePr>
          <p:cNvPr id="6" name="Table 5">
            <a:extLst>
              <a:ext uri="{FF2B5EF4-FFF2-40B4-BE49-F238E27FC236}">
                <a16:creationId xmlns:a16="http://schemas.microsoft.com/office/drawing/2014/main" id="{FF3A5132-5741-3E03-11C2-13A1AFF92ACE}"/>
              </a:ext>
            </a:extLst>
          </p:cNvPr>
          <p:cNvGraphicFramePr>
            <a:graphicFrameLocks noGrp="1"/>
          </p:cNvGraphicFramePr>
          <p:nvPr>
            <p:extLst>
              <p:ext uri="{D42A27DB-BD31-4B8C-83A1-F6EECF244321}">
                <p14:modId xmlns:p14="http://schemas.microsoft.com/office/powerpoint/2010/main" val="1036642950"/>
              </p:ext>
            </p:extLst>
          </p:nvPr>
        </p:nvGraphicFramePr>
        <p:xfrm>
          <a:off x="1037884" y="1577933"/>
          <a:ext cx="7068231" cy="2902173"/>
        </p:xfrm>
        <a:graphic>
          <a:graphicData uri="http://schemas.openxmlformats.org/drawingml/2006/table">
            <a:tbl>
              <a:tblPr firstRow="1" bandRow="1">
                <a:tableStyleId>{5C22544A-7EE6-4342-B048-85BDC9FD1C3A}</a:tableStyleId>
              </a:tblPr>
              <a:tblGrid>
                <a:gridCol w="4674423">
                  <a:extLst>
                    <a:ext uri="{9D8B030D-6E8A-4147-A177-3AD203B41FA5}">
                      <a16:colId xmlns:a16="http://schemas.microsoft.com/office/drawing/2014/main" val="3978125550"/>
                    </a:ext>
                  </a:extLst>
                </a:gridCol>
                <a:gridCol w="2393808">
                  <a:extLst>
                    <a:ext uri="{9D8B030D-6E8A-4147-A177-3AD203B41FA5}">
                      <a16:colId xmlns:a16="http://schemas.microsoft.com/office/drawing/2014/main" val="2337317550"/>
                    </a:ext>
                  </a:extLst>
                </a:gridCol>
              </a:tblGrid>
              <a:tr h="478155">
                <a:tc>
                  <a:txBody>
                    <a:bodyPr/>
                    <a:lstStyle/>
                    <a:p>
                      <a:pPr algn="ctr"/>
                      <a:r>
                        <a:rPr lang="en-US" sz="2600" dirty="0">
                          <a:latin typeface="Times New Roman" panose="02020603050405020304" pitchFamily="18" charset="0"/>
                          <a:cs typeface="Times New Roman" panose="02020603050405020304" pitchFamily="18" charset="0"/>
                        </a:rPr>
                        <a:t>Risks</a:t>
                      </a:r>
                    </a:p>
                  </a:txBody>
                  <a:tcPr/>
                </a:tc>
                <a:tc>
                  <a:txBody>
                    <a:bodyPr/>
                    <a:lstStyle/>
                    <a:p>
                      <a:pPr algn="ctr"/>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7814572"/>
                  </a:ext>
                </a:extLst>
              </a:tr>
              <a:tr h="439071">
                <a:tc rowSpan="3">
                  <a:txBody>
                    <a:bodyPr/>
                    <a:lstStyle/>
                    <a:p>
                      <a:r>
                        <a:rPr lang="en-US" dirty="0"/>
                        <a:t>Defected products delivered from the third-party vendor.</a:t>
                      </a:r>
                    </a:p>
                  </a:txBody>
                  <a:tcPr/>
                </a:tc>
                <a:tc>
                  <a:txBody>
                    <a:bodyPr/>
                    <a:lstStyle/>
                    <a:p>
                      <a:r>
                        <a:rPr lang="en-US" dirty="0"/>
                        <a:t>Likelihood:  0.5</a:t>
                      </a:r>
                    </a:p>
                  </a:txBody>
                  <a:tcPr/>
                </a:tc>
                <a:extLst>
                  <a:ext uri="{0D108BD9-81ED-4DB2-BD59-A6C34878D82A}">
                    <a16:rowId xmlns:a16="http://schemas.microsoft.com/office/drawing/2014/main" val="56952856"/>
                  </a:ext>
                </a:extLst>
              </a:tr>
              <a:tr h="439071">
                <a:tc vMerge="1">
                  <a:txBody>
                    <a:bodyPr/>
                    <a:lstStyle/>
                    <a:p>
                      <a:endParaRPr lang="en-US"/>
                    </a:p>
                  </a:txBody>
                  <a:tcPr/>
                </a:tc>
                <a:tc>
                  <a:txBody>
                    <a:bodyPr/>
                    <a:lstStyle/>
                    <a:p>
                      <a:r>
                        <a:rPr lang="en-US" dirty="0"/>
                        <a:t>Impact:        0.6</a:t>
                      </a:r>
                    </a:p>
                  </a:txBody>
                  <a:tcPr/>
                </a:tc>
                <a:extLst>
                  <a:ext uri="{0D108BD9-81ED-4DB2-BD59-A6C34878D82A}">
                    <a16:rowId xmlns:a16="http://schemas.microsoft.com/office/drawing/2014/main" val="3949652990"/>
                  </a:ext>
                </a:extLst>
              </a:tr>
              <a:tr h="439071">
                <a:tc vMerge="1">
                  <a:txBody>
                    <a:bodyPr/>
                    <a:lstStyle/>
                    <a:p>
                      <a:endParaRPr lang="en-US"/>
                    </a:p>
                  </a:txBody>
                  <a:tcPr/>
                </a:tc>
                <a:tc>
                  <a:txBody>
                    <a:bodyPr/>
                    <a:lstStyle/>
                    <a:p>
                      <a:r>
                        <a:rPr lang="en-US" dirty="0"/>
                        <a:t>Priority:        0.4</a:t>
                      </a:r>
                    </a:p>
                  </a:txBody>
                  <a:tcPr/>
                </a:tc>
                <a:extLst>
                  <a:ext uri="{0D108BD9-81ED-4DB2-BD59-A6C34878D82A}">
                    <a16:rowId xmlns:a16="http://schemas.microsoft.com/office/drawing/2014/main" val="2159475859"/>
                  </a:ext>
                </a:extLst>
              </a:tr>
              <a:tr h="358616">
                <a:tc row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Rapid increase in demand of the product.</a:t>
                      </a:r>
                    </a:p>
                    <a:p>
                      <a:endParaRPr lang="en-US" dirty="0"/>
                    </a:p>
                  </a:txBody>
                  <a:tcPr/>
                </a:tc>
                <a:tc>
                  <a:txBody>
                    <a:bodyPr/>
                    <a:lstStyle/>
                    <a:p>
                      <a:r>
                        <a:rPr lang="en-US" dirty="0"/>
                        <a:t>Likelihood:  0.5</a:t>
                      </a:r>
                    </a:p>
                  </a:txBody>
                  <a:tcPr/>
                </a:tc>
                <a:extLst>
                  <a:ext uri="{0D108BD9-81ED-4DB2-BD59-A6C34878D82A}">
                    <a16:rowId xmlns:a16="http://schemas.microsoft.com/office/drawing/2014/main" val="3869971096"/>
                  </a:ext>
                </a:extLst>
              </a:tr>
              <a:tr h="358616">
                <a:tc vMerge="1">
                  <a:txBody>
                    <a:bodyPr/>
                    <a:lstStyle/>
                    <a:p>
                      <a:endParaRPr lang="en-US"/>
                    </a:p>
                  </a:txBody>
                  <a:tcPr/>
                </a:tc>
                <a:tc>
                  <a:txBody>
                    <a:bodyPr/>
                    <a:lstStyle/>
                    <a:p>
                      <a:r>
                        <a:rPr lang="en-US" dirty="0"/>
                        <a:t>Impact:       0.4</a:t>
                      </a:r>
                    </a:p>
                  </a:txBody>
                  <a:tcPr/>
                </a:tc>
                <a:extLst>
                  <a:ext uri="{0D108BD9-81ED-4DB2-BD59-A6C34878D82A}">
                    <a16:rowId xmlns:a16="http://schemas.microsoft.com/office/drawing/2014/main" val="3560956339"/>
                  </a:ext>
                </a:extLst>
              </a:tr>
              <a:tr h="358616">
                <a:tc vMerge="1">
                  <a:txBody>
                    <a:bodyPr/>
                    <a:lstStyle/>
                    <a:p>
                      <a:endParaRPr lang="en-US"/>
                    </a:p>
                  </a:txBody>
                  <a:tcPr/>
                </a:tc>
                <a:tc>
                  <a:txBody>
                    <a:bodyPr/>
                    <a:lstStyle/>
                    <a:p>
                      <a:r>
                        <a:rPr lang="en-US" dirty="0"/>
                        <a:t>Priority:       0.3</a:t>
                      </a:r>
                    </a:p>
                  </a:txBody>
                  <a:tcPr/>
                </a:tc>
                <a:extLst>
                  <a:ext uri="{0D108BD9-81ED-4DB2-BD59-A6C34878D82A}">
                    <a16:rowId xmlns:a16="http://schemas.microsoft.com/office/drawing/2014/main" val="2040328988"/>
                  </a:ext>
                </a:extLst>
              </a:tr>
            </a:tbl>
          </a:graphicData>
        </a:graphic>
      </p:graphicFrame>
      <p:sp>
        <p:nvSpPr>
          <p:cNvPr id="9" name="TextBox 8">
            <a:extLst>
              <a:ext uri="{FF2B5EF4-FFF2-40B4-BE49-F238E27FC236}">
                <a16:creationId xmlns:a16="http://schemas.microsoft.com/office/drawing/2014/main" id="{4B780930-6C3E-4E0C-7D0D-CCD80263D8B5}"/>
              </a:ext>
            </a:extLst>
          </p:cNvPr>
          <p:cNvSpPr txBox="1"/>
          <p:nvPr/>
        </p:nvSpPr>
        <p:spPr>
          <a:xfrm>
            <a:off x="764380" y="721545"/>
            <a:ext cx="7772400" cy="923330"/>
          </a:xfrm>
          <a:prstGeom prst="rect">
            <a:avLst/>
          </a:prstGeom>
          <a:noFill/>
        </p:spPr>
        <p:txBody>
          <a:bodyPr wrap="square" rtlCol="0">
            <a:spAutoFit/>
          </a:bodyPr>
          <a:lstStyle/>
          <a:p>
            <a:r>
              <a:rPr lang="en-US" dirty="0"/>
              <a:t>Purpose: Operate system to satisfy user’s needs and provide sustained system capability. (Walden et al, 2015)</a:t>
            </a:r>
          </a:p>
          <a:p>
            <a:endParaRPr lang="en-US" dirty="0"/>
          </a:p>
        </p:txBody>
      </p:sp>
    </p:spTree>
    <p:extLst>
      <p:ext uri="{BB962C8B-B14F-4D97-AF65-F5344CB8AC3E}">
        <p14:creationId xmlns:p14="http://schemas.microsoft.com/office/powerpoint/2010/main" val="309018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8B848-4EE6-93A8-33ED-1DAAFAFF3C2D}"/>
              </a:ext>
            </a:extLst>
          </p:cNvPr>
          <p:cNvSpPr>
            <a:spLocks noGrp="1"/>
          </p:cNvSpPr>
          <p:nvPr>
            <p:ph sz="half" idx="1"/>
          </p:nvPr>
        </p:nvSpPr>
        <p:spPr>
          <a:xfrm>
            <a:off x="457200" y="1022350"/>
            <a:ext cx="8229600" cy="337003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962345E9-1834-E7AC-AEBA-7DEC879924E3}"/>
              </a:ext>
            </a:extLst>
          </p:cNvPr>
          <p:cNvSpPr>
            <a:spLocks noGrp="1"/>
          </p:cNvSpPr>
          <p:nvPr>
            <p:ph sz="quarter" idx="10"/>
          </p:nvPr>
        </p:nvSpPr>
        <p:spPr>
          <a:xfrm>
            <a:off x="457200" y="46216"/>
            <a:ext cx="8229600" cy="592276"/>
          </a:xfrm>
        </p:spPr>
        <p:txBody>
          <a:bodyPr/>
          <a:lstStyle/>
          <a:p>
            <a:r>
              <a:rPr lang="en-US" sz="3600" dirty="0">
                <a:latin typeface="Times New Roman" panose="02020603050405020304" pitchFamily="18" charset="0"/>
                <a:cs typeface="Times New Roman" panose="02020603050405020304" pitchFamily="18" charset="0"/>
              </a:rPr>
              <a:t>Stage 4: Retirement </a:t>
            </a:r>
          </a:p>
        </p:txBody>
      </p:sp>
      <p:sp>
        <p:nvSpPr>
          <p:cNvPr id="4" name="TextBox 3">
            <a:extLst>
              <a:ext uri="{FF2B5EF4-FFF2-40B4-BE49-F238E27FC236}">
                <a16:creationId xmlns:a16="http://schemas.microsoft.com/office/drawing/2014/main" id="{48EA0184-242C-F2A3-0119-8B4F31C64243}"/>
              </a:ext>
            </a:extLst>
          </p:cNvPr>
          <p:cNvSpPr txBox="1"/>
          <p:nvPr/>
        </p:nvSpPr>
        <p:spPr>
          <a:xfrm>
            <a:off x="8466227" y="4567826"/>
            <a:ext cx="325730" cy="246221"/>
          </a:xfrm>
          <a:prstGeom prst="rect">
            <a:avLst/>
          </a:prstGeom>
          <a:noFill/>
        </p:spPr>
        <p:txBody>
          <a:bodyPr wrap="none" rtlCol="0">
            <a:spAutoFit/>
          </a:bodyPr>
          <a:lstStyle/>
          <a:p>
            <a:r>
              <a:rPr lang="en-US" sz="1000" dirty="0"/>
              <a:t>06</a:t>
            </a:r>
          </a:p>
        </p:txBody>
      </p:sp>
      <p:graphicFrame>
        <p:nvGraphicFramePr>
          <p:cNvPr id="6" name="Table 5">
            <a:extLst>
              <a:ext uri="{FF2B5EF4-FFF2-40B4-BE49-F238E27FC236}">
                <a16:creationId xmlns:a16="http://schemas.microsoft.com/office/drawing/2014/main" id="{3BC73BC1-8536-00EA-BB59-F02E1395A629}"/>
              </a:ext>
            </a:extLst>
          </p:cNvPr>
          <p:cNvGraphicFramePr>
            <a:graphicFrameLocks noGrp="1"/>
          </p:cNvGraphicFramePr>
          <p:nvPr>
            <p:extLst>
              <p:ext uri="{D42A27DB-BD31-4B8C-83A1-F6EECF244321}">
                <p14:modId xmlns:p14="http://schemas.microsoft.com/office/powerpoint/2010/main" val="570895616"/>
              </p:ext>
            </p:extLst>
          </p:nvPr>
        </p:nvGraphicFramePr>
        <p:xfrm>
          <a:off x="1264443" y="1463972"/>
          <a:ext cx="6788604" cy="2928414"/>
        </p:xfrm>
        <a:graphic>
          <a:graphicData uri="http://schemas.openxmlformats.org/drawingml/2006/table">
            <a:tbl>
              <a:tblPr firstRow="1" bandRow="1">
                <a:tableStyleId>{5C22544A-7EE6-4342-B048-85BDC9FD1C3A}</a:tableStyleId>
              </a:tblPr>
              <a:tblGrid>
                <a:gridCol w="4489498">
                  <a:extLst>
                    <a:ext uri="{9D8B030D-6E8A-4147-A177-3AD203B41FA5}">
                      <a16:colId xmlns:a16="http://schemas.microsoft.com/office/drawing/2014/main" val="3978125550"/>
                    </a:ext>
                  </a:extLst>
                </a:gridCol>
                <a:gridCol w="2299106">
                  <a:extLst>
                    <a:ext uri="{9D8B030D-6E8A-4147-A177-3AD203B41FA5}">
                      <a16:colId xmlns:a16="http://schemas.microsoft.com/office/drawing/2014/main" val="2337317550"/>
                    </a:ext>
                  </a:extLst>
                </a:gridCol>
              </a:tblGrid>
              <a:tr h="466667">
                <a:tc>
                  <a:txBody>
                    <a:bodyPr/>
                    <a:lstStyle/>
                    <a:p>
                      <a:pPr algn="ctr"/>
                      <a:r>
                        <a:rPr lang="en-US" sz="2600" dirty="0">
                          <a:latin typeface="Times New Roman" panose="02020603050405020304" pitchFamily="18" charset="0"/>
                          <a:cs typeface="Times New Roman" panose="02020603050405020304" pitchFamily="18" charset="0"/>
                        </a:rPr>
                        <a:t>Risks</a:t>
                      </a:r>
                    </a:p>
                  </a:txBody>
                  <a:tcPr/>
                </a:tc>
                <a:tc>
                  <a:txBody>
                    <a:bodyPr/>
                    <a:lstStyle/>
                    <a:p>
                      <a:pPr algn="ctr"/>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7814572"/>
                  </a:ext>
                </a:extLst>
              </a:tr>
              <a:tr h="447818">
                <a:tc rowSpan="3">
                  <a:txBody>
                    <a:bodyPr/>
                    <a:lstStyle/>
                    <a:p>
                      <a:r>
                        <a:rPr lang="en-US" dirty="0"/>
                        <a:t>Change in RoHS requirements </a:t>
                      </a:r>
                    </a:p>
                  </a:txBody>
                  <a:tcPr/>
                </a:tc>
                <a:tc>
                  <a:txBody>
                    <a:bodyPr/>
                    <a:lstStyle/>
                    <a:p>
                      <a:r>
                        <a:rPr lang="en-US" dirty="0"/>
                        <a:t>Likelihood:  0.5</a:t>
                      </a:r>
                    </a:p>
                  </a:txBody>
                  <a:tcPr/>
                </a:tc>
                <a:extLst>
                  <a:ext uri="{0D108BD9-81ED-4DB2-BD59-A6C34878D82A}">
                    <a16:rowId xmlns:a16="http://schemas.microsoft.com/office/drawing/2014/main" val="56952856"/>
                  </a:ext>
                </a:extLst>
              </a:tr>
              <a:tr h="447818">
                <a:tc vMerge="1">
                  <a:txBody>
                    <a:bodyPr/>
                    <a:lstStyle/>
                    <a:p>
                      <a:endParaRPr lang="en-US"/>
                    </a:p>
                  </a:txBody>
                  <a:tcPr/>
                </a:tc>
                <a:tc>
                  <a:txBody>
                    <a:bodyPr/>
                    <a:lstStyle/>
                    <a:p>
                      <a:r>
                        <a:rPr lang="en-US" dirty="0"/>
                        <a:t>Impact:       0.1</a:t>
                      </a:r>
                    </a:p>
                  </a:txBody>
                  <a:tcPr/>
                </a:tc>
                <a:extLst>
                  <a:ext uri="{0D108BD9-81ED-4DB2-BD59-A6C34878D82A}">
                    <a16:rowId xmlns:a16="http://schemas.microsoft.com/office/drawing/2014/main" val="3949652990"/>
                  </a:ext>
                </a:extLst>
              </a:tr>
              <a:tr h="447818">
                <a:tc vMerge="1">
                  <a:txBody>
                    <a:bodyPr/>
                    <a:lstStyle/>
                    <a:p>
                      <a:endParaRPr lang="en-US"/>
                    </a:p>
                  </a:txBody>
                  <a:tcPr/>
                </a:tc>
                <a:tc>
                  <a:txBody>
                    <a:bodyPr/>
                    <a:lstStyle/>
                    <a:p>
                      <a:r>
                        <a:rPr lang="en-US" dirty="0"/>
                        <a:t>Priority:       0.2</a:t>
                      </a:r>
                    </a:p>
                  </a:txBody>
                  <a:tcPr/>
                </a:tc>
                <a:extLst>
                  <a:ext uri="{0D108BD9-81ED-4DB2-BD59-A6C34878D82A}">
                    <a16:rowId xmlns:a16="http://schemas.microsoft.com/office/drawing/2014/main" val="2159475859"/>
                  </a:ext>
                </a:extLst>
              </a:tr>
              <a:tr h="350000">
                <a:tc rowSpan="3">
                  <a:txBody>
                    <a:bodyPr/>
                    <a:lstStyle/>
                    <a:p>
                      <a:r>
                        <a:rPr lang="en-US" dirty="0"/>
                        <a:t>Changes to policies for handling e-waste will force us to find alternate ways to dispose the system</a:t>
                      </a:r>
                    </a:p>
                  </a:txBody>
                  <a:tcPr/>
                </a:tc>
                <a:tc>
                  <a:txBody>
                    <a:bodyPr/>
                    <a:lstStyle/>
                    <a:p>
                      <a:r>
                        <a:rPr lang="en-US" dirty="0"/>
                        <a:t>Likelihood:  0.5 </a:t>
                      </a:r>
                    </a:p>
                  </a:txBody>
                  <a:tcPr/>
                </a:tc>
                <a:extLst>
                  <a:ext uri="{0D108BD9-81ED-4DB2-BD59-A6C34878D82A}">
                    <a16:rowId xmlns:a16="http://schemas.microsoft.com/office/drawing/2014/main" val="3869971096"/>
                  </a:ext>
                </a:extLst>
              </a:tr>
              <a:tr h="350000">
                <a:tc vMerge="1">
                  <a:txBody>
                    <a:bodyPr/>
                    <a:lstStyle/>
                    <a:p>
                      <a:endParaRPr lang="en-US"/>
                    </a:p>
                  </a:txBody>
                  <a:tcPr/>
                </a:tc>
                <a:tc>
                  <a:txBody>
                    <a:bodyPr/>
                    <a:lstStyle/>
                    <a:p>
                      <a:r>
                        <a:rPr lang="en-US" dirty="0"/>
                        <a:t>Impact:        0.2</a:t>
                      </a:r>
                    </a:p>
                  </a:txBody>
                  <a:tcPr/>
                </a:tc>
                <a:extLst>
                  <a:ext uri="{0D108BD9-81ED-4DB2-BD59-A6C34878D82A}">
                    <a16:rowId xmlns:a16="http://schemas.microsoft.com/office/drawing/2014/main" val="3560956339"/>
                  </a:ext>
                </a:extLst>
              </a:tr>
              <a:tr h="350000">
                <a:tc vMerge="1">
                  <a:txBody>
                    <a:bodyPr/>
                    <a:lstStyle/>
                    <a:p>
                      <a:endParaRPr lang="en-US"/>
                    </a:p>
                  </a:txBody>
                  <a:tcPr/>
                </a:tc>
                <a:tc>
                  <a:txBody>
                    <a:bodyPr/>
                    <a:lstStyle/>
                    <a:p>
                      <a:r>
                        <a:rPr lang="en-US" dirty="0"/>
                        <a:t>Priority:        0.4</a:t>
                      </a:r>
                    </a:p>
                  </a:txBody>
                  <a:tcPr/>
                </a:tc>
                <a:extLst>
                  <a:ext uri="{0D108BD9-81ED-4DB2-BD59-A6C34878D82A}">
                    <a16:rowId xmlns:a16="http://schemas.microsoft.com/office/drawing/2014/main" val="2040328988"/>
                  </a:ext>
                </a:extLst>
              </a:tr>
            </a:tbl>
          </a:graphicData>
        </a:graphic>
      </p:graphicFrame>
      <p:sp>
        <p:nvSpPr>
          <p:cNvPr id="7" name="TextBox 6">
            <a:extLst>
              <a:ext uri="{FF2B5EF4-FFF2-40B4-BE49-F238E27FC236}">
                <a16:creationId xmlns:a16="http://schemas.microsoft.com/office/drawing/2014/main" id="{D5952915-1F66-40BA-125D-26671AC6F8BE}"/>
              </a:ext>
            </a:extLst>
          </p:cNvPr>
          <p:cNvSpPr txBox="1"/>
          <p:nvPr/>
        </p:nvSpPr>
        <p:spPr>
          <a:xfrm>
            <a:off x="772545" y="749964"/>
            <a:ext cx="7772400" cy="646331"/>
          </a:xfrm>
          <a:prstGeom prst="rect">
            <a:avLst/>
          </a:prstGeom>
          <a:noFill/>
        </p:spPr>
        <p:txBody>
          <a:bodyPr wrap="square" rtlCol="0">
            <a:spAutoFit/>
          </a:bodyPr>
          <a:lstStyle/>
          <a:p>
            <a:r>
              <a:rPr lang="en-US" dirty="0"/>
              <a:t>Purpose: store, archive, or dispose of the system. (Walden et al, 2015)</a:t>
            </a:r>
          </a:p>
          <a:p>
            <a:endParaRPr lang="en-US" dirty="0"/>
          </a:p>
        </p:txBody>
      </p:sp>
    </p:spTree>
    <p:extLst>
      <p:ext uri="{BB962C8B-B14F-4D97-AF65-F5344CB8AC3E}">
        <p14:creationId xmlns:p14="http://schemas.microsoft.com/office/powerpoint/2010/main" val="121722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E7327-3493-5725-4E27-D382DCDFAFCD}"/>
              </a:ext>
            </a:extLst>
          </p:cNvPr>
          <p:cNvSpPr>
            <a:spLocks noGrp="1"/>
          </p:cNvSpPr>
          <p:nvPr>
            <p:ph sz="half" idx="1"/>
          </p:nvPr>
        </p:nvSpPr>
        <p:spPr/>
        <p:txBody>
          <a:bodyPr/>
          <a:lstStyle/>
          <a:p>
            <a:r>
              <a:rPr lang="en-US" dirty="0"/>
              <a:t>Significant Risk: </a:t>
            </a:r>
          </a:p>
          <a:p>
            <a:pPr marL="0" indent="0">
              <a:buNone/>
            </a:pPr>
            <a:r>
              <a:rPr lang="en-US" dirty="0"/>
              <a:t>The quality of third-party  vendor components does not meet the required product specifications</a:t>
            </a:r>
          </a:p>
          <a:p>
            <a:r>
              <a:rPr lang="en-US" dirty="0"/>
              <a:t>Action: </a:t>
            </a:r>
          </a:p>
          <a:p>
            <a:pPr>
              <a:buFont typeface="+mj-lt"/>
              <a:buAutoNum type="arabicPeriod"/>
            </a:pPr>
            <a:r>
              <a:rPr lang="en-US" dirty="0"/>
              <a:t>Review and update the spec sheet to accurately reflect the requirements with no room for ambiguity. </a:t>
            </a:r>
          </a:p>
          <a:p>
            <a:pPr>
              <a:buFont typeface="+mj-lt"/>
              <a:buAutoNum type="arabicPeriod"/>
            </a:pPr>
            <a:r>
              <a:rPr lang="en-US" dirty="0"/>
              <a:t>Implement agile management techniques to periodically check the progress.</a:t>
            </a:r>
          </a:p>
        </p:txBody>
      </p:sp>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Mitigation Plan</a:t>
            </a:r>
          </a:p>
          <a:p>
            <a:endParaRPr lang="en-US" dirty="0"/>
          </a:p>
        </p:txBody>
      </p:sp>
      <p:sp>
        <p:nvSpPr>
          <p:cNvPr id="4" name="TextBox 3">
            <a:extLst>
              <a:ext uri="{FF2B5EF4-FFF2-40B4-BE49-F238E27FC236}">
                <a16:creationId xmlns:a16="http://schemas.microsoft.com/office/drawing/2014/main" id="{839EF72E-8940-4B89-7D71-0FA47783B5E2}"/>
              </a:ext>
            </a:extLst>
          </p:cNvPr>
          <p:cNvSpPr txBox="1"/>
          <p:nvPr/>
        </p:nvSpPr>
        <p:spPr>
          <a:xfrm>
            <a:off x="8466227" y="4567826"/>
            <a:ext cx="325730" cy="246221"/>
          </a:xfrm>
          <a:prstGeom prst="rect">
            <a:avLst/>
          </a:prstGeom>
          <a:noFill/>
        </p:spPr>
        <p:txBody>
          <a:bodyPr wrap="none" rtlCol="0">
            <a:spAutoFit/>
          </a:bodyPr>
          <a:lstStyle/>
          <a:p>
            <a:r>
              <a:rPr lang="en-US" sz="1000" dirty="0"/>
              <a:t>07</a:t>
            </a:r>
          </a:p>
        </p:txBody>
      </p:sp>
    </p:spTree>
    <p:extLst>
      <p:ext uri="{BB962C8B-B14F-4D97-AF65-F5344CB8AC3E}">
        <p14:creationId xmlns:p14="http://schemas.microsoft.com/office/powerpoint/2010/main" val="315141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E7327-3493-5725-4E27-D382DCDFAFCD}"/>
              </a:ext>
            </a:extLst>
          </p:cNvPr>
          <p:cNvSpPr>
            <a:spLocks noGrp="1"/>
          </p:cNvSpPr>
          <p:nvPr>
            <p:ph sz="half" idx="1"/>
          </p:nvPr>
        </p:nvSpPr>
        <p:spPr/>
        <p:txBody>
          <a:bodyPr/>
          <a:lstStyle/>
          <a:p>
            <a:r>
              <a:rPr lang="en-US" dirty="0"/>
              <a:t>Meet Deadlines </a:t>
            </a:r>
          </a:p>
          <a:p>
            <a:r>
              <a:rPr lang="en-US" dirty="0"/>
              <a:t>Satisfy customer needs</a:t>
            </a:r>
          </a:p>
          <a:p>
            <a:r>
              <a:rPr lang="en-US" dirty="0"/>
              <a:t>Improve overall production line</a:t>
            </a:r>
          </a:p>
        </p:txBody>
      </p:sp>
      <p:sp>
        <p:nvSpPr>
          <p:cNvPr id="3" name="Content Placeholder 2">
            <a:extLst>
              <a:ext uri="{FF2B5EF4-FFF2-40B4-BE49-F238E27FC236}">
                <a16:creationId xmlns:a16="http://schemas.microsoft.com/office/drawing/2014/main" id="{CB2019D4-5042-556D-9319-F20614BC01EA}"/>
              </a:ext>
            </a:extLst>
          </p:cNvPr>
          <p:cNvSpPr>
            <a:spLocks noGrp="1"/>
          </p:cNvSpPr>
          <p:nvPr>
            <p:ph sz="quarter" idx="10"/>
          </p:nvPr>
        </p:nvSpPr>
        <p:spPr>
          <a:xfrm>
            <a:off x="457200" y="424543"/>
            <a:ext cx="8229600" cy="751478"/>
          </a:xfrm>
        </p:spPr>
        <p:txBody>
          <a:bodyPr/>
          <a:lstStyle/>
          <a:p>
            <a:r>
              <a:rPr lang="en-US" sz="3600" dirty="0">
                <a:latin typeface="Times New Roman" panose="02020603050405020304" pitchFamily="18" charset="0"/>
                <a:cs typeface="Times New Roman" panose="02020603050405020304" pitchFamily="18" charset="0"/>
              </a:rPr>
              <a:t>Justification for Mitigation Plan</a:t>
            </a:r>
          </a:p>
          <a:p>
            <a:endParaRPr lang="en-US" dirty="0"/>
          </a:p>
        </p:txBody>
      </p:sp>
      <p:sp>
        <p:nvSpPr>
          <p:cNvPr id="4" name="TextBox 3">
            <a:extLst>
              <a:ext uri="{FF2B5EF4-FFF2-40B4-BE49-F238E27FC236}">
                <a16:creationId xmlns:a16="http://schemas.microsoft.com/office/drawing/2014/main" id="{CA3FEC30-B374-B3C8-14A2-6CF208E42C97}"/>
              </a:ext>
            </a:extLst>
          </p:cNvPr>
          <p:cNvSpPr txBox="1"/>
          <p:nvPr/>
        </p:nvSpPr>
        <p:spPr>
          <a:xfrm>
            <a:off x="8466227" y="4567826"/>
            <a:ext cx="325730" cy="246221"/>
          </a:xfrm>
          <a:prstGeom prst="rect">
            <a:avLst/>
          </a:prstGeom>
          <a:noFill/>
        </p:spPr>
        <p:txBody>
          <a:bodyPr wrap="none" rtlCol="0">
            <a:spAutoFit/>
          </a:bodyPr>
          <a:lstStyle/>
          <a:p>
            <a:r>
              <a:rPr lang="en-US" sz="1000" dirty="0"/>
              <a:t>08</a:t>
            </a:r>
          </a:p>
        </p:txBody>
      </p:sp>
    </p:spTree>
    <p:extLst>
      <p:ext uri="{BB962C8B-B14F-4D97-AF65-F5344CB8AC3E}">
        <p14:creationId xmlns:p14="http://schemas.microsoft.com/office/powerpoint/2010/main" val="2921353703"/>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2.xml><?xml version="1.0" encoding="utf-8"?>
<ds:datastoreItem xmlns:ds="http://schemas.openxmlformats.org/officeDocument/2006/customXml" ds:itemID="{DAF4F739-B76C-4907-A1E7-133652B3E27E}">
  <ds:schemaRefs>
    <ds:schemaRef ds:uri="56169281-d10e-4687-8d86-e0ae9795bb4c"/>
    <ds:schemaRef ds:uri="d98033a5-711e-4d41-9a92-34dc22feb1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499CAED-701D-44BF-B45E-0631AD0D07E6}">
  <ds:schemaRefs>
    <ds:schemaRef ds:uri="http://schemas.openxmlformats.org/package/2006/metadata/core-propertie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infopath/2007/PartnerControls"/>
    <ds:schemaRef ds:uri="d98033a5-711e-4d41-9a92-34dc22feb152"/>
    <ds:schemaRef ds:uri="56169281-d10e-4687-8d86-e0ae9795bb4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713</TotalTime>
  <Words>768</Words>
  <Application>Microsoft Macintosh PowerPoint</Application>
  <PresentationFormat>On-screen Show (16:9)</PresentationFormat>
  <Paragraphs>134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Helvetica</vt:lpstr>
      <vt:lpstr>Symbol</vt:lpstr>
      <vt:lpstr>Times New Roman</vt:lpstr>
      <vt:lpstr>Wingdings</vt:lpstr>
      <vt:lpstr>UTA Accessible Template</vt:lpstr>
      <vt:lpstr>PowerPoint Presentation</vt:lpstr>
      <vt:lpstr>Assignment Tasks</vt:lpstr>
      <vt:lpstr>Stages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Penmetsa, Gopal Krishna Raju</cp:lastModifiedBy>
  <cp:revision>10</cp:revision>
  <dcterms:created xsi:type="dcterms:W3CDTF">2021-08-31T19:16:02Z</dcterms:created>
  <dcterms:modified xsi:type="dcterms:W3CDTF">2023-01-19T16:31:13Z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