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55" r:id="rId5"/>
    <p:sldId id="336" r:id="rId6"/>
    <p:sldId id="312" r:id="rId7"/>
    <p:sldId id="381" r:id="rId8"/>
    <p:sldId id="383" r:id="rId9"/>
    <p:sldId id="380" r:id="rId10"/>
    <p:sldId id="382" r:id="rId11"/>
    <p:sldId id="387" r:id="rId12"/>
    <p:sldId id="385" r:id="rId13"/>
    <p:sldId id="390" r:id="rId14"/>
    <p:sldId id="386" r:id="rId15"/>
    <p:sldId id="389" r:id="rId16"/>
    <p:sldId id="388" r:id="rId17"/>
    <p:sldId id="379"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B"/>
    <a:srgbClr val="0060A4"/>
    <a:srgbClr val="FC2184"/>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5BA89-06BA-7F46-AB7A-CF35045E8D17}" v="35" dt="2022-11-22T04:00:29.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94674"/>
  </p:normalViewPr>
  <p:slideViewPr>
    <p:cSldViewPr snapToGrid="0">
      <p:cViewPr varScale="1">
        <p:scale>
          <a:sx n="136" d="100"/>
          <a:sy n="136" d="100"/>
        </p:scale>
        <p:origin x="208" y="19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1/19/2023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94095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75024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426696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1146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p>
        </p:txBody>
      </p:sp>
    </p:spTree>
    <p:extLst>
      <p:ext uri="{BB962C8B-B14F-4D97-AF65-F5344CB8AC3E}">
        <p14:creationId xmlns:p14="http://schemas.microsoft.com/office/powerpoint/2010/main" val="318146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9332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78095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23859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0" r:id="rId4"/>
    <p:sldLayoutId id="2147483652" r:id="rId5"/>
    <p:sldLayoutId id="2147483659" r:id="rId6"/>
    <p:sldLayoutId id="2147483662" r:id="rId7"/>
    <p:sldLayoutId id="2147483660" r:id="rId8"/>
    <p:sldLayoutId id="2147483661" r:id="rId9"/>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F8ADC-E395-1ACD-0B74-16DED5BF8CCF}"/>
              </a:ext>
            </a:extLst>
          </p:cNvPr>
          <p:cNvSpPr txBox="1"/>
          <p:nvPr/>
        </p:nvSpPr>
        <p:spPr>
          <a:xfrm>
            <a:off x="4425044" y="1944787"/>
            <a:ext cx="4718956" cy="3077766"/>
          </a:xfrm>
          <a:prstGeom prst="rect">
            <a:avLst/>
          </a:prstGeom>
          <a:noFill/>
        </p:spPr>
        <p:txBody>
          <a:bodyPr wrap="square" lIns="91440" tIns="45720" rIns="91440" bIns="45720" rtlCol="0" anchor="t">
            <a:spAutoFit/>
          </a:bodyPr>
          <a:lstStyle/>
          <a:p>
            <a:pPr lvl="0"/>
            <a:r>
              <a:rPr kumimoji="0" lang="en-IN" sz="2400" b="0" i="0" u="none" strike="noStrike" kern="1200" cap="none" spc="0" normalizeH="0" baseline="0" noProof="0" dirty="0">
                <a:ln>
                  <a:noFill/>
                </a:ln>
                <a:solidFill>
                  <a:schemeClr val="bg1"/>
                </a:solidFill>
                <a:effectLst/>
                <a:uLnTx/>
                <a:uFillTx/>
                <a:latin typeface="Times New Roman"/>
                <a:cs typeface="Times New Roman"/>
              </a:rPr>
              <a:t>Team II Members</a:t>
            </a:r>
            <a:endParaRPr lang="en-IN" sz="24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err="1">
                <a:ln>
                  <a:noFill/>
                </a:ln>
                <a:solidFill>
                  <a:schemeClr val="bg1"/>
                </a:solidFill>
                <a:effectLst/>
                <a:uLnTx/>
                <a:uFillTx/>
                <a:latin typeface="Times New Roman"/>
                <a:cs typeface="Times New Roman"/>
              </a:rPr>
              <a:t>Noran</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Abulaila</a:t>
            </a:r>
            <a:r>
              <a:rPr lang="en-IN" sz="2400" dirty="0">
                <a:solidFill>
                  <a:schemeClr val="bg1"/>
                </a:solidFill>
                <a:latin typeface="Times New Roman"/>
                <a:cs typeface="Times New Roman"/>
              </a:rPr>
              <a:t> </a:t>
            </a:r>
            <a:r>
              <a:rPr lang="en-IN" sz="2000" dirty="0">
                <a:solidFill>
                  <a:schemeClr val="bg1"/>
                </a:solidFill>
                <a:latin typeface="Times New Roman"/>
                <a:cs typeface="Times New Roman"/>
              </a:rPr>
              <a:t>(noran.abulaila@mavs.uta.edu)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Lekhya Sindura Nadella </a:t>
            </a:r>
            <a:r>
              <a:rPr kumimoji="0" lang="en-IN" sz="2000" b="0" i="0" u="none" strike="noStrike" kern="1200" cap="none" spc="0" normalizeH="0" baseline="0" noProof="0" dirty="0">
                <a:ln>
                  <a:noFill/>
                </a:ln>
                <a:solidFill>
                  <a:schemeClr val="bg1"/>
                </a:solidFill>
                <a:effectLst/>
                <a:uLnTx/>
                <a:uFillTx/>
                <a:latin typeface="Times New Roman"/>
                <a:cs typeface="Times New Roman"/>
              </a:rPr>
              <a:t>(lxn8999@mavs.uta.edu) (Point of Contact) </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Gopal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Penmetsa</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lang="en-IN" sz="2000" dirty="0">
                <a:solidFill>
                  <a:schemeClr val="bg1"/>
                </a:solidFill>
                <a:latin typeface="Times New Roman"/>
                <a:cs typeface="Times New Roman"/>
              </a:rPr>
              <a:t>(gkp8869@mavs.uta.edu)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EF5E3DC0-26DE-65DB-35DD-58A0452D37B7}"/>
              </a:ext>
            </a:extLst>
          </p:cNvPr>
          <p:cNvSpPr txBox="1">
            <a:spLocks/>
          </p:cNvSpPr>
          <p:nvPr/>
        </p:nvSpPr>
        <p:spPr>
          <a:xfrm>
            <a:off x="201169" y="263869"/>
            <a:ext cx="3685032" cy="3685032"/>
          </a:xfrm>
          <a:prstGeom prst="ellipse">
            <a:avLst/>
          </a:prstGeom>
          <a:solidFill>
            <a:srgbClr val="0060A4"/>
          </a:solidFill>
          <a:ln>
            <a:noFill/>
          </a:ln>
        </p:spPr>
        <p:txBody>
          <a:bodyPr vert="horz" lIns="182880" tIns="182880" rIns="182880" bIns="182880" rtlCol="0" anchor="ctr">
            <a:normAutofit/>
          </a:bodyPr>
          <a:lstStyle>
            <a:lvl1pPr algn="ctr" defTabSz="457200" rtl="0" eaLnBrk="1" latinLnBrk="0" hangingPunct="1">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a:lstStyle>
          <a:p>
            <a:r>
              <a:rPr lang="en-US" sz="2800" dirty="0">
                <a:latin typeface="Times New Roman" panose="02020603050405020304" pitchFamily="18" charset="0"/>
                <a:cs typeface="Times New Roman" panose="02020603050405020304" pitchFamily="18" charset="0"/>
              </a:rPr>
              <a:t>Assignment #9</a:t>
            </a:r>
            <a:br>
              <a:rPr lang="en-US" sz="2400" dirty="0">
                <a:latin typeface="Times New Roman" panose="02020603050405020304" pitchFamily="18" charset="0"/>
                <a:cs typeface="Times New Roman" panose="02020603050405020304" pitchFamily="18" charset="0"/>
              </a:rPr>
            </a:br>
            <a:r>
              <a:rPr kumimoji="0" lang="en-IN"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IE5351 Introduction to Systems Engineering</a:t>
            </a:r>
            <a:endParaRPr lang="en-US" sz="2300" cap="all" spc="200" dirty="0">
              <a:solidFill>
                <a:srgbClr val="FFFFFF"/>
              </a:solidFill>
              <a:latin typeface="+mj-lt"/>
            </a:endParaRPr>
          </a:p>
        </p:txBody>
      </p:sp>
    </p:spTree>
    <p:extLst>
      <p:ext uri="{BB962C8B-B14F-4D97-AF65-F5344CB8AC3E}">
        <p14:creationId xmlns:p14="http://schemas.microsoft.com/office/powerpoint/2010/main" val="229314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09</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857250"/>
          </a:xfrm>
        </p:spPr>
        <p:txBody>
          <a:bodyPr/>
          <a:lstStyle/>
          <a:p>
            <a:r>
              <a:rPr lang="en-IN" dirty="0"/>
              <a:t>Lower-Level Package Diagram</a:t>
            </a:r>
            <a:endParaRPr lang="en-US" dirty="0"/>
          </a:p>
        </p:txBody>
      </p:sp>
      <p:sp>
        <p:nvSpPr>
          <p:cNvPr id="11" name="TextBox 10">
            <a:extLst>
              <a:ext uri="{FF2B5EF4-FFF2-40B4-BE49-F238E27FC236}">
                <a16:creationId xmlns:a16="http://schemas.microsoft.com/office/drawing/2014/main" id="{1D103BF2-AEFD-1943-7349-6754E4DFF853}"/>
              </a:ext>
            </a:extLst>
          </p:cNvPr>
          <p:cNvSpPr txBox="1"/>
          <p:nvPr/>
        </p:nvSpPr>
        <p:spPr>
          <a:xfrm>
            <a:off x="497275" y="920674"/>
            <a:ext cx="8009027" cy="3647152"/>
          </a:xfrm>
          <a:prstGeom prst="rect">
            <a:avLst/>
          </a:prstGeom>
          <a:noFill/>
        </p:spPr>
        <p:txBody>
          <a:bodyPr wrap="square" numCol="1" rtlCol="0">
            <a:spAutoFit/>
          </a:bodyPr>
          <a:lstStyle/>
          <a:p>
            <a:pPr fontAlgn="base">
              <a:lnSpc>
                <a:spcPct val="150000"/>
              </a:lnSpc>
            </a:pPr>
            <a:r>
              <a:rPr lang="en-US" sz="1400" b="0" i="0" dirty="0">
                <a:solidFill>
                  <a:srgbClr val="000000"/>
                </a:solidFill>
                <a:effectLst/>
                <a:latin typeface="Times New Roman" panose="02020603050405020304" pitchFamily="18" charset="0"/>
                <a:cs typeface="Times New Roman" panose="02020603050405020304" pitchFamily="18" charset="0"/>
              </a:rPr>
              <a:t>We have 5 packages nested within the Drone Development &amp; Maintenance package.</a:t>
            </a:r>
          </a:p>
          <a:p>
            <a:pPr marL="285750" indent="-285750" algn="l" rtl="0" fontAlgn="base">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Requirements, System specifications</a:t>
            </a:r>
          </a:p>
          <a:p>
            <a:pPr lvl="1" fontAlgn="base"/>
            <a:r>
              <a:rPr lang="en-US" sz="1400" dirty="0">
                <a:solidFill>
                  <a:srgbClr val="000000"/>
                </a:solidFill>
                <a:latin typeface="Times New Roman" panose="02020603050405020304" pitchFamily="18" charset="0"/>
                <a:cs typeface="Times New Roman" panose="02020603050405020304" pitchFamily="18" charset="0"/>
              </a:rPr>
              <a:t>This package encapsulates all the requirement, specification documents related to the drone.</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lnSpc>
                <a:spcPct val="150000"/>
              </a:lnSpc>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Engineering Drawings</a:t>
            </a:r>
          </a:p>
          <a:p>
            <a:pPr algn="l" rtl="0" fontAlgn="base"/>
            <a:r>
              <a:rPr lang="en-US" sz="1400" dirty="0">
                <a:solidFill>
                  <a:srgbClr val="000000"/>
                </a:solidFill>
                <a:latin typeface="Times New Roman" panose="02020603050405020304" pitchFamily="18" charset="0"/>
                <a:cs typeface="Times New Roman" panose="02020603050405020304" pitchFamily="18" charset="0"/>
              </a:rPr>
              <a:t>	This package encapsulates electrical, mechanical and other drawings of the drone.</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Vendor Spec sheets </a:t>
            </a:r>
          </a:p>
          <a:p>
            <a:pPr lvl="1"/>
            <a:r>
              <a:rPr lang="en-US" sz="1400" dirty="0">
                <a:latin typeface="Times New Roman" panose="02020603050405020304" pitchFamily="18" charset="0"/>
                <a:cs typeface="Times New Roman" panose="02020603050405020304" pitchFamily="18" charset="0"/>
              </a:rPr>
              <a:t>This package encapsulates the specification and other documents related to the 3</a:t>
            </a:r>
            <a:r>
              <a:rPr lang="en-US" sz="1400" baseline="30000" dirty="0">
                <a:latin typeface="Times New Roman" panose="02020603050405020304" pitchFamily="18" charset="0"/>
                <a:cs typeface="Times New Roman" panose="02020603050405020304" pitchFamily="18" charset="0"/>
              </a:rPr>
              <a:t>rd</a:t>
            </a:r>
            <a:r>
              <a:rPr lang="en-US" sz="1400" dirty="0">
                <a:latin typeface="Times New Roman" panose="02020603050405020304" pitchFamily="18" charset="0"/>
                <a:cs typeface="Times New Roman" panose="02020603050405020304" pitchFamily="18" charset="0"/>
              </a:rPr>
              <a:t> party vendor through whom we source the parts or components of our drone.</a:t>
            </a: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Maintenance and Servicing manuals  </a:t>
            </a:r>
          </a:p>
          <a:p>
            <a:pPr lvl="1"/>
            <a:r>
              <a:rPr lang="en-US" sz="1400" dirty="0">
                <a:latin typeface="Times New Roman" panose="02020603050405020304" pitchFamily="18" charset="0"/>
                <a:cs typeface="Times New Roman" panose="02020603050405020304" pitchFamily="18" charset="0"/>
              </a:rPr>
              <a:t>This package encapsulates the manuals required to perform maintenance and provide service to our fleet of drones.</a:t>
            </a: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Operational manuals</a:t>
            </a:r>
          </a:p>
          <a:p>
            <a:pPr lvl="1"/>
            <a:r>
              <a:rPr lang="en-US" sz="1400" dirty="0">
                <a:latin typeface="Times New Roman" panose="02020603050405020304" pitchFamily="18" charset="0"/>
                <a:cs typeface="Times New Roman" panose="02020603050405020304" pitchFamily="18" charset="0"/>
              </a:rPr>
              <a:t>This package encapsulates  the manuals required to operate the drone for the food delivery operation.</a:t>
            </a:r>
          </a:p>
          <a:p>
            <a:pPr marL="285750" indent="-285750">
              <a:buFont typeface="Wingdings" pitchFamily="2" charset="2"/>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19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10</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57200" y="238999"/>
            <a:ext cx="8229600" cy="857250"/>
          </a:xfrm>
        </p:spPr>
        <p:txBody>
          <a:bodyPr/>
          <a:lstStyle/>
          <a:p>
            <a:r>
              <a:rPr lang="en-IN" dirty="0"/>
              <a:t>Lower-Level Package Diagram</a:t>
            </a:r>
            <a:endParaRPr lang="en-US" dirty="0"/>
          </a:p>
        </p:txBody>
      </p:sp>
      <p:pic>
        <p:nvPicPr>
          <p:cNvPr id="4" name="Picture 3" descr="Graphical user interface, diagram&#10;&#10;Description automatically generated">
            <a:extLst>
              <a:ext uri="{FF2B5EF4-FFF2-40B4-BE49-F238E27FC236}">
                <a16:creationId xmlns:a16="http://schemas.microsoft.com/office/drawing/2014/main" id="{B9BF3C27-DC5B-F8A0-7743-F7478C336084}"/>
              </a:ext>
            </a:extLst>
          </p:cNvPr>
          <p:cNvPicPr>
            <a:picLocks noChangeAspect="1"/>
          </p:cNvPicPr>
          <p:nvPr/>
        </p:nvPicPr>
        <p:blipFill>
          <a:blip r:embed="rId2"/>
          <a:stretch>
            <a:fillRect/>
          </a:stretch>
        </p:blipFill>
        <p:spPr>
          <a:xfrm>
            <a:off x="2333003" y="1096249"/>
            <a:ext cx="5499100" cy="3022600"/>
          </a:xfrm>
          <a:prstGeom prst="rect">
            <a:avLst/>
          </a:prstGeom>
        </p:spPr>
      </p:pic>
      <p:pic>
        <p:nvPicPr>
          <p:cNvPr id="7" name="Picture 6" descr="Text&#10;&#10;Description automatically generated">
            <a:extLst>
              <a:ext uri="{FF2B5EF4-FFF2-40B4-BE49-F238E27FC236}">
                <a16:creationId xmlns:a16="http://schemas.microsoft.com/office/drawing/2014/main" id="{33520D9D-40C8-7E82-5D48-B10FF21D5DFE}"/>
              </a:ext>
            </a:extLst>
          </p:cNvPr>
          <p:cNvPicPr>
            <a:picLocks noChangeAspect="1"/>
          </p:cNvPicPr>
          <p:nvPr/>
        </p:nvPicPr>
        <p:blipFill>
          <a:blip r:embed="rId3"/>
          <a:stretch>
            <a:fillRect/>
          </a:stretch>
        </p:blipFill>
        <p:spPr>
          <a:xfrm>
            <a:off x="85103" y="1409768"/>
            <a:ext cx="2247900" cy="857250"/>
          </a:xfrm>
          <a:prstGeom prst="rect">
            <a:avLst/>
          </a:prstGeom>
        </p:spPr>
      </p:pic>
    </p:spTree>
    <p:extLst>
      <p:ext uri="{BB962C8B-B14F-4D97-AF65-F5344CB8AC3E}">
        <p14:creationId xmlns:p14="http://schemas.microsoft.com/office/powerpoint/2010/main" val="37460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11</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857250"/>
          </a:xfrm>
        </p:spPr>
        <p:txBody>
          <a:bodyPr/>
          <a:lstStyle/>
          <a:p>
            <a:r>
              <a:rPr lang="en-IN" dirty="0"/>
              <a:t>Lower-Level Package Diagram</a:t>
            </a:r>
            <a:endParaRPr lang="en-US" dirty="0"/>
          </a:p>
        </p:txBody>
      </p:sp>
      <p:sp>
        <p:nvSpPr>
          <p:cNvPr id="11" name="TextBox 10">
            <a:extLst>
              <a:ext uri="{FF2B5EF4-FFF2-40B4-BE49-F238E27FC236}">
                <a16:creationId xmlns:a16="http://schemas.microsoft.com/office/drawing/2014/main" id="{1D103BF2-AEFD-1943-7349-6754E4DFF853}"/>
              </a:ext>
            </a:extLst>
          </p:cNvPr>
          <p:cNvSpPr txBox="1"/>
          <p:nvPr/>
        </p:nvSpPr>
        <p:spPr>
          <a:xfrm>
            <a:off x="457200" y="1071339"/>
            <a:ext cx="8009027" cy="3323987"/>
          </a:xfrm>
          <a:prstGeom prst="rect">
            <a:avLst/>
          </a:prstGeom>
          <a:noFill/>
        </p:spPr>
        <p:txBody>
          <a:bodyPr wrap="square" numCol="1" rtlCol="0">
            <a:spAutoFit/>
          </a:bodyPr>
          <a:lstStyle/>
          <a:p>
            <a:pPr fontAlgn="base">
              <a:lnSpc>
                <a:spcPct val="150000"/>
              </a:lnSpc>
            </a:pPr>
            <a:r>
              <a:rPr lang="en-US" sz="1400" b="0" i="0" dirty="0">
                <a:solidFill>
                  <a:srgbClr val="000000"/>
                </a:solidFill>
                <a:effectLst/>
                <a:latin typeface="Times New Roman" panose="02020603050405020304" pitchFamily="18" charset="0"/>
                <a:cs typeface="Times New Roman" panose="02020603050405020304" pitchFamily="18" charset="0"/>
              </a:rPr>
              <a:t>We have 4 packages nested within the Operations &amp; Logistics package.</a:t>
            </a:r>
          </a:p>
          <a:p>
            <a:pPr marL="285750" indent="-285750">
              <a:buFont typeface="Wingdings" pitchFamily="2" charset="2"/>
              <a:buChar char="§"/>
            </a:pPr>
            <a:r>
              <a:rPr lang="en-US" sz="1400" dirty="0">
                <a:latin typeface="Times New Roman" panose="02020603050405020304" pitchFamily="18" charset="0"/>
                <a:cs typeface="Times New Roman" panose="02020603050405020304" pitchFamily="18" charset="0"/>
              </a:rPr>
              <a:t>Order Tracking &amp; Logging </a:t>
            </a:r>
          </a:p>
          <a:p>
            <a:pPr lvl="1"/>
            <a:r>
              <a:rPr lang="en-US" sz="1400" dirty="0">
                <a:solidFill>
                  <a:srgbClr val="000000"/>
                </a:solidFill>
                <a:latin typeface="Times New Roman" panose="02020603050405020304" pitchFamily="18" charset="0"/>
                <a:cs typeface="Times New Roman" panose="02020603050405020304" pitchFamily="18" charset="0"/>
              </a:rPr>
              <a:t>This package encapsulates the information regarding the order tracking and the data logged about the user for future use. </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Delivery Scheduling</a:t>
            </a:r>
          </a:p>
          <a:p>
            <a:pPr lvl="1"/>
            <a:r>
              <a:rPr lang="en-US" sz="1400" dirty="0">
                <a:solidFill>
                  <a:srgbClr val="000000"/>
                </a:solidFill>
                <a:latin typeface="Times New Roman" panose="02020603050405020304" pitchFamily="18" charset="0"/>
                <a:cs typeface="Times New Roman" panose="02020603050405020304" pitchFamily="18" charset="0"/>
              </a:rPr>
              <a:t>This package encapsulates the elements concerned with the delivery scheduling system.</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Order retrieval (Restaurants)</a:t>
            </a:r>
          </a:p>
          <a:p>
            <a:pPr lvl="1"/>
            <a:r>
              <a:rPr lang="en-US" sz="1400" dirty="0">
                <a:solidFill>
                  <a:srgbClr val="000000"/>
                </a:solidFill>
                <a:latin typeface="Times New Roman" panose="02020603050405020304" pitchFamily="18" charset="0"/>
                <a:cs typeface="Times New Roman" panose="02020603050405020304" pitchFamily="18" charset="0"/>
              </a:rPr>
              <a:t>This package encapsulates the information related to the restaurants from whom we source the food that’s begin delivered.</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
            </a:pPr>
            <a:r>
              <a:rPr lang="en-US" sz="1400" dirty="0">
                <a:latin typeface="Times New Roman" panose="02020603050405020304" pitchFamily="18" charset="0"/>
                <a:cs typeface="Times New Roman" panose="02020603050405020304" pitchFamily="18" charset="0"/>
              </a:rPr>
              <a:t>Surveillance (God-View) </a:t>
            </a:r>
          </a:p>
          <a:p>
            <a:pPr lvl="1"/>
            <a:r>
              <a:rPr lang="en-US" sz="1400" dirty="0">
                <a:solidFill>
                  <a:srgbClr val="000000"/>
                </a:solidFill>
                <a:latin typeface="Times New Roman" panose="02020603050405020304" pitchFamily="18" charset="0"/>
                <a:cs typeface="Times New Roman" panose="02020603050405020304" pitchFamily="18" charset="0"/>
              </a:rPr>
              <a:t>This package encapsulates the elements related to the surveillance system used to monitor our drone fleet in real-time.</a:t>
            </a:r>
            <a:endParaRPr lang="en-US" sz="14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08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12</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57200" y="238999"/>
            <a:ext cx="8229600" cy="857250"/>
          </a:xfrm>
        </p:spPr>
        <p:txBody>
          <a:bodyPr>
            <a:normAutofit/>
          </a:bodyPr>
          <a:lstStyle/>
          <a:p>
            <a:r>
              <a:rPr lang="en-IN" dirty="0"/>
              <a:t>Package-Organization Rationale</a:t>
            </a:r>
          </a:p>
        </p:txBody>
      </p:sp>
      <p:sp>
        <p:nvSpPr>
          <p:cNvPr id="2" name="TextBox 1">
            <a:extLst>
              <a:ext uri="{FF2B5EF4-FFF2-40B4-BE49-F238E27FC236}">
                <a16:creationId xmlns:a16="http://schemas.microsoft.com/office/drawing/2014/main" id="{46CFC69F-3AC7-1B3F-0732-2268BFFD4E1B}"/>
              </a:ext>
            </a:extLst>
          </p:cNvPr>
          <p:cNvSpPr txBox="1"/>
          <p:nvPr/>
        </p:nvSpPr>
        <p:spPr>
          <a:xfrm>
            <a:off x="457200" y="1575399"/>
            <a:ext cx="8009027" cy="1815882"/>
          </a:xfrm>
          <a:prstGeom prst="rect">
            <a:avLst/>
          </a:prstGeom>
          <a:noFill/>
        </p:spPr>
        <p:txBody>
          <a:bodyPr wrap="square" numCol="1" rtlCol="0">
            <a:spAutoFit/>
          </a:bodyPr>
          <a:lstStyle/>
          <a:p>
            <a:pPr marL="285750" indent="-285750">
              <a:buFont typeface="Wingdings" pitchFamily="2" charset="2"/>
              <a:buChar char="§"/>
            </a:pPr>
            <a:r>
              <a:rPr lang="en-IN" sz="1400" b="0" i="0" dirty="0">
                <a:solidFill>
                  <a:srgbClr val="000000"/>
                </a:solidFill>
                <a:effectLst/>
                <a:latin typeface="Times New Roman" panose="02020603050405020304" pitchFamily="18" charset="0"/>
                <a:cs typeface="Times New Roman" panose="02020603050405020304" pitchFamily="18" charset="0"/>
              </a:rPr>
              <a:t>Our reasoning </a:t>
            </a:r>
            <a:r>
              <a:rPr lang="en-IN" sz="1400" dirty="0">
                <a:solidFill>
                  <a:srgbClr val="000000"/>
                </a:solidFill>
                <a:latin typeface="Times New Roman" panose="02020603050405020304" pitchFamily="18" charset="0"/>
                <a:cs typeface="Times New Roman" panose="02020603050405020304" pitchFamily="18" charset="0"/>
              </a:rPr>
              <a:t>behind choosing the above</a:t>
            </a:r>
            <a:r>
              <a:rPr lang="en-IN" sz="1400" b="0" i="0" dirty="0">
                <a:solidFill>
                  <a:srgbClr val="000000"/>
                </a:solidFill>
                <a:effectLst/>
                <a:latin typeface="Times New Roman" panose="02020603050405020304" pitchFamily="18" charset="0"/>
                <a:cs typeface="Times New Roman" panose="02020603050405020304" pitchFamily="18" charset="0"/>
              </a:rPr>
              <a:t> organizing method comes from a team-based approach.</a:t>
            </a:r>
          </a:p>
          <a:p>
            <a:pPr marL="285750" indent="-285750">
              <a:buFont typeface="Wingdings" pitchFamily="2" charset="2"/>
              <a:buChar char="§"/>
            </a:pPr>
            <a:r>
              <a:rPr lang="en-IN" sz="1400" dirty="0">
                <a:solidFill>
                  <a:srgbClr val="000000"/>
                </a:solidFill>
                <a:latin typeface="Times New Roman" panose="02020603050405020304" pitchFamily="18" charset="0"/>
                <a:cs typeface="Times New Roman" panose="02020603050405020304" pitchFamily="18" charset="0"/>
              </a:rPr>
              <a:t>All Documents are organised based on the Team responsible maintaining or updating the said document.</a:t>
            </a:r>
          </a:p>
          <a:p>
            <a:pPr marL="285750" indent="-285750">
              <a:buFont typeface="Wingdings" pitchFamily="2" charset="2"/>
              <a:buChar char="§"/>
            </a:pPr>
            <a:r>
              <a:rPr lang="en-IN" sz="1400" dirty="0">
                <a:solidFill>
                  <a:srgbClr val="000000"/>
                </a:solidFill>
                <a:latin typeface="Times New Roman" panose="02020603050405020304" pitchFamily="18" charset="0"/>
                <a:cs typeface="Times New Roman" panose="02020603050405020304" pitchFamily="18" charset="0"/>
              </a:rPr>
              <a:t>We identified 4 primary groups for the food delivery drone project:</a:t>
            </a:r>
          </a:p>
          <a:p>
            <a:pPr marL="800100" lvl="1" indent="-34290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Operations and Logistics </a:t>
            </a:r>
          </a:p>
          <a:p>
            <a:pPr marL="800100" lvl="1" indent="-34290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Drone Development &amp; Maintenance </a:t>
            </a:r>
          </a:p>
          <a:p>
            <a:pPr marL="800100" lvl="1" indent="-34290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Finance &amp; Revenue </a:t>
            </a:r>
          </a:p>
          <a:p>
            <a:pPr marL="800100" lvl="1" indent="-34290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Customer support</a:t>
            </a:r>
            <a:endParaRPr lang="en-IN" sz="14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20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DC179-769C-67FC-BC8E-7BD2B2CA8AAF}"/>
              </a:ext>
            </a:extLst>
          </p:cNvPr>
          <p:cNvSpPr>
            <a:spLocks noGrp="1"/>
          </p:cNvSpPr>
          <p:nvPr>
            <p:ph sz="half" idx="1"/>
          </p:nvPr>
        </p:nvSpPr>
        <p:spPr>
          <a:xfrm>
            <a:off x="457199" y="1310641"/>
            <a:ext cx="8370023" cy="3098800"/>
          </a:xfrm>
        </p:spPr>
        <p:txBody>
          <a:bodyPr/>
          <a:lstStyle/>
          <a:p>
            <a:r>
              <a:rPr lang="en-IN" sz="1200" dirty="0">
                <a:effectLst/>
                <a:latin typeface="Times New Roman" panose="02020603050405020304" pitchFamily="18" charset="0"/>
                <a:cs typeface="Times New Roman" panose="02020603050405020304" pitchFamily="18" charset="0"/>
              </a:rPr>
              <a:t>What is SysML? What is SysML? | OMG SysML. (n.d.). Retrieved November 21, 2022, from https://www.omgsysml.org/what-is-sysml.htm</a:t>
            </a:r>
            <a:r>
              <a:rPr lang="en-IN" sz="1200" dirty="0">
                <a:latin typeface="Times New Roman" panose="02020603050405020304" pitchFamily="18" charset="0"/>
                <a:cs typeface="Times New Roman" panose="02020603050405020304" pitchFamily="18" charset="0"/>
              </a:rPr>
              <a:t>l</a:t>
            </a:r>
          </a:p>
          <a:p>
            <a:r>
              <a:rPr lang="en-IN" sz="1200" dirty="0">
                <a:effectLst/>
                <a:latin typeface="Times New Roman" panose="02020603050405020304" pitchFamily="18" charset="0"/>
                <a:cs typeface="Times New Roman" panose="02020603050405020304" pitchFamily="18" charset="0"/>
              </a:rPr>
              <a:t>ISO/IEC 19514:2017. ISO. (2022, September 3). Retrieved November 21, 2022, from https://www.iso.org/standard/65231.html</a:t>
            </a:r>
          </a:p>
          <a:p>
            <a:endParaRPr lang="en-IN" dirty="0">
              <a:effectLst/>
            </a:endParaRPr>
          </a:p>
          <a:p>
            <a:endParaRPr lang="en-IN" dirty="0">
              <a:effectLst/>
            </a:endParaRPr>
          </a:p>
          <a:p>
            <a:pPr marL="0" indent="0">
              <a:buNone/>
            </a:pPr>
            <a:endParaRPr lang="en-US" dirty="0"/>
          </a:p>
        </p:txBody>
      </p:sp>
      <p:sp>
        <p:nvSpPr>
          <p:cNvPr id="4" name="Title 3">
            <a:extLst>
              <a:ext uri="{FF2B5EF4-FFF2-40B4-BE49-F238E27FC236}">
                <a16:creationId xmlns:a16="http://schemas.microsoft.com/office/drawing/2014/main" id="{A44D5881-FA27-35F6-35D0-B0D65980DF26}"/>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1AD2C46C-39B4-CADD-396C-C12A417A051D}"/>
              </a:ext>
            </a:extLst>
          </p:cNvPr>
          <p:cNvSpPr txBox="1"/>
          <p:nvPr/>
        </p:nvSpPr>
        <p:spPr>
          <a:xfrm>
            <a:off x="8466227" y="4567826"/>
            <a:ext cx="360996" cy="246221"/>
          </a:xfrm>
          <a:prstGeom prst="rect">
            <a:avLst/>
          </a:prstGeom>
          <a:noFill/>
        </p:spPr>
        <p:txBody>
          <a:bodyPr wrap="none" rtlCol="0">
            <a:spAutoFit/>
          </a:bodyPr>
          <a:lstStyle/>
          <a:p>
            <a:r>
              <a:rPr lang="en-US" sz="1000" dirty="0"/>
              <a:t> 13</a:t>
            </a:r>
          </a:p>
        </p:txBody>
      </p:sp>
    </p:spTree>
    <p:extLst>
      <p:ext uri="{BB962C8B-B14F-4D97-AF65-F5344CB8AC3E}">
        <p14:creationId xmlns:p14="http://schemas.microsoft.com/office/powerpoint/2010/main" val="1325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E301B4-B578-1E57-6E3A-210E6E1FEB88}"/>
              </a:ext>
            </a:extLst>
          </p:cNvPr>
          <p:cNvSpPr>
            <a:spLocks noGrp="1"/>
          </p:cNvSpPr>
          <p:nvPr>
            <p:ph sz="half" idx="1"/>
          </p:nvPr>
        </p:nvSpPr>
        <p:spPr>
          <a:xfrm>
            <a:off x="457200" y="978422"/>
            <a:ext cx="8229600" cy="3471114"/>
          </a:xfrm>
        </p:spPr>
        <p:txBody>
          <a:bodyPr>
            <a:normAutofit/>
          </a:bodyPr>
          <a:lstStyle/>
          <a:p>
            <a:pPr marL="0" marR="0" lvl="0" indent="0" algn="just">
              <a:lnSpc>
                <a:spcPct val="150000"/>
              </a:lnSpc>
              <a:spcBef>
                <a:spcPts val="0"/>
              </a:spcBef>
              <a:spcAft>
                <a:spcPts val="0"/>
              </a:spcAft>
              <a:buNone/>
            </a:pPr>
            <a:r>
              <a:rPr lang="en-IN" dirty="0"/>
              <a:t>Part </a:t>
            </a:r>
            <a:r>
              <a:rPr lang="en-IN" dirty="0">
                <a:latin typeface="Times New Roman" panose="02020603050405020304" pitchFamily="18" charset="0"/>
                <a:cs typeface="Times New Roman" panose="02020603050405020304" pitchFamily="18" charset="0"/>
              </a:rPr>
              <a:t>I</a:t>
            </a:r>
            <a:r>
              <a:rPr lang="en-IN" dirty="0"/>
              <a:t>: SysML</a:t>
            </a:r>
          </a:p>
          <a:p>
            <a:pPr algn="just">
              <a:spcBef>
                <a:spcPts val="0"/>
              </a:spcBef>
              <a:buFont typeface="Symbol" panose="05050102010706020507" pitchFamily="18" charset="2"/>
              <a:buChar char=""/>
            </a:pPr>
            <a:r>
              <a:rPr lang="en-IN" dirty="0"/>
              <a:t>Getting familiar with software application / tools that facilitate the creation of SysML models. </a:t>
            </a:r>
          </a:p>
          <a:p>
            <a:pPr marL="0" indent="0" algn="just">
              <a:lnSpc>
                <a:spcPct val="150000"/>
              </a:lnSpc>
              <a:spcBef>
                <a:spcPts val="0"/>
              </a:spcBef>
              <a:buNone/>
            </a:pPr>
            <a:r>
              <a:rPr lang="en-IN" dirty="0"/>
              <a:t>Part </a:t>
            </a:r>
            <a:r>
              <a:rPr lang="en-IN" dirty="0">
                <a:latin typeface="Times New Roman" panose="02020603050405020304" pitchFamily="18" charset="0"/>
                <a:cs typeface="Times New Roman" panose="02020603050405020304" pitchFamily="18" charset="0"/>
              </a:rPr>
              <a:t>II</a:t>
            </a:r>
            <a:r>
              <a:rPr lang="en-IN" dirty="0"/>
              <a:t>: Package Diagram</a:t>
            </a:r>
          </a:p>
          <a:p>
            <a:pPr marL="342900" marR="0" lvl="0" indent="-342900" algn="just">
              <a:spcBef>
                <a:spcPts val="0"/>
              </a:spcBef>
              <a:spcAft>
                <a:spcPts val="0"/>
              </a:spcAft>
              <a:buFont typeface="Symbol" panose="05050102010706020507" pitchFamily="18" charset="2"/>
              <a:buChar char=""/>
            </a:pPr>
            <a:r>
              <a:rPr lang="en-IN" dirty="0"/>
              <a:t>Develop a top-level package diagram to organize model elements for a food delivery drone system that is used by a nearby restaurant for deliveries in multi-story apartments.</a:t>
            </a:r>
          </a:p>
          <a:p>
            <a:pPr marL="342900" marR="0" lvl="0" indent="-342900" algn="just">
              <a:spcBef>
                <a:spcPts val="0"/>
              </a:spcBef>
              <a:spcAft>
                <a:spcPts val="0"/>
              </a:spcAft>
              <a:buFont typeface="Symbol" panose="05050102010706020507" pitchFamily="18" charset="2"/>
              <a:buChar char=""/>
            </a:pPr>
            <a:r>
              <a:rPr lang="en-IN" dirty="0"/>
              <a:t>Create at least 2 lower-level package diagram to organize other aspects of the model that relate to this top-level package.</a:t>
            </a:r>
          </a:p>
          <a:p>
            <a:pPr marL="342900" marR="0" lvl="0" indent="-342900" algn="just">
              <a:spcBef>
                <a:spcPts val="0"/>
              </a:spcBef>
              <a:spcAft>
                <a:spcPts val="0"/>
              </a:spcAft>
              <a:buFont typeface="Symbol" panose="05050102010706020507" pitchFamily="18" charset="2"/>
              <a:buChar char=""/>
            </a:pPr>
            <a:r>
              <a:rPr lang="en-IN" dirty="0"/>
              <a:t>Provide your team’s rationale for this method of organizing the packages.</a:t>
            </a:r>
          </a:p>
          <a:p>
            <a:pPr algn="just">
              <a:spcBef>
                <a:spcPts val="0"/>
              </a:spcBef>
              <a:buFont typeface="Symbol" panose="05050102010706020507" pitchFamily="18" charset="2"/>
              <a:buChar char=""/>
            </a:pPr>
            <a:r>
              <a:rPr lang="en-IN" dirty="0"/>
              <a:t>Getting familiar with software application / tools which facilitate the creation of SysML models.</a:t>
            </a:r>
          </a:p>
          <a:p>
            <a:pPr marL="0" marR="0" lvl="0" indent="0" algn="just">
              <a:spcBef>
                <a:spcPts val="0"/>
              </a:spcBef>
              <a:spcAft>
                <a:spcPts val="0"/>
              </a:spcAft>
              <a:buNone/>
            </a:pPr>
            <a:endParaRPr lang="en-IN" dirty="0"/>
          </a:p>
          <a:p>
            <a:pPr marL="342900" marR="0" lvl="0" indent="-342900" algn="just">
              <a:spcBef>
                <a:spcPts val="0"/>
              </a:spcBef>
              <a:spcAft>
                <a:spcPts val="0"/>
              </a:spcAft>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37672AB-5FA8-75A3-65C2-9C2D0BCB49DD}"/>
              </a:ext>
            </a:extLst>
          </p:cNvPr>
          <p:cNvSpPr>
            <a:spLocks noGrp="1"/>
          </p:cNvSpPr>
          <p:nvPr>
            <p:ph type="title"/>
          </p:nvPr>
        </p:nvSpPr>
        <p:spPr/>
        <p:txBody>
          <a:bodyPr/>
          <a:lstStyle/>
          <a:p>
            <a:r>
              <a:rPr lang="en-US" dirty="0"/>
              <a:t>Assignment Tasks</a:t>
            </a:r>
          </a:p>
        </p:txBody>
      </p:sp>
      <p:sp>
        <p:nvSpPr>
          <p:cNvPr id="3" name="TextBox 2">
            <a:extLst>
              <a:ext uri="{FF2B5EF4-FFF2-40B4-BE49-F238E27FC236}">
                <a16:creationId xmlns:a16="http://schemas.microsoft.com/office/drawing/2014/main" id="{967EF536-6724-38AF-8741-1187CF868FC7}"/>
              </a:ext>
            </a:extLst>
          </p:cNvPr>
          <p:cNvSpPr txBox="1"/>
          <p:nvPr/>
        </p:nvSpPr>
        <p:spPr>
          <a:xfrm>
            <a:off x="8466227" y="4567826"/>
            <a:ext cx="325730" cy="246221"/>
          </a:xfrm>
          <a:prstGeom prst="rect">
            <a:avLst/>
          </a:prstGeom>
          <a:noFill/>
        </p:spPr>
        <p:txBody>
          <a:bodyPr wrap="none" rtlCol="0">
            <a:spAutoFit/>
          </a:bodyPr>
          <a:lstStyle/>
          <a:p>
            <a:r>
              <a:rPr lang="en-US" sz="1000" dirty="0"/>
              <a:t>01</a:t>
            </a:r>
          </a:p>
        </p:txBody>
      </p:sp>
    </p:spTree>
    <p:extLst>
      <p:ext uri="{BB962C8B-B14F-4D97-AF65-F5344CB8AC3E}">
        <p14:creationId xmlns:p14="http://schemas.microsoft.com/office/powerpoint/2010/main" val="26747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128FA-8874-AA88-A7FD-30215DC58C1B}"/>
              </a:ext>
            </a:extLst>
          </p:cNvPr>
          <p:cNvSpPr>
            <a:spLocks noGrp="1"/>
          </p:cNvSpPr>
          <p:nvPr>
            <p:ph sz="quarter" idx="10"/>
          </p:nvPr>
        </p:nvSpPr>
        <p:spPr>
          <a:xfrm>
            <a:off x="457200" y="579540"/>
            <a:ext cx="8229600" cy="679450"/>
          </a:xfrm>
        </p:spPr>
        <p:txBody>
          <a:bodyPr/>
          <a:lstStyle/>
          <a:p>
            <a:r>
              <a:rPr lang="en-US" dirty="0">
                <a:latin typeface="Times New Roman" panose="02020603050405020304" pitchFamily="18" charset="0"/>
                <a:cs typeface="Times New Roman" panose="02020603050405020304" pitchFamily="18" charset="0"/>
              </a:rPr>
              <a:t>Part I</a:t>
            </a:r>
          </a:p>
        </p:txBody>
      </p:sp>
      <p:sp>
        <p:nvSpPr>
          <p:cNvPr id="3" name="Title 2">
            <a:extLst>
              <a:ext uri="{FF2B5EF4-FFF2-40B4-BE49-F238E27FC236}">
                <a16:creationId xmlns:a16="http://schemas.microsoft.com/office/drawing/2014/main" id="{06A323CC-6211-8768-9A0E-0B472405C110}"/>
              </a:ext>
            </a:extLst>
          </p:cNvPr>
          <p:cNvSpPr>
            <a:spLocks noGrp="1"/>
          </p:cNvSpPr>
          <p:nvPr>
            <p:ph type="title"/>
          </p:nvPr>
        </p:nvSpPr>
        <p:spPr>
          <a:xfrm>
            <a:off x="457200" y="1485900"/>
            <a:ext cx="8229600" cy="2237013"/>
          </a:xfrm>
        </p:spPr>
        <p:txBody>
          <a:bodyPr>
            <a:normAutofit/>
          </a:bodyPr>
          <a:lstStyle/>
          <a:p>
            <a:pPr>
              <a:lnSpc>
                <a:spcPct val="150000"/>
              </a:lnSpc>
            </a:pPr>
            <a:r>
              <a:rPr lang="en-US" dirty="0"/>
              <a:t>SysML</a:t>
            </a:r>
            <a:br>
              <a:rPr lang="en-US" dirty="0"/>
            </a:br>
            <a:endParaRPr lang="en-US" dirty="0"/>
          </a:p>
        </p:txBody>
      </p:sp>
      <p:sp>
        <p:nvSpPr>
          <p:cNvPr id="4" name="TextBox 3">
            <a:extLst>
              <a:ext uri="{FF2B5EF4-FFF2-40B4-BE49-F238E27FC236}">
                <a16:creationId xmlns:a16="http://schemas.microsoft.com/office/drawing/2014/main" id="{6F58BB26-4071-D848-34AE-062D6A675CAC}"/>
              </a:ext>
            </a:extLst>
          </p:cNvPr>
          <p:cNvSpPr txBox="1"/>
          <p:nvPr/>
        </p:nvSpPr>
        <p:spPr>
          <a:xfrm>
            <a:off x="8466227" y="4567826"/>
            <a:ext cx="325730" cy="246221"/>
          </a:xfrm>
          <a:prstGeom prst="rect">
            <a:avLst/>
          </a:prstGeom>
          <a:noFill/>
        </p:spPr>
        <p:txBody>
          <a:bodyPr wrap="none" rtlCol="0">
            <a:spAutoFit/>
          </a:bodyPr>
          <a:lstStyle/>
          <a:p>
            <a:r>
              <a:rPr lang="en-US" sz="1000" dirty="0">
                <a:solidFill>
                  <a:schemeClr val="bg1">
                    <a:lumMod val="95000"/>
                  </a:schemeClr>
                </a:solidFill>
              </a:rPr>
              <a:t>02</a:t>
            </a:r>
          </a:p>
        </p:txBody>
      </p:sp>
    </p:spTree>
    <p:extLst>
      <p:ext uri="{BB962C8B-B14F-4D97-AF65-F5344CB8AC3E}">
        <p14:creationId xmlns:p14="http://schemas.microsoft.com/office/powerpoint/2010/main" val="258907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D2454D-EA68-0C76-525A-B5C852BE4600}"/>
              </a:ext>
            </a:extLst>
          </p:cNvPr>
          <p:cNvSpPr>
            <a:spLocks noGrp="1"/>
          </p:cNvSpPr>
          <p:nvPr>
            <p:ph sz="half" idx="1"/>
          </p:nvPr>
        </p:nvSpPr>
        <p:spPr>
          <a:xfrm>
            <a:off x="457200" y="1395169"/>
            <a:ext cx="8229600" cy="2573517"/>
          </a:xfrm>
        </p:spPr>
        <p:txBody>
          <a:bodyPr>
            <a:noAutofit/>
          </a:bodyPr>
          <a:lstStyle/>
          <a:p>
            <a:pPr marL="0" indent="0" algn="just">
              <a:buNone/>
            </a:pPr>
            <a:r>
              <a:rPr lang="en-IN" sz="1400" b="0" i="0" dirty="0">
                <a:solidFill>
                  <a:srgbClr val="333333"/>
                </a:solidFill>
                <a:effectLst/>
                <a:latin typeface="Times New Roman" panose="02020603050405020304" pitchFamily="18" charset="0"/>
                <a:cs typeface="Times New Roman" panose="02020603050405020304" pitchFamily="18" charset="0"/>
              </a:rPr>
              <a:t>Systems Modelling Language (SysML) is a general-purpose graphical modelling language for specifying, analysing, designing, and verifying complex systems that may include hardware, software, information, personnel, procedures, and facilities. In particular, the language provides graphical representations with a semantic foundation for modelling system requirements, behaviour, structure, and parametrics, which is used to integrate with other engineering analysis models </a:t>
            </a:r>
            <a:r>
              <a:rPr lang="en-IN" sz="1100" b="0" i="0" dirty="0">
                <a:solidFill>
                  <a:srgbClr val="333333"/>
                </a:solidFill>
                <a:effectLst/>
                <a:latin typeface="Times New Roman" panose="02020603050405020304" pitchFamily="18" charset="0"/>
                <a:cs typeface="Times New Roman" panose="02020603050405020304" pitchFamily="18" charset="0"/>
              </a:rPr>
              <a:t>(OMG SysML, 2003)</a:t>
            </a:r>
            <a:r>
              <a:rPr lang="en-IN" sz="1400" b="0" i="0" dirty="0">
                <a:solidFill>
                  <a:srgbClr val="333333"/>
                </a:solidFill>
                <a:effectLst/>
                <a:latin typeface="Times New Roman" panose="02020603050405020304" pitchFamily="18" charset="0"/>
                <a:cs typeface="Times New Roman" panose="02020603050405020304" pitchFamily="18" charset="0"/>
              </a:rPr>
              <a:t>.</a:t>
            </a:r>
          </a:p>
          <a:p>
            <a:pPr marL="0" indent="0" algn="just">
              <a:buNone/>
            </a:pPr>
            <a:endParaRPr lang="en-IN" sz="14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SysML reuses a subset of UML 2 and provides additional extensions to satisfy the requirements of the language. This International Standard documents the language architecture in terms of the parts of UML 2 that are reused and the extensions to UML 2 </a:t>
            </a:r>
            <a:r>
              <a:rPr lang="en-US" sz="1100" dirty="0">
                <a:latin typeface="Times New Roman" panose="02020603050405020304" pitchFamily="18" charset="0"/>
                <a:cs typeface="Times New Roman" panose="02020603050405020304" pitchFamily="18" charset="0"/>
              </a:rPr>
              <a:t>(ISO/IEC 19514:2017, 2022)</a:t>
            </a:r>
            <a:r>
              <a:rPr lang="en-US" sz="14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03</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457200" y="238999"/>
            <a:ext cx="8229600" cy="857250"/>
          </a:xfrm>
        </p:spPr>
        <p:txBody>
          <a:bodyPr>
            <a:normAutofit/>
          </a:bodyPr>
          <a:lstStyle/>
          <a:p>
            <a:r>
              <a:rPr lang="en-US" dirty="0"/>
              <a:t>SysML</a:t>
            </a:r>
          </a:p>
        </p:txBody>
      </p:sp>
    </p:spTree>
    <p:extLst>
      <p:ext uri="{BB962C8B-B14F-4D97-AF65-F5344CB8AC3E}">
        <p14:creationId xmlns:p14="http://schemas.microsoft.com/office/powerpoint/2010/main" val="98422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D2454D-EA68-0C76-525A-B5C852BE4600}"/>
              </a:ext>
            </a:extLst>
          </p:cNvPr>
          <p:cNvSpPr>
            <a:spLocks noGrp="1"/>
          </p:cNvSpPr>
          <p:nvPr>
            <p:ph sz="half" idx="1"/>
          </p:nvPr>
        </p:nvSpPr>
        <p:spPr>
          <a:xfrm>
            <a:off x="457200" y="1546000"/>
            <a:ext cx="8229600" cy="2573517"/>
          </a:xfrm>
        </p:spPr>
        <p:txBody>
          <a:bodyPr>
            <a:noAutofit/>
          </a:bodyPr>
          <a:lstStyle/>
          <a:p>
            <a:pPr algn="just"/>
            <a:r>
              <a:rPr lang="en-IN" sz="1400" dirty="0">
                <a:latin typeface="Times New Roman" panose="02020603050405020304" pitchFamily="18" charset="0"/>
                <a:cs typeface="Times New Roman" panose="02020603050405020304" pitchFamily="18" charset="0"/>
              </a:rPr>
              <a:t>There are various software applications available to facilitate the creation of SysML models. We chose to use the Catia MagicDraw software with SysML plugin to facilitate the creation of package diagram for this assignment. </a:t>
            </a:r>
          </a:p>
          <a:p>
            <a:pPr algn="just"/>
            <a:r>
              <a:rPr lang="en-IN" sz="1400" dirty="0">
                <a:latin typeface="Times New Roman" panose="02020603050405020304" pitchFamily="18" charset="0"/>
                <a:cs typeface="Times New Roman" panose="02020603050405020304" pitchFamily="18" charset="0"/>
              </a:rPr>
              <a:t>We installed demo version of MagicDraw 19.0 SP4 LTR enterprise edition and then installed the SysML plugin from the Dassault.</a:t>
            </a:r>
          </a:p>
          <a:p>
            <a:pPr algn="just"/>
            <a:r>
              <a:rPr lang="en-IN" sz="1400" dirty="0">
                <a:latin typeface="Times New Roman" panose="02020603050405020304" pitchFamily="18" charset="0"/>
                <a:cs typeface="Times New Roman" panose="02020603050405020304" pitchFamily="18" charset="0"/>
              </a:rPr>
              <a:t>Created a new project with systems engineer perspective, and created the structure and package diagram for the Food Delivery Drone system.</a:t>
            </a: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FF77D5-E9EA-B5AC-CEA9-63976FFFED80}"/>
              </a:ext>
            </a:extLst>
          </p:cNvPr>
          <p:cNvSpPr txBox="1"/>
          <p:nvPr/>
        </p:nvSpPr>
        <p:spPr>
          <a:xfrm>
            <a:off x="8466227" y="4567826"/>
            <a:ext cx="325730" cy="246221"/>
          </a:xfrm>
          <a:prstGeom prst="rect">
            <a:avLst/>
          </a:prstGeom>
          <a:noFill/>
        </p:spPr>
        <p:txBody>
          <a:bodyPr wrap="none" rtlCol="0">
            <a:spAutoFit/>
          </a:bodyPr>
          <a:lstStyle/>
          <a:p>
            <a:r>
              <a:rPr lang="en-US" sz="1000" dirty="0"/>
              <a:t>04</a:t>
            </a:r>
          </a:p>
        </p:txBody>
      </p:sp>
      <p:sp>
        <p:nvSpPr>
          <p:cNvPr id="3" name="Title 3">
            <a:extLst>
              <a:ext uri="{FF2B5EF4-FFF2-40B4-BE49-F238E27FC236}">
                <a16:creationId xmlns:a16="http://schemas.microsoft.com/office/drawing/2014/main" id="{9E1A393E-415C-363D-7EB8-1209D61BB5A3}"/>
              </a:ext>
            </a:extLst>
          </p:cNvPr>
          <p:cNvSpPr>
            <a:spLocks noGrp="1"/>
          </p:cNvSpPr>
          <p:nvPr>
            <p:ph type="title"/>
          </p:nvPr>
        </p:nvSpPr>
        <p:spPr>
          <a:xfrm>
            <a:off x="457200" y="238999"/>
            <a:ext cx="8229600" cy="857250"/>
          </a:xfrm>
        </p:spPr>
        <p:txBody>
          <a:bodyPr>
            <a:normAutofit/>
          </a:bodyPr>
          <a:lstStyle/>
          <a:p>
            <a:r>
              <a:rPr lang="en-US" dirty="0"/>
              <a:t>Catia MagicDraw + SysML plugin</a:t>
            </a:r>
          </a:p>
        </p:txBody>
      </p:sp>
    </p:spTree>
    <p:extLst>
      <p:ext uri="{BB962C8B-B14F-4D97-AF65-F5344CB8AC3E}">
        <p14:creationId xmlns:p14="http://schemas.microsoft.com/office/powerpoint/2010/main" val="172908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128FA-8874-AA88-A7FD-30215DC58C1B}"/>
              </a:ext>
            </a:extLst>
          </p:cNvPr>
          <p:cNvSpPr>
            <a:spLocks noGrp="1"/>
          </p:cNvSpPr>
          <p:nvPr>
            <p:ph sz="quarter" idx="10"/>
          </p:nvPr>
        </p:nvSpPr>
        <p:spPr>
          <a:xfrm>
            <a:off x="457200" y="579540"/>
            <a:ext cx="8229600" cy="679450"/>
          </a:xfrm>
        </p:spPr>
        <p:txBody>
          <a:bodyPr/>
          <a:lstStyle/>
          <a:p>
            <a:r>
              <a:rPr lang="en-US" dirty="0">
                <a:latin typeface="Times New Roman" panose="02020603050405020304" pitchFamily="18" charset="0"/>
                <a:cs typeface="Times New Roman" panose="02020603050405020304" pitchFamily="18" charset="0"/>
              </a:rPr>
              <a:t>Part II</a:t>
            </a:r>
          </a:p>
        </p:txBody>
      </p:sp>
      <p:sp>
        <p:nvSpPr>
          <p:cNvPr id="3" name="Title 2">
            <a:extLst>
              <a:ext uri="{FF2B5EF4-FFF2-40B4-BE49-F238E27FC236}">
                <a16:creationId xmlns:a16="http://schemas.microsoft.com/office/drawing/2014/main" id="{06A323CC-6211-8768-9A0E-0B472405C110}"/>
              </a:ext>
            </a:extLst>
          </p:cNvPr>
          <p:cNvSpPr>
            <a:spLocks noGrp="1"/>
          </p:cNvSpPr>
          <p:nvPr>
            <p:ph type="title"/>
          </p:nvPr>
        </p:nvSpPr>
        <p:spPr>
          <a:xfrm>
            <a:off x="457200" y="1485900"/>
            <a:ext cx="8229600" cy="2237013"/>
          </a:xfrm>
        </p:spPr>
        <p:txBody>
          <a:bodyPr>
            <a:normAutofit/>
          </a:bodyPr>
          <a:lstStyle/>
          <a:p>
            <a:pPr>
              <a:lnSpc>
                <a:spcPct val="150000"/>
              </a:lnSpc>
            </a:pPr>
            <a:r>
              <a:rPr lang="en-IN" dirty="0"/>
              <a:t>Package Diagram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br>
              <a:rPr lang="en-US" dirty="0"/>
            </a:br>
            <a:endParaRPr lang="en-US" dirty="0"/>
          </a:p>
        </p:txBody>
      </p:sp>
      <p:sp>
        <p:nvSpPr>
          <p:cNvPr id="4" name="TextBox 3">
            <a:extLst>
              <a:ext uri="{FF2B5EF4-FFF2-40B4-BE49-F238E27FC236}">
                <a16:creationId xmlns:a16="http://schemas.microsoft.com/office/drawing/2014/main" id="{6F58BB26-4071-D848-34AE-062D6A675CAC}"/>
              </a:ext>
            </a:extLst>
          </p:cNvPr>
          <p:cNvSpPr txBox="1"/>
          <p:nvPr/>
        </p:nvSpPr>
        <p:spPr>
          <a:xfrm>
            <a:off x="8466227" y="4567826"/>
            <a:ext cx="325730" cy="246221"/>
          </a:xfrm>
          <a:prstGeom prst="rect">
            <a:avLst/>
          </a:prstGeom>
          <a:noFill/>
        </p:spPr>
        <p:txBody>
          <a:bodyPr wrap="none" rtlCol="0">
            <a:spAutoFit/>
          </a:bodyPr>
          <a:lstStyle/>
          <a:p>
            <a:r>
              <a:rPr lang="en-US" sz="1000" dirty="0">
                <a:solidFill>
                  <a:schemeClr val="bg1">
                    <a:lumMod val="95000"/>
                  </a:schemeClr>
                </a:solidFill>
              </a:rPr>
              <a:t>05</a:t>
            </a:r>
          </a:p>
        </p:txBody>
      </p:sp>
    </p:spTree>
    <p:extLst>
      <p:ext uri="{BB962C8B-B14F-4D97-AF65-F5344CB8AC3E}">
        <p14:creationId xmlns:p14="http://schemas.microsoft.com/office/powerpoint/2010/main" val="109373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06</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857250"/>
          </a:xfrm>
        </p:spPr>
        <p:txBody>
          <a:bodyPr/>
          <a:lstStyle/>
          <a:p>
            <a:r>
              <a:rPr lang="en-IN" dirty="0"/>
              <a:t>Top-Level Package Diagram</a:t>
            </a:r>
            <a:endParaRPr lang="en-US" dirty="0"/>
          </a:p>
        </p:txBody>
      </p:sp>
      <p:pic>
        <p:nvPicPr>
          <p:cNvPr id="9" name="Picture 8" descr="Graphical user interface, diagram&#10;&#10;Description automatically generated">
            <a:extLst>
              <a:ext uri="{FF2B5EF4-FFF2-40B4-BE49-F238E27FC236}">
                <a16:creationId xmlns:a16="http://schemas.microsoft.com/office/drawing/2014/main" id="{705C3C9C-D7DB-62A1-E471-D5308D69EA6F}"/>
              </a:ext>
            </a:extLst>
          </p:cNvPr>
          <p:cNvPicPr>
            <a:picLocks noChangeAspect="1"/>
          </p:cNvPicPr>
          <p:nvPr/>
        </p:nvPicPr>
        <p:blipFill>
          <a:blip r:embed="rId2"/>
          <a:stretch>
            <a:fillRect/>
          </a:stretch>
        </p:blipFill>
        <p:spPr>
          <a:xfrm>
            <a:off x="2726491" y="964801"/>
            <a:ext cx="5218161" cy="3603025"/>
          </a:xfrm>
          <a:prstGeom prst="rect">
            <a:avLst/>
          </a:prstGeom>
        </p:spPr>
      </p:pic>
      <p:pic>
        <p:nvPicPr>
          <p:cNvPr id="10" name="Picture 9" descr="Diagram&#10;&#10;Description automatically generated">
            <a:extLst>
              <a:ext uri="{FF2B5EF4-FFF2-40B4-BE49-F238E27FC236}">
                <a16:creationId xmlns:a16="http://schemas.microsoft.com/office/drawing/2014/main" id="{05504F81-AF49-2660-B942-0ADE30076BA5}"/>
              </a:ext>
            </a:extLst>
          </p:cNvPr>
          <p:cNvPicPr>
            <a:picLocks noChangeAspect="1"/>
          </p:cNvPicPr>
          <p:nvPr/>
        </p:nvPicPr>
        <p:blipFill>
          <a:blip r:embed="rId3"/>
          <a:stretch>
            <a:fillRect/>
          </a:stretch>
        </p:blipFill>
        <p:spPr>
          <a:xfrm>
            <a:off x="134977" y="994461"/>
            <a:ext cx="2541956" cy="2003263"/>
          </a:xfrm>
          <a:prstGeom prst="rect">
            <a:avLst/>
          </a:prstGeom>
        </p:spPr>
      </p:pic>
    </p:spTree>
    <p:extLst>
      <p:ext uri="{BB962C8B-B14F-4D97-AF65-F5344CB8AC3E}">
        <p14:creationId xmlns:p14="http://schemas.microsoft.com/office/powerpoint/2010/main" val="227917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07</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17125" y="97267"/>
            <a:ext cx="8229600" cy="857250"/>
          </a:xfrm>
        </p:spPr>
        <p:txBody>
          <a:bodyPr/>
          <a:lstStyle/>
          <a:p>
            <a:r>
              <a:rPr lang="en-IN" dirty="0"/>
              <a:t>Top-Level Package Diagram</a:t>
            </a:r>
            <a:endParaRPr lang="en-US" dirty="0"/>
          </a:p>
        </p:txBody>
      </p:sp>
      <p:sp>
        <p:nvSpPr>
          <p:cNvPr id="11" name="TextBox 10">
            <a:extLst>
              <a:ext uri="{FF2B5EF4-FFF2-40B4-BE49-F238E27FC236}">
                <a16:creationId xmlns:a16="http://schemas.microsoft.com/office/drawing/2014/main" id="{1D103BF2-AEFD-1943-7349-6754E4DFF853}"/>
              </a:ext>
            </a:extLst>
          </p:cNvPr>
          <p:cNvSpPr txBox="1"/>
          <p:nvPr/>
        </p:nvSpPr>
        <p:spPr>
          <a:xfrm>
            <a:off x="457200" y="1176122"/>
            <a:ext cx="8009027" cy="3000821"/>
          </a:xfrm>
          <a:prstGeom prst="rect">
            <a:avLst/>
          </a:prstGeom>
          <a:noFill/>
        </p:spPr>
        <p:txBody>
          <a:bodyPr wrap="square" numCol="1" rtlCol="0">
            <a:spAutoFit/>
          </a:bodyPr>
          <a:lstStyle/>
          <a:p>
            <a:pPr algn="l" rtl="0" fontAlgn="base">
              <a:lnSpc>
                <a:spcPct val="150000"/>
              </a:lnSpc>
            </a:pPr>
            <a:r>
              <a:rPr lang="en-US" sz="1400" b="0" i="0" dirty="0">
                <a:solidFill>
                  <a:srgbClr val="000000"/>
                </a:solidFill>
                <a:effectLst/>
                <a:latin typeface="Times New Roman" panose="02020603050405020304" pitchFamily="18" charset="0"/>
                <a:cs typeface="Times New Roman" panose="02020603050405020304" pitchFamily="18" charset="0"/>
              </a:rPr>
              <a:t>We have 4 packages at the top-level of the package diagram.</a:t>
            </a:r>
          </a:p>
          <a:p>
            <a:pPr marL="285750" indent="-285750" algn="l" rtl="0" fontAlgn="base">
              <a:lnSpc>
                <a:spcPct val="150000"/>
              </a:lnSpc>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Operations and Logistics</a:t>
            </a:r>
          </a:p>
          <a:p>
            <a:pPr lvl="1" fontAlgn="base"/>
            <a:r>
              <a:rPr lang="en-US" sz="1400" dirty="0">
                <a:solidFill>
                  <a:srgbClr val="000000"/>
                </a:solidFill>
                <a:latin typeface="Times New Roman" panose="02020603050405020304" pitchFamily="18" charset="0"/>
                <a:cs typeface="Times New Roman" panose="02020603050405020304" pitchFamily="18" charset="0"/>
              </a:rPr>
              <a:t>This package encapsulates all the elements concerned to the food delivery operations and logistics.</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lnSpc>
                <a:spcPct val="150000"/>
              </a:lnSpc>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Drone Development &amp; Maintenance</a:t>
            </a:r>
          </a:p>
          <a:p>
            <a:pPr algn="l" rtl="0" fontAlgn="base"/>
            <a:r>
              <a:rPr lang="en-US" sz="1400" dirty="0">
                <a:solidFill>
                  <a:srgbClr val="000000"/>
                </a:solidFill>
                <a:latin typeface="Times New Roman" panose="02020603050405020304" pitchFamily="18" charset="0"/>
                <a:cs typeface="Times New Roman" panose="02020603050405020304" pitchFamily="18" charset="0"/>
              </a:rPr>
              <a:t>	This package encapsulates </a:t>
            </a:r>
            <a:r>
              <a:rPr lang="en-US" sz="1400" b="0" i="0" dirty="0">
                <a:solidFill>
                  <a:srgbClr val="000000"/>
                </a:solidFill>
                <a:effectLst/>
                <a:latin typeface="Times New Roman" panose="02020603050405020304" pitchFamily="18" charset="0"/>
                <a:cs typeface="Times New Roman" panose="02020603050405020304" pitchFamily="18" charset="0"/>
              </a:rPr>
              <a:t> all the elements concerned to the food delivery drone (</a:t>
            </a:r>
            <a:r>
              <a:rPr lang="en-US" sz="1400" b="0" i="0" dirty="0" err="1">
                <a:solidFill>
                  <a:srgbClr val="000000"/>
                </a:solidFill>
                <a:effectLst/>
                <a:latin typeface="Times New Roman" panose="02020603050405020304" pitchFamily="18" charset="0"/>
                <a:cs typeface="Times New Roman" panose="02020603050405020304" pitchFamily="18" charset="0"/>
              </a:rPr>
              <a:t>i.e</a:t>
            </a:r>
            <a:r>
              <a:rPr lang="en-US" sz="1400" b="0" i="0" dirty="0">
                <a:solidFill>
                  <a:srgbClr val="000000"/>
                </a:solidFill>
                <a:effectLst/>
                <a:latin typeface="Times New Roman" panose="02020603050405020304" pitchFamily="18" charset="0"/>
                <a:cs typeface="Times New Roman" panose="02020603050405020304" pitchFamily="18" charset="0"/>
              </a:rPr>
              <a:t>, specification and 	requirements, operational manuals and other documents related to the drone itself.)</a:t>
            </a:r>
          </a:p>
          <a:p>
            <a:pPr marL="285750" indent="-285750" algn="l" rtl="0" fontAlgn="base">
              <a:lnSpc>
                <a:spcPct val="150000"/>
              </a:lnSpc>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Finance &amp; Revenue </a:t>
            </a:r>
          </a:p>
          <a:p>
            <a:pPr lvl="1" fontAlgn="base"/>
            <a:r>
              <a:rPr lang="en-US" sz="1400" dirty="0">
                <a:solidFill>
                  <a:srgbClr val="000000"/>
                </a:solidFill>
                <a:latin typeface="Times New Roman" panose="02020603050405020304" pitchFamily="18" charset="0"/>
                <a:cs typeface="Times New Roman" panose="02020603050405020304" pitchFamily="18" charset="0"/>
              </a:rPr>
              <a:t>This package encapsulate all the elements concerned with finances of the system.</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lnSpc>
                <a:spcPct val="150000"/>
              </a:lnSpc>
              <a:buFont typeface="Wingdings" pitchFamily="2" charset="2"/>
              <a:buChar char="§"/>
            </a:pPr>
            <a:r>
              <a:rPr lang="en-US" sz="1400" b="0" i="0" dirty="0">
                <a:solidFill>
                  <a:srgbClr val="000000"/>
                </a:solidFill>
                <a:effectLst/>
                <a:latin typeface="Times New Roman" panose="02020603050405020304" pitchFamily="18" charset="0"/>
                <a:cs typeface="Times New Roman" panose="02020603050405020304" pitchFamily="18" charset="0"/>
              </a:rPr>
              <a:t>Customer support </a:t>
            </a:r>
          </a:p>
          <a:p>
            <a:pPr lvl="1" fontAlgn="base"/>
            <a:r>
              <a:rPr lang="en-US" sz="1400" dirty="0">
                <a:solidFill>
                  <a:srgbClr val="000000"/>
                </a:solidFill>
                <a:latin typeface="Times New Roman" panose="02020603050405020304" pitchFamily="18" charset="0"/>
                <a:cs typeface="Times New Roman" panose="02020603050405020304" pitchFamily="18" charset="0"/>
              </a:rPr>
              <a:t>This package encapsulate all the elements concerned to customer who order food through our system.</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88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DCE9-2EA5-36D2-ECAC-AEB12E0B16C4}"/>
              </a:ext>
            </a:extLst>
          </p:cNvPr>
          <p:cNvSpPr txBox="1"/>
          <p:nvPr/>
        </p:nvSpPr>
        <p:spPr>
          <a:xfrm>
            <a:off x="8466227" y="4567826"/>
            <a:ext cx="360996" cy="246221"/>
          </a:xfrm>
          <a:prstGeom prst="rect">
            <a:avLst/>
          </a:prstGeom>
          <a:noFill/>
        </p:spPr>
        <p:txBody>
          <a:bodyPr wrap="none" rtlCol="0">
            <a:spAutoFit/>
          </a:bodyPr>
          <a:lstStyle/>
          <a:p>
            <a:r>
              <a:rPr lang="en-US" sz="1000" dirty="0"/>
              <a:t> 08</a:t>
            </a:r>
          </a:p>
        </p:txBody>
      </p:sp>
      <p:sp>
        <p:nvSpPr>
          <p:cNvPr id="6" name="Title 3">
            <a:extLst>
              <a:ext uri="{FF2B5EF4-FFF2-40B4-BE49-F238E27FC236}">
                <a16:creationId xmlns:a16="http://schemas.microsoft.com/office/drawing/2014/main" id="{64536063-8F80-6770-7117-D1E14FAD45AA}"/>
              </a:ext>
            </a:extLst>
          </p:cNvPr>
          <p:cNvSpPr>
            <a:spLocks noGrp="1"/>
          </p:cNvSpPr>
          <p:nvPr>
            <p:ph type="title"/>
          </p:nvPr>
        </p:nvSpPr>
        <p:spPr>
          <a:xfrm>
            <a:off x="457200" y="238999"/>
            <a:ext cx="8229600" cy="857250"/>
          </a:xfrm>
        </p:spPr>
        <p:txBody>
          <a:bodyPr/>
          <a:lstStyle/>
          <a:p>
            <a:r>
              <a:rPr lang="en-IN" dirty="0"/>
              <a:t>Lower-Level Package Diagram</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1C26EC7B-A2A7-06B4-9B3B-E00FA07AD719}"/>
              </a:ext>
            </a:extLst>
          </p:cNvPr>
          <p:cNvPicPr>
            <a:picLocks noChangeAspect="1"/>
          </p:cNvPicPr>
          <p:nvPr/>
        </p:nvPicPr>
        <p:blipFill>
          <a:blip r:embed="rId2"/>
          <a:stretch>
            <a:fillRect/>
          </a:stretch>
        </p:blipFill>
        <p:spPr>
          <a:xfrm>
            <a:off x="2704904" y="1107446"/>
            <a:ext cx="5008775" cy="3120049"/>
          </a:xfrm>
          <a:prstGeom prst="rect">
            <a:avLst/>
          </a:prstGeom>
        </p:spPr>
      </p:pic>
      <p:pic>
        <p:nvPicPr>
          <p:cNvPr id="7" name="Picture 6" descr="Text&#10;&#10;Description automatically generated">
            <a:extLst>
              <a:ext uri="{FF2B5EF4-FFF2-40B4-BE49-F238E27FC236}">
                <a16:creationId xmlns:a16="http://schemas.microsoft.com/office/drawing/2014/main" id="{80B5C402-71A8-0816-7133-846C6FC115CF}"/>
              </a:ext>
            </a:extLst>
          </p:cNvPr>
          <p:cNvPicPr>
            <a:picLocks noChangeAspect="1"/>
          </p:cNvPicPr>
          <p:nvPr/>
        </p:nvPicPr>
        <p:blipFill>
          <a:blip r:embed="rId3"/>
          <a:stretch>
            <a:fillRect/>
          </a:stretch>
        </p:blipFill>
        <p:spPr>
          <a:xfrm>
            <a:off x="165646" y="1343977"/>
            <a:ext cx="2539258" cy="992040"/>
          </a:xfrm>
          <a:prstGeom prst="rect">
            <a:avLst/>
          </a:prstGeom>
        </p:spPr>
      </p:pic>
    </p:spTree>
    <p:extLst>
      <p:ext uri="{BB962C8B-B14F-4D97-AF65-F5344CB8AC3E}">
        <p14:creationId xmlns:p14="http://schemas.microsoft.com/office/powerpoint/2010/main" val="3968513822"/>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2.xml><?xml version="1.0" encoding="utf-8"?>
<ds:datastoreItem xmlns:ds="http://schemas.openxmlformats.org/officeDocument/2006/customXml" ds:itemID="{DAF4F739-B76C-4907-A1E7-133652B3E27E}">
  <ds:schemaRefs>
    <ds:schemaRef ds:uri="56169281-d10e-4687-8d86-e0ae9795bb4c"/>
    <ds:schemaRef ds:uri="d98033a5-711e-4d41-9a92-34dc22feb1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99CAED-701D-44BF-B45E-0631AD0D07E6}">
  <ds:schemaRefs>
    <ds:schemaRef ds:uri="http://www.w3.org/XML/1998/namespace"/>
    <ds:schemaRef ds:uri="http://purl.org/dc/dcmitype/"/>
    <ds:schemaRef ds:uri="56169281-d10e-4687-8d86-e0ae9795bb4c"/>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d98033a5-711e-4d41-9a92-34dc22feb152"/>
    <ds:schemaRef ds:uri="http://purl.org/dc/term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891</TotalTime>
  <Words>859</Words>
  <Application>Microsoft Office PowerPoint</Application>
  <PresentationFormat>On-screen Show (16:9)</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UTA Accessible Template</vt:lpstr>
      <vt:lpstr>PowerPoint Presentation</vt:lpstr>
      <vt:lpstr>Assignment Tasks</vt:lpstr>
      <vt:lpstr>SysML </vt:lpstr>
      <vt:lpstr>SysML</vt:lpstr>
      <vt:lpstr>Catia MagicDraw + SysML plugin</vt:lpstr>
      <vt:lpstr>Package Diagram  </vt:lpstr>
      <vt:lpstr>Top-Level Package Diagram</vt:lpstr>
      <vt:lpstr>Top-Level Package Diagram</vt:lpstr>
      <vt:lpstr>Lower-Level Package Diagram</vt:lpstr>
      <vt:lpstr>Lower-Level Package Diagram</vt:lpstr>
      <vt:lpstr>Lower-Level Package Diagram</vt:lpstr>
      <vt:lpstr>Lower-Level Package Diagram</vt:lpstr>
      <vt:lpstr>Package-Organization Rationale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Penmetsa, Gopal Krishna Raju</cp:lastModifiedBy>
  <cp:revision>11</cp:revision>
  <dcterms:created xsi:type="dcterms:W3CDTF">2021-08-31T19:16:02Z</dcterms:created>
  <dcterms:modified xsi:type="dcterms:W3CDTF">2023-01-19T16:25:23Z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