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55" r:id="rId5"/>
    <p:sldId id="336" r:id="rId6"/>
    <p:sldId id="312" r:id="rId7"/>
    <p:sldId id="381" r:id="rId8"/>
    <p:sldId id="391" r:id="rId9"/>
    <p:sldId id="393" r:id="rId10"/>
    <p:sldId id="392" r:id="rId11"/>
    <p:sldId id="380" r:id="rId12"/>
    <p:sldId id="382" r:id="rId13"/>
    <p:sldId id="394" r:id="rId14"/>
    <p:sldId id="395" r:id="rId15"/>
    <p:sldId id="396" r:id="rId16"/>
    <p:sldId id="37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9B"/>
    <a:srgbClr val="0060A4"/>
    <a:srgbClr val="FC2184"/>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BCB16-A481-574D-AA65-1D91113F7940}" v="11" dt="2022-11-29T05:55:47.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94674"/>
  </p:normalViewPr>
  <p:slideViewPr>
    <p:cSldViewPr snapToGrid="0">
      <p:cViewPr varScale="1">
        <p:scale>
          <a:sx n="136" d="100"/>
          <a:sy n="136" d="100"/>
        </p:scale>
        <p:origin x="208" y="192"/>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11/29/22</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a:t>My Title</a:t>
            </a:r>
          </a:p>
        </p:txBody>
      </p: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My Name</a:t>
            </a:r>
          </a:p>
        </p:txBody>
      </p:sp>
      <p:cxnSp>
        <p:nvCxnSpPr>
          <p:cNvPr id="9" name="Line">
            <a:extLst>
              <a:ext uri="{FF2B5EF4-FFF2-40B4-BE49-F238E27FC236}">
                <a16:creationId xmlns:a16="http://schemas.microsoft.com/office/drawing/2014/main" id="{F961A44D-63B2-3547-B671-D76FD4AAA4C8}"/>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a:t>Presentation Title</a:t>
            </a:r>
          </a:p>
        </p:txBody>
      </p:sp>
    </p:spTree>
    <p:extLst>
      <p:ext uri="{BB962C8B-B14F-4D97-AF65-F5344CB8AC3E}">
        <p14:creationId xmlns:p14="http://schemas.microsoft.com/office/powerpoint/2010/main" val="194095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a:t>My Title</a:t>
            </a:r>
          </a:p>
        </p:txBody>
      </p: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My Name</a:t>
            </a:r>
          </a:p>
        </p:txBody>
      </p:sp>
      <p:cxnSp>
        <p:nvCxnSpPr>
          <p:cNvPr id="9" name="Line">
            <a:extLst>
              <a:ext uri="{FF2B5EF4-FFF2-40B4-BE49-F238E27FC236}">
                <a16:creationId xmlns:a16="http://schemas.microsoft.com/office/drawing/2014/main" id="{F961A44D-63B2-3547-B671-D76FD4AAA4C8}"/>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a:t>Presentation Title</a:t>
            </a:r>
          </a:p>
        </p:txBody>
      </p:sp>
    </p:spTree>
    <p:extLst>
      <p:ext uri="{BB962C8B-B14F-4D97-AF65-F5344CB8AC3E}">
        <p14:creationId xmlns:p14="http://schemas.microsoft.com/office/powerpoint/2010/main" val="175024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p>
        </p:txBody>
      </p:sp>
    </p:spTree>
    <p:extLst>
      <p:ext uri="{BB962C8B-B14F-4D97-AF65-F5344CB8AC3E}">
        <p14:creationId xmlns:p14="http://schemas.microsoft.com/office/powerpoint/2010/main" val="426696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1146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p>
        </p:txBody>
      </p:sp>
    </p:spTree>
    <p:extLst>
      <p:ext uri="{BB962C8B-B14F-4D97-AF65-F5344CB8AC3E}">
        <p14:creationId xmlns:p14="http://schemas.microsoft.com/office/powerpoint/2010/main" val="318146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9332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378095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323859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50" r:id="rId4"/>
    <p:sldLayoutId id="2147483652" r:id="rId5"/>
    <p:sldLayoutId id="2147483659" r:id="rId6"/>
    <p:sldLayoutId id="2147483662" r:id="rId7"/>
    <p:sldLayoutId id="2147483660" r:id="rId8"/>
    <p:sldLayoutId id="2147483661" r:id="rId9"/>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F8ADC-E395-1ACD-0B74-16DED5BF8CCF}"/>
              </a:ext>
            </a:extLst>
          </p:cNvPr>
          <p:cNvSpPr txBox="1"/>
          <p:nvPr/>
        </p:nvSpPr>
        <p:spPr>
          <a:xfrm>
            <a:off x="4425044" y="1944787"/>
            <a:ext cx="4718956" cy="3077766"/>
          </a:xfrm>
          <a:prstGeom prst="rect">
            <a:avLst/>
          </a:prstGeom>
          <a:noFill/>
        </p:spPr>
        <p:txBody>
          <a:bodyPr wrap="square" lIns="91440" tIns="45720" rIns="91440" bIns="45720" rtlCol="0" anchor="t">
            <a:spAutoFit/>
          </a:bodyPr>
          <a:lstStyle/>
          <a:p>
            <a:pPr lvl="0"/>
            <a:r>
              <a:rPr kumimoji="0" lang="en-IN" sz="2400" b="0" i="0" u="none" strike="noStrike" kern="1200" cap="none" spc="0" normalizeH="0" baseline="0" noProof="0" dirty="0">
                <a:ln>
                  <a:noFill/>
                </a:ln>
                <a:solidFill>
                  <a:schemeClr val="bg1"/>
                </a:solidFill>
                <a:effectLst/>
                <a:uLnTx/>
                <a:uFillTx/>
                <a:latin typeface="Times New Roman"/>
                <a:cs typeface="Times New Roman"/>
              </a:rPr>
              <a:t>Team II Members</a:t>
            </a:r>
            <a:endParaRPr lang="en-IN" sz="24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err="1">
                <a:ln>
                  <a:noFill/>
                </a:ln>
                <a:solidFill>
                  <a:schemeClr val="bg1"/>
                </a:solidFill>
                <a:effectLst/>
                <a:uLnTx/>
                <a:uFillTx/>
                <a:latin typeface="Times New Roman"/>
                <a:cs typeface="Times New Roman"/>
              </a:rPr>
              <a:t>Noran</a:t>
            </a:r>
            <a:r>
              <a:rPr kumimoji="0" lang="en-IN" sz="2400" b="0" i="0" u="none" strike="noStrike" kern="1200" cap="none" spc="0" normalizeH="0" baseline="0" noProof="0" dirty="0">
                <a:ln>
                  <a:noFill/>
                </a:ln>
                <a:solidFill>
                  <a:schemeClr val="bg1"/>
                </a:solidFill>
                <a:effectLst/>
                <a:uLnTx/>
                <a:uFillTx/>
                <a:latin typeface="Times New Roman"/>
                <a:cs typeface="Times New Roman"/>
              </a:rPr>
              <a:t> </a:t>
            </a:r>
            <a:r>
              <a:rPr kumimoji="0" lang="en-IN" sz="2400" b="0" i="0" u="none" strike="noStrike" kern="1200" cap="none" spc="0" normalizeH="0" baseline="0" noProof="0" dirty="0" err="1">
                <a:ln>
                  <a:noFill/>
                </a:ln>
                <a:solidFill>
                  <a:schemeClr val="bg1"/>
                </a:solidFill>
                <a:effectLst/>
                <a:uLnTx/>
                <a:uFillTx/>
                <a:latin typeface="Times New Roman"/>
                <a:cs typeface="Times New Roman"/>
              </a:rPr>
              <a:t>Abulaila</a:t>
            </a:r>
            <a:r>
              <a:rPr lang="en-IN" sz="2400" dirty="0">
                <a:solidFill>
                  <a:schemeClr val="bg1"/>
                </a:solidFill>
                <a:latin typeface="Times New Roman"/>
                <a:cs typeface="Times New Roman"/>
              </a:rPr>
              <a:t> </a:t>
            </a:r>
            <a:r>
              <a:rPr lang="en-IN" sz="2000" dirty="0">
                <a:solidFill>
                  <a:schemeClr val="bg1"/>
                </a:solidFill>
                <a:latin typeface="Times New Roman"/>
                <a:cs typeface="Times New Roman"/>
              </a:rPr>
              <a:t>(noran.abulaila@mavs.uta.edu)</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a:ln>
                  <a:noFill/>
                </a:ln>
                <a:solidFill>
                  <a:schemeClr val="bg1"/>
                </a:solidFill>
                <a:effectLst/>
                <a:uLnTx/>
                <a:uFillTx/>
                <a:latin typeface="Times New Roman"/>
                <a:cs typeface="Times New Roman"/>
              </a:rPr>
              <a:t>Lekhya Sindura Nadella </a:t>
            </a:r>
            <a:r>
              <a:rPr kumimoji="0" lang="en-IN" sz="2000" b="0" i="0" u="none" strike="noStrike" kern="1200" cap="none" spc="0" normalizeH="0" baseline="0" noProof="0" dirty="0">
                <a:ln>
                  <a:noFill/>
                </a:ln>
                <a:solidFill>
                  <a:schemeClr val="bg1"/>
                </a:solidFill>
                <a:effectLst/>
                <a:uLnTx/>
                <a:uFillTx/>
                <a:latin typeface="Times New Roman"/>
                <a:cs typeface="Times New Roman"/>
              </a:rPr>
              <a:t>(lxn8999@mavs.uta.edu) (Point of Contact) </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a:ln>
                  <a:noFill/>
                </a:ln>
                <a:solidFill>
                  <a:schemeClr val="bg1"/>
                </a:solidFill>
                <a:effectLst/>
                <a:uLnTx/>
                <a:uFillTx/>
                <a:latin typeface="Times New Roman"/>
                <a:cs typeface="Times New Roman"/>
              </a:rPr>
              <a:t>Gopal </a:t>
            </a:r>
            <a:r>
              <a:rPr kumimoji="0" lang="en-IN" sz="2400" b="0" i="0" u="none" strike="noStrike" kern="1200" cap="none" spc="0" normalizeH="0" baseline="0" noProof="0" dirty="0" err="1">
                <a:ln>
                  <a:noFill/>
                </a:ln>
                <a:solidFill>
                  <a:schemeClr val="bg1"/>
                </a:solidFill>
                <a:effectLst/>
                <a:uLnTx/>
                <a:uFillTx/>
                <a:latin typeface="Times New Roman"/>
                <a:cs typeface="Times New Roman"/>
              </a:rPr>
              <a:t>Penmetsa</a:t>
            </a:r>
            <a:r>
              <a:rPr kumimoji="0" lang="en-IN" sz="2400" b="0" i="0" u="none" strike="noStrike" kern="1200" cap="none" spc="0" normalizeH="0" baseline="0" noProof="0" dirty="0">
                <a:ln>
                  <a:noFill/>
                </a:ln>
                <a:solidFill>
                  <a:schemeClr val="bg1"/>
                </a:solidFill>
                <a:effectLst/>
                <a:uLnTx/>
                <a:uFillTx/>
                <a:latin typeface="Times New Roman"/>
                <a:cs typeface="Times New Roman"/>
              </a:rPr>
              <a:t> </a:t>
            </a:r>
            <a:r>
              <a:rPr lang="en-IN" sz="2000" dirty="0">
                <a:solidFill>
                  <a:schemeClr val="bg1"/>
                </a:solidFill>
                <a:latin typeface="Times New Roman"/>
                <a:cs typeface="Times New Roman"/>
              </a:rPr>
              <a:t>(gkp8869@mavs.uta.edu)</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EF5E3DC0-26DE-65DB-35DD-58A0452D37B7}"/>
              </a:ext>
            </a:extLst>
          </p:cNvPr>
          <p:cNvSpPr txBox="1">
            <a:spLocks/>
          </p:cNvSpPr>
          <p:nvPr/>
        </p:nvSpPr>
        <p:spPr>
          <a:xfrm>
            <a:off x="201168" y="263869"/>
            <a:ext cx="4069174" cy="3685032"/>
          </a:xfrm>
          <a:prstGeom prst="ellipse">
            <a:avLst/>
          </a:prstGeom>
          <a:solidFill>
            <a:srgbClr val="0060A4"/>
          </a:solidFill>
          <a:ln>
            <a:noFill/>
          </a:ln>
        </p:spPr>
        <p:txBody>
          <a:bodyPr vert="horz" lIns="182880" tIns="182880" rIns="182880" bIns="182880" rtlCol="0" anchor="ctr">
            <a:normAutofit/>
          </a:bodyPr>
          <a:lstStyle>
            <a:lvl1pPr algn="ctr" defTabSz="457200" rtl="0" eaLnBrk="1" latinLnBrk="0" hangingPunct="1">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a:lstStyle>
          <a:p>
            <a:r>
              <a:rPr lang="en-US" sz="2800" dirty="0">
                <a:latin typeface="Times New Roman" panose="02020603050405020304" pitchFamily="18" charset="0"/>
                <a:cs typeface="Times New Roman" panose="02020603050405020304" pitchFamily="18" charset="0"/>
              </a:rPr>
              <a:t>Assignment #10</a:t>
            </a:r>
            <a:br>
              <a:rPr lang="en-US" sz="2400" dirty="0">
                <a:latin typeface="Times New Roman" panose="02020603050405020304" pitchFamily="18" charset="0"/>
                <a:cs typeface="Times New Roman" panose="02020603050405020304" pitchFamily="18" charset="0"/>
              </a:rPr>
            </a:br>
            <a:r>
              <a:rPr kumimoji="0" lang="en-IN"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IE5351 Introduction to Systems Engineering</a:t>
            </a:r>
            <a:endParaRPr lang="en-US" sz="2300" cap="all" spc="200" dirty="0">
              <a:solidFill>
                <a:srgbClr val="FFFFFF"/>
              </a:solidFill>
              <a:latin typeface="+mj-lt"/>
            </a:endParaRPr>
          </a:p>
        </p:txBody>
      </p:sp>
    </p:spTree>
    <p:extLst>
      <p:ext uri="{BB962C8B-B14F-4D97-AF65-F5344CB8AC3E}">
        <p14:creationId xmlns:p14="http://schemas.microsoft.com/office/powerpoint/2010/main" val="229314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09</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572036"/>
          </a:xfrm>
        </p:spPr>
        <p:txBody>
          <a:bodyPr>
            <a:normAutofit/>
          </a:bodyPr>
          <a:lstStyle/>
          <a:p>
            <a:r>
              <a:rPr lang="en-IN" sz="2400" dirty="0"/>
              <a:t>Requirement Diagram</a:t>
            </a:r>
            <a:endParaRPr lang="en-US" sz="2400" dirty="0"/>
          </a:p>
        </p:txBody>
      </p:sp>
      <p:pic>
        <p:nvPicPr>
          <p:cNvPr id="8" name="Picture 7" descr="Diagram&#10;&#10;Description automatically generated">
            <a:extLst>
              <a:ext uri="{FF2B5EF4-FFF2-40B4-BE49-F238E27FC236}">
                <a16:creationId xmlns:a16="http://schemas.microsoft.com/office/drawing/2014/main" id="{54287012-C9B3-4710-B395-DEA61E78BE6F}"/>
              </a:ext>
            </a:extLst>
          </p:cNvPr>
          <p:cNvPicPr>
            <a:picLocks noChangeAspect="1"/>
          </p:cNvPicPr>
          <p:nvPr/>
        </p:nvPicPr>
        <p:blipFill>
          <a:blip r:embed="rId2"/>
          <a:stretch>
            <a:fillRect/>
          </a:stretch>
        </p:blipFill>
        <p:spPr>
          <a:xfrm>
            <a:off x="1264364" y="732285"/>
            <a:ext cx="6976521" cy="4081762"/>
          </a:xfrm>
          <a:prstGeom prst="rect">
            <a:avLst/>
          </a:prstGeom>
        </p:spPr>
      </p:pic>
    </p:spTree>
    <p:extLst>
      <p:ext uri="{BB962C8B-B14F-4D97-AF65-F5344CB8AC3E}">
        <p14:creationId xmlns:p14="http://schemas.microsoft.com/office/powerpoint/2010/main" val="47743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10</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572036"/>
          </a:xfrm>
        </p:spPr>
        <p:txBody>
          <a:bodyPr>
            <a:normAutofit/>
          </a:bodyPr>
          <a:lstStyle/>
          <a:p>
            <a:r>
              <a:rPr lang="en-IN" sz="2400" dirty="0"/>
              <a:t>Requirement Decomposition</a:t>
            </a:r>
            <a:endParaRPr lang="en-US" sz="2400" dirty="0"/>
          </a:p>
        </p:txBody>
      </p:sp>
      <p:pic>
        <p:nvPicPr>
          <p:cNvPr id="4" name="Picture 3" descr="Diagram&#10;&#10;Description automatically generated">
            <a:extLst>
              <a:ext uri="{FF2B5EF4-FFF2-40B4-BE49-F238E27FC236}">
                <a16:creationId xmlns:a16="http://schemas.microsoft.com/office/drawing/2014/main" id="{397898D4-F22D-D9FF-C54E-856AD23EA5F0}"/>
              </a:ext>
            </a:extLst>
          </p:cNvPr>
          <p:cNvPicPr>
            <a:picLocks noChangeAspect="1"/>
          </p:cNvPicPr>
          <p:nvPr/>
        </p:nvPicPr>
        <p:blipFill>
          <a:blip r:embed="rId2"/>
          <a:stretch>
            <a:fillRect/>
          </a:stretch>
        </p:blipFill>
        <p:spPr>
          <a:xfrm>
            <a:off x="316777" y="1198742"/>
            <a:ext cx="4443933" cy="2746015"/>
          </a:xfrm>
          <a:prstGeom prst="rect">
            <a:avLst/>
          </a:prstGeom>
        </p:spPr>
      </p:pic>
      <p:sp>
        <p:nvSpPr>
          <p:cNvPr id="2" name="TextBox 1">
            <a:extLst>
              <a:ext uri="{FF2B5EF4-FFF2-40B4-BE49-F238E27FC236}">
                <a16:creationId xmlns:a16="http://schemas.microsoft.com/office/drawing/2014/main" id="{C17AADC4-4B56-B27A-9556-71A08D5CC67A}"/>
              </a:ext>
            </a:extLst>
          </p:cNvPr>
          <p:cNvSpPr txBox="1"/>
          <p:nvPr/>
        </p:nvSpPr>
        <p:spPr>
          <a:xfrm>
            <a:off x="5043340" y="1272618"/>
            <a:ext cx="3783883" cy="184665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Requirement</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US" sz="1600" dirty="0">
                <a:latin typeface="Times New Roman" panose="02020603050405020304" pitchFamily="18" charset="0"/>
                <a:cs typeface="Times New Roman" panose="02020603050405020304" pitchFamily="18" charset="0"/>
              </a:rPr>
              <a:t>Drone must be able to navigate to the delivery location after picking up the food from the restaurant and shall have the ability to pick the shortest route to optimize the delivery time.</a:t>
            </a:r>
          </a:p>
        </p:txBody>
      </p:sp>
    </p:spTree>
    <p:extLst>
      <p:ext uri="{BB962C8B-B14F-4D97-AF65-F5344CB8AC3E}">
        <p14:creationId xmlns:p14="http://schemas.microsoft.com/office/powerpoint/2010/main" val="162723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11</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572036"/>
          </a:xfrm>
        </p:spPr>
        <p:txBody>
          <a:bodyPr>
            <a:normAutofit/>
          </a:bodyPr>
          <a:lstStyle/>
          <a:p>
            <a:r>
              <a:rPr lang="en-IN" sz="2400" dirty="0"/>
              <a:t>Requirement Decomposition</a:t>
            </a:r>
            <a:endParaRPr lang="en-US" sz="2400" dirty="0"/>
          </a:p>
        </p:txBody>
      </p:sp>
      <p:pic>
        <p:nvPicPr>
          <p:cNvPr id="4" name="Picture 3" descr="Diagram&#10;&#10;Description automatically generated">
            <a:extLst>
              <a:ext uri="{FF2B5EF4-FFF2-40B4-BE49-F238E27FC236}">
                <a16:creationId xmlns:a16="http://schemas.microsoft.com/office/drawing/2014/main" id="{397898D4-F22D-D9FF-C54E-856AD23EA5F0}"/>
              </a:ext>
            </a:extLst>
          </p:cNvPr>
          <p:cNvPicPr>
            <a:picLocks noChangeAspect="1"/>
          </p:cNvPicPr>
          <p:nvPr/>
        </p:nvPicPr>
        <p:blipFill>
          <a:blip r:embed="rId2"/>
          <a:stretch>
            <a:fillRect/>
          </a:stretch>
        </p:blipFill>
        <p:spPr>
          <a:xfrm>
            <a:off x="294574" y="1189008"/>
            <a:ext cx="4443933" cy="2746015"/>
          </a:xfrm>
          <a:prstGeom prst="rect">
            <a:avLst/>
          </a:prstGeom>
        </p:spPr>
      </p:pic>
      <p:sp>
        <p:nvSpPr>
          <p:cNvPr id="2" name="TextBox 1">
            <a:extLst>
              <a:ext uri="{FF2B5EF4-FFF2-40B4-BE49-F238E27FC236}">
                <a16:creationId xmlns:a16="http://schemas.microsoft.com/office/drawing/2014/main" id="{C17AADC4-4B56-B27A-9556-71A08D5CC67A}"/>
              </a:ext>
            </a:extLst>
          </p:cNvPr>
          <p:cNvSpPr txBox="1"/>
          <p:nvPr/>
        </p:nvSpPr>
        <p:spPr>
          <a:xfrm>
            <a:off x="5043340" y="1189008"/>
            <a:ext cx="3783883" cy="270843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Requirement Relations</a:t>
            </a:r>
          </a:p>
          <a:p>
            <a:pPr marL="285750" indent="-285750">
              <a:buFont typeface="Wingdings"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US" sz="1400" dirty="0">
                <a:latin typeface="Times New Roman" panose="02020603050405020304" pitchFamily="18" charset="0"/>
                <a:cs typeface="Times New Roman" panose="02020603050405020304" pitchFamily="18" charset="0"/>
              </a:rPr>
              <a:t>The requirement navigation also derives the requirement location update for which the drone should update its location throughout its commute.</a:t>
            </a:r>
          </a:p>
          <a:p>
            <a:pPr marL="285750" indent="-285750">
              <a:buFont typeface="Wingdings" pitchFamily="2" charset="2"/>
              <a:buChar char="§"/>
            </a:pPr>
            <a:r>
              <a:rPr lang="en-US" sz="1400" dirty="0">
                <a:latin typeface="Times New Roman" panose="02020603050405020304" pitchFamily="18" charset="0"/>
                <a:cs typeface="Times New Roman" panose="02020603050405020304" pitchFamily="18" charset="0"/>
              </a:rPr>
              <a:t>The requirement navigation shall also verify the requirement of delivery time for which the systems provide expected time of delivery to the customer upon order processing.</a:t>
            </a:r>
          </a:p>
          <a:p>
            <a:pPr marL="285750" indent="-285750">
              <a:buFont typeface="Wingdings" pitchFamily="2" charset="2"/>
              <a:buChar char="§"/>
            </a:pPr>
            <a:r>
              <a:rPr lang="en-US" sz="1400" dirty="0">
                <a:latin typeface="Times New Roman" panose="02020603050405020304" pitchFamily="18" charset="0"/>
                <a:cs typeface="Times New Roman" panose="02020603050405020304" pitchFamily="18" charset="0"/>
              </a:rPr>
              <a:t>The requirement multi-modal commute must be satisfied by navigation.</a:t>
            </a:r>
          </a:p>
        </p:txBody>
      </p:sp>
    </p:spTree>
    <p:extLst>
      <p:ext uri="{BB962C8B-B14F-4D97-AF65-F5344CB8AC3E}">
        <p14:creationId xmlns:p14="http://schemas.microsoft.com/office/powerpoint/2010/main" val="25547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DC179-769C-67FC-BC8E-7BD2B2CA8AAF}"/>
              </a:ext>
            </a:extLst>
          </p:cNvPr>
          <p:cNvSpPr>
            <a:spLocks noGrp="1"/>
          </p:cNvSpPr>
          <p:nvPr>
            <p:ph sz="half" idx="1"/>
          </p:nvPr>
        </p:nvSpPr>
        <p:spPr>
          <a:xfrm>
            <a:off x="457199" y="1310641"/>
            <a:ext cx="8370023" cy="3098800"/>
          </a:xfrm>
        </p:spPr>
        <p:txBody>
          <a:bodyPr/>
          <a:lstStyle/>
          <a:p>
            <a:pPr marL="0" indent="0">
              <a:buNone/>
            </a:pPr>
            <a:endParaRPr lang="en-IN" dirty="0">
              <a:effectLst/>
            </a:endParaRPr>
          </a:p>
          <a:p>
            <a:endParaRPr lang="en-IN" dirty="0">
              <a:effectLst/>
            </a:endParaRPr>
          </a:p>
          <a:p>
            <a:pPr marL="0" indent="0">
              <a:buNone/>
            </a:pPr>
            <a:endParaRPr lang="en-US" dirty="0"/>
          </a:p>
        </p:txBody>
      </p:sp>
      <p:sp>
        <p:nvSpPr>
          <p:cNvPr id="4" name="Title 3">
            <a:extLst>
              <a:ext uri="{FF2B5EF4-FFF2-40B4-BE49-F238E27FC236}">
                <a16:creationId xmlns:a16="http://schemas.microsoft.com/office/drawing/2014/main" id="{A44D5881-FA27-35F6-35D0-B0D65980DF26}"/>
              </a:ext>
            </a:extLst>
          </p:cNvPr>
          <p:cNvSpPr>
            <a:spLocks noGrp="1"/>
          </p:cNvSpPr>
          <p:nvPr>
            <p:ph type="title"/>
          </p:nvPr>
        </p:nvSpPr>
        <p:spPr/>
        <p:txBody>
          <a:bodyPr/>
          <a:lstStyle/>
          <a:p>
            <a:r>
              <a:rPr lang="en-US" dirty="0"/>
              <a:t>References</a:t>
            </a:r>
          </a:p>
        </p:txBody>
      </p:sp>
      <p:sp>
        <p:nvSpPr>
          <p:cNvPr id="5" name="TextBox 4">
            <a:extLst>
              <a:ext uri="{FF2B5EF4-FFF2-40B4-BE49-F238E27FC236}">
                <a16:creationId xmlns:a16="http://schemas.microsoft.com/office/drawing/2014/main" id="{1AD2C46C-39B4-CADD-396C-C12A417A051D}"/>
              </a:ext>
            </a:extLst>
          </p:cNvPr>
          <p:cNvSpPr txBox="1"/>
          <p:nvPr/>
        </p:nvSpPr>
        <p:spPr>
          <a:xfrm>
            <a:off x="8466227" y="4567826"/>
            <a:ext cx="360996" cy="246221"/>
          </a:xfrm>
          <a:prstGeom prst="rect">
            <a:avLst/>
          </a:prstGeom>
          <a:noFill/>
        </p:spPr>
        <p:txBody>
          <a:bodyPr wrap="none" rtlCol="0">
            <a:spAutoFit/>
          </a:bodyPr>
          <a:lstStyle/>
          <a:p>
            <a:r>
              <a:rPr lang="en-US" sz="1000" dirty="0"/>
              <a:t> 12</a:t>
            </a:r>
          </a:p>
        </p:txBody>
      </p:sp>
      <p:sp>
        <p:nvSpPr>
          <p:cNvPr id="3" name="TextBox 2">
            <a:extLst>
              <a:ext uri="{FF2B5EF4-FFF2-40B4-BE49-F238E27FC236}">
                <a16:creationId xmlns:a16="http://schemas.microsoft.com/office/drawing/2014/main" id="{39451A07-F07B-278B-CFF6-123A76D6FA8B}"/>
              </a:ext>
            </a:extLst>
          </p:cNvPr>
          <p:cNvSpPr txBox="1"/>
          <p:nvPr/>
        </p:nvSpPr>
        <p:spPr>
          <a:xfrm>
            <a:off x="782425" y="1442301"/>
            <a:ext cx="7400041" cy="738664"/>
          </a:xfrm>
          <a:prstGeom prst="rect">
            <a:avLst/>
          </a:prstGeom>
          <a:noFill/>
        </p:spPr>
        <p:txBody>
          <a:bodyPr wrap="square" rtlCol="0">
            <a:spAutoFit/>
          </a:bodyPr>
          <a:lstStyle/>
          <a:p>
            <a:pPr marL="285750" indent="-285750">
              <a:buFont typeface="Wingdings" pitchFamily="2" charset="2"/>
              <a:buChar char="§"/>
            </a:pPr>
            <a:r>
              <a:rPr lang="en-IN" sz="1200" dirty="0" err="1">
                <a:effectLst/>
                <a:latin typeface="Times New Roman" panose="02020603050405020304" pitchFamily="18" charset="0"/>
                <a:cs typeface="Times New Roman" panose="02020603050405020304" pitchFamily="18" charset="0"/>
              </a:rPr>
              <a:t>Friedenthal</a:t>
            </a:r>
            <a:r>
              <a:rPr lang="en-IN" sz="1200" dirty="0">
                <a:effectLst/>
                <a:latin typeface="Times New Roman" panose="02020603050405020304" pitchFamily="18" charset="0"/>
                <a:cs typeface="Times New Roman" panose="02020603050405020304" pitchFamily="18" charset="0"/>
              </a:rPr>
              <a:t>, S., Moore, A., &amp; Steiner, R. (2009). A practical guide to </a:t>
            </a:r>
            <a:r>
              <a:rPr lang="en-IN" sz="1200" dirty="0" err="1">
                <a:effectLst/>
                <a:latin typeface="Times New Roman" panose="02020603050405020304" pitchFamily="18" charset="0"/>
                <a:cs typeface="Times New Roman" panose="02020603050405020304" pitchFamily="18" charset="0"/>
              </a:rPr>
              <a:t>SysML</a:t>
            </a:r>
            <a:r>
              <a:rPr lang="en-IN" sz="1200" dirty="0">
                <a:effectLst/>
                <a:latin typeface="Times New Roman" panose="02020603050405020304" pitchFamily="18" charset="0"/>
                <a:cs typeface="Times New Roman" panose="02020603050405020304" pitchFamily="18" charset="0"/>
              </a:rPr>
              <a:t>: The Systems </a:t>
            </a:r>
            <a:r>
              <a:rPr lang="en-IN" sz="1200" dirty="0" err="1">
                <a:effectLst/>
                <a:latin typeface="Times New Roman" panose="02020603050405020304" pitchFamily="18" charset="0"/>
                <a:cs typeface="Times New Roman" panose="02020603050405020304" pitchFamily="18" charset="0"/>
              </a:rPr>
              <a:t>Modeling</a:t>
            </a:r>
            <a:r>
              <a:rPr lang="en-IN" sz="1200" dirty="0">
                <a:effectLst/>
                <a:latin typeface="Times New Roman" panose="02020603050405020304" pitchFamily="18" charset="0"/>
                <a:cs typeface="Times New Roman" panose="02020603050405020304" pitchFamily="18" charset="0"/>
              </a:rPr>
              <a:t> language. Morgan Kaufmann Object Management Group/Elsevier. </a:t>
            </a:r>
          </a:p>
          <a:p>
            <a:endParaRPr lang="en-US" dirty="0"/>
          </a:p>
        </p:txBody>
      </p:sp>
    </p:spTree>
    <p:extLst>
      <p:ext uri="{BB962C8B-B14F-4D97-AF65-F5344CB8AC3E}">
        <p14:creationId xmlns:p14="http://schemas.microsoft.com/office/powerpoint/2010/main" val="1325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E301B4-B578-1E57-6E3A-210E6E1FEB88}"/>
              </a:ext>
            </a:extLst>
          </p:cNvPr>
          <p:cNvSpPr>
            <a:spLocks noGrp="1"/>
          </p:cNvSpPr>
          <p:nvPr>
            <p:ph sz="half" idx="1"/>
          </p:nvPr>
        </p:nvSpPr>
        <p:spPr>
          <a:xfrm>
            <a:off x="457200" y="978422"/>
            <a:ext cx="8229600" cy="3471114"/>
          </a:xfrm>
        </p:spPr>
        <p:txBody>
          <a:bodyPr>
            <a:normAutofit fontScale="92500" lnSpcReduction="20000"/>
          </a:bodyPr>
          <a:lstStyle/>
          <a:p>
            <a:pPr marL="0" marR="0" lvl="0" indent="0" algn="just">
              <a:lnSpc>
                <a:spcPct val="170000"/>
              </a:lnSpc>
              <a:spcBef>
                <a:spcPts val="0"/>
              </a:spcBef>
              <a:spcAft>
                <a:spcPts val="50"/>
              </a:spcAft>
              <a:buNone/>
            </a:pPr>
            <a:r>
              <a:rPr lang="en-IN" dirty="0">
                <a:latin typeface="Times New Roman" panose="02020603050405020304" pitchFamily="18" charset="0"/>
                <a:cs typeface="Times New Roman" panose="02020603050405020304" pitchFamily="18" charset="0"/>
              </a:rPr>
              <a:t>Part I: Use Case Diagram</a:t>
            </a:r>
          </a:p>
          <a:p>
            <a:pPr algn="just">
              <a:spcBef>
                <a:spcPts val="0"/>
              </a:spcBef>
              <a:buFont typeface="Symbol" panose="05050102010706020507" pitchFamily="18" charset="2"/>
              <a:buChar char=""/>
            </a:pPr>
            <a:r>
              <a:rPr lang="en-IN" sz="1500" dirty="0">
                <a:latin typeface="Times New Roman" panose="02020603050405020304" pitchFamily="18" charset="0"/>
                <a:cs typeface="Times New Roman" panose="02020603050405020304" pitchFamily="18" charset="0"/>
              </a:rPr>
              <a:t>Develop a use case diagram that contains at least 5 core functions of the food delivery drone. Show at least one inclusion and one extension. Identify and define the actors. Note that the drone should be able to use multiple means to travel to its location (fly, drive on roadway, transit via water). It should also be able to handle payment for the food if payment has not been already made.</a:t>
            </a:r>
          </a:p>
          <a:p>
            <a:pPr algn="just">
              <a:spcBef>
                <a:spcPts val="0"/>
              </a:spcBef>
              <a:buFont typeface="Symbol" panose="05050102010706020507" pitchFamily="18" charset="2"/>
              <a:buChar char=""/>
            </a:pPr>
            <a:r>
              <a:rPr lang="en-IN" sz="1500" dirty="0">
                <a:latin typeface="Times New Roman" panose="02020603050405020304" pitchFamily="18" charset="0"/>
                <a:cs typeface="Times New Roman" panose="02020603050405020304" pitchFamily="18" charset="0"/>
              </a:rPr>
              <a:t>Develop 2 of the use cases (from your team use case diagram) in text form, detailing items such as the pre and post conditions, main success scenario (primary flow). Justify why this is a complete use case.</a:t>
            </a:r>
          </a:p>
          <a:p>
            <a:pPr marL="0" indent="0" algn="just">
              <a:lnSpc>
                <a:spcPct val="170000"/>
              </a:lnSpc>
              <a:spcBef>
                <a:spcPts val="0"/>
              </a:spcBef>
              <a:spcAft>
                <a:spcPts val="50"/>
              </a:spcAft>
              <a:buNone/>
            </a:pPr>
            <a:r>
              <a:rPr lang="en-IN" dirty="0">
                <a:latin typeface="Times New Roman" panose="02020603050405020304" pitchFamily="18" charset="0"/>
                <a:cs typeface="Times New Roman" panose="02020603050405020304" pitchFamily="18" charset="0"/>
              </a:rPr>
              <a:t>Part II: Requirement Diagram</a:t>
            </a:r>
          </a:p>
          <a:p>
            <a:pPr algn="just">
              <a:spcBef>
                <a:spcPts val="0"/>
              </a:spcBef>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Develop requirement diagrams for a subset of your team’s requirements (at least 6 requirements) for the food delivery drone system. </a:t>
            </a:r>
          </a:p>
          <a:p>
            <a:pPr algn="just">
              <a:spcBef>
                <a:spcPts val="0"/>
              </a:spcBef>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Show an example of the containment, derive, refine, satisfy, verify, copy, and trace relationships to other model elements. Show examples where you demonstrate the three different ways of representing the relationships (directly, compartment, and callout). You may create more than one requirement diagram to illustrate the relationships.</a:t>
            </a:r>
          </a:p>
          <a:p>
            <a:pPr algn="just">
              <a:spcBef>
                <a:spcPts val="0"/>
              </a:spcBef>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Show the requirements for your food delivery drone system using requirements tables. In one table show the decomposition of at least one requirement. In another show either a satisfy or derive dependency relationship</a:t>
            </a:r>
            <a:r>
              <a:rPr lang="en-IN" sz="1400" dirty="0">
                <a:latin typeface="Times New Roman" panose="02020603050405020304" pitchFamily="18" charset="0"/>
                <a:cs typeface="Times New Roman" panose="02020603050405020304" pitchFamily="18" charset="0"/>
              </a:rPr>
              <a:t>.</a:t>
            </a:r>
          </a:p>
          <a:p>
            <a:pPr marL="342900" marR="0" lvl="0" indent="-342900" algn="just">
              <a:spcBef>
                <a:spcPts val="0"/>
              </a:spcBef>
              <a:spcAft>
                <a:spcPts val="0"/>
              </a:spcAft>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37672AB-5FA8-75A3-65C2-9C2D0BCB49DD}"/>
              </a:ext>
            </a:extLst>
          </p:cNvPr>
          <p:cNvSpPr>
            <a:spLocks noGrp="1"/>
          </p:cNvSpPr>
          <p:nvPr>
            <p:ph type="title"/>
          </p:nvPr>
        </p:nvSpPr>
        <p:spPr/>
        <p:txBody>
          <a:bodyPr/>
          <a:lstStyle/>
          <a:p>
            <a:r>
              <a:rPr lang="en-US" dirty="0"/>
              <a:t>Assignment Tasks</a:t>
            </a:r>
          </a:p>
        </p:txBody>
      </p:sp>
      <p:sp>
        <p:nvSpPr>
          <p:cNvPr id="3" name="TextBox 2">
            <a:extLst>
              <a:ext uri="{FF2B5EF4-FFF2-40B4-BE49-F238E27FC236}">
                <a16:creationId xmlns:a16="http://schemas.microsoft.com/office/drawing/2014/main" id="{967EF536-6724-38AF-8741-1187CF868FC7}"/>
              </a:ext>
            </a:extLst>
          </p:cNvPr>
          <p:cNvSpPr txBox="1"/>
          <p:nvPr/>
        </p:nvSpPr>
        <p:spPr>
          <a:xfrm>
            <a:off x="8466227" y="4567826"/>
            <a:ext cx="325730" cy="246221"/>
          </a:xfrm>
          <a:prstGeom prst="rect">
            <a:avLst/>
          </a:prstGeom>
          <a:noFill/>
        </p:spPr>
        <p:txBody>
          <a:bodyPr wrap="none" rtlCol="0">
            <a:spAutoFit/>
          </a:bodyPr>
          <a:lstStyle/>
          <a:p>
            <a:r>
              <a:rPr lang="en-US" sz="1000" dirty="0"/>
              <a:t>01</a:t>
            </a:r>
          </a:p>
        </p:txBody>
      </p:sp>
    </p:spTree>
    <p:extLst>
      <p:ext uri="{BB962C8B-B14F-4D97-AF65-F5344CB8AC3E}">
        <p14:creationId xmlns:p14="http://schemas.microsoft.com/office/powerpoint/2010/main" val="26747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4128FA-8874-AA88-A7FD-30215DC58C1B}"/>
              </a:ext>
            </a:extLst>
          </p:cNvPr>
          <p:cNvSpPr>
            <a:spLocks noGrp="1"/>
          </p:cNvSpPr>
          <p:nvPr>
            <p:ph sz="quarter" idx="10"/>
          </p:nvPr>
        </p:nvSpPr>
        <p:spPr>
          <a:xfrm>
            <a:off x="457200" y="692662"/>
            <a:ext cx="8229600" cy="495080"/>
          </a:xfrm>
        </p:spPr>
        <p:txBody>
          <a:bodyPr/>
          <a:lstStyle/>
          <a:p>
            <a:r>
              <a:rPr lang="en-US" dirty="0">
                <a:latin typeface="Times New Roman" panose="02020603050405020304" pitchFamily="18" charset="0"/>
                <a:cs typeface="Times New Roman" panose="02020603050405020304" pitchFamily="18" charset="0"/>
              </a:rPr>
              <a:t>Part I</a:t>
            </a:r>
          </a:p>
        </p:txBody>
      </p:sp>
      <p:sp>
        <p:nvSpPr>
          <p:cNvPr id="3" name="Title 2">
            <a:extLst>
              <a:ext uri="{FF2B5EF4-FFF2-40B4-BE49-F238E27FC236}">
                <a16:creationId xmlns:a16="http://schemas.microsoft.com/office/drawing/2014/main" id="{06A323CC-6211-8768-9A0E-0B472405C110}"/>
              </a:ext>
            </a:extLst>
          </p:cNvPr>
          <p:cNvSpPr>
            <a:spLocks noGrp="1"/>
          </p:cNvSpPr>
          <p:nvPr>
            <p:ph type="title"/>
          </p:nvPr>
        </p:nvSpPr>
        <p:spPr>
          <a:xfrm>
            <a:off x="457200" y="1385705"/>
            <a:ext cx="8229600" cy="744043"/>
          </a:xfrm>
        </p:spPr>
        <p:txBody>
          <a:bodyPr>
            <a:normAutofit/>
          </a:bodyPr>
          <a:lstStyle/>
          <a:p>
            <a:r>
              <a:rPr lang="en-US" sz="3600" dirty="0"/>
              <a:t>Use Case Diagram</a:t>
            </a:r>
          </a:p>
        </p:txBody>
      </p:sp>
      <p:sp>
        <p:nvSpPr>
          <p:cNvPr id="4" name="TextBox 3">
            <a:extLst>
              <a:ext uri="{FF2B5EF4-FFF2-40B4-BE49-F238E27FC236}">
                <a16:creationId xmlns:a16="http://schemas.microsoft.com/office/drawing/2014/main" id="{6F58BB26-4071-D848-34AE-062D6A675CAC}"/>
              </a:ext>
            </a:extLst>
          </p:cNvPr>
          <p:cNvSpPr txBox="1"/>
          <p:nvPr/>
        </p:nvSpPr>
        <p:spPr>
          <a:xfrm>
            <a:off x="8466227" y="4567826"/>
            <a:ext cx="325730" cy="246221"/>
          </a:xfrm>
          <a:prstGeom prst="rect">
            <a:avLst/>
          </a:prstGeom>
          <a:noFill/>
        </p:spPr>
        <p:txBody>
          <a:bodyPr wrap="none" rtlCol="0">
            <a:spAutoFit/>
          </a:bodyPr>
          <a:lstStyle/>
          <a:p>
            <a:r>
              <a:rPr lang="en-US" sz="1000" dirty="0">
                <a:solidFill>
                  <a:schemeClr val="bg1">
                    <a:lumMod val="95000"/>
                  </a:schemeClr>
                </a:solidFill>
              </a:rPr>
              <a:t>02</a:t>
            </a:r>
          </a:p>
        </p:txBody>
      </p:sp>
      <p:sp>
        <p:nvSpPr>
          <p:cNvPr id="5" name="TextBox 4">
            <a:extLst>
              <a:ext uri="{FF2B5EF4-FFF2-40B4-BE49-F238E27FC236}">
                <a16:creationId xmlns:a16="http://schemas.microsoft.com/office/drawing/2014/main" id="{F2DA9D5F-CD74-CD26-6411-836135219F63}"/>
              </a:ext>
            </a:extLst>
          </p:cNvPr>
          <p:cNvSpPr txBox="1"/>
          <p:nvPr/>
        </p:nvSpPr>
        <p:spPr>
          <a:xfrm>
            <a:off x="1583704" y="2130043"/>
            <a:ext cx="6268823" cy="1692771"/>
          </a:xfrm>
          <a:prstGeom prst="rect">
            <a:avLst/>
          </a:prstGeom>
          <a:noFill/>
        </p:spPr>
        <p:txBody>
          <a:bodyPr wrap="square" rtlCol="0" anchor="ctr">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Use cases diagram can be viewed as a mechanism to capture system requirements in terms of the uses of the system </a:t>
            </a:r>
            <a:r>
              <a:rPr lang="en-IN" sz="1200" dirty="0">
                <a:solidFill>
                  <a:schemeClr val="bg1"/>
                </a:solidFill>
                <a:latin typeface="Times New Roman" panose="02020603050405020304" pitchFamily="18" charset="0"/>
                <a:cs typeface="Times New Roman" panose="02020603050405020304" pitchFamily="18" charset="0"/>
              </a:rPr>
              <a:t>(</a:t>
            </a:r>
            <a:r>
              <a:rPr lang="en-IN" sz="1200" dirty="0" err="1">
                <a:solidFill>
                  <a:schemeClr val="bg1"/>
                </a:solidFill>
                <a:latin typeface="Times New Roman" panose="02020603050405020304" pitchFamily="18" charset="0"/>
                <a:cs typeface="Times New Roman" panose="02020603050405020304" pitchFamily="18" charset="0"/>
              </a:rPr>
              <a:t>Friedenthal</a:t>
            </a:r>
            <a:r>
              <a:rPr lang="en-IN" sz="1200" dirty="0">
                <a:solidFill>
                  <a:schemeClr val="bg1"/>
                </a:solidFill>
                <a:latin typeface="Times New Roman" panose="02020603050405020304" pitchFamily="18" charset="0"/>
                <a:cs typeface="Times New Roman" panose="02020603050405020304" pitchFamily="18" charset="0"/>
              </a:rPr>
              <a:t> et al., 2009)</a:t>
            </a:r>
            <a:r>
              <a:rPr lang="en-US" sz="1600" dirty="0">
                <a:solidFill>
                  <a:schemeClr val="bg1"/>
                </a:solidFill>
                <a:latin typeface="Times New Roman" panose="02020603050405020304" pitchFamily="18" charset="0"/>
                <a:cs typeface="Times New Roman" panose="02020603050405020304" pitchFamily="18" charset="0"/>
              </a:rPr>
              <a:t>. On the use case diagram:</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frame represents a package or block.</a:t>
            </a:r>
          </a:p>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content of the diagram describes a set of actors, use cases and relationships between them.</a:t>
            </a:r>
          </a:p>
        </p:txBody>
      </p:sp>
    </p:spTree>
    <p:extLst>
      <p:ext uri="{BB962C8B-B14F-4D97-AF65-F5344CB8AC3E}">
        <p14:creationId xmlns:p14="http://schemas.microsoft.com/office/powerpoint/2010/main" val="258907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FF77D5-E9EA-B5AC-CEA9-63976FFFED80}"/>
              </a:ext>
            </a:extLst>
          </p:cNvPr>
          <p:cNvSpPr txBox="1"/>
          <p:nvPr/>
        </p:nvSpPr>
        <p:spPr>
          <a:xfrm>
            <a:off x="8466227" y="4567826"/>
            <a:ext cx="325730" cy="246221"/>
          </a:xfrm>
          <a:prstGeom prst="rect">
            <a:avLst/>
          </a:prstGeom>
          <a:noFill/>
        </p:spPr>
        <p:txBody>
          <a:bodyPr wrap="none" rtlCol="0">
            <a:spAutoFit/>
          </a:bodyPr>
          <a:lstStyle/>
          <a:p>
            <a:r>
              <a:rPr lang="en-US" sz="1000" dirty="0"/>
              <a:t>03</a:t>
            </a:r>
          </a:p>
        </p:txBody>
      </p:sp>
      <p:sp>
        <p:nvSpPr>
          <p:cNvPr id="3" name="Title 3">
            <a:extLst>
              <a:ext uri="{FF2B5EF4-FFF2-40B4-BE49-F238E27FC236}">
                <a16:creationId xmlns:a16="http://schemas.microsoft.com/office/drawing/2014/main" id="{9E1A393E-415C-363D-7EB8-1209D61BB5A3}"/>
              </a:ext>
            </a:extLst>
          </p:cNvPr>
          <p:cNvSpPr>
            <a:spLocks noGrp="1"/>
          </p:cNvSpPr>
          <p:nvPr>
            <p:ph type="title"/>
          </p:nvPr>
        </p:nvSpPr>
        <p:spPr>
          <a:xfrm>
            <a:off x="399492" y="169605"/>
            <a:ext cx="8229600" cy="474080"/>
          </a:xfrm>
        </p:spPr>
        <p:txBody>
          <a:bodyPr>
            <a:normAutofit/>
          </a:bodyPr>
          <a:lstStyle/>
          <a:p>
            <a:r>
              <a:rPr lang="en-US" sz="2400" dirty="0"/>
              <a:t>Use Case Diagram</a:t>
            </a:r>
          </a:p>
        </p:txBody>
      </p:sp>
      <p:pic>
        <p:nvPicPr>
          <p:cNvPr id="5" name="Picture 4" descr="Diagram&#10;&#10;Description automatically generated">
            <a:extLst>
              <a:ext uri="{FF2B5EF4-FFF2-40B4-BE49-F238E27FC236}">
                <a16:creationId xmlns:a16="http://schemas.microsoft.com/office/drawing/2014/main" id="{9B635A36-6E35-92EF-AD4B-DCD797FA8EC7}"/>
              </a:ext>
            </a:extLst>
          </p:cNvPr>
          <p:cNvPicPr>
            <a:picLocks noChangeAspect="1"/>
          </p:cNvPicPr>
          <p:nvPr/>
        </p:nvPicPr>
        <p:blipFill>
          <a:blip r:embed="rId2"/>
          <a:stretch>
            <a:fillRect/>
          </a:stretch>
        </p:blipFill>
        <p:spPr>
          <a:xfrm>
            <a:off x="1348033" y="643685"/>
            <a:ext cx="6542201" cy="4324241"/>
          </a:xfrm>
          <a:prstGeom prst="rect">
            <a:avLst/>
          </a:prstGeom>
        </p:spPr>
      </p:pic>
    </p:spTree>
    <p:extLst>
      <p:ext uri="{BB962C8B-B14F-4D97-AF65-F5344CB8AC3E}">
        <p14:creationId xmlns:p14="http://schemas.microsoft.com/office/powerpoint/2010/main" val="98422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FF77D5-E9EA-B5AC-CEA9-63976FFFED80}"/>
              </a:ext>
            </a:extLst>
          </p:cNvPr>
          <p:cNvSpPr txBox="1"/>
          <p:nvPr/>
        </p:nvSpPr>
        <p:spPr>
          <a:xfrm>
            <a:off x="8466227" y="4567826"/>
            <a:ext cx="325730" cy="246221"/>
          </a:xfrm>
          <a:prstGeom prst="rect">
            <a:avLst/>
          </a:prstGeom>
          <a:noFill/>
        </p:spPr>
        <p:txBody>
          <a:bodyPr wrap="none" rtlCol="0">
            <a:spAutoFit/>
          </a:bodyPr>
          <a:lstStyle/>
          <a:p>
            <a:r>
              <a:rPr lang="en-US" sz="1000" dirty="0"/>
              <a:t>04</a:t>
            </a:r>
          </a:p>
        </p:txBody>
      </p:sp>
      <p:sp>
        <p:nvSpPr>
          <p:cNvPr id="3" name="Title 3">
            <a:extLst>
              <a:ext uri="{FF2B5EF4-FFF2-40B4-BE49-F238E27FC236}">
                <a16:creationId xmlns:a16="http://schemas.microsoft.com/office/drawing/2014/main" id="{9E1A393E-415C-363D-7EB8-1209D61BB5A3}"/>
              </a:ext>
            </a:extLst>
          </p:cNvPr>
          <p:cNvSpPr>
            <a:spLocks noGrp="1"/>
          </p:cNvSpPr>
          <p:nvPr>
            <p:ph type="title"/>
          </p:nvPr>
        </p:nvSpPr>
        <p:spPr>
          <a:xfrm>
            <a:off x="399492" y="169605"/>
            <a:ext cx="8229600" cy="474080"/>
          </a:xfrm>
        </p:spPr>
        <p:txBody>
          <a:bodyPr>
            <a:normAutofit/>
          </a:bodyPr>
          <a:lstStyle/>
          <a:p>
            <a:r>
              <a:rPr lang="en-US" sz="2400" dirty="0"/>
              <a:t>Use Case Diagram: Actors</a:t>
            </a:r>
          </a:p>
        </p:txBody>
      </p:sp>
      <p:pic>
        <p:nvPicPr>
          <p:cNvPr id="6" name="Picture 5" descr="Diagram&#10;&#10;Description automatically generated">
            <a:extLst>
              <a:ext uri="{FF2B5EF4-FFF2-40B4-BE49-F238E27FC236}">
                <a16:creationId xmlns:a16="http://schemas.microsoft.com/office/drawing/2014/main" id="{D84ECFF6-68C3-E62D-E877-C5241376FA2E}"/>
              </a:ext>
            </a:extLst>
          </p:cNvPr>
          <p:cNvPicPr>
            <a:picLocks noChangeAspect="1"/>
          </p:cNvPicPr>
          <p:nvPr/>
        </p:nvPicPr>
        <p:blipFill>
          <a:blip r:embed="rId2"/>
          <a:stretch>
            <a:fillRect/>
          </a:stretch>
        </p:blipFill>
        <p:spPr>
          <a:xfrm>
            <a:off x="1461156" y="1110168"/>
            <a:ext cx="1076024" cy="3081907"/>
          </a:xfrm>
          <a:prstGeom prst="rect">
            <a:avLst/>
          </a:prstGeom>
        </p:spPr>
      </p:pic>
      <p:sp>
        <p:nvSpPr>
          <p:cNvPr id="8" name="TextBox 7">
            <a:extLst>
              <a:ext uri="{FF2B5EF4-FFF2-40B4-BE49-F238E27FC236}">
                <a16:creationId xmlns:a16="http://schemas.microsoft.com/office/drawing/2014/main" id="{E832389F-BCF8-B4B6-3095-D66EC1EF9A11}"/>
              </a:ext>
            </a:extLst>
          </p:cNvPr>
          <p:cNvSpPr txBox="1"/>
          <p:nvPr/>
        </p:nvSpPr>
        <p:spPr>
          <a:xfrm>
            <a:off x="2535809" y="1313094"/>
            <a:ext cx="5147035" cy="2585323"/>
          </a:xfrm>
          <a:prstGeom prst="rect">
            <a:avLst/>
          </a:prstGeom>
          <a:noFill/>
        </p:spPr>
        <p:txBody>
          <a:bodyPr wrap="square" rtlCol="0">
            <a:spAutoFit/>
          </a:bodyPr>
          <a:lstStyle/>
          <a:p>
            <a:r>
              <a:rPr lang="en-US" dirty="0"/>
              <a:t>Place which prepares and serves the food to customers on-demand.</a:t>
            </a:r>
          </a:p>
          <a:p>
            <a:endParaRPr lang="en-US" dirty="0"/>
          </a:p>
          <a:p>
            <a:endParaRPr lang="en-US" dirty="0"/>
          </a:p>
          <a:p>
            <a:r>
              <a:rPr lang="en-US" dirty="0"/>
              <a:t>System which delivers food from restaurant to the customer.</a:t>
            </a:r>
          </a:p>
          <a:p>
            <a:endParaRPr lang="en-US" dirty="0"/>
          </a:p>
          <a:p>
            <a:endParaRPr lang="en-US" dirty="0"/>
          </a:p>
          <a:p>
            <a:r>
              <a:rPr lang="en-US" dirty="0"/>
              <a:t>Persons who orders food from the restaurant.</a:t>
            </a:r>
          </a:p>
        </p:txBody>
      </p:sp>
    </p:spTree>
    <p:extLst>
      <p:ext uri="{BB962C8B-B14F-4D97-AF65-F5344CB8AC3E}">
        <p14:creationId xmlns:p14="http://schemas.microsoft.com/office/powerpoint/2010/main" val="97473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FF77D5-E9EA-B5AC-CEA9-63976FFFED80}"/>
              </a:ext>
            </a:extLst>
          </p:cNvPr>
          <p:cNvSpPr txBox="1"/>
          <p:nvPr/>
        </p:nvSpPr>
        <p:spPr>
          <a:xfrm>
            <a:off x="8466227" y="4567826"/>
            <a:ext cx="325730" cy="246221"/>
          </a:xfrm>
          <a:prstGeom prst="rect">
            <a:avLst/>
          </a:prstGeom>
          <a:noFill/>
        </p:spPr>
        <p:txBody>
          <a:bodyPr wrap="none" rtlCol="0">
            <a:spAutoFit/>
          </a:bodyPr>
          <a:lstStyle/>
          <a:p>
            <a:r>
              <a:rPr lang="en-US" sz="1000" dirty="0"/>
              <a:t>05</a:t>
            </a:r>
          </a:p>
        </p:txBody>
      </p:sp>
      <p:sp>
        <p:nvSpPr>
          <p:cNvPr id="3" name="Title 3">
            <a:extLst>
              <a:ext uri="{FF2B5EF4-FFF2-40B4-BE49-F238E27FC236}">
                <a16:creationId xmlns:a16="http://schemas.microsoft.com/office/drawing/2014/main" id="{9E1A393E-415C-363D-7EB8-1209D61BB5A3}"/>
              </a:ext>
            </a:extLst>
          </p:cNvPr>
          <p:cNvSpPr>
            <a:spLocks noGrp="1"/>
          </p:cNvSpPr>
          <p:nvPr>
            <p:ph type="title"/>
          </p:nvPr>
        </p:nvSpPr>
        <p:spPr>
          <a:xfrm>
            <a:off x="399492" y="169605"/>
            <a:ext cx="8229600" cy="474080"/>
          </a:xfrm>
        </p:spPr>
        <p:txBody>
          <a:bodyPr>
            <a:normAutofit/>
          </a:bodyPr>
          <a:lstStyle/>
          <a:p>
            <a:r>
              <a:rPr lang="en-US" sz="2400" dirty="0"/>
              <a:t>Use Cases: Processing order &amp; Packaging</a:t>
            </a:r>
          </a:p>
        </p:txBody>
      </p:sp>
      <p:sp>
        <p:nvSpPr>
          <p:cNvPr id="2" name="TextBox 1">
            <a:extLst>
              <a:ext uri="{FF2B5EF4-FFF2-40B4-BE49-F238E27FC236}">
                <a16:creationId xmlns:a16="http://schemas.microsoft.com/office/drawing/2014/main" id="{B370B8F4-EA5D-C488-0D88-1054FD0B8D71}"/>
              </a:ext>
            </a:extLst>
          </p:cNvPr>
          <p:cNvSpPr txBox="1"/>
          <p:nvPr/>
        </p:nvSpPr>
        <p:spPr>
          <a:xfrm>
            <a:off x="1329180" y="836040"/>
            <a:ext cx="5901179" cy="353943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Actors: </a:t>
            </a:r>
            <a:r>
              <a:rPr lang="en-US" sz="1400" dirty="0">
                <a:latin typeface="Times New Roman" panose="02020603050405020304" pitchFamily="18" charset="0"/>
                <a:cs typeface="Times New Roman" panose="02020603050405020304" pitchFamily="18" charset="0"/>
              </a:rPr>
              <a:t>Customer, Restaurant, Drone</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Pre-Condition:</a:t>
            </a:r>
          </a:p>
          <a:p>
            <a:r>
              <a:rPr lang="en-US" sz="1400" dirty="0">
                <a:latin typeface="Times New Roman" panose="02020603050405020304" pitchFamily="18" charset="0"/>
                <a:cs typeface="Times New Roman" panose="02020603050405020304" pitchFamily="18" charset="0"/>
              </a:rPr>
              <a:t>1. Customer can only view restaurants within drone deliverable range.</a:t>
            </a:r>
          </a:p>
          <a:p>
            <a:r>
              <a:rPr lang="en-US" sz="1400" dirty="0">
                <a:latin typeface="Times New Roman" panose="02020603050405020304" pitchFamily="18" charset="0"/>
                <a:cs typeface="Times New Roman" panose="02020603050405020304" pitchFamily="18" charset="0"/>
              </a:rPr>
              <a:t>2. All the items must be available at the restaurant.</a:t>
            </a:r>
          </a:p>
          <a:p>
            <a:r>
              <a:rPr lang="en-US" sz="1400" dirty="0">
                <a:latin typeface="Times New Roman" panose="02020603050405020304" pitchFamily="18" charset="0"/>
                <a:cs typeface="Times New Roman" panose="02020603050405020304" pitchFamily="18" charset="0"/>
              </a:rPr>
              <a:t>3. Payment must be successful before the food is prepared.</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Main Success Scenarios:</a:t>
            </a:r>
          </a:p>
          <a:p>
            <a:r>
              <a:rPr lang="en-US" sz="1400" dirty="0">
                <a:latin typeface="Times New Roman" panose="02020603050405020304" pitchFamily="18" charset="0"/>
                <a:cs typeface="Times New Roman" panose="02020603050405020304" pitchFamily="18" charset="0"/>
              </a:rPr>
              <a:t>1. Customer places the order and makes the payment.</a:t>
            </a:r>
          </a:p>
          <a:p>
            <a:r>
              <a:rPr lang="en-US" sz="1400" dirty="0">
                <a:latin typeface="Times New Roman" panose="02020603050405020304" pitchFamily="18" charset="0"/>
                <a:cs typeface="Times New Roman" panose="02020603050405020304" pitchFamily="18" charset="0"/>
              </a:rPr>
              <a:t>2. Restaurant confirms the order and packages the food.</a:t>
            </a:r>
          </a:p>
          <a:p>
            <a:r>
              <a:rPr lang="en-US" sz="1400" dirty="0">
                <a:latin typeface="Times New Roman" panose="02020603050405020304" pitchFamily="18" charset="0"/>
                <a:cs typeface="Times New Roman" panose="02020603050405020304" pitchFamily="18" charset="0"/>
              </a:rPr>
              <a:t>3. Drone picks up the food from the restaurant.</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Post-Condition:</a:t>
            </a:r>
          </a:p>
          <a:p>
            <a:r>
              <a:rPr lang="en-US" sz="1400" dirty="0">
                <a:latin typeface="Times New Roman" panose="02020603050405020304" pitchFamily="18" charset="0"/>
                <a:cs typeface="Times New Roman" panose="02020603050405020304" pitchFamily="18" charset="0"/>
              </a:rPr>
              <a:t>1. All food items must be properly packed to limit the spillage during transport.</a:t>
            </a:r>
          </a:p>
          <a:p>
            <a:r>
              <a:rPr lang="en-US" sz="1400" dirty="0">
                <a:latin typeface="Times New Roman" panose="02020603050405020304" pitchFamily="18" charset="0"/>
                <a:cs typeface="Times New Roman" panose="02020603050405020304" pitchFamily="18" charset="0"/>
              </a:rPr>
              <a:t>2. Weight of the package must not exceed the payload limit of the drone.</a:t>
            </a:r>
          </a:p>
          <a:p>
            <a:r>
              <a:rPr lang="en-US" sz="1400" dirty="0">
                <a:latin typeface="Times New Roman" panose="02020603050405020304" pitchFamily="18" charset="0"/>
                <a:cs typeface="Times New Roman" panose="02020603050405020304" pitchFamily="18" charset="0"/>
              </a:rPr>
              <a:t>3. Size of the package must be within the manageable limit of the drone.</a:t>
            </a:r>
          </a:p>
        </p:txBody>
      </p:sp>
    </p:spTree>
    <p:extLst>
      <p:ext uri="{BB962C8B-B14F-4D97-AF65-F5344CB8AC3E}">
        <p14:creationId xmlns:p14="http://schemas.microsoft.com/office/powerpoint/2010/main" val="333239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FF77D5-E9EA-B5AC-CEA9-63976FFFED80}"/>
              </a:ext>
            </a:extLst>
          </p:cNvPr>
          <p:cNvSpPr txBox="1"/>
          <p:nvPr/>
        </p:nvSpPr>
        <p:spPr>
          <a:xfrm>
            <a:off x="8466227" y="4567826"/>
            <a:ext cx="325730" cy="246221"/>
          </a:xfrm>
          <a:prstGeom prst="rect">
            <a:avLst/>
          </a:prstGeom>
          <a:noFill/>
        </p:spPr>
        <p:txBody>
          <a:bodyPr wrap="none" rtlCol="0">
            <a:spAutoFit/>
          </a:bodyPr>
          <a:lstStyle/>
          <a:p>
            <a:r>
              <a:rPr lang="en-US" sz="1000" dirty="0"/>
              <a:t>06</a:t>
            </a:r>
          </a:p>
        </p:txBody>
      </p:sp>
      <p:sp>
        <p:nvSpPr>
          <p:cNvPr id="3" name="Title 3">
            <a:extLst>
              <a:ext uri="{FF2B5EF4-FFF2-40B4-BE49-F238E27FC236}">
                <a16:creationId xmlns:a16="http://schemas.microsoft.com/office/drawing/2014/main" id="{9E1A393E-415C-363D-7EB8-1209D61BB5A3}"/>
              </a:ext>
            </a:extLst>
          </p:cNvPr>
          <p:cNvSpPr>
            <a:spLocks noGrp="1"/>
          </p:cNvSpPr>
          <p:nvPr>
            <p:ph type="title"/>
          </p:nvPr>
        </p:nvSpPr>
        <p:spPr>
          <a:xfrm>
            <a:off x="399492" y="169605"/>
            <a:ext cx="8229600" cy="474080"/>
          </a:xfrm>
        </p:spPr>
        <p:txBody>
          <a:bodyPr>
            <a:normAutofit/>
          </a:bodyPr>
          <a:lstStyle/>
          <a:p>
            <a:r>
              <a:rPr lang="en-US" sz="2400" dirty="0"/>
              <a:t>Use Case: Transportation &amp; Order Delivery</a:t>
            </a:r>
          </a:p>
        </p:txBody>
      </p:sp>
      <p:sp>
        <p:nvSpPr>
          <p:cNvPr id="2" name="TextBox 1">
            <a:extLst>
              <a:ext uri="{FF2B5EF4-FFF2-40B4-BE49-F238E27FC236}">
                <a16:creationId xmlns:a16="http://schemas.microsoft.com/office/drawing/2014/main" id="{ACA3BAC6-6221-5FD8-C089-174AE1081503}"/>
              </a:ext>
            </a:extLst>
          </p:cNvPr>
          <p:cNvSpPr txBox="1"/>
          <p:nvPr/>
        </p:nvSpPr>
        <p:spPr>
          <a:xfrm>
            <a:off x="1432874" y="836040"/>
            <a:ext cx="5844619" cy="353943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Actors:</a:t>
            </a:r>
            <a:r>
              <a:rPr lang="en-US" sz="1400" dirty="0">
                <a:latin typeface="Times New Roman" panose="02020603050405020304" pitchFamily="18" charset="0"/>
                <a:cs typeface="Times New Roman" panose="02020603050405020304" pitchFamily="18" charset="0"/>
              </a:rPr>
              <a:t> Restaurant, Drone, Customer</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Pre-Condition:</a:t>
            </a:r>
          </a:p>
          <a:p>
            <a:r>
              <a:rPr lang="en-US" sz="1400" dirty="0">
                <a:latin typeface="Times New Roman" panose="02020603050405020304" pitchFamily="18" charset="0"/>
                <a:cs typeface="Times New Roman" panose="02020603050405020304" pitchFamily="18" charset="0"/>
              </a:rPr>
              <a:t>1. Exact location details must be known.</a:t>
            </a:r>
          </a:p>
          <a:p>
            <a:r>
              <a:rPr lang="en-US" sz="1400" dirty="0">
                <a:latin typeface="Times New Roman" panose="02020603050405020304" pitchFamily="18" charset="0"/>
                <a:cs typeface="Times New Roman" panose="02020603050405020304" pitchFamily="18" charset="0"/>
              </a:rPr>
              <a:t>2. Food must properly packed and be ready for the pick-up.</a:t>
            </a:r>
          </a:p>
          <a:p>
            <a:r>
              <a:rPr lang="en-US" sz="1400" dirty="0">
                <a:latin typeface="Times New Roman" panose="02020603050405020304" pitchFamily="18" charset="0"/>
                <a:cs typeface="Times New Roman" panose="02020603050405020304" pitchFamily="18" charset="0"/>
              </a:rPr>
              <a:t>3. Weather conditions should be acceptable for the drone to operate.</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Main Success Scenarios:</a:t>
            </a:r>
          </a:p>
          <a:p>
            <a:r>
              <a:rPr lang="en-US" sz="1400" dirty="0">
                <a:latin typeface="Times New Roman" panose="02020603050405020304" pitchFamily="18" charset="0"/>
                <a:cs typeface="Times New Roman" panose="02020603050405020304" pitchFamily="18" charset="0"/>
              </a:rPr>
              <a:t>1. Drone picks up the order.</a:t>
            </a:r>
          </a:p>
          <a:p>
            <a:r>
              <a:rPr lang="en-US" sz="1400" dirty="0">
                <a:latin typeface="Times New Roman" panose="02020603050405020304" pitchFamily="18" charset="0"/>
                <a:cs typeface="Times New Roman" panose="02020603050405020304" pitchFamily="18" charset="0"/>
              </a:rPr>
              <a:t>2. Drone navigates to the location.</a:t>
            </a:r>
          </a:p>
          <a:p>
            <a:r>
              <a:rPr lang="en-US" sz="1400" dirty="0">
                <a:latin typeface="Times New Roman" panose="02020603050405020304" pitchFamily="18" charset="0"/>
                <a:cs typeface="Times New Roman" panose="02020603050405020304" pitchFamily="18" charset="0"/>
              </a:rPr>
              <a:t>3. Customer receives the order.</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Post-Condition:</a:t>
            </a:r>
          </a:p>
          <a:p>
            <a:r>
              <a:rPr lang="en-US" sz="1400" dirty="0">
                <a:latin typeface="Times New Roman" panose="02020603050405020304" pitchFamily="18" charset="0"/>
                <a:cs typeface="Times New Roman" panose="02020603050405020304" pitchFamily="18" charset="0"/>
              </a:rPr>
              <a:t>1. Delivery must be made at the exact location provided by the customer.</a:t>
            </a:r>
          </a:p>
          <a:p>
            <a:r>
              <a:rPr lang="en-US" sz="1400" dirty="0">
                <a:latin typeface="Times New Roman" panose="02020603050405020304" pitchFamily="18" charset="0"/>
                <a:cs typeface="Times New Roman" panose="02020603050405020304" pitchFamily="18" charset="0"/>
              </a:rPr>
              <a:t>2. Delivery must be completed within acceptable time interval.</a:t>
            </a:r>
          </a:p>
          <a:p>
            <a:r>
              <a:rPr lang="en-US" sz="1400" dirty="0">
                <a:latin typeface="Times New Roman" panose="02020603050405020304" pitchFamily="18" charset="0"/>
                <a:cs typeface="Times New Roman" panose="02020603050405020304" pitchFamily="18" charset="0"/>
              </a:rPr>
              <a:t>3. Food items must remain intact for consumption.</a:t>
            </a:r>
          </a:p>
        </p:txBody>
      </p:sp>
    </p:spTree>
    <p:extLst>
      <p:ext uri="{BB962C8B-B14F-4D97-AF65-F5344CB8AC3E}">
        <p14:creationId xmlns:p14="http://schemas.microsoft.com/office/powerpoint/2010/main" val="130418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4128FA-8874-AA88-A7FD-30215DC58C1B}"/>
              </a:ext>
            </a:extLst>
          </p:cNvPr>
          <p:cNvSpPr>
            <a:spLocks noGrp="1"/>
          </p:cNvSpPr>
          <p:nvPr>
            <p:ph sz="quarter" idx="10"/>
          </p:nvPr>
        </p:nvSpPr>
        <p:spPr>
          <a:xfrm>
            <a:off x="457200" y="579540"/>
            <a:ext cx="8229600" cy="679450"/>
          </a:xfrm>
        </p:spPr>
        <p:txBody>
          <a:bodyPr/>
          <a:lstStyle/>
          <a:p>
            <a:r>
              <a:rPr lang="en-US" dirty="0">
                <a:latin typeface="Times New Roman" panose="02020603050405020304" pitchFamily="18" charset="0"/>
                <a:cs typeface="Times New Roman" panose="02020603050405020304" pitchFamily="18" charset="0"/>
              </a:rPr>
              <a:t>Part II</a:t>
            </a:r>
          </a:p>
        </p:txBody>
      </p:sp>
      <p:sp>
        <p:nvSpPr>
          <p:cNvPr id="3" name="Title 2">
            <a:extLst>
              <a:ext uri="{FF2B5EF4-FFF2-40B4-BE49-F238E27FC236}">
                <a16:creationId xmlns:a16="http://schemas.microsoft.com/office/drawing/2014/main" id="{06A323CC-6211-8768-9A0E-0B472405C110}"/>
              </a:ext>
            </a:extLst>
          </p:cNvPr>
          <p:cNvSpPr>
            <a:spLocks noGrp="1"/>
          </p:cNvSpPr>
          <p:nvPr>
            <p:ph type="title"/>
          </p:nvPr>
        </p:nvSpPr>
        <p:spPr>
          <a:xfrm>
            <a:off x="562357" y="1423339"/>
            <a:ext cx="8229600" cy="849131"/>
          </a:xfrm>
        </p:spPr>
        <p:txBody>
          <a:bodyPr>
            <a:normAutofit/>
          </a:bodyPr>
          <a:lstStyle/>
          <a:p>
            <a:r>
              <a:rPr lang="en-IN" dirty="0"/>
              <a:t>Requirement Diagram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
        <p:nvSpPr>
          <p:cNvPr id="4" name="TextBox 3">
            <a:extLst>
              <a:ext uri="{FF2B5EF4-FFF2-40B4-BE49-F238E27FC236}">
                <a16:creationId xmlns:a16="http://schemas.microsoft.com/office/drawing/2014/main" id="{6F58BB26-4071-D848-34AE-062D6A675CAC}"/>
              </a:ext>
            </a:extLst>
          </p:cNvPr>
          <p:cNvSpPr txBox="1"/>
          <p:nvPr/>
        </p:nvSpPr>
        <p:spPr>
          <a:xfrm>
            <a:off x="8466227" y="4567826"/>
            <a:ext cx="325730" cy="246221"/>
          </a:xfrm>
          <a:prstGeom prst="rect">
            <a:avLst/>
          </a:prstGeom>
          <a:noFill/>
        </p:spPr>
        <p:txBody>
          <a:bodyPr wrap="none" rtlCol="0">
            <a:spAutoFit/>
          </a:bodyPr>
          <a:lstStyle/>
          <a:p>
            <a:r>
              <a:rPr lang="en-US" sz="1000" dirty="0">
                <a:solidFill>
                  <a:schemeClr val="bg1">
                    <a:lumMod val="95000"/>
                  </a:schemeClr>
                </a:solidFill>
              </a:rPr>
              <a:t>07</a:t>
            </a:r>
          </a:p>
        </p:txBody>
      </p:sp>
      <p:sp>
        <p:nvSpPr>
          <p:cNvPr id="5" name="TextBox 4">
            <a:extLst>
              <a:ext uri="{FF2B5EF4-FFF2-40B4-BE49-F238E27FC236}">
                <a16:creationId xmlns:a16="http://schemas.microsoft.com/office/drawing/2014/main" id="{8725E6F8-6363-81C1-6413-3F9F4066BE9E}"/>
              </a:ext>
            </a:extLst>
          </p:cNvPr>
          <p:cNvSpPr txBox="1"/>
          <p:nvPr/>
        </p:nvSpPr>
        <p:spPr>
          <a:xfrm>
            <a:off x="1542745" y="2571750"/>
            <a:ext cx="6268823" cy="1323439"/>
          </a:xfrm>
          <a:prstGeom prst="rect">
            <a:avLst/>
          </a:prstGeom>
          <a:noFill/>
        </p:spPr>
        <p:txBody>
          <a:bodyPr wrap="square" rtlCol="0" anchor="ctr">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Requirement diagram is graphical depiction of hierarchies of specifications or requirements captured in SysML and it is useful for representing the traceability of a single requirement to examine how that requirement is satisfied, verified, refined, and to examine its derived relationships with other requirements </a:t>
            </a:r>
            <a:r>
              <a:rPr lang="en-IN" sz="1200" dirty="0">
                <a:solidFill>
                  <a:schemeClr val="bg1"/>
                </a:solidFill>
                <a:latin typeface="Times New Roman" panose="02020603050405020304" pitchFamily="18" charset="0"/>
                <a:cs typeface="Times New Roman" panose="02020603050405020304" pitchFamily="18" charset="0"/>
              </a:rPr>
              <a:t>(</a:t>
            </a:r>
            <a:r>
              <a:rPr lang="en-IN" sz="1200" dirty="0" err="1">
                <a:solidFill>
                  <a:schemeClr val="bg1"/>
                </a:solidFill>
                <a:latin typeface="Times New Roman" panose="02020603050405020304" pitchFamily="18" charset="0"/>
                <a:cs typeface="Times New Roman" panose="02020603050405020304" pitchFamily="18" charset="0"/>
              </a:rPr>
              <a:t>Friedenthal</a:t>
            </a:r>
            <a:r>
              <a:rPr lang="en-IN" sz="1200" dirty="0">
                <a:solidFill>
                  <a:schemeClr val="bg1"/>
                </a:solidFill>
                <a:latin typeface="Times New Roman" panose="02020603050405020304" pitchFamily="18" charset="0"/>
                <a:cs typeface="Times New Roman" panose="02020603050405020304" pitchFamily="18" charset="0"/>
              </a:rPr>
              <a:t> et al., 2009)</a:t>
            </a:r>
            <a:r>
              <a:rPr lang="en-US" sz="16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373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08</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572036"/>
          </a:xfrm>
        </p:spPr>
        <p:txBody>
          <a:bodyPr>
            <a:normAutofit/>
          </a:bodyPr>
          <a:lstStyle/>
          <a:p>
            <a:r>
              <a:rPr lang="en-IN" sz="2400" dirty="0"/>
              <a:t>Requirements</a:t>
            </a:r>
            <a:endParaRPr lang="en-US" sz="2400" dirty="0"/>
          </a:p>
        </p:txBody>
      </p:sp>
      <p:sp>
        <p:nvSpPr>
          <p:cNvPr id="2" name="TextBox 1">
            <a:extLst>
              <a:ext uri="{FF2B5EF4-FFF2-40B4-BE49-F238E27FC236}">
                <a16:creationId xmlns:a16="http://schemas.microsoft.com/office/drawing/2014/main" id="{7D7D58D7-49F9-9164-88B6-E0B35A74816D}"/>
              </a:ext>
            </a:extLst>
          </p:cNvPr>
          <p:cNvSpPr txBox="1"/>
          <p:nvPr/>
        </p:nvSpPr>
        <p:spPr>
          <a:xfrm>
            <a:off x="1291402" y="1046374"/>
            <a:ext cx="6561196" cy="2535502"/>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1. Drone shall be able to carry a payload of weight up to 10lbs.</a:t>
            </a:r>
          </a:p>
          <a:p>
            <a:pPr>
              <a:lnSpc>
                <a:spcPct val="150000"/>
              </a:lnSpc>
            </a:pPr>
            <a:r>
              <a:rPr lang="en-US" dirty="0">
                <a:latin typeface="Times New Roman" panose="02020603050405020304" pitchFamily="18" charset="0"/>
                <a:cs typeface="Times New Roman" panose="02020603050405020304" pitchFamily="18" charset="0"/>
              </a:rPr>
              <a:t>2. Drone shall be able to carry a payload of dimensions up to 5ltr.</a:t>
            </a:r>
          </a:p>
          <a:p>
            <a:pPr>
              <a:lnSpc>
                <a:spcPct val="150000"/>
              </a:lnSpc>
            </a:pPr>
            <a:r>
              <a:rPr lang="en-US" dirty="0">
                <a:latin typeface="Times New Roman" panose="02020603050405020304" pitchFamily="18" charset="0"/>
                <a:cs typeface="Times New Roman" panose="02020603050405020304" pitchFamily="18" charset="0"/>
              </a:rPr>
              <a:t>3. Drone shall have on-board navigation.</a:t>
            </a:r>
          </a:p>
          <a:p>
            <a:pPr>
              <a:lnSpc>
                <a:spcPct val="150000"/>
              </a:lnSpc>
            </a:pPr>
            <a:r>
              <a:rPr lang="en-US" dirty="0">
                <a:latin typeface="Times New Roman" panose="02020603050405020304" pitchFamily="18" charset="0"/>
                <a:cs typeface="Times New Roman" panose="02020603050405020304" pitchFamily="18" charset="0"/>
              </a:rPr>
              <a:t>4. Drone shall have the ability to travel via air, water and road.</a:t>
            </a:r>
          </a:p>
          <a:p>
            <a:pPr>
              <a:lnSpc>
                <a:spcPct val="150000"/>
              </a:lnSpc>
            </a:pPr>
            <a:r>
              <a:rPr lang="en-US" dirty="0">
                <a:latin typeface="Times New Roman" panose="02020603050405020304" pitchFamily="18" charset="0"/>
                <a:cs typeface="Times New Roman" panose="02020603050405020304" pitchFamily="18" charset="0"/>
              </a:rPr>
              <a:t>5. Drone shall update it's current location through out its journey.</a:t>
            </a:r>
          </a:p>
          <a:p>
            <a:pPr>
              <a:lnSpc>
                <a:spcPct val="150000"/>
              </a:lnSpc>
            </a:pPr>
            <a:r>
              <a:rPr lang="en-US" dirty="0">
                <a:latin typeface="Times New Roman" panose="02020603050405020304" pitchFamily="18" charset="0"/>
                <a:cs typeface="Times New Roman" panose="02020603050405020304" pitchFamily="18" charset="0"/>
              </a:rPr>
              <a:t>6. Drone shall update the customer upon arrival.</a:t>
            </a:r>
          </a:p>
        </p:txBody>
      </p:sp>
    </p:spTree>
    <p:extLst>
      <p:ext uri="{BB962C8B-B14F-4D97-AF65-F5344CB8AC3E}">
        <p14:creationId xmlns:p14="http://schemas.microsoft.com/office/powerpoint/2010/main" val="2279176235"/>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openxmlformats.org/package/2006/metadata/core-properties"/>
    <ds:schemaRef ds:uri="http://purl.org/dc/terms/"/>
    <ds:schemaRef ds:uri="http://schemas.microsoft.com/office/infopath/2007/PartnerControls"/>
    <ds:schemaRef ds:uri="d98033a5-711e-4d41-9a92-34dc22feb152"/>
    <ds:schemaRef ds:uri="http://www.w3.org/XML/1998/namespace"/>
    <ds:schemaRef ds:uri="http://purl.org/dc/dcmitype/"/>
    <ds:schemaRef ds:uri="http://schemas.microsoft.com/office/2006/documentManagement/types"/>
    <ds:schemaRef ds:uri="http://purl.org/dc/elements/1.1/"/>
  </ds:schemaRefs>
</ds:datastoreItem>
</file>

<file path=customXml/itemProps2.xml><?xml version="1.0" encoding="utf-8"?>
<ds:datastoreItem xmlns:ds="http://schemas.openxmlformats.org/officeDocument/2006/customXml" ds:itemID="{DAF4F739-B76C-4907-A1E7-133652B3E27E}">
  <ds:schemaRefs>
    <ds:schemaRef ds:uri="56169281-d10e-4687-8d86-e0ae9795bb4c"/>
    <ds:schemaRef ds:uri="d98033a5-711e-4d41-9a92-34dc22feb1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987676A-099B-4B53-B66D-C60F83A71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1158</TotalTime>
  <Words>960</Words>
  <Application>Microsoft Macintosh PowerPoint</Application>
  <PresentationFormat>On-screen Show (16:9)</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Helvetica</vt:lpstr>
      <vt:lpstr>Symbol</vt:lpstr>
      <vt:lpstr>Times New Roman</vt:lpstr>
      <vt:lpstr>Wingdings</vt:lpstr>
      <vt:lpstr>UTA Accessible Template</vt:lpstr>
      <vt:lpstr>PowerPoint Presentation</vt:lpstr>
      <vt:lpstr>Assignment Tasks</vt:lpstr>
      <vt:lpstr>Use Case Diagram</vt:lpstr>
      <vt:lpstr>Use Case Diagram</vt:lpstr>
      <vt:lpstr>Use Case Diagram: Actors</vt:lpstr>
      <vt:lpstr>Use Cases: Processing order &amp; Packaging</vt:lpstr>
      <vt:lpstr>Use Case: Transportation &amp; Order Delivery</vt:lpstr>
      <vt:lpstr>Requirement Diagram </vt:lpstr>
      <vt:lpstr>Requirements</vt:lpstr>
      <vt:lpstr>Requirement Diagram</vt:lpstr>
      <vt:lpstr>Requirement Decomposition</vt:lpstr>
      <vt:lpstr>Requirement Decomposition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Penmetsa, Gopal Krishna Raju</cp:lastModifiedBy>
  <cp:revision>15</cp:revision>
  <dcterms:created xsi:type="dcterms:W3CDTF">2021-08-31T19:16:02Z</dcterms:created>
  <dcterms:modified xsi:type="dcterms:W3CDTF">2022-11-29T22:52:55Z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