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63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Roboto Slab" panose="020B0604020202020204" charset="0"/>
      <p:regular r:id="rId10"/>
      <p:bold r:id="rId11"/>
    </p:embeddedFont>
    <p:embeddedFont>
      <p:font typeface="Roboto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584E98-F22C-4E6F-8C55-6CFEC2229C57}">
  <a:tblStyle styleId="{2E584E98-F22C-4E6F-8C55-6CFEC2229C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1408"/>
  </p:normalViewPr>
  <p:slideViewPr>
    <p:cSldViewPr snapToGrid="0">
      <p:cViewPr varScale="1">
        <p:scale>
          <a:sx n="94" d="100"/>
          <a:sy n="94" d="100"/>
        </p:scale>
        <p:origin x="1138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16fb96b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16fb96b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Generate a simple outline for an AI collections system workflow, including inputs, decision logic, action triggers, and learning loop.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List 3–5 key customer attributes that would be most predictive for collections decision-making, and explain why each one matters.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Suggest examples of business rules and AI-driven actions the system could use at different risk levels (e.g., low, medium, high risk).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Create a rough sketch or step-by-step description of how customer data flows through the system from intake to action.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16fb96bf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16fb96bf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Explain how agentic AI could automate financial collections while keeping humans in critical decision points.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List 3–5 examples of collection actions, and classify each as best suited for full automation or requiring human oversight, with a brief reason why.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16fb96bf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16fb96bf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List key fairness, transparency, and compliance practices to build into an AI-powered credit collections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Suggest specific ways to monitor and audit the system over time to ensure it stays fair, compliant, and effective.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16fb96bf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16fb96bf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Suggest KPIs for an AI-powered collections strategy that balances business outcomes with customer fairness.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Describe 2–3 ways an AI collections system could improve both operational efficiency and customer experience.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/>
              <a:t>AI-Powered Collections Strategy</a:t>
            </a:r>
            <a:endParaRPr sz="3000"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Leveraging Agentic AI for Scalable, Fair, and Effective Debt Management at Geldium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the System Works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0" y="1208315"/>
            <a:ext cx="8368200" cy="54619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Inputs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Customer demographics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Employment status &amp; income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Credit utilization, credit score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Repayment history (</a:t>
            </a:r>
            <a:r>
              <a:rPr lang="en-US" sz="1800" dirty="0" err="1" smtClean="0"/>
              <a:t>Missed_Payments</a:t>
            </a:r>
            <a:r>
              <a:rPr lang="en-US" sz="1800" dirty="0" smtClean="0"/>
              <a:t>, </a:t>
            </a:r>
            <a:r>
              <a:rPr lang="en-US" sz="1800" dirty="0"/>
              <a:t>Month_1–Month_6)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Loan balance &amp; account tenure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Decision Logic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Predictive model flags delinquency risk using Logistic Regression / Random Forest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Business rules check for ≥3 missed/late statuses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Risk scores combined with customer profile to recommend action </a:t>
            </a:r>
            <a:r>
              <a:rPr lang="en-US" sz="1800" dirty="0" smtClean="0"/>
              <a:t>tier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900" y="1379763"/>
            <a:ext cx="8368200" cy="318896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Actions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Tiered outreach: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Tier 1 (Low Risk): Standard reminders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Tier 2 (Medium Risk): Escalated reminders + financial tips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/>
              <a:t>Tier 3 (High Risk): Personalized hardship offers, calls from reps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Learning Loop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System tracks outcomes (repayment, response rates)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Feedback used to retrain model quarterly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Continuous improvement via A/B testing of interventions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98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 of Agentic AI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None/>
            </a:pPr>
            <a:r>
              <a:rPr lang="en-GB" dirty="0" smtClean="0"/>
              <a:t> </a:t>
            </a:r>
            <a:endParaRPr lang="en-GB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820263"/>
              </p:ext>
            </p:extLst>
          </p:nvPr>
        </p:nvGraphicFramePr>
        <p:xfrm>
          <a:off x="387350" y="1489824"/>
          <a:ext cx="8369300" cy="2918891"/>
        </p:xfrm>
        <a:graphic>
          <a:graphicData uri="http://schemas.openxmlformats.org/drawingml/2006/table">
            <a:tbl>
              <a:tblPr/>
              <a:tblGrid>
                <a:gridCol w="4184650">
                  <a:extLst>
                    <a:ext uri="{9D8B030D-6E8A-4147-A177-3AD203B41FA5}">
                      <a16:colId xmlns:a16="http://schemas.microsoft.com/office/drawing/2014/main" val="965226334"/>
                    </a:ext>
                  </a:extLst>
                </a:gridCol>
                <a:gridCol w="4184650">
                  <a:extLst>
                    <a:ext uri="{9D8B030D-6E8A-4147-A177-3AD203B41FA5}">
                      <a16:colId xmlns:a16="http://schemas.microsoft.com/office/drawing/2014/main" val="2106444435"/>
                    </a:ext>
                  </a:extLst>
                </a:gridCol>
              </a:tblGrid>
              <a:tr h="512086">
                <a:tc>
                  <a:txBody>
                    <a:bodyPr/>
                    <a:lstStyle/>
                    <a:p>
                      <a:r>
                        <a:rPr lang="en-US" b="1" dirty="0"/>
                        <a:t>Autonomous (AI-Led)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Human Oversight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9762258"/>
                  </a:ext>
                </a:extLst>
              </a:tr>
              <a:tr h="512086">
                <a:tc>
                  <a:txBody>
                    <a:bodyPr/>
                    <a:lstStyle/>
                    <a:p>
                      <a:r>
                        <a:rPr lang="en-US" dirty="0"/>
                        <a:t>Risk scoring and customer segmentation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Reviewing hardship assistance eligibility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0089252"/>
                  </a:ext>
                </a:extLst>
              </a:tr>
              <a:tr h="870547">
                <a:tc>
                  <a:txBody>
                    <a:bodyPr/>
                    <a:lstStyle/>
                    <a:p>
                      <a:r>
                        <a:rPr lang="en-US" dirty="0"/>
                        <a:t>Sending automated payment reminders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Approving escalated financial restructuring requests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8275882"/>
                  </a:ext>
                </a:extLst>
              </a:tr>
              <a:tr h="512086">
                <a:tc>
                  <a:txBody>
                    <a:bodyPr/>
                    <a:lstStyle/>
                    <a:p>
                      <a:r>
                        <a:rPr lang="en-US" dirty="0"/>
                        <a:t>Monitoring repayment behavior in real-time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Overriding automated actions in exceptional cases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7362115"/>
                  </a:ext>
                </a:extLst>
              </a:tr>
              <a:tr h="512086">
                <a:tc>
                  <a:txBody>
                    <a:bodyPr/>
                    <a:lstStyle/>
                    <a:p>
                      <a:r>
                        <a:rPr lang="en-US" dirty="0"/>
                        <a:t>Routine follow-ups via email/SMS/</a:t>
                      </a:r>
                      <a:r>
                        <a:rPr lang="en-US" dirty="0" err="1"/>
                        <a:t>chatbots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Reviewing appeals from flagged customers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444731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020017"/>
              </p:ext>
            </p:extLst>
          </p:nvPr>
        </p:nvGraphicFramePr>
        <p:xfrm>
          <a:off x="212270" y="1489825"/>
          <a:ext cx="8543830" cy="3078900"/>
        </p:xfrm>
        <a:graphic>
          <a:graphicData uri="http://schemas.openxmlformats.org/drawingml/2006/table">
            <a:tbl>
              <a:tblPr firstRow="1" bandRow="1">
                <a:tableStyleId>{2E584E98-F22C-4E6F-8C55-6CFEC2229C57}</a:tableStyleId>
              </a:tblPr>
              <a:tblGrid>
                <a:gridCol w="4271915">
                  <a:extLst>
                    <a:ext uri="{9D8B030D-6E8A-4147-A177-3AD203B41FA5}">
                      <a16:colId xmlns:a16="http://schemas.microsoft.com/office/drawing/2014/main" val="1677651301"/>
                    </a:ext>
                  </a:extLst>
                </a:gridCol>
                <a:gridCol w="4271915">
                  <a:extLst>
                    <a:ext uri="{9D8B030D-6E8A-4147-A177-3AD203B41FA5}">
                      <a16:colId xmlns:a16="http://schemas.microsoft.com/office/drawing/2014/main" val="2895829346"/>
                    </a:ext>
                  </a:extLst>
                </a:gridCol>
              </a:tblGrid>
              <a:tr h="61578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0006417"/>
                  </a:ext>
                </a:extLst>
              </a:tr>
              <a:tr h="6157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8647024"/>
                  </a:ext>
                </a:extLst>
              </a:tr>
              <a:tr h="6157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5786038"/>
                  </a:ext>
                </a:extLst>
              </a:tr>
              <a:tr h="6157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2683013"/>
                  </a:ext>
                </a:extLst>
              </a:tr>
              <a:tr h="6157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8572682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Responsible AI Guardrails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Fairness Audits</a:t>
            </a:r>
            <a:r>
              <a:rPr lang="en-US" dirty="0"/>
              <a:t>: Regular audits to detect and mitigate bias (e.g., by income, location)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Explainability</a:t>
            </a:r>
            <a:r>
              <a:rPr lang="en-US" b="1" dirty="0"/>
              <a:t> Tools</a:t>
            </a:r>
            <a:r>
              <a:rPr lang="en-US" dirty="0"/>
              <a:t>: All decisions must be traceable via SHAP or feature importance reports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Regulatory Compliance</a:t>
            </a:r>
            <a:r>
              <a:rPr lang="en-US" dirty="0"/>
              <a:t>: Ensure alignment with ECOA, GDPR, and local data protection laws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Human-in-the-Loop Controls</a:t>
            </a:r>
            <a:r>
              <a:rPr lang="en-US" dirty="0"/>
              <a:t>: Manual review required for high-impact or hardship-related actions</a:t>
            </a:r>
          </a:p>
          <a:p>
            <a:pPr>
              <a:buNone/>
            </a:pPr>
            <a:endParaRPr lang="en-GB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Business Impact</a:t>
            </a: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87900" y="1306287"/>
            <a:ext cx="8368200" cy="36412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b="1" dirty="0" smtClean="0"/>
              <a:t>Business </a:t>
            </a:r>
            <a:r>
              <a:rPr lang="en-US" b="1" dirty="0"/>
              <a:t>KPIs: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 ↓ </a:t>
            </a:r>
            <a:r>
              <a:rPr lang="en-US" dirty="0"/>
              <a:t>15–25% reduction in delinquency rates (via early risk detection)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 ↑ </a:t>
            </a:r>
            <a:r>
              <a:rPr lang="en-US" dirty="0"/>
              <a:t>20% increase in repayment rates among Tier 2 &amp; 3 customers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 ↓ </a:t>
            </a:r>
            <a:r>
              <a:rPr lang="en-US" dirty="0"/>
              <a:t>Operational cost through automation of routine tasks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 ↑ </a:t>
            </a:r>
            <a:r>
              <a:rPr lang="en-US" dirty="0"/>
              <a:t>Efficiency in customer segmentation and outreach</a:t>
            </a:r>
          </a:p>
          <a:p>
            <a:pPr marL="114300" indent="0">
              <a:buNone/>
            </a:pPr>
            <a:r>
              <a:rPr lang="en-US" b="1" dirty="0" smtClean="0"/>
              <a:t>Customer </a:t>
            </a:r>
            <a:r>
              <a:rPr lang="en-US" b="1" dirty="0"/>
              <a:t>Outcomes: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 Fairer</a:t>
            </a:r>
            <a:r>
              <a:rPr lang="en-US" dirty="0"/>
              <a:t>, more personalized communications based on real behavior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 Earlier </a:t>
            </a:r>
            <a:r>
              <a:rPr lang="en-US" dirty="0"/>
              <a:t>support for at-risk customers via hardship plans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 Increased </a:t>
            </a:r>
            <a:r>
              <a:rPr lang="en-US" dirty="0"/>
              <a:t>trust and transparency through explainable actions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 Scalable </a:t>
            </a:r>
            <a:r>
              <a:rPr lang="en-US" dirty="0"/>
              <a:t>system that adapts with customer data and market trends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C1373-ECCB-8893-C88B-952E49559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Deployment </a:t>
            </a:r>
            <a:r>
              <a:rPr lang="en-US" dirty="0"/>
              <a:t>Roadmap (Optional)</a:t>
            </a:r>
            <a:endParaRPr lang="en-US" dirty="0">
              <a:latin typeface="Roboto" panose="020B0604020202020204" charset="0"/>
              <a:ea typeface="Roboto" panose="020B0604020202020204" charset="0"/>
              <a:cs typeface="Roboto" panose="020B0604020202020204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7900" y="1981908"/>
            <a:ext cx="789885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Phase 1 (Q3 2025):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Data integration and model validation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Phase 2 (Q4 2025):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Pilot program with automated Tier 1/Tier 2 outreach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Phase 3 (Q1 2026):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Full rollout with human-in-the-loop Tier 3 management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Ongoing: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 panose="020B0604020202020204" charset="0"/>
                <a:ea typeface="Roboto" panose="020B0604020202020204" charset="0"/>
                <a:cs typeface="Roboto" panose="020B0604020202020204" charset="0"/>
              </a:rPr>
              <a:t> Monitor, audit, and retrain model every quarter</a:t>
            </a:r>
          </a:p>
        </p:txBody>
      </p:sp>
    </p:spTree>
    <p:extLst>
      <p:ext uri="{BB962C8B-B14F-4D97-AF65-F5344CB8AC3E}">
        <p14:creationId xmlns:p14="http://schemas.microsoft.com/office/powerpoint/2010/main" val="890219242"/>
      </p:ext>
    </p:extLst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613</Words>
  <Application>Microsoft Office PowerPoint</Application>
  <PresentationFormat>On-screen Show (16:9)</PresentationFormat>
  <Paragraphs>69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Roboto Slab</vt:lpstr>
      <vt:lpstr>Roboto</vt:lpstr>
      <vt:lpstr>Wingdings</vt:lpstr>
      <vt:lpstr>Arial</vt:lpstr>
      <vt:lpstr>Marina</vt:lpstr>
      <vt:lpstr>AI-Powered Collections Strategy</vt:lpstr>
      <vt:lpstr>How the System Works</vt:lpstr>
      <vt:lpstr>PowerPoint Presentation</vt:lpstr>
      <vt:lpstr>Role of Agentic AI</vt:lpstr>
      <vt:lpstr>Responsible AI Guardrails</vt:lpstr>
      <vt:lpstr>Expected Business Impact</vt:lpstr>
      <vt:lpstr>Deployment Roadmap (Optional)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AI-Powered Collections Strategy</dc:title>
  <dc:creator>Devdash Sharma</dc:creator>
  <cp:lastModifiedBy>Devdash Sharma</cp:lastModifiedBy>
  <cp:revision>10</cp:revision>
  <dcterms:modified xsi:type="dcterms:W3CDTF">2025-06-28T14:31:44Z</dcterms:modified>
</cp:coreProperties>
</file>