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8" r:id="rId3"/>
    <p:sldId id="259" r:id="rId4"/>
    <p:sldId id="262" r:id="rId5"/>
    <p:sldId id="260" r:id="rId6"/>
    <p:sldId id="263" r:id="rId7"/>
    <p:sldId id="264" r:id="rId8"/>
    <p:sldId id="265" r:id="rId9"/>
    <p:sldId id="266" r:id="rId10"/>
    <p:sldId id="267" r:id="rId11"/>
    <p:sldId id="268" r:id="rId12"/>
    <p:sldId id="269" r:id="rId13"/>
    <p:sldId id="270" r:id="rId14"/>
    <p:sldId id="257"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77"/>
    <p:restoredTop sz="86500"/>
  </p:normalViewPr>
  <p:slideViewPr>
    <p:cSldViewPr snapToGrid="0">
      <p:cViewPr varScale="1">
        <p:scale>
          <a:sx n="52" d="100"/>
          <a:sy n="52" d="100"/>
        </p:scale>
        <p:origin x="224" y="1304"/>
      </p:cViewPr>
      <p:guideLst/>
    </p:cSldViewPr>
  </p:slideViewPr>
  <p:outlineViewPr>
    <p:cViewPr>
      <p:scale>
        <a:sx n="33" d="100"/>
        <a:sy n="33" d="100"/>
      </p:scale>
      <p:origin x="0" y="-1332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59334-8320-4E51-BDEB-BF4DEEA8B21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2A717D5-0BED-4C43-B2A8-EE3C82A3546A}">
      <dgm:prSet/>
      <dgm:spPr/>
      <dgm:t>
        <a:bodyPr/>
        <a:lstStyle/>
        <a:p>
          <a:pPr>
            <a:lnSpc>
              <a:spcPct val="100000"/>
            </a:lnSpc>
          </a:pPr>
          <a:r>
            <a:rPr lang="en-IN"/>
            <a:t>Training/Test split: </a:t>
          </a:r>
          <a:endParaRPr lang="en-US"/>
        </a:p>
      </dgm:t>
    </dgm:pt>
    <dgm:pt modelId="{60AEEF55-E5A1-4243-981D-7BCC457D792D}" type="parTrans" cxnId="{BB2DC48A-C94B-4360-9C5C-693A1B13B544}">
      <dgm:prSet/>
      <dgm:spPr/>
      <dgm:t>
        <a:bodyPr/>
        <a:lstStyle/>
        <a:p>
          <a:endParaRPr lang="en-US"/>
        </a:p>
      </dgm:t>
    </dgm:pt>
    <dgm:pt modelId="{E0ED6030-4E52-4D6F-A255-94172B9DCC69}" type="sibTrans" cxnId="{BB2DC48A-C94B-4360-9C5C-693A1B13B544}">
      <dgm:prSet/>
      <dgm:spPr/>
      <dgm:t>
        <a:bodyPr/>
        <a:lstStyle/>
        <a:p>
          <a:pPr>
            <a:lnSpc>
              <a:spcPct val="100000"/>
            </a:lnSpc>
          </a:pPr>
          <a:endParaRPr lang="en-US"/>
        </a:p>
      </dgm:t>
    </dgm:pt>
    <dgm:pt modelId="{34FF76C0-D39D-44E3-B9CE-66BD846B6184}">
      <dgm:prSet/>
      <dgm:spPr/>
      <dgm:t>
        <a:bodyPr/>
        <a:lstStyle/>
        <a:p>
          <a:pPr>
            <a:lnSpc>
              <a:spcPct val="100000"/>
            </a:lnSpc>
          </a:pPr>
          <a:r>
            <a:rPr lang="en-IN"/>
            <a:t>Training Ratio : 80%</a:t>
          </a:r>
          <a:endParaRPr lang="en-US"/>
        </a:p>
      </dgm:t>
    </dgm:pt>
    <dgm:pt modelId="{1FEC370B-09DC-4FBB-9848-748B1C8775E7}" type="parTrans" cxnId="{C3169B3C-D39A-4F5F-8CDA-83A74E9A444F}">
      <dgm:prSet/>
      <dgm:spPr/>
      <dgm:t>
        <a:bodyPr/>
        <a:lstStyle/>
        <a:p>
          <a:endParaRPr lang="en-US"/>
        </a:p>
      </dgm:t>
    </dgm:pt>
    <dgm:pt modelId="{05CFD547-84A0-48EC-92AC-7E95C5CBBE19}" type="sibTrans" cxnId="{C3169B3C-D39A-4F5F-8CDA-83A74E9A444F}">
      <dgm:prSet/>
      <dgm:spPr/>
      <dgm:t>
        <a:bodyPr/>
        <a:lstStyle/>
        <a:p>
          <a:pPr>
            <a:lnSpc>
              <a:spcPct val="100000"/>
            </a:lnSpc>
          </a:pPr>
          <a:endParaRPr lang="en-US"/>
        </a:p>
      </dgm:t>
    </dgm:pt>
    <dgm:pt modelId="{90B6E541-8F5F-4E27-9618-BEC7A3D8C4C5}">
      <dgm:prSet/>
      <dgm:spPr/>
      <dgm:t>
        <a:bodyPr/>
        <a:lstStyle/>
        <a:p>
          <a:pPr>
            <a:lnSpc>
              <a:spcPct val="100000"/>
            </a:lnSpc>
          </a:pPr>
          <a:r>
            <a:rPr lang="en-IN"/>
            <a:t>Validation :10%</a:t>
          </a:r>
          <a:endParaRPr lang="en-US"/>
        </a:p>
      </dgm:t>
    </dgm:pt>
    <dgm:pt modelId="{16CB36C3-33FD-416A-A585-2444C2CEAD4F}" type="parTrans" cxnId="{6553BC62-FC0C-46B2-B566-413D3D37E173}">
      <dgm:prSet/>
      <dgm:spPr/>
      <dgm:t>
        <a:bodyPr/>
        <a:lstStyle/>
        <a:p>
          <a:endParaRPr lang="en-US"/>
        </a:p>
      </dgm:t>
    </dgm:pt>
    <dgm:pt modelId="{66DADF7C-77E3-4841-B3DD-AC09767DAA63}" type="sibTrans" cxnId="{6553BC62-FC0C-46B2-B566-413D3D37E173}">
      <dgm:prSet/>
      <dgm:spPr/>
      <dgm:t>
        <a:bodyPr/>
        <a:lstStyle/>
        <a:p>
          <a:pPr>
            <a:lnSpc>
              <a:spcPct val="100000"/>
            </a:lnSpc>
          </a:pPr>
          <a:endParaRPr lang="en-US"/>
        </a:p>
      </dgm:t>
    </dgm:pt>
    <dgm:pt modelId="{5E1CE8A3-B9F6-4A24-AC6F-5B4B6616D54D}">
      <dgm:prSet/>
      <dgm:spPr/>
      <dgm:t>
        <a:bodyPr/>
        <a:lstStyle/>
        <a:p>
          <a:pPr>
            <a:lnSpc>
              <a:spcPct val="100000"/>
            </a:lnSpc>
          </a:pPr>
          <a:r>
            <a:rPr lang="en-IN"/>
            <a:t>Test Ratio: 10%</a:t>
          </a:r>
          <a:endParaRPr lang="en-US"/>
        </a:p>
      </dgm:t>
    </dgm:pt>
    <dgm:pt modelId="{FA3446C1-8064-4AAB-98C8-C8B132380B76}" type="parTrans" cxnId="{5526E775-1A86-4EEE-994D-6000A0D59084}">
      <dgm:prSet/>
      <dgm:spPr/>
      <dgm:t>
        <a:bodyPr/>
        <a:lstStyle/>
        <a:p>
          <a:endParaRPr lang="en-US"/>
        </a:p>
      </dgm:t>
    </dgm:pt>
    <dgm:pt modelId="{1592109D-B6E2-4C9D-838E-7A0ED67A8C21}" type="sibTrans" cxnId="{5526E775-1A86-4EEE-994D-6000A0D59084}">
      <dgm:prSet/>
      <dgm:spPr/>
      <dgm:t>
        <a:bodyPr/>
        <a:lstStyle/>
        <a:p>
          <a:endParaRPr lang="en-US"/>
        </a:p>
      </dgm:t>
    </dgm:pt>
    <dgm:pt modelId="{7DAE82B0-5FC4-4FB8-9950-2440BBC813A5}" type="pres">
      <dgm:prSet presAssocID="{FAA59334-8320-4E51-BDEB-BF4DEEA8B219}" presName="root" presStyleCnt="0">
        <dgm:presLayoutVars>
          <dgm:dir/>
          <dgm:resizeHandles val="exact"/>
        </dgm:presLayoutVars>
      </dgm:prSet>
      <dgm:spPr/>
    </dgm:pt>
    <dgm:pt modelId="{78AE3CFD-A0D9-4457-89AE-4A12E3741135}" type="pres">
      <dgm:prSet presAssocID="{FAA59334-8320-4E51-BDEB-BF4DEEA8B219}" presName="container" presStyleCnt="0">
        <dgm:presLayoutVars>
          <dgm:dir/>
          <dgm:resizeHandles val="exact"/>
        </dgm:presLayoutVars>
      </dgm:prSet>
      <dgm:spPr/>
    </dgm:pt>
    <dgm:pt modelId="{77A1EAC7-5DAB-4858-A6CB-34312E44ACB5}" type="pres">
      <dgm:prSet presAssocID="{A2A717D5-0BED-4C43-B2A8-EE3C82A3546A}" presName="compNode" presStyleCnt="0"/>
      <dgm:spPr/>
    </dgm:pt>
    <dgm:pt modelId="{924DA57B-C854-4C67-BCDA-A04E02F82B9B}" type="pres">
      <dgm:prSet presAssocID="{A2A717D5-0BED-4C43-B2A8-EE3C82A3546A}" presName="iconBgRect" presStyleLbl="bgShp" presStyleIdx="0" presStyleCnt="4"/>
      <dgm:spPr/>
    </dgm:pt>
    <dgm:pt modelId="{2298F0EC-47AB-4B31-A483-E28A598B77E3}" type="pres">
      <dgm:prSet presAssocID="{A2A717D5-0BED-4C43-B2A8-EE3C82A354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st tubes"/>
        </a:ext>
      </dgm:extLst>
    </dgm:pt>
    <dgm:pt modelId="{03A44F7B-A7E7-42BA-9FF4-663596E95DBD}" type="pres">
      <dgm:prSet presAssocID="{A2A717D5-0BED-4C43-B2A8-EE3C82A3546A}" presName="spaceRect" presStyleCnt="0"/>
      <dgm:spPr/>
    </dgm:pt>
    <dgm:pt modelId="{1EB44822-A477-42AB-AA69-6F2EDCCB1E4D}" type="pres">
      <dgm:prSet presAssocID="{A2A717D5-0BED-4C43-B2A8-EE3C82A3546A}" presName="textRect" presStyleLbl="revTx" presStyleIdx="0" presStyleCnt="4">
        <dgm:presLayoutVars>
          <dgm:chMax val="1"/>
          <dgm:chPref val="1"/>
        </dgm:presLayoutVars>
      </dgm:prSet>
      <dgm:spPr/>
    </dgm:pt>
    <dgm:pt modelId="{35EA2704-A3A0-48EA-8F1C-F0490EB77E14}" type="pres">
      <dgm:prSet presAssocID="{E0ED6030-4E52-4D6F-A255-94172B9DCC69}" presName="sibTrans" presStyleLbl="sibTrans2D1" presStyleIdx="0" presStyleCnt="0"/>
      <dgm:spPr/>
    </dgm:pt>
    <dgm:pt modelId="{A2A4BD54-9AC0-452E-9686-5923C97ADF2C}" type="pres">
      <dgm:prSet presAssocID="{34FF76C0-D39D-44E3-B9CE-66BD846B6184}" presName="compNode" presStyleCnt="0"/>
      <dgm:spPr/>
    </dgm:pt>
    <dgm:pt modelId="{D08E6BAC-BA56-4982-AD74-3A514C1A43B3}" type="pres">
      <dgm:prSet presAssocID="{34FF76C0-D39D-44E3-B9CE-66BD846B6184}" presName="iconBgRect" presStyleLbl="bgShp" presStyleIdx="1" presStyleCnt="4"/>
      <dgm:spPr/>
    </dgm:pt>
    <dgm:pt modelId="{AB34A0DB-E351-44C2-9D9F-11A9E1E0CB05}" type="pres">
      <dgm:prSet presAssocID="{34FF76C0-D39D-44E3-B9CE-66BD846B618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F9B477AC-76F3-476D-9A41-16885FE22888}" type="pres">
      <dgm:prSet presAssocID="{34FF76C0-D39D-44E3-B9CE-66BD846B6184}" presName="spaceRect" presStyleCnt="0"/>
      <dgm:spPr/>
    </dgm:pt>
    <dgm:pt modelId="{1B166ABD-9DB2-46A6-9C2B-7251EE7D1413}" type="pres">
      <dgm:prSet presAssocID="{34FF76C0-D39D-44E3-B9CE-66BD846B6184}" presName="textRect" presStyleLbl="revTx" presStyleIdx="1" presStyleCnt="4">
        <dgm:presLayoutVars>
          <dgm:chMax val="1"/>
          <dgm:chPref val="1"/>
        </dgm:presLayoutVars>
      </dgm:prSet>
      <dgm:spPr/>
    </dgm:pt>
    <dgm:pt modelId="{1DEB172C-6496-475E-B739-67FF39BD2ED0}" type="pres">
      <dgm:prSet presAssocID="{05CFD547-84A0-48EC-92AC-7E95C5CBBE19}" presName="sibTrans" presStyleLbl="sibTrans2D1" presStyleIdx="0" presStyleCnt="0"/>
      <dgm:spPr/>
    </dgm:pt>
    <dgm:pt modelId="{92F0E1B3-1354-4F79-9461-7725108CD760}" type="pres">
      <dgm:prSet presAssocID="{90B6E541-8F5F-4E27-9618-BEC7A3D8C4C5}" presName="compNode" presStyleCnt="0"/>
      <dgm:spPr/>
    </dgm:pt>
    <dgm:pt modelId="{663A01E5-1D03-4C5F-8968-6EFBE3D7C934}" type="pres">
      <dgm:prSet presAssocID="{90B6E541-8F5F-4E27-9618-BEC7A3D8C4C5}" presName="iconBgRect" presStyleLbl="bgShp" presStyleIdx="2" presStyleCnt="4"/>
      <dgm:spPr/>
    </dgm:pt>
    <dgm:pt modelId="{B42919AF-B95B-40BB-8C3C-51AECAD98385}" type="pres">
      <dgm:prSet presAssocID="{90B6E541-8F5F-4E27-9618-BEC7A3D8C4C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ngel Face Outline"/>
        </a:ext>
      </dgm:extLst>
    </dgm:pt>
    <dgm:pt modelId="{F2336ED2-1986-4FFA-B381-C14DD84D74E1}" type="pres">
      <dgm:prSet presAssocID="{90B6E541-8F5F-4E27-9618-BEC7A3D8C4C5}" presName="spaceRect" presStyleCnt="0"/>
      <dgm:spPr/>
    </dgm:pt>
    <dgm:pt modelId="{DC4ECDF9-6E86-4DEA-9D25-2FBADCA492D7}" type="pres">
      <dgm:prSet presAssocID="{90B6E541-8F5F-4E27-9618-BEC7A3D8C4C5}" presName="textRect" presStyleLbl="revTx" presStyleIdx="2" presStyleCnt="4">
        <dgm:presLayoutVars>
          <dgm:chMax val="1"/>
          <dgm:chPref val="1"/>
        </dgm:presLayoutVars>
      </dgm:prSet>
      <dgm:spPr/>
    </dgm:pt>
    <dgm:pt modelId="{C9FFC3E9-3B37-412B-8266-7CDDC243A009}" type="pres">
      <dgm:prSet presAssocID="{66DADF7C-77E3-4841-B3DD-AC09767DAA63}" presName="sibTrans" presStyleLbl="sibTrans2D1" presStyleIdx="0" presStyleCnt="0"/>
      <dgm:spPr/>
    </dgm:pt>
    <dgm:pt modelId="{3DE028F3-B23A-41D1-9015-2F3A54D035B4}" type="pres">
      <dgm:prSet presAssocID="{5E1CE8A3-B9F6-4A24-AC6F-5B4B6616D54D}" presName="compNode" presStyleCnt="0"/>
      <dgm:spPr/>
    </dgm:pt>
    <dgm:pt modelId="{938A9DF7-8315-4A72-893F-8AED38AF1166}" type="pres">
      <dgm:prSet presAssocID="{5E1CE8A3-B9F6-4A24-AC6F-5B4B6616D54D}" presName="iconBgRect" presStyleLbl="bgShp" presStyleIdx="3" presStyleCnt="4"/>
      <dgm:spPr/>
    </dgm:pt>
    <dgm:pt modelId="{6AA2982A-01EF-4BD5-9ED1-F0471BC1DBB5}" type="pres">
      <dgm:prSet presAssocID="{5E1CE8A3-B9F6-4A24-AC6F-5B4B6616D5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hooting star"/>
        </a:ext>
      </dgm:extLst>
    </dgm:pt>
    <dgm:pt modelId="{34670BB9-B23B-429E-8E50-F5E283D15E51}" type="pres">
      <dgm:prSet presAssocID="{5E1CE8A3-B9F6-4A24-AC6F-5B4B6616D54D}" presName="spaceRect" presStyleCnt="0"/>
      <dgm:spPr/>
    </dgm:pt>
    <dgm:pt modelId="{233199E4-DB99-47BD-BE91-2D061603C983}" type="pres">
      <dgm:prSet presAssocID="{5E1CE8A3-B9F6-4A24-AC6F-5B4B6616D54D}" presName="textRect" presStyleLbl="revTx" presStyleIdx="3" presStyleCnt="4">
        <dgm:presLayoutVars>
          <dgm:chMax val="1"/>
          <dgm:chPref val="1"/>
        </dgm:presLayoutVars>
      </dgm:prSet>
      <dgm:spPr/>
    </dgm:pt>
  </dgm:ptLst>
  <dgm:cxnLst>
    <dgm:cxn modelId="{6F234706-F36A-4064-A030-7F3D888EB678}" type="presOf" srcId="{05CFD547-84A0-48EC-92AC-7E95C5CBBE19}" destId="{1DEB172C-6496-475E-B739-67FF39BD2ED0}" srcOrd="0" destOrd="0" presId="urn:microsoft.com/office/officeart/2018/2/layout/IconCircleList"/>
    <dgm:cxn modelId="{3602410F-AC6D-484D-BD1F-8A9190FA9599}" type="presOf" srcId="{A2A717D5-0BED-4C43-B2A8-EE3C82A3546A}" destId="{1EB44822-A477-42AB-AA69-6F2EDCCB1E4D}" srcOrd="0" destOrd="0" presId="urn:microsoft.com/office/officeart/2018/2/layout/IconCircleList"/>
    <dgm:cxn modelId="{C3169B3C-D39A-4F5F-8CDA-83A74E9A444F}" srcId="{FAA59334-8320-4E51-BDEB-BF4DEEA8B219}" destId="{34FF76C0-D39D-44E3-B9CE-66BD846B6184}" srcOrd="1" destOrd="0" parTransId="{1FEC370B-09DC-4FBB-9848-748B1C8775E7}" sibTransId="{05CFD547-84A0-48EC-92AC-7E95C5CBBE19}"/>
    <dgm:cxn modelId="{3F8EAC3E-0B0A-492A-B29F-01282135FB8F}" type="presOf" srcId="{66DADF7C-77E3-4841-B3DD-AC09767DAA63}" destId="{C9FFC3E9-3B37-412B-8266-7CDDC243A009}" srcOrd="0" destOrd="0" presId="urn:microsoft.com/office/officeart/2018/2/layout/IconCircleList"/>
    <dgm:cxn modelId="{9D3C3062-671A-4868-89D9-D5BF28ACA3B9}" type="presOf" srcId="{90B6E541-8F5F-4E27-9618-BEC7A3D8C4C5}" destId="{DC4ECDF9-6E86-4DEA-9D25-2FBADCA492D7}" srcOrd="0" destOrd="0" presId="urn:microsoft.com/office/officeart/2018/2/layout/IconCircleList"/>
    <dgm:cxn modelId="{6553BC62-FC0C-46B2-B566-413D3D37E173}" srcId="{FAA59334-8320-4E51-BDEB-BF4DEEA8B219}" destId="{90B6E541-8F5F-4E27-9618-BEC7A3D8C4C5}" srcOrd="2" destOrd="0" parTransId="{16CB36C3-33FD-416A-A585-2444C2CEAD4F}" sibTransId="{66DADF7C-77E3-4841-B3DD-AC09767DAA63}"/>
    <dgm:cxn modelId="{5526E775-1A86-4EEE-994D-6000A0D59084}" srcId="{FAA59334-8320-4E51-BDEB-BF4DEEA8B219}" destId="{5E1CE8A3-B9F6-4A24-AC6F-5B4B6616D54D}" srcOrd="3" destOrd="0" parTransId="{FA3446C1-8064-4AAB-98C8-C8B132380B76}" sibTransId="{1592109D-B6E2-4C9D-838E-7A0ED67A8C21}"/>
    <dgm:cxn modelId="{BB2DC48A-C94B-4360-9C5C-693A1B13B544}" srcId="{FAA59334-8320-4E51-BDEB-BF4DEEA8B219}" destId="{A2A717D5-0BED-4C43-B2A8-EE3C82A3546A}" srcOrd="0" destOrd="0" parTransId="{60AEEF55-E5A1-4243-981D-7BCC457D792D}" sibTransId="{E0ED6030-4E52-4D6F-A255-94172B9DCC69}"/>
    <dgm:cxn modelId="{A0031297-D5B2-46DE-AF34-124BA1D6E78C}" type="presOf" srcId="{5E1CE8A3-B9F6-4A24-AC6F-5B4B6616D54D}" destId="{233199E4-DB99-47BD-BE91-2D061603C983}" srcOrd="0" destOrd="0" presId="urn:microsoft.com/office/officeart/2018/2/layout/IconCircleList"/>
    <dgm:cxn modelId="{96F1B4BF-BAFF-4530-A96F-B505E76F6CAD}" type="presOf" srcId="{FAA59334-8320-4E51-BDEB-BF4DEEA8B219}" destId="{7DAE82B0-5FC4-4FB8-9950-2440BBC813A5}" srcOrd="0" destOrd="0" presId="urn:microsoft.com/office/officeart/2018/2/layout/IconCircleList"/>
    <dgm:cxn modelId="{6036C4D6-8665-42F4-850A-654D8B902C49}" type="presOf" srcId="{E0ED6030-4E52-4D6F-A255-94172B9DCC69}" destId="{35EA2704-A3A0-48EA-8F1C-F0490EB77E14}" srcOrd="0" destOrd="0" presId="urn:microsoft.com/office/officeart/2018/2/layout/IconCircleList"/>
    <dgm:cxn modelId="{01BCB5F3-3B18-4363-A745-DCD9E085EAFB}" type="presOf" srcId="{34FF76C0-D39D-44E3-B9CE-66BD846B6184}" destId="{1B166ABD-9DB2-46A6-9C2B-7251EE7D1413}" srcOrd="0" destOrd="0" presId="urn:microsoft.com/office/officeart/2018/2/layout/IconCircleList"/>
    <dgm:cxn modelId="{12A37E09-32C3-4625-9DB2-D73D8D012D90}" type="presParOf" srcId="{7DAE82B0-5FC4-4FB8-9950-2440BBC813A5}" destId="{78AE3CFD-A0D9-4457-89AE-4A12E3741135}" srcOrd="0" destOrd="0" presId="urn:microsoft.com/office/officeart/2018/2/layout/IconCircleList"/>
    <dgm:cxn modelId="{5A622714-0D79-4AAF-84AF-2BB612199FFE}" type="presParOf" srcId="{78AE3CFD-A0D9-4457-89AE-4A12E3741135}" destId="{77A1EAC7-5DAB-4858-A6CB-34312E44ACB5}" srcOrd="0" destOrd="0" presId="urn:microsoft.com/office/officeart/2018/2/layout/IconCircleList"/>
    <dgm:cxn modelId="{BAEBD7FC-7DC0-448D-84C4-AB9B6FBC0A97}" type="presParOf" srcId="{77A1EAC7-5DAB-4858-A6CB-34312E44ACB5}" destId="{924DA57B-C854-4C67-BCDA-A04E02F82B9B}" srcOrd="0" destOrd="0" presId="urn:microsoft.com/office/officeart/2018/2/layout/IconCircleList"/>
    <dgm:cxn modelId="{54E945D6-507F-42BF-8904-19122EAB7AA2}" type="presParOf" srcId="{77A1EAC7-5DAB-4858-A6CB-34312E44ACB5}" destId="{2298F0EC-47AB-4B31-A483-E28A598B77E3}" srcOrd="1" destOrd="0" presId="urn:microsoft.com/office/officeart/2018/2/layout/IconCircleList"/>
    <dgm:cxn modelId="{C6B524D9-AE2A-4508-A111-B7F0FD5FC12D}" type="presParOf" srcId="{77A1EAC7-5DAB-4858-A6CB-34312E44ACB5}" destId="{03A44F7B-A7E7-42BA-9FF4-663596E95DBD}" srcOrd="2" destOrd="0" presId="urn:microsoft.com/office/officeart/2018/2/layout/IconCircleList"/>
    <dgm:cxn modelId="{3D647B00-1EA9-43B0-8AED-251BA17FE24A}" type="presParOf" srcId="{77A1EAC7-5DAB-4858-A6CB-34312E44ACB5}" destId="{1EB44822-A477-42AB-AA69-6F2EDCCB1E4D}" srcOrd="3" destOrd="0" presId="urn:microsoft.com/office/officeart/2018/2/layout/IconCircleList"/>
    <dgm:cxn modelId="{9089CBC9-736B-481B-92B1-BEEF11A1C2C2}" type="presParOf" srcId="{78AE3CFD-A0D9-4457-89AE-4A12E3741135}" destId="{35EA2704-A3A0-48EA-8F1C-F0490EB77E14}" srcOrd="1" destOrd="0" presId="urn:microsoft.com/office/officeart/2018/2/layout/IconCircleList"/>
    <dgm:cxn modelId="{9807B8FD-D512-475E-8B19-4D59E68ABA84}" type="presParOf" srcId="{78AE3CFD-A0D9-4457-89AE-4A12E3741135}" destId="{A2A4BD54-9AC0-452E-9686-5923C97ADF2C}" srcOrd="2" destOrd="0" presId="urn:microsoft.com/office/officeart/2018/2/layout/IconCircleList"/>
    <dgm:cxn modelId="{334E886D-D7F0-496A-AD98-A29B4E359F8B}" type="presParOf" srcId="{A2A4BD54-9AC0-452E-9686-5923C97ADF2C}" destId="{D08E6BAC-BA56-4982-AD74-3A514C1A43B3}" srcOrd="0" destOrd="0" presId="urn:microsoft.com/office/officeart/2018/2/layout/IconCircleList"/>
    <dgm:cxn modelId="{9239854E-52A4-4499-85E5-D18725EE1EAE}" type="presParOf" srcId="{A2A4BD54-9AC0-452E-9686-5923C97ADF2C}" destId="{AB34A0DB-E351-44C2-9D9F-11A9E1E0CB05}" srcOrd="1" destOrd="0" presId="urn:microsoft.com/office/officeart/2018/2/layout/IconCircleList"/>
    <dgm:cxn modelId="{DC2838B3-E843-49EB-A019-6EC72AE0A0A6}" type="presParOf" srcId="{A2A4BD54-9AC0-452E-9686-5923C97ADF2C}" destId="{F9B477AC-76F3-476D-9A41-16885FE22888}" srcOrd="2" destOrd="0" presId="urn:microsoft.com/office/officeart/2018/2/layout/IconCircleList"/>
    <dgm:cxn modelId="{ECF59F65-3DBF-4168-AF5A-FC806E04F2A0}" type="presParOf" srcId="{A2A4BD54-9AC0-452E-9686-5923C97ADF2C}" destId="{1B166ABD-9DB2-46A6-9C2B-7251EE7D1413}" srcOrd="3" destOrd="0" presId="urn:microsoft.com/office/officeart/2018/2/layout/IconCircleList"/>
    <dgm:cxn modelId="{29936597-A811-43E2-903D-F348B5759E4E}" type="presParOf" srcId="{78AE3CFD-A0D9-4457-89AE-4A12E3741135}" destId="{1DEB172C-6496-475E-B739-67FF39BD2ED0}" srcOrd="3" destOrd="0" presId="urn:microsoft.com/office/officeart/2018/2/layout/IconCircleList"/>
    <dgm:cxn modelId="{E52D3083-8AA4-4019-A9FC-154602461485}" type="presParOf" srcId="{78AE3CFD-A0D9-4457-89AE-4A12E3741135}" destId="{92F0E1B3-1354-4F79-9461-7725108CD760}" srcOrd="4" destOrd="0" presId="urn:microsoft.com/office/officeart/2018/2/layout/IconCircleList"/>
    <dgm:cxn modelId="{70FB5825-BE85-490C-9916-A31D5133D26C}" type="presParOf" srcId="{92F0E1B3-1354-4F79-9461-7725108CD760}" destId="{663A01E5-1D03-4C5F-8968-6EFBE3D7C934}" srcOrd="0" destOrd="0" presId="urn:microsoft.com/office/officeart/2018/2/layout/IconCircleList"/>
    <dgm:cxn modelId="{946069A4-7F36-4CC8-A9C4-F04FBE35F6C0}" type="presParOf" srcId="{92F0E1B3-1354-4F79-9461-7725108CD760}" destId="{B42919AF-B95B-40BB-8C3C-51AECAD98385}" srcOrd="1" destOrd="0" presId="urn:microsoft.com/office/officeart/2018/2/layout/IconCircleList"/>
    <dgm:cxn modelId="{9D9CE753-3278-49DF-8EA8-551F5DDDBD86}" type="presParOf" srcId="{92F0E1B3-1354-4F79-9461-7725108CD760}" destId="{F2336ED2-1986-4FFA-B381-C14DD84D74E1}" srcOrd="2" destOrd="0" presId="urn:microsoft.com/office/officeart/2018/2/layout/IconCircleList"/>
    <dgm:cxn modelId="{28376A75-64F2-4C6E-AD60-40D4262A2D2D}" type="presParOf" srcId="{92F0E1B3-1354-4F79-9461-7725108CD760}" destId="{DC4ECDF9-6E86-4DEA-9D25-2FBADCA492D7}" srcOrd="3" destOrd="0" presId="urn:microsoft.com/office/officeart/2018/2/layout/IconCircleList"/>
    <dgm:cxn modelId="{8D7B8F5F-828B-42F6-BA54-BD5FCB57F7F3}" type="presParOf" srcId="{78AE3CFD-A0D9-4457-89AE-4A12E3741135}" destId="{C9FFC3E9-3B37-412B-8266-7CDDC243A009}" srcOrd="5" destOrd="0" presId="urn:microsoft.com/office/officeart/2018/2/layout/IconCircleList"/>
    <dgm:cxn modelId="{3F0BA031-601C-4D8C-9795-BC5B69068051}" type="presParOf" srcId="{78AE3CFD-A0D9-4457-89AE-4A12E3741135}" destId="{3DE028F3-B23A-41D1-9015-2F3A54D035B4}" srcOrd="6" destOrd="0" presId="urn:microsoft.com/office/officeart/2018/2/layout/IconCircleList"/>
    <dgm:cxn modelId="{BA4C01CB-6B0D-4819-ADB0-84F246902940}" type="presParOf" srcId="{3DE028F3-B23A-41D1-9015-2F3A54D035B4}" destId="{938A9DF7-8315-4A72-893F-8AED38AF1166}" srcOrd="0" destOrd="0" presId="urn:microsoft.com/office/officeart/2018/2/layout/IconCircleList"/>
    <dgm:cxn modelId="{36120B87-D1E5-4CED-9316-6A9222858513}" type="presParOf" srcId="{3DE028F3-B23A-41D1-9015-2F3A54D035B4}" destId="{6AA2982A-01EF-4BD5-9ED1-F0471BC1DBB5}" srcOrd="1" destOrd="0" presId="urn:microsoft.com/office/officeart/2018/2/layout/IconCircleList"/>
    <dgm:cxn modelId="{F2519F50-7914-4494-9AA0-3B5DAA9FC773}" type="presParOf" srcId="{3DE028F3-B23A-41D1-9015-2F3A54D035B4}" destId="{34670BB9-B23B-429E-8E50-F5E283D15E51}" srcOrd="2" destOrd="0" presId="urn:microsoft.com/office/officeart/2018/2/layout/IconCircleList"/>
    <dgm:cxn modelId="{6515A8B4-61B7-4AF0-9BE1-0687DA6F16E2}" type="presParOf" srcId="{3DE028F3-B23A-41D1-9015-2F3A54D035B4}" destId="{233199E4-DB99-47BD-BE91-2D061603C98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DA57B-C854-4C67-BCDA-A04E02F82B9B}">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98F0EC-47AB-4B31-A483-E28A598B77E3}">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B44822-A477-42AB-AA69-6F2EDCCB1E4D}">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Training/Test split: </a:t>
          </a:r>
          <a:endParaRPr lang="en-US" sz="2400" kern="1200"/>
        </a:p>
      </dsp:txBody>
      <dsp:txXfrm>
        <a:off x="1834517" y="469890"/>
        <a:ext cx="3148942" cy="1335915"/>
      </dsp:txXfrm>
    </dsp:sp>
    <dsp:sp modelId="{D08E6BAC-BA56-4982-AD74-3A514C1A43B3}">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4A0DB-E351-44C2-9D9F-11A9E1E0CB05}">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166ABD-9DB2-46A6-9C2B-7251EE7D1413}">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Training Ratio : 80%</a:t>
          </a:r>
          <a:endParaRPr lang="en-US" sz="2400" kern="1200"/>
        </a:p>
      </dsp:txBody>
      <dsp:txXfrm>
        <a:off x="7154322" y="469890"/>
        <a:ext cx="3148942" cy="1335915"/>
      </dsp:txXfrm>
    </dsp:sp>
    <dsp:sp modelId="{663A01E5-1D03-4C5F-8968-6EFBE3D7C934}">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2919AF-B95B-40BB-8C3C-51AECAD98385}">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4ECDF9-6E86-4DEA-9D25-2FBADCA492D7}">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Validation :10%</a:t>
          </a:r>
          <a:endParaRPr lang="en-US" sz="2400" kern="1200"/>
        </a:p>
      </dsp:txBody>
      <dsp:txXfrm>
        <a:off x="1834517" y="2545532"/>
        <a:ext cx="3148942" cy="1335915"/>
      </dsp:txXfrm>
    </dsp:sp>
    <dsp:sp modelId="{938A9DF7-8315-4A72-893F-8AED38AF1166}">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A2982A-01EF-4BD5-9ED1-F0471BC1DBB5}">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3199E4-DB99-47BD-BE91-2D061603C983}">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kern="1200"/>
            <a:t>Test Ratio: 10%</a:t>
          </a:r>
          <a:endParaRPr lang="en-US" sz="2400" kern="1200"/>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01A88-71AA-4F41-BF37-35DBE2A89D06}" type="datetimeFigureOut">
              <a:rPr lang="en-US" smtClean="0"/>
              <a:t>12/15/23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03C34-E909-1342-BB84-9D3AE8DEC5EA}" type="slidenum">
              <a:rPr lang="en-US" smtClean="0"/>
              <a:t>‹#›</a:t>
            </a:fld>
            <a:endParaRPr lang="en-US"/>
          </a:p>
        </p:txBody>
      </p:sp>
    </p:spTree>
    <p:extLst>
      <p:ext uri="{BB962C8B-B14F-4D97-AF65-F5344CB8AC3E}">
        <p14:creationId xmlns:p14="http://schemas.microsoft.com/office/powerpoint/2010/main" val="641568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503C34-E909-1342-BB84-9D3AE8DEC5EA}" type="slidenum">
              <a:rPr lang="en-US" smtClean="0"/>
              <a:t>15</a:t>
            </a:fld>
            <a:endParaRPr lang="en-US"/>
          </a:p>
        </p:txBody>
      </p:sp>
    </p:spTree>
    <p:extLst>
      <p:ext uri="{BB962C8B-B14F-4D97-AF65-F5344CB8AC3E}">
        <p14:creationId xmlns:p14="http://schemas.microsoft.com/office/powerpoint/2010/main" val="3257658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BBB76-65FC-F8A5-7FF8-59702BF844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204872-65B2-C351-32D1-AD65D910B1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FEE3C0-94B8-0111-D088-D5A349DFAF7F}"/>
              </a:ext>
            </a:extLst>
          </p:cNvPr>
          <p:cNvSpPr>
            <a:spLocks noGrp="1"/>
          </p:cNvSpPr>
          <p:nvPr>
            <p:ph type="dt" sz="half" idx="10"/>
          </p:nvPr>
        </p:nvSpPr>
        <p:spPr/>
        <p:txBody>
          <a:bodyPr/>
          <a:lstStyle/>
          <a:p>
            <a:fld id="{FCD2D14A-F119-DF43-81A1-B33716F61CCD}" type="datetimeFigureOut">
              <a:rPr lang="en-US" smtClean="0"/>
              <a:t>12/15/23</a:t>
            </a:fld>
            <a:endParaRPr lang="en-US"/>
          </a:p>
        </p:txBody>
      </p:sp>
      <p:sp>
        <p:nvSpPr>
          <p:cNvPr id="5" name="Footer Placeholder 4">
            <a:extLst>
              <a:ext uri="{FF2B5EF4-FFF2-40B4-BE49-F238E27FC236}">
                <a16:creationId xmlns:a16="http://schemas.microsoft.com/office/drawing/2014/main" id="{3F97C0BA-3EAB-22F9-60F1-BA4AE696E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FEC2BE-EB67-2961-DAEB-3E3ABB76EF3B}"/>
              </a:ext>
            </a:extLst>
          </p:cNvPr>
          <p:cNvSpPr>
            <a:spLocks noGrp="1"/>
          </p:cNvSpPr>
          <p:nvPr>
            <p:ph type="sldNum" sz="quarter" idx="12"/>
          </p:nvPr>
        </p:nvSpPr>
        <p:spPr/>
        <p:txBody>
          <a:bodyPr/>
          <a:lstStyle/>
          <a:p>
            <a:fld id="{398F7A67-35E1-7343-9212-9AF2DE3E0B65}" type="slidenum">
              <a:rPr lang="en-US" smtClean="0"/>
              <a:t>‹#›</a:t>
            </a:fld>
            <a:endParaRPr lang="en-US"/>
          </a:p>
        </p:txBody>
      </p:sp>
    </p:spTree>
    <p:extLst>
      <p:ext uri="{BB962C8B-B14F-4D97-AF65-F5344CB8AC3E}">
        <p14:creationId xmlns:p14="http://schemas.microsoft.com/office/powerpoint/2010/main" val="317498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0777-9BC2-F75A-7C30-7BFABF7BBB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20D8D3-CAE3-F6A9-7B1E-7A7FE69882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F40B10-D0CF-246D-A783-A459E980C139}"/>
              </a:ext>
            </a:extLst>
          </p:cNvPr>
          <p:cNvSpPr>
            <a:spLocks noGrp="1"/>
          </p:cNvSpPr>
          <p:nvPr>
            <p:ph type="dt" sz="half" idx="10"/>
          </p:nvPr>
        </p:nvSpPr>
        <p:spPr/>
        <p:txBody>
          <a:bodyPr/>
          <a:lstStyle/>
          <a:p>
            <a:fld id="{FCD2D14A-F119-DF43-81A1-B33716F61CCD}" type="datetimeFigureOut">
              <a:rPr lang="en-US" smtClean="0"/>
              <a:t>12/15/23</a:t>
            </a:fld>
            <a:endParaRPr lang="en-US"/>
          </a:p>
        </p:txBody>
      </p:sp>
      <p:sp>
        <p:nvSpPr>
          <p:cNvPr id="5" name="Footer Placeholder 4">
            <a:extLst>
              <a:ext uri="{FF2B5EF4-FFF2-40B4-BE49-F238E27FC236}">
                <a16:creationId xmlns:a16="http://schemas.microsoft.com/office/drawing/2014/main" id="{9637FDE5-3003-877C-7108-94C99B941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EA98D-CB4B-8D92-3B8F-B2A98CD49020}"/>
              </a:ext>
            </a:extLst>
          </p:cNvPr>
          <p:cNvSpPr>
            <a:spLocks noGrp="1"/>
          </p:cNvSpPr>
          <p:nvPr>
            <p:ph type="sldNum" sz="quarter" idx="12"/>
          </p:nvPr>
        </p:nvSpPr>
        <p:spPr/>
        <p:txBody>
          <a:bodyPr/>
          <a:lstStyle/>
          <a:p>
            <a:fld id="{398F7A67-35E1-7343-9212-9AF2DE3E0B65}" type="slidenum">
              <a:rPr lang="en-US" smtClean="0"/>
              <a:t>‹#›</a:t>
            </a:fld>
            <a:endParaRPr lang="en-US"/>
          </a:p>
        </p:txBody>
      </p:sp>
    </p:spTree>
    <p:extLst>
      <p:ext uri="{BB962C8B-B14F-4D97-AF65-F5344CB8AC3E}">
        <p14:creationId xmlns:p14="http://schemas.microsoft.com/office/powerpoint/2010/main" val="4260927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E97A3-D7A8-6915-5A47-8226D99D34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D9CA8C-0976-C397-9DA5-2E526326F2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A7FCD-64E3-24FB-E494-9A8F89EFD513}"/>
              </a:ext>
            </a:extLst>
          </p:cNvPr>
          <p:cNvSpPr>
            <a:spLocks noGrp="1"/>
          </p:cNvSpPr>
          <p:nvPr>
            <p:ph type="dt" sz="half" idx="10"/>
          </p:nvPr>
        </p:nvSpPr>
        <p:spPr/>
        <p:txBody>
          <a:bodyPr/>
          <a:lstStyle/>
          <a:p>
            <a:fld id="{FCD2D14A-F119-DF43-81A1-B33716F61CCD}" type="datetimeFigureOut">
              <a:rPr lang="en-US" smtClean="0"/>
              <a:t>12/15/23</a:t>
            </a:fld>
            <a:endParaRPr lang="en-US"/>
          </a:p>
        </p:txBody>
      </p:sp>
      <p:sp>
        <p:nvSpPr>
          <p:cNvPr id="5" name="Footer Placeholder 4">
            <a:extLst>
              <a:ext uri="{FF2B5EF4-FFF2-40B4-BE49-F238E27FC236}">
                <a16:creationId xmlns:a16="http://schemas.microsoft.com/office/drawing/2014/main" id="{AEEC2F69-D040-5591-FEF8-F23A4B8FD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9877F4-CB26-E4B9-750A-948353FE02C2}"/>
              </a:ext>
            </a:extLst>
          </p:cNvPr>
          <p:cNvSpPr>
            <a:spLocks noGrp="1"/>
          </p:cNvSpPr>
          <p:nvPr>
            <p:ph type="sldNum" sz="quarter" idx="12"/>
          </p:nvPr>
        </p:nvSpPr>
        <p:spPr/>
        <p:txBody>
          <a:bodyPr/>
          <a:lstStyle/>
          <a:p>
            <a:fld id="{398F7A67-35E1-7343-9212-9AF2DE3E0B65}" type="slidenum">
              <a:rPr lang="en-US" smtClean="0"/>
              <a:t>‹#›</a:t>
            </a:fld>
            <a:endParaRPr lang="en-US"/>
          </a:p>
        </p:txBody>
      </p:sp>
    </p:spTree>
    <p:extLst>
      <p:ext uri="{BB962C8B-B14F-4D97-AF65-F5344CB8AC3E}">
        <p14:creationId xmlns:p14="http://schemas.microsoft.com/office/powerpoint/2010/main" val="1757950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0D36-3FA2-2E99-C06B-525929DCC8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56BF27-FDAE-F133-D630-882CFFE789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555A4-C93F-BEFF-EEE7-13D73CC6306E}"/>
              </a:ext>
            </a:extLst>
          </p:cNvPr>
          <p:cNvSpPr>
            <a:spLocks noGrp="1"/>
          </p:cNvSpPr>
          <p:nvPr>
            <p:ph type="dt" sz="half" idx="10"/>
          </p:nvPr>
        </p:nvSpPr>
        <p:spPr/>
        <p:txBody>
          <a:bodyPr/>
          <a:lstStyle/>
          <a:p>
            <a:fld id="{FCD2D14A-F119-DF43-81A1-B33716F61CCD}" type="datetimeFigureOut">
              <a:rPr lang="en-US" smtClean="0"/>
              <a:t>12/15/23</a:t>
            </a:fld>
            <a:endParaRPr lang="en-US"/>
          </a:p>
        </p:txBody>
      </p:sp>
      <p:sp>
        <p:nvSpPr>
          <p:cNvPr id="5" name="Footer Placeholder 4">
            <a:extLst>
              <a:ext uri="{FF2B5EF4-FFF2-40B4-BE49-F238E27FC236}">
                <a16:creationId xmlns:a16="http://schemas.microsoft.com/office/drawing/2014/main" id="{44AEAA7B-EA39-D7DB-3E5E-8ABEF908D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A8BAE-58F9-28A5-ED07-92E3ACFFB26B}"/>
              </a:ext>
            </a:extLst>
          </p:cNvPr>
          <p:cNvSpPr>
            <a:spLocks noGrp="1"/>
          </p:cNvSpPr>
          <p:nvPr>
            <p:ph type="sldNum" sz="quarter" idx="12"/>
          </p:nvPr>
        </p:nvSpPr>
        <p:spPr/>
        <p:txBody>
          <a:bodyPr/>
          <a:lstStyle/>
          <a:p>
            <a:fld id="{398F7A67-35E1-7343-9212-9AF2DE3E0B65}" type="slidenum">
              <a:rPr lang="en-US" smtClean="0"/>
              <a:t>‹#›</a:t>
            </a:fld>
            <a:endParaRPr lang="en-US"/>
          </a:p>
        </p:txBody>
      </p:sp>
    </p:spTree>
    <p:extLst>
      <p:ext uri="{BB962C8B-B14F-4D97-AF65-F5344CB8AC3E}">
        <p14:creationId xmlns:p14="http://schemas.microsoft.com/office/powerpoint/2010/main" val="125405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39432-7F0B-2388-99DA-94C6DAB240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D1F8FD-94F6-8423-9520-A76E3D2040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878940-28A4-ED1B-8C00-C7552010CE91}"/>
              </a:ext>
            </a:extLst>
          </p:cNvPr>
          <p:cNvSpPr>
            <a:spLocks noGrp="1"/>
          </p:cNvSpPr>
          <p:nvPr>
            <p:ph type="dt" sz="half" idx="10"/>
          </p:nvPr>
        </p:nvSpPr>
        <p:spPr/>
        <p:txBody>
          <a:bodyPr/>
          <a:lstStyle/>
          <a:p>
            <a:fld id="{FCD2D14A-F119-DF43-81A1-B33716F61CCD}" type="datetimeFigureOut">
              <a:rPr lang="en-US" smtClean="0"/>
              <a:t>12/15/23</a:t>
            </a:fld>
            <a:endParaRPr lang="en-US"/>
          </a:p>
        </p:txBody>
      </p:sp>
      <p:sp>
        <p:nvSpPr>
          <p:cNvPr id="5" name="Footer Placeholder 4">
            <a:extLst>
              <a:ext uri="{FF2B5EF4-FFF2-40B4-BE49-F238E27FC236}">
                <a16:creationId xmlns:a16="http://schemas.microsoft.com/office/drawing/2014/main" id="{7A3932F8-C9AC-27EA-4D67-D756A4032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7E3C2-3E47-6338-438F-7404CF473A25}"/>
              </a:ext>
            </a:extLst>
          </p:cNvPr>
          <p:cNvSpPr>
            <a:spLocks noGrp="1"/>
          </p:cNvSpPr>
          <p:nvPr>
            <p:ph type="sldNum" sz="quarter" idx="12"/>
          </p:nvPr>
        </p:nvSpPr>
        <p:spPr/>
        <p:txBody>
          <a:bodyPr/>
          <a:lstStyle/>
          <a:p>
            <a:fld id="{398F7A67-35E1-7343-9212-9AF2DE3E0B65}" type="slidenum">
              <a:rPr lang="en-US" smtClean="0"/>
              <a:t>‹#›</a:t>
            </a:fld>
            <a:endParaRPr lang="en-US"/>
          </a:p>
        </p:txBody>
      </p:sp>
    </p:spTree>
    <p:extLst>
      <p:ext uri="{BB962C8B-B14F-4D97-AF65-F5344CB8AC3E}">
        <p14:creationId xmlns:p14="http://schemas.microsoft.com/office/powerpoint/2010/main" val="61620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42CA-F00F-2E80-683B-B1434A274B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A490FB-DBCA-4107-259F-00FC6A8D86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D1533F-6958-421A-8FC3-291A40E73F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47CD89-F7E2-076A-6A07-0F8AE35A4430}"/>
              </a:ext>
            </a:extLst>
          </p:cNvPr>
          <p:cNvSpPr>
            <a:spLocks noGrp="1"/>
          </p:cNvSpPr>
          <p:nvPr>
            <p:ph type="dt" sz="half" idx="10"/>
          </p:nvPr>
        </p:nvSpPr>
        <p:spPr/>
        <p:txBody>
          <a:bodyPr/>
          <a:lstStyle/>
          <a:p>
            <a:fld id="{FCD2D14A-F119-DF43-81A1-B33716F61CCD}" type="datetimeFigureOut">
              <a:rPr lang="en-US" smtClean="0"/>
              <a:t>12/15/23</a:t>
            </a:fld>
            <a:endParaRPr lang="en-US"/>
          </a:p>
        </p:txBody>
      </p:sp>
      <p:sp>
        <p:nvSpPr>
          <p:cNvPr id="6" name="Footer Placeholder 5">
            <a:extLst>
              <a:ext uri="{FF2B5EF4-FFF2-40B4-BE49-F238E27FC236}">
                <a16:creationId xmlns:a16="http://schemas.microsoft.com/office/drawing/2014/main" id="{C4CF3B21-1687-603D-73C6-7C1488F53C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CAECB2-6EA2-E0CA-3EA0-DA901D9FF820}"/>
              </a:ext>
            </a:extLst>
          </p:cNvPr>
          <p:cNvSpPr>
            <a:spLocks noGrp="1"/>
          </p:cNvSpPr>
          <p:nvPr>
            <p:ph type="sldNum" sz="quarter" idx="12"/>
          </p:nvPr>
        </p:nvSpPr>
        <p:spPr/>
        <p:txBody>
          <a:bodyPr/>
          <a:lstStyle/>
          <a:p>
            <a:fld id="{398F7A67-35E1-7343-9212-9AF2DE3E0B65}" type="slidenum">
              <a:rPr lang="en-US" smtClean="0"/>
              <a:t>‹#›</a:t>
            </a:fld>
            <a:endParaRPr lang="en-US"/>
          </a:p>
        </p:txBody>
      </p:sp>
    </p:spTree>
    <p:extLst>
      <p:ext uri="{BB962C8B-B14F-4D97-AF65-F5344CB8AC3E}">
        <p14:creationId xmlns:p14="http://schemas.microsoft.com/office/powerpoint/2010/main" val="1665981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17CC-4A17-B768-7E59-2FF443DA0F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786B60-8A3D-A5DD-8195-7FBECC2C3D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B0B1FF-095F-953F-4DA8-48C4CC8D54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6925E8-EC20-F2B2-1BEA-C76DC1CCE6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E130F0-BC03-DF32-8074-A2CD6B0B39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B424B8-1C8F-4EB5-996E-4C9A33DF9014}"/>
              </a:ext>
            </a:extLst>
          </p:cNvPr>
          <p:cNvSpPr>
            <a:spLocks noGrp="1"/>
          </p:cNvSpPr>
          <p:nvPr>
            <p:ph type="dt" sz="half" idx="10"/>
          </p:nvPr>
        </p:nvSpPr>
        <p:spPr/>
        <p:txBody>
          <a:bodyPr/>
          <a:lstStyle/>
          <a:p>
            <a:fld id="{FCD2D14A-F119-DF43-81A1-B33716F61CCD}" type="datetimeFigureOut">
              <a:rPr lang="en-US" smtClean="0"/>
              <a:t>12/15/23</a:t>
            </a:fld>
            <a:endParaRPr lang="en-US"/>
          </a:p>
        </p:txBody>
      </p:sp>
      <p:sp>
        <p:nvSpPr>
          <p:cNvPr id="8" name="Footer Placeholder 7">
            <a:extLst>
              <a:ext uri="{FF2B5EF4-FFF2-40B4-BE49-F238E27FC236}">
                <a16:creationId xmlns:a16="http://schemas.microsoft.com/office/drawing/2014/main" id="{7927F57F-37DA-6AA4-B524-CE03876F86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1F459A-DCDA-ABD1-E8DB-7D9F444AF060}"/>
              </a:ext>
            </a:extLst>
          </p:cNvPr>
          <p:cNvSpPr>
            <a:spLocks noGrp="1"/>
          </p:cNvSpPr>
          <p:nvPr>
            <p:ph type="sldNum" sz="quarter" idx="12"/>
          </p:nvPr>
        </p:nvSpPr>
        <p:spPr/>
        <p:txBody>
          <a:bodyPr/>
          <a:lstStyle/>
          <a:p>
            <a:fld id="{398F7A67-35E1-7343-9212-9AF2DE3E0B65}" type="slidenum">
              <a:rPr lang="en-US" smtClean="0"/>
              <a:t>‹#›</a:t>
            </a:fld>
            <a:endParaRPr lang="en-US"/>
          </a:p>
        </p:txBody>
      </p:sp>
    </p:spTree>
    <p:extLst>
      <p:ext uri="{BB962C8B-B14F-4D97-AF65-F5344CB8AC3E}">
        <p14:creationId xmlns:p14="http://schemas.microsoft.com/office/powerpoint/2010/main" val="2016681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A9CC-3A9C-29E6-8F1E-3987DB6E06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1E04C9-F8D7-B195-D330-6D93C0B10FC4}"/>
              </a:ext>
            </a:extLst>
          </p:cNvPr>
          <p:cNvSpPr>
            <a:spLocks noGrp="1"/>
          </p:cNvSpPr>
          <p:nvPr>
            <p:ph type="dt" sz="half" idx="10"/>
          </p:nvPr>
        </p:nvSpPr>
        <p:spPr/>
        <p:txBody>
          <a:bodyPr/>
          <a:lstStyle/>
          <a:p>
            <a:fld id="{FCD2D14A-F119-DF43-81A1-B33716F61CCD}" type="datetimeFigureOut">
              <a:rPr lang="en-US" smtClean="0"/>
              <a:t>12/15/23</a:t>
            </a:fld>
            <a:endParaRPr lang="en-US"/>
          </a:p>
        </p:txBody>
      </p:sp>
      <p:sp>
        <p:nvSpPr>
          <p:cNvPr id="4" name="Footer Placeholder 3">
            <a:extLst>
              <a:ext uri="{FF2B5EF4-FFF2-40B4-BE49-F238E27FC236}">
                <a16:creationId xmlns:a16="http://schemas.microsoft.com/office/drawing/2014/main" id="{4672CD2D-9322-F7EF-2902-A59C79B5F4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8E825F-55AF-CCFE-6F57-202F7BDFC915}"/>
              </a:ext>
            </a:extLst>
          </p:cNvPr>
          <p:cNvSpPr>
            <a:spLocks noGrp="1"/>
          </p:cNvSpPr>
          <p:nvPr>
            <p:ph type="sldNum" sz="quarter" idx="12"/>
          </p:nvPr>
        </p:nvSpPr>
        <p:spPr/>
        <p:txBody>
          <a:bodyPr/>
          <a:lstStyle/>
          <a:p>
            <a:fld id="{398F7A67-35E1-7343-9212-9AF2DE3E0B65}" type="slidenum">
              <a:rPr lang="en-US" smtClean="0"/>
              <a:t>‹#›</a:t>
            </a:fld>
            <a:endParaRPr lang="en-US"/>
          </a:p>
        </p:txBody>
      </p:sp>
    </p:spTree>
    <p:extLst>
      <p:ext uri="{BB962C8B-B14F-4D97-AF65-F5344CB8AC3E}">
        <p14:creationId xmlns:p14="http://schemas.microsoft.com/office/powerpoint/2010/main" val="282352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BBA80-224C-7090-B3F7-9E129B3045F3}"/>
              </a:ext>
            </a:extLst>
          </p:cNvPr>
          <p:cNvSpPr>
            <a:spLocks noGrp="1"/>
          </p:cNvSpPr>
          <p:nvPr>
            <p:ph type="dt" sz="half" idx="10"/>
          </p:nvPr>
        </p:nvSpPr>
        <p:spPr/>
        <p:txBody>
          <a:bodyPr/>
          <a:lstStyle/>
          <a:p>
            <a:fld id="{FCD2D14A-F119-DF43-81A1-B33716F61CCD}" type="datetimeFigureOut">
              <a:rPr lang="en-US" smtClean="0"/>
              <a:t>12/15/23</a:t>
            </a:fld>
            <a:endParaRPr lang="en-US"/>
          </a:p>
        </p:txBody>
      </p:sp>
      <p:sp>
        <p:nvSpPr>
          <p:cNvPr id="3" name="Footer Placeholder 2">
            <a:extLst>
              <a:ext uri="{FF2B5EF4-FFF2-40B4-BE49-F238E27FC236}">
                <a16:creationId xmlns:a16="http://schemas.microsoft.com/office/drawing/2014/main" id="{E7931450-4052-DBA8-A00B-8055563688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6D6C8D-E60E-CC20-9A66-5F4E490DF346}"/>
              </a:ext>
            </a:extLst>
          </p:cNvPr>
          <p:cNvSpPr>
            <a:spLocks noGrp="1"/>
          </p:cNvSpPr>
          <p:nvPr>
            <p:ph type="sldNum" sz="quarter" idx="12"/>
          </p:nvPr>
        </p:nvSpPr>
        <p:spPr/>
        <p:txBody>
          <a:bodyPr/>
          <a:lstStyle/>
          <a:p>
            <a:fld id="{398F7A67-35E1-7343-9212-9AF2DE3E0B65}" type="slidenum">
              <a:rPr lang="en-US" smtClean="0"/>
              <a:t>‹#›</a:t>
            </a:fld>
            <a:endParaRPr lang="en-US"/>
          </a:p>
        </p:txBody>
      </p:sp>
    </p:spTree>
    <p:extLst>
      <p:ext uri="{BB962C8B-B14F-4D97-AF65-F5344CB8AC3E}">
        <p14:creationId xmlns:p14="http://schemas.microsoft.com/office/powerpoint/2010/main" val="167360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9C650-E0F4-1AAC-FEF9-9D727C85A5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183A78-31C3-96B7-A6E7-CDACE526B1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F0B1D5-B712-0CAC-B6BF-90C6C4103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08F34-CCEC-2801-5ED4-BFC08DA02941}"/>
              </a:ext>
            </a:extLst>
          </p:cNvPr>
          <p:cNvSpPr>
            <a:spLocks noGrp="1"/>
          </p:cNvSpPr>
          <p:nvPr>
            <p:ph type="dt" sz="half" idx="10"/>
          </p:nvPr>
        </p:nvSpPr>
        <p:spPr/>
        <p:txBody>
          <a:bodyPr/>
          <a:lstStyle/>
          <a:p>
            <a:fld id="{FCD2D14A-F119-DF43-81A1-B33716F61CCD}" type="datetimeFigureOut">
              <a:rPr lang="en-US" smtClean="0"/>
              <a:t>12/15/23</a:t>
            </a:fld>
            <a:endParaRPr lang="en-US"/>
          </a:p>
        </p:txBody>
      </p:sp>
      <p:sp>
        <p:nvSpPr>
          <p:cNvPr id="6" name="Footer Placeholder 5">
            <a:extLst>
              <a:ext uri="{FF2B5EF4-FFF2-40B4-BE49-F238E27FC236}">
                <a16:creationId xmlns:a16="http://schemas.microsoft.com/office/drawing/2014/main" id="{1113C007-09B2-48EF-2E07-A25CC80C56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B66CC3-D662-2C17-7F66-03206C38146F}"/>
              </a:ext>
            </a:extLst>
          </p:cNvPr>
          <p:cNvSpPr>
            <a:spLocks noGrp="1"/>
          </p:cNvSpPr>
          <p:nvPr>
            <p:ph type="sldNum" sz="quarter" idx="12"/>
          </p:nvPr>
        </p:nvSpPr>
        <p:spPr/>
        <p:txBody>
          <a:bodyPr/>
          <a:lstStyle/>
          <a:p>
            <a:fld id="{398F7A67-35E1-7343-9212-9AF2DE3E0B65}" type="slidenum">
              <a:rPr lang="en-US" smtClean="0"/>
              <a:t>‹#›</a:t>
            </a:fld>
            <a:endParaRPr lang="en-US"/>
          </a:p>
        </p:txBody>
      </p:sp>
    </p:spTree>
    <p:extLst>
      <p:ext uri="{BB962C8B-B14F-4D97-AF65-F5344CB8AC3E}">
        <p14:creationId xmlns:p14="http://schemas.microsoft.com/office/powerpoint/2010/main" val="2867242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45D7-4A90-4902-DBF3-2F0557D42D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1E5FC7-DD70-FC27-0333-BD5760AAA2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B08ADE-A40D-52CB-AB8A-D6E17CE9D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29709D-196A-7E7C-3396-04FBB80924B2}"/>
              </a:ext>
            </a:extLst>
          </p:cNvPr>
          <p:cNvSpPr>
            <a:spLocks noGrp="1"/>
          </p:cNvSpPr>
          <p:nvPr>
            <p:ph type="dt" sz="half" idx="10"/>
          </p:nvPr>
        </p:nvSpPr>
        <p:spPr/>
        <p:txBody>
          <a:bodyPr/>
          <a:lstStyle/>
          <a:p>
            <a:fld id="{FCD2D14A-F119-DF43-81A1-B33716F61CCD}" type="datetimeFigureOut">
              <a:rPr lang="en-US" smtClean="0"/>
              <a:t>12/15/23</a:t>
            </a:fld>
            <a:endParaRPr lang="en-US"/>
          </a:p>
        </p:txBody>
      </p:sp>
      <p:sp>
        <p:nvSpPr>
          <p:cNvPr id="6" name="Footer Placeholder 5">
            <a:extLst>
              <a:ext uri="{FF2B5EF4-FFF2-40B4-BE49-F238E27FC236}">
                <a16:creationId xmlns:a16="http://schemas.microsoft.com/office/drawing/2014/main" id="{7CA21A5F-1BE6-823C-6028-F1AC3348D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46700-C989-743F-9429-F40991E3537A}"/>
              </a:ext>
            </a:extLst>
          </p:cNvPr>
          <p:cNvSpPr>
            <a:spLocks noGrp="1"/>
          </p:cNvSpPr>
          <p:nvPr>
            <p:ph type="sldNum" sz="quarter" idx="12"/>
          </p:nvPr>
        </p:nvSpPr>
        <p:spPr/>
        <p:txBody>
          <a:bodyPr/>
          <a:lstStyle/>
          <a:p>
            <a:fld id="{398F7A67-35E1-7343-9212-9AF2DE3E0B65}" type="slidenum">
              <a:rPr lang="en-US" smtClean="0"/>
              <a:t>‹#›</a:t>
            </a:fld>
            <a:endParaRPr lang="en-US"/>
          </a:p>
        </p:txBody>
      </p:sp>
    </p:spTree>
    <p:extLst>
      <p:ext uri="{BB962C8B-B14F-4D97-AF65-F5344CB8AC3E}">
        <p14:creationId xmlns:p14="http://schemas.microsoft.com/office/powerpoint/2010/main" val="4217344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44F8E5-93E2-B8DE-D8F3-0221DA6A0B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A8A988-6048-FE52-DF95-62B6290140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7C178-53A0-D06F-137B-347C9A9811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2D14A-F119-DF43-81A1-B33716F61CCD}" type="datetimeFigureOut">
              <a:rPr lang="en-US" smtClean="0"/>
              <a:t>12/15/23</a:t>
            </a:fld>
            <a:endParaRPr lang="en-US"/>
          </a:p>
        </p:txBody>
      </p:sp>
      <p:sp>
        <p:nvSpPr>
          <p:cNvPr id="5" name="Footer Placeholder 4">
            <a:extLst>
              <a:ext uri="{FF2B5EF4-FFF2-40B4-BE49-F238E27FC236}">
                <a16:creationId xmlns:a16="http://schemas.microsoft.com/office/drawing/2014/main" id="{FC4A1027-AE2F-01EA-D924-B4BF2F5E02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DE83F9-8953-BDFA-AEDD-9D55D91E71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F7A67-35E1-7343-9212-9AF2DE3E0B65}" type="slidenum">
              <a:rPr lang="en-US" smtClean="0"/>
              <a:t>‹#›</a:t>
            </a:fld>
            <a:endParaRPr lang="en-US"/>
          </a:p>
        </p:txBody>
      </p:sp>
    </p:spTree>
    <p:extLst>
      <p:ext uri="{BB962C8B-B14F-4D97-AF65-F5344CB8AC3E}">
        <p14:creationId xmlns:p14="http://schemas.microsoft.com/office/powerpoint/2010/main" val="589229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of an electromagnetic radiation">
            <a:extLst>
              <a:ext uri="{FF2B5EF4-FFF2-40B4-BE49-F238E27FC236}">
                <a16:creationId xmlns:a16="http://schemas.microsoft.com/office/drawing/2014/main" id="{3BBC6078-FC01-DD27-3323-B6AB2B338E47}"/>
              </a:ext>
            </a:extLst>
          </p:cNvPr>
          <p:cNvPicPr>
            <a:picLocks noChangeAspect="1"/>
          </p:cNvPicPr>
          <p:nvPr/>
        </p:nvPicPr>
        <p:blipFill rotWithShape="1">
          <a:blip r:embed="rId2"/>
          <a:srcRect r="15313" b="2"/>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61FC63-7072-3FFA-A5AD-ADAE9610B7A0}"/>
              </a:ext>
            </a:extLst>
          </p:cNvPr>
          <p:cNvSpPr>
            <a:spLocks noGrp="1"/>
          </p:cNvSpPr>
          <p:nvPr>
            <p:ph type="ctrTitle"/>
          </p:nvPr>
        </p:nvSpPr>
        <p:spPr>
          <a:xfrm>
            <a:off x="477981" y="1122363"/>
            <a:ext cx="4023360" cy="3204134"/>
          </a:xfrm>
        </p:spPr>
        <p:txBody>
          <a:bodyPr anchor="b">
            <a:normAutofit/>
          </a:bodyPr>
          <a:lstStyle/>
          <a:p>
            <a:pPr algn="l"/>
            <a:r>
              <a:rPr lang="en-US" sz="4800" dirty="0">
                <a:solidFill>
                  <a:schemeClr val="bg1"/>
                </a:solidFill>
              </a:rPr>
              <a:t>Cardiovascular Disease Prediction</a:t>
            </a:r>
          </a:p>
        </p:txBody>
      </p:sp>
      <p:sp>
        <p:nvSpPr>
          <p:cNvPr id="3" name="Subtitle 2">
            <a:extLst>
              <a:ext uri="{FF2B5EF4-FFF2-40B4-BE49-F238E27FC236}">
                <a16:creationId xmlns:a16="http://schemas.microsoft.com/office/drawing/2014/main" id="{61F42BD2-77C1-077E-6858-39C1C9D85024}"/>
              </a:ext>
            </a:extLst>
          </p:cNvPr>
          <p:cNvSpPr>
            <a:spLocks noGrp="1"/>
          </p:cNvSpPr>
          <p:nvPr>
            <p:ph type="subTitle" idx="1"/>
          </p:nvPr>
        </p:nvSpPr>
        <p:spPr>
          <a:xfrm>
            <a:off x="477980" y="4872922"/>
            <a:ext cx="4023359" cy="1208141"/>
          </a:xfrm>
        </p:spPr>
        <p:txBody>
          <a:bodyPr>
            <a:normAutofit/>
          </a:bodyPr>
          <a:lstStyle/>
          <a:p>
            <a:pPr marL="342900" indent="-342900" algn="l">
              <a:buFontTx/>
              <a:buChar char="-"/>
            </a:pPr>
            <a:endParaRPr lang="en-US" sz="2000">
              <a:solidFill>
                <a:schemeClr val="bg1"/>
              </a:solidFill>
            </a:endParaRPr>
          </a:p>
          <a:p>
            <a:pPr marL="342900" indent="-342900" algn="l">
              <a:buFontTx/>
              <a:buChar char="-"/>
            </a:pPr>
            <a:r>
              <a:rPr lang="en-US" sz="2000">
                <a:solidFill>
                  <a:schemeClr val="bg1"/>
                </a:solidFill>
              </a:rPr>
              <a:t>Vamani Vasu</a:t>
            </a:r>
          </a:p>
          <a:p>
            <a:pPr marL="342900" indent="-342900" algn="l">
              <a:buFontTx/>
              <a:buChar char="-"/>
            </a:pPr>
            <a:r>
              <a:rPr lang="en-US" sz="2000">
                <a:solidFill>
                  <a:schemeClr val="bg1"/>
                </a:solidFill>
              </a:rPr>
              <a:t>Sai Gopala Raju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8525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11A113-B502-4171-E5DB-774DDF3628F9}"/>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Key Features</a:t>
            </a:r>
          </a:p>
        </p:txBody>
      </p:sp>
      <p:sp>
        <p:nvSpPr>
          <p:cNvPr id="3" name="Content Placeholder 2">
            <a:extLst>
              <a:ext uri="{FF2B5EF4-FFF2-40B4-BE49-F238E27FC236}">
                <a16:creationId xmlns:a16="http://schemas.microsoft.com/office/drawing/2014/main" id="{8E57EFED-9D2F-6819-FA00-0E9E1A03787B}"/>
              </a:ext>
            </a:extLst>
          </p:cNvPr>
          <p:cNvSpPr>
            <a:spLocks noGrp="1"/>
          </p:cNvSpPr>
          <p:nvPr>
            <p:ph idx="1"/>
          </p:nvPr>
        </p:nvSpPr>
        <p:spPr>
          <a:xfrm>
            <a:off x="4581727" y="649480"/>
            <a:ext cx="3025303" cy="5546047"/>
          </a:xfrm>
        </p:spPr>
        <p:txBody>
          <a:bodyPr anchor="ctr">
            <a:normAutofit/>
          </a:bodyPr>
          <a:lstStyle/>
          <a:p>
            <a:pPr>
              <a:buFont typeface="+mj-lt"/>
              <a:buAutoNum type="arabicPeriod"/>
            </a:pPr>
            <a:r>
              <a:rPr lang="en-US" sz="1100" b="1" i="0">
                <a:effectLst/>
                <a:latin typeface="Söhne"/>
              </a:rPr>
              <a:t>Gradient Boosting Framework:</a:t>
            </a:r>
            <a:endParaRPr lang="en-US" sz="1100">
              <a:latin typeface="Söhne"/>
            </a:endParaRPr>
          </a:p>
          <a:p>
            <a:pPr marL="0" indent="0">
              <a:buNone/>
            </a:pPr>
            <a:r>
              <a:rPr lang="en-US" sz="1100" b="0" i="0">
                <a:effectLst/>
                <a:latin typeface="Söhne"/>
              </a:rPr>
              <a:t>XGBoost is based on the gradient boosting framework, where an ensemble of weak learners (typically decision trees) is sequentially trained to correct the errors of the previous models.</a:t>
            </a:r>
          </a:p>
          <a:p>
            <a:pPr marL="0" indent="0">
              <a:buNone/>
            </a:pPr>
            <a:r>
              <a:rPr lang="en-US" sz="1100" b="1" i="0">
                <a:effectLst/>
                <a:latin typeface="Söhne"/>
              </a:rPr>
              <a:t>2. Regularization:</a:t>
            </a:r>
            <a:endParaRPr lang="en-US" sz="1100">
              <a:latin typeface="Söhne"/>
            </a:endParaRPr>
          </a:p>
          <a:p>
            <a:pPr marL="0" indent="0">
              <a:buNone/>
            </a:pPr>
            <a:r>
              <a:rPr lang="en-US" sz="1100" b="0" i="0">
                <a:effectLst/>
                <a:latin typeface="Söhne"/>
              </a:rPr>
              <a:t>XGBoost incorporates L1 (LASSO) and L2 (ridge) regularization terms into its objective function. This helps prevent overfitting and enhances the model's generalization capability.</a:t>
            </a:r>
          </a:p>
          <a:p>
            <a:pPr marL="0" indent="0">
              <a:buNone/>
            </a:pPr>
            <a:r>
              <a:rPr lang="en-US" sz="1100" b="1" i="0">
                <a:effectLst/>
                <a:latin typeface="Söhne"/>
              </a:rPr>
              <a:t>3. Tree Pruning:</a:t>
            </a:r>
            <a:endParaRPr lang="en-US" sz="1100">
              <a:latin typeface="Söhne"/>
            </a:endParaRPr>
          </a:p>
          <a:p>
            <a:pPr marL="0" indent="0">
              <a:buNone/>
            </a:pPr>
            <a:r>
              <a:rPr lang="en-US" sz="1100" b="0" i="0">
                <a:effectLst/>
                <a:latin typeface="Söhne"/>
              </a:rPr>
              <a:t>XGBoost employs a technique called "tree pruning" to control the depth of individual trees. Pruning helps prevent the trees from becoming overly complex and mitigates the risk of overfitting.</a:t>
            </a:r>
          </a:p>
          <a:p>
            <a:pPr marL="0" indent="0">
              <a:buNone/>
            </a:pPr>
            <a:r>
              <a:rPr lang="en-US" sz="1100" b="1" i="0">
                <a:effectLst/>
                <a:latin typeface="Söhne"/>
              </a:rPr>
              <a:t>4. Parallel and Distributed Computing:</a:t>
            </a:r>
            <a:endParaRPr lang="en-US" sz="1100">
              <a:latin typeface="Söhne"/>
            </a:endParaRPr>
          </a:p>
          <a:p>
            <a:pPr marL="0" indent="0">
              <a:buNone/>
            </a:pPr>
            <a:r>
              <a:rPr lang="en-US" sz="1100" b="0" i="0">
                <a:effectLst/>
                <a:latin typeface="Söhne"/>
              </a:rPr>
              <a:t>XGBoost is designed to be highly efficient, supporting parallel and distributed computing. This enables faster training on large datasets, making it suitable for big data scenarios.</a:t>
            </a:r>
          </a:p>
          <a:p>
            <a:pPr marL="0" indent="0">
              <a:buNone/>
            </a:pPr>
            <a:r>
              <a:rPr lang="en-US" sz="1100" b="1" i="0">
                <a:effectLst/>
                <a:latin typeface="Söhne"/>
              </a:rPr>
              <a:t>5. Cross-Validation:</a:t>
            </a:r>
            <a:endParaRPr lang="en-US" sz="1100">
              <a:latin typeface="Söhne"/>
            </a:endParaRPr>
          </a:p>
          <a:p>
            <a:pPr marL="0" indent="0">
              <a:buNone/>
            </a:pPr>
            <a:r>
              <a:rPr lang="en-US" sz="1100" b="0" i="0">
                <a:effectLst/>
                <a:latin typeface="Söhne"/>
              </a:rPr>
              <a:t>XGBoost has built-in cross-validation capabilities, allowing for robust model evaluation. It helps in selecting optimal hyperparameters and provides a more accurate estimate of the model's performance.</a:t>
            </a:r>
          </a:p>
          <a:p>
            <a:pPr marL="0" indent="0">
              <a:buNone/>
            </a:pPr>
            <a:endParaRPr lang="en-US" sz="1100"/>
          </a:p>
        </p:txBody>
      </p:sp>
      <p:pic>
        <p:nvPicPr>
          <p:cNvPr id="14" name="Picture 4" descr="Graph on document with pen">
            <a:extLst>
              <a:ext uri="{FF2B5EF4-FFF2-40B4-BE49-F238E27FC236}">
                <a16:creationId xmlns:a16="http://schemas.microsoft.com/office/drawing/2014/main" id="{265F10D4-1334-5A92-B860-8792455B4F16}"/>
              </a:ext>
            </a:extLst>
          </p:cNvPr>
          <p:cNvPicPr>
            <a:picLocks noChangeAspect="1"/>
          </p:cNvPicPr>
          <p:nvPr/>
        </p:nvPicPr>
        <p:blipFill rotWithShape="1">
          <a:blip r:embed="rId2"/>
          <a:srcRect l="36993" r="23271" b="-1"/>
          <a:stretch/>
        </p:blipFill>
        <p:spPr>
          <a:xfrm>
            <a:off x="8109502" y="10"/>
            <a:ext cx="4082498" cy="6857990"/>
          </a:xfrm>
          <a:prstGeom prst="rect">
            <a:avLst/>
          </a:prstGeom>
        </p:spPr>
      </p:pic>
    </p:spTree>
    <p:extLst>
      <p:ext uri="{BB962C8B-B14F-4D97-AF65-F5344CB8AC3E}">
        <p14:creationId xmlns:p14="http://schemas.microsoft.com/office/powerpoint/2010/main" val="1327928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24C4C0-10F5-CF6A-180A-1418CF436874}"/>
              </a:ext>
            </a:extLst>
          </p:cNvPr>
          <p:cNvSpPr txBox="1"/>
          <p:nvPr/>
        </p:nvSpPr>
        <p:spPr>
          <a:xfrm>
            <a:off x="645458" y="815911"/>
            <a:ext cx="10179423" cy="5078313"/>
          </a:xfrm>
          <a:prstGeom prst="rect">
            <a:avLst/>
          </a:prstGeom>
          <a:noFill/>
        </p:spPr>
        <p:txBody>
          <a:bodyPr wrap="square">
            <a:spAutoFit/>
          </a:bodyPr>
          <a:lstStyle/>
          <a:p>
            <a:pPr algn="l"/>
            <a:r>
              <a:rPr lang="en-US" b="1" i="0">
                <a:solidFill>
                  <a:srgbClr val="374151"/>
                </a:solidFill>
                <a:effectLst/>
                <a:latin typeface="Söhne"/>
              </a:rPr>
              <a:t>6. Handling Missing Values:</a:t>
            </a:r>
            <a:endParaRPr lang="en-US" b="0" i="0">
              <a:solidFill>
                <a:srgbClr val="374151"/>
              </a:solidFill>
              <a:effectLst/>
              <a:latin typeface="Söhne"/>
            </a:endParaRPr>
          </a:p>
          <a:p>
            <a:pPr lvl="1" algn="l"/>
            <a:r>
              <a:rPr lang="en-US" b="0" i="0">
                <a:solidFill>
                  <a:srgbClr val="374151"/>
                </a:solidFill>
                <a:effectLst/>
                <a:latin typeface="Söhne"/>
              </a:rPr>
              <a:t>XGBoost has a built-in mechanism for handling missing values in the dataset. It automatically learns how to treat missing data during the training process.</a:t>
            </a:r>
          </a:p>
          <a:p>
            <a:pPr lvl="1" algn="l"/>
            <a:endParaRPr lang="en-US" b="0" i="0">
              <a:solidFill>
                <a:srgbClr val="374151"/>
              </a:solidFill>
              <a:effectLst/>
              <a:latin typeface="Söhne"/>
            </a:endParaRPr>
          </a:p>
          <a:p>
            <a:pPr algn="l"/>
            <a:r>
              <a:rPr lang="en-US" b="1" i="0">
                <a:solidFill>
                  <a:srgbClr val="374151"/>
                </a:solidFill>
                <a:effectLst/>
                <a:latin typeface="Söhne"/>
              </a:rPr>
              <a:t>7. Feature Importance:</a:t>
            </a:r>
            <a:endParaRPr lang="en-US">
              <a:solidFill>
                <a:srgbClr val="374151"/>
              </a:solidFill>
              <a:latin typeface="Söhne"/>
            </a:endParaRPr>
          </a:p>
          <a:p>
            <a:pPr algn="l"/>
            <a:r>
              <a:rPr lang="en-US" b="0" i="0">
                <a:solidFill>
                  <a:srgbClr val="374151"/>
                </a:solidFill>
                <a:effectLst/>
                <a:latin typeface="Söhne"/>
              </a:rPr>
              <a:t>XGBoost provides a feature importance score, indicating the contribution of each feature to the model's predictions. This is valuable for feature selection and understanding the model's decision-making process.</a:t>
            </a:r>
          </a:p>
          <a:p>
            <a:pPr algn="l"/>
            <a:endParaRPr lang="en-US" b="0" i="0">
              <a:solidFill>
                <a:srgbClr val="374151"/>
              </a:solidFill>
              <a:effectLst/>
              <a:latin typeface="Söhne"/>
            </a:endParaRPr>
          </a:p>
          <a:p>
            <a:pPr algn="l"/>
            <a:r>
              <a:rPr lang="en-US" b="1" i="0">
                <a:solidFill>
                  <a:srgbClr val="374151"/>
                </a:solidFill>
                <a:effectLst/>
                <a:latin typeface="Söhne"/>
              </a:rPr>
              <a:t>8. Early Stopping:</a:t>
            </a:r>
            <a:endParaRPr lang="en-US">
              <a:solidFill>
                <a:srgbClr val="374151"/>
              </a:solidFill>
              <a:latin typeface="Söhne"/>
            </a:endParaRPr>
          </a:p>
          <a:p>
            <a:pPr algn="l"/>
            <a:r>
              <a:rPr lang="en-US" b="0" i="0">
                <a:solidFill>
                  <a:srgbClr val="374151"/>
                </a:solidFill>
                <a:effectLst/>
                <a:latin typeface="Söhne"/>
              </a:rPr>
              <a:t>XGBoost supports early stopping, allowing the training process to halt when the model's performance on a validation dataset ceases to improve. This helps prevent overfitting and speeds up the training process.</a:t>
            </a:r>
          </a:p>
          <a:p>
            <a:pPr algn="l"/>
            <a:endParaRPr lang="en-US" b="0" i="0">
              <a:solidFill>
                <a:srgbClr val="374151"/>
              </a:solidFill>
              <a:effectLst/>
              <a:latin typeface="Söhne"/>
            </a:endParaRPr>
          </a:p>
          <a:p>
            <a:pPr algn="l"/>
            <a:r>
              <a:rPr lang="en-US" b="1" i="0">
                <a:solidFill>
                  <a:srgbClr val="374151"/>
                </a:solidFill>
                <a:effectLst/>
                <a:latin typeface="Söhne"/>
              </a:rPr>
              <a:t>9. Scalability:</a:t>
            </a:r>
            <a:endParaRPr lang="en-US">
              <a:solidFill>
                <a:srgbClr val="374151"/>
              </a:solidFill>
              <a:latin typeface="Söhne"/>
            </a:endParaRPr>
          </a:p>
          <a:p>
            <a:pPr algn="l"/>
            <a:r>
              <a:rPr lang="en-US" b="0" i="0">
                <a:solidFill>
                  <a:srgbClr val="374151"/>
                </a:solidFill>
                <a:effectLst/>
                <a:latin typeface="Söhne"/>
              </a:rPr>
              <a:t>XGBoost is highly scalable and can handle a large number of observations and features. This scalability makes it suitable for a wide range of applications, from small to large datasets.</a:t>
            </a:r>
          </a:p>
          <a:p>
            <a:pPr algn="l"/>
            <a:endParaRPr lang="en-US" b="0" i="0">
              <a:solidFill>
                <a:srgbClr val="374151"/>
              </a:solidFill>
              <a:effectLst/>
              <a:latin typeface="Söhne"/>
            </a:endParaRPr>
          </a:p>
          <a:p>
            <a:pPr algn="l"/>
            <a:r>
              <a:rPr lang="en-US" b="1" i="0">
                <a:solidFill>
                  <a:srgbClr val="374151"/>
                </a:solidFill>
                <a:effectLst/>
                <a:latin typeface="Söhne"/>
              </a:rPr>
              <a:t>10, Customizable Objective Function:</a:t>
            </a:r>
            <a:endParaRPr lang="en-US" b="0" i="0">
              <a:solidFill>
                <a:srgbClr val="374151"/>
              </a:solidFill>
              <a:effectLst/>
              <a:latin typeface="Söhne"/>
            </a:endParaRPr>
          </a:p>
          <a:p>
            <a:pPr algn="l"/>
            <a:r>
              <a:rPr lang="en-US" b="0" i="0">
                <a:solidFill>
                  <a:srgbClr val="374151"/>
                </a:solidFill>
                <a:effectLst/>
                <a:latin typeface="Söhne"/>
              </a:rPr>
              <a:t>Users can define a custom objective function based on the specific requirements of their task</a:t>
            </a:r>
            <a:endParaRPr lang="en-US" b="0" i="0" dirty="0">
              <a:solidFill>
                <a:srgbClr val="374151"/>
              </a:solidFill>
              <a:effectLst/>
              <a:latin typeface="Söhne"/>
            </a:endParaRPr>
          </a:p>
        </p:txBody>
      </p:sp>
    </p:spTree>
    <p:extLst>
      <p:ext uri="{BB962C8B-B14F-4D97-AF65-F5344CB8AC3E}">
        <p14:creationId xmlns:p14="http://schemas.microsoft.com/office/powerpoint/2010/main" val="2695517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86F0-1BB1-E5C5-3FD3-C8D1CC998471}"/>
              </a:ext>
            </a:extLst>
          </p:cNvPr>
          <p:cNvSpPr>
            <a:spLocks noGrp="1"/>
          </p:cNvSpPr>
          <p:nvPr>
            <p:ph type="title"/>
          </p:nvPr>
        </p:nvSpPr>
        <p:spPr/>
        <p:txBody>
          <a:bodyPr/>
          <a:lstStyle/>
          <a:p>
            <a:r>
              <a:rPr lang="en-US" dirty="0"/>
              <a:t>Experiment setting</a:t>
            </a:r>
          </a:p>
        </p:txBody>
      </p:sp>
      <p:graphicFrame>
        <p:nvGraphicFramePr>
          <p:cNvPr id="7" name="Content Placeholder 2">
            <a:extLst>
              <a:ext uri="{FF2B5EF4-FFF2-40B4-BE49-F238E27FC236}">
                <a16:creationId xmlns:a16="http://schemas.microsoft.com/office/drawing/2014/main" id="{84C3D959-4B75-C3CB-CBA1-849BC009192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9056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E149CDF-5DAC-4860-A285-9492CF209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1" name="Rectangle 20">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52CDE36A-5E8D-3799-9179-39D8FBA5DF4A}"/>
              </a:ext>
            </a:extLst>
          </p:cNvPr>
          <p:cNvSpPr>
            <a:spLocks noGrp="1"/>
          </p:cNvSpPr>
          <p:nvPr>
            <p:ph type="title"/>
          </p:nvPr>
        </p:nvSpPr>
        <p:spPr>
          <a:xfrm>
            <a:off x="1191966" y="905011"/>
            <a:ext cx="3629555" cy="1889135"/>
          </a:xfrm>
        </p:spPr>
        <p:txBody>
          <a:bodyPr anchor="b">
            <a:normAutofit/>
          </a:bodyPr>
          <a:lstStyle/>
          <a:p>
            <a:r>
              <a:rPr lang="en-US" sz="4800"/>
              <a:t>Metrices</a:t>
            </a:r>
          </a:p>
        </p:txBody>
      </p:sp>
      <p:sp>
        <p:nvSpPr>
          <p:cNvPr id="7" name="Content Placeholder 6">
            <a:extLst>
              <a:ext uri="{FF2B5EF4-FFF2-40B4-BE49-F238E27FC236}">
                <a16:creationId xmlns:a16="http://schemas.microsoft.com/office/drawing/2014/main" id="{A51226F1-E64A-39DA-3DA0-6DD45EA9F9D4}"/>
              </a:ext>
            </a:extLst>
          </p:cNvPr>
          <p:cNvSpPr>
            <a:spLocks noGrp="1"/>
          </p:cNvSpPr>
          <p:nvPr>
            <p:ph idx="1"/>
          </p:nvPr>
        </p:nvSpPr>
        <p:spPr>
          <a:xfrm>
            <a:off x="1191966" y="2965592"/>
            <a:ext cx="3629555" cy="2987397"/>
          </a:xfrm>
        </p:spPr>
        <p:txBody>
          <a:bodyPr>
            <a:normAutofit/>
          </a:bodyPr>
          <a:lstStyle/>
          <a:p>
            <a:pPr marL="0" indent="0">
              <a:buNone/>
            </a:pPr>
            <a:r>
              <a:rPr lang="en-US" sz="1800"/>
              <a:t>Accuracy : 0.96</a:t>
            </a:r>
          </a:p>
          <a:p>
            <a:pPr marL="0" indent="0">
              <a:buNone/>
            </a:pPr>
            <a:endParaRPr lang="en-US" sz="1800"/>
          </a:p>
        </p:txBody>
      </p:sp>
      <p:pic>
        <p:nvPicPr>
          <p:cNvPr id="10" name="Picture 9">
            <a:extLst>
              <a:ext uri="{FF2B5EF4-FFF2-40B4-BE49-F238E27FC236}">
                <a16:creationId xmlns:a16="http://schemas.microsoft.com/office/drawing/2014/main" id="{CD0CCDCE-D1B7-F4A5-0B5C-4510A9BC8B3E}"/>
              </a:ext>
            </a:extLst>
          </p:cNvPr>
          <p:cNvPicPr>
            <a:picLocks noChangeAspect="1"/>
          </p:cNvPicPr>
          <p:nvPr/>
        </p:nvPicPr>
        <p:blipFill>
          <a:blip r:embed="rId3"/>
          <a:stretch>
            <a:fillRect/>
          </a:stretch>
        </p:blipFill>
        <p:spPr>
          <a:xfrm>
            <a:off x="5359151" y="1630640"/>
            <a:ext cx="6107166" cy="3587960"/>
          </a:xfrm>
          <a:prstGeom prst="rect">
            <a:avLst/>
          </a:prstGeom>
        </p:spPr>
      </p:pic>
    </p:spTree>
    <p:extLst>
      <p:ext uri="{BB962C8B-B14F-4D97-AF65-F5344CB8AC3E}">
        <p14:creationId xmlns:p14="http://schemas.microsoft.com/office/powerpoint/2010/main" val="320973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4C19F0-682E-605A-42FD-DE3A6C78A959}"/>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Conclusion</a:t>
            </a:r>
          </a:p>
        </p:txBody>
      </p:sp>
      <p:sp>
        <p:nvSpPr>
          <p:cNvPr id="3" name="Content Placeholder 2">
            <a:extLst>
              <a:ext uri="{FF2B5EF4-FFF2-40B4-BE49-F238E27FC236}">
                <a16:creationId xmlns:a16="http://schemas.microsoft.com/office/drawing/2014/main" id="{B55CF924-35CC-2C21-425D-4C36F8B15EC1}"/>
              </a:ext>
            </a:extLst>
          </p:cNvPr>
          <p:cNvSpPr>
            <a:spLocks noGrp="1"/>
          </p:cNvSpPr>
          <p:nvPr>
            <p:ph idx="1"/>
          </p:nvPr>
        </p:nvSpPr>
        <p:spPr>
          <a:xfrm>
            <a:off x="4810259" y="649480"/>
            <a:ext cx="6555347" cy="5546047"/>
          </a:xfrm>
        </p:spPr>
        <p:txBody>
          <a:bodyPr anchor="ctr">
            <a:normAutofit/>
          </a:bodyPr>
          <a:lstStyle/>
          <a:p>
            <a:pPr marL="0" indent="0">
              <a:buNone/>
            </a:pPr>
            <a:r>
              <a:rPr lang="en-US" sz="2000" b="0" i="0" dirty="0">
                <a:effectLst/>
                <a:latin typeface="Söhne"/>
              </a:rPr>
              <a:t>In conclusion, this cardiovascular disease prediction project has successfully developed a predictive model using </a:t>
            </a:r>
            <a:r>
              <a:rPr lang="en-US" sz="2000" b="0" i="0" dirty="0" err="1">
                <a:effectLst/>
                <a:latin typeface="Söhne"/>
              </a:rPr>
              <a:t>XGBoost</a:t>
            </a:r>
            <a:r>
              <a:rPr lang="en-US" sz="2000" b="0" i="0" dirty="0">
                <a:effectLst/>
                <a:latin typeface="Söhne"/>
              </a:rPr>
              <a:t>. The model, trained on diverse and preprocessed data, demonstrates promising performance metrics. The future scope involves integrating the model into healthcare systems, ensuring continuous improvement, and addressing ethical considerations. This project contributes to the advancement of proactive cardiovascular health management, providing a valuable tool for healthcare professionals and individuals alike. As we move forward, the continuous evolution of the model and its responsible implementation are critical for maximizing its impact on public health.</a:t>
            </a:r>
          </a:p>
          <a:p>
            <a:endParaRPr lang="en-US" sz="2000" dirty="0"/>
          </a:p>
        </p:txBody>
      </p:sp>
    </p:spTree>
    <p:extLst>
      <p:ext uri="{BB962C8B-B14F-4D97-AF65-F5344CB8AC3E}">
        <p14:creationId xmlns:p14="http://schemas.microsoft.com/office/powerpoint/2010/main" val="189428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2" name="Rectangle 11">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441FD69-5C31-E581-C3B7-E2E66948679E}"/>
              </a:ext>
            </a:extLst>
          </p:cNvPr>
          <p:cNvSpPr>
            <a:spLocks noGrp="1"/>
          </p:cNvSpPr>
          <p:nvPr>
            <p:ph type="title"/>
          </p:nvPr>
        </p:nvSpPr>
        <p:spPr>
          <a:xfrm>
            <a:off x="876691" y="301843"/>
            <a:ext cx="10477109" cy="1003532"/>
          </a:xfrm>
        </p:spPr>
        <p:txBody>
          <a:bodyPr anchor="ctr">
            <a:normAutofit/>
          </a:bodyPr>
          <a:lstStyle/>
          <a:p>
            <a:endParaRPr lang="en-US" sz="3200" dirty="0">
              <a:solidFill>
                <a:srgbClr val="FFFFFF"/>
              </a:solidFill>
            </a:endParaRPr>
          </a:p>
        </p:txBody>
      </p:sp>
      <p:sp>
        <p:nvSpPr>
          <p:cNvPr id="3" name="Content Placeholder 2">
            <a:extLst>
              <a:ext uri="{FF2B5EF4-FFF2-40B4-BE49-F238E27FC236}">
                <a16:creationId xmlns:a16="http://schemas.microsoft.com/office/drawing/2014/main" id="{494B1877-EE24-670C-005F-0C92D23F3CFC}"/>
              </a:ext>
            </a:extLst>
          </p:cNvPr>
          <p:cNvSpPr>
            <a:spLocks noGrp="1"/>
          </p:cNvSpPr>
          <p:nvPr>
            <p:ph idx="1"/>
          </p:nvPr>
        </p:nvSpPr>
        <p:spPr>
          <a:xfrm>
            <a:off x="876301" y="2308124"/>
            <a:ext cx="5025735" cy="3673576"/>
          </a:xfrm>
        </p:spPr>
        <p:txBody>
          <a:bodyPr>
            <a:normAutofit/>
          </a:bodyPr>
          <a:lstStyle/>
          <a:p>
            <a:pPr marL="0" indent="0">
              <a:buNone/>
            </a:pPr>
            <a:r>
              <a:rPr lang="en-US" sz="2000"/>
              <a:t>THANK YOU !</a:t>
            </a:r>
          </a:p>
        </p:txBody>
      </p:sp>
      <p:pic>
        <p:nvPicPr>
          <p:cNvPr id="8" name="Graphic 7" descr="Accept">
            <a:extLst>
              <a:ext uri="{FF2B5EF4-FFF2-40B4-BE49-F238E27FC236}">
                <a16:creationId xmlns:a16="http://schemas.microsoft.com/office/drawing/2014/main" id="{BF3E721E-0D83-EAC5-E84A-315DC25735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13191" y="2308124"/>
            <a:ext cx="3673576" cy="3673576"/>
          </a:xfrm>
          <a:prstGeom prst="rect">
            <a:avLst/>
          </a:prstGeom>
        </p:spPr>
      </p:pic>
      <p:sp>
        <p:nvSpPr>
          <p:cNvPr id="4" name="TextBox 3">
            <a:extLst>
              <a:ext uri="{FF2B5EF4-FFF2-40B4-BE49-F238E27FC236}">
                <a16:creationId xmlns:a16="http://schemas.microsoft.com/office/drawing/2014/main" id="{C6C34C19-F084-D6CF-BD1C-071F7524A75E}"/>
              </a:ext>
            </a:extLst>
          </p:cNvPr>
          <p:cNvSpPr txBox="1"/>
          <p:nvPr/>
        </p:nvSpPr>
        <p:spPr>
          <a:xfrm>
            <a:off x="-388620" y="99441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14836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4E4668-FBA4-0C42-67CD-BCA7635109BA}"/>
              </a:ext>
            </a:extLst>
          </p:cNvPr>
          <p:cNvSpPr>
            <a:spLocks noGrp="1"/>
          </p:cNvSpPr>
          <p:nvPr>
            <p:ph type="title"/>
          </p:nvPr>
        </p:nvSpPr>
        <p:spPr>
          <a:xfrm>
            <a:off x="5296874" y="1076324"/>
            <a:ext cx="6272784" cy="1535051"/>
          </a:xfrm>
        </p:spPr>
        <p:txBody>
          <a:bodyPr anchor="b">
            <a:normAutofit/>
          </a:bodyPr>
          <a:lstStyle/>
          <a:p>
            <a:r>
              <a:rPr lang="en-US" sz="5200"/>
              <a:t>Problem definition</a:t>
            </a:r>
          </a:p>
        </p:txBody>
      </p:sp>
      <p:pic>
        <p:nvPicPr>
          <p:cNvPr id="7" name="Graphic 6" descr="Health">
            <a:extLst>
              <a:ext uri="{FF2B5EF4-FFF2-40B4-BE49-F238E27FC236}">
                <a16:creationId xmlns:a16="http://schemas.microsoft.com/office/drawing/2014/main" id="{01C4BDBC-0114-61AC-80B7-2F448C946B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1283758"/>
            <a:ext cx="4217332" cy="4217332"/>
          </a:xfrm>
          <a:prstGeom prst="rect">
            <a:avLst/>
          </a:prstGeom>
        </p:spPr>
      </p:pic>
      <p:sp>
        <p:nvSpPr>
          <p:cNvPr id="12" name="Rectangle 11">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8934143-A508-32D0-C7D7-8A39B9697B94}"/>
              </a:ext>
            </a:extLst>
          </p:cNvPr>
          <p:cNvSpPr>
            <a:spLocks noGrp="1"/>
          </p:cNvSpPr>
          <p:nvPr>
            <p:ph idx="1"/>
          </p:nvPr>
        </p:nvSpPr>
        <p:spPr>
          <a:xfrm>
            <a:off x="5296874" y="3351276"/>
            <a:ext cx="6272784" cy="2825686"/>
          </a:xfrm>
        </p:spPr>
        <p:txBody>
          <a:bodyPr>
            <a:normAutofit/>
          </a:bodyPr>
          <a:lstStyle/>
          <a:p>
            <a:pPr marL="0" indent="0">
              <a:buNone/>
            </a:pPr>
            <a:r>
              <a:rPr lang="en-US" sz="1700" b="0" i="0">
                <a:effectLst/>
                <a:latin typeface="Söhne"/>
              </a:rPr>
              <a:t>Cardiovascular diseases (CVDs) persist as a formidable global health challenge, necessitating a paradigm shift towards proactive, personalized risk assessment strategies. This project aims to pioneer a cutting-edge predictive modeling approach, integrating multi-dimensional datasets encompassing demographic, lifestyle, and health-related variables, to create a nuanced and accurate tool for early identification of individuals at risk of cardiovascular diseases. The goal is to transcend conventional risk assessment methods, offering a holistic solution that not only predicts but also provides actionable insights for tailored preventive interventions.</a:t>
            </a:r>
            <a:endParaRPr lang="en-US" sz="1700"/>
          </a:p>
        </p:txBody>
      </p:sp>
    </p:spTree>
    <p:extLst>
      <p:ext uri="{BB962C8B-B14F-4D97-AF65-F5344CB8AC3E}">
        <p14:creationId xmlns:p14="http://schemas.microsoft.com/office/powerpoint/2010/main" val="2582843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ow of samples for medical testing">
            <a:extLst>
              <a:ext uri="{FF2B5EF4-FFF2-40B4-BE49-F238E27FC236}">
                <a16:creationId xmlns:a16="http://schemas.microsoft.com/office/drawing/2014/main" id="{6CA87B24-0284-D423-EBBF-BAAA1A0C608E}"/>
              </a:ext>
            </a:extLst>
          </p:cNvPr>
          <p:cNvPicPr>
            <a:picLocks noChangeAspect="1"/>
          </p:cNvPicPr>
          <p:nvPr/>
        </p:nvPicPr>
        <p:blipFill rotWithShape="1">
          <a:blip r:embed="rId2"/>
          <a:srcRect l="40833"/>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FB4C9E-5C0A-238F-EC80-03B8332D3E4C}"/>
              </a:ext>
            </a:extLst>
          </p:cNvPr>
          <p:cNvSpPr>
            <a:spLocks noGrp="1"/>
          </p:cNvSpPr>
          <p:nvPr>
            <p:ph type="title"/>
          </p:nvPr>
        </p:nvSpPr>
        <p:spPr>
          <a:xfrm>
            <a:off x="6115317" y="405685"/>
            <a:ext cx="5464968" cy="1559301"/>
          </a:xfrm>
        </p:spPr>
        <p:txBody>
          <a:bodyPr>
            <a:normAutofit/>
          </a:bodyPr>
          <a:lstStyle/>
          <a:p>
            <a:r>
              <a:rPr lang="en-US" sz="4000"/>
              <a:t>Data collection</a:t>
            </a:r>
          </a:p>
        </p:txBody>
      </p:sp>
      <p:sp>
        <p:nvSpPr>
          <p:cNvPr id="3" name="Content Placeholder 2">
            <a:extLst>
              <a:ext uri="{FF2B5EF4-FFF2-40B4-BE49-F238E27FC236}">
                <a16:creationId xmlns:a16="http://schemas.microsoft.com/office/drawing/2014/main" id="{8C064924-C44A-F0A1-2242-2B745C0FE5D7}"/>
              </a:ext>
            </a:extLst>
          </p:cNvPr>
          <p:cNvSpPr>
            <a:spLocks noGrp="1"/>
          </p:cNvSpPr>
          <p:nvPr>
            <p:ph idx="1"/>
          </p:nvPr>
        </p:nvSpPr>
        <p:spPr>
          <a:xfrm>
            <a:off x="6115317" y="2743200"/>
            <a:ext cx="5247340" cy="3496878"/>
          </a:xfrm>
        </p:spPr>
        <p:txBody>
          <a:bodyPr anchor="ctr">
            <a:normAutofit/>
          </a:bodyPr>
          <a:lstStyle/>
          <a:p>
            <a:pPr marL="0" indent="0">
              <a:buNone/>
            </a:pPr>
            <a:r>
              <a:rPr lang="en-US" sz="1400" dirty="0"/>
              <a:t>We have collected dataset from Kaggle</a:t>
            </a:r>
          </a:p>
          <a:p>
            <a:pPr marL="0" indent="0">
              <a:buNone/>
            </a:pPr>
            <a:r>
              <a:rPr lang="en-US" sz="1400" dirty="0"/>
              <a:t>Our dataset consists data of more than 1000 patients with the following columns</a:t>
            </a:r>
          </a:p>
          <a:p>
            <a:pPr marL="0" indent="0">
              <a:buNone/>
            </a:pPr>
            <a:r>
              <a:rPr lang="en-US" sz="1400" dirty="0"/>
              <a:t>Patient Identification Number gives the ID of the patient suffering</a:t>
            </a:r>
          </a:p>
          <a:p>
            <a:pPr marL="0" indent="0">
              <a:buNone/>
            </a:pPr>
            <a:r>
              <a:rPr lang="en-US" sz="1400" dirty="0"/>
              <a:t>Age, and gender give the general age and gender of the patient</a:t>
            </a:r>
          </a:p>
          <a:p>
            <a:pPr marL="0" indent="0">
              <a:buNone/>
            </a:pPr>
            <a:r>
              <a:rPr lang="en-US" sz="1400" dirty="0"/>
              <a:t>Chest pain type of the patient is assigned with values 0,1,2,3</a:t>
            </a:r>
            <a:br>
              <a:rPr lang="en-US" sz="1400" dirty="0">
                <a:effectLst/>
                <a:latin typeface="Calibri" panose="020F0502020204030204" pitchFamily="34" charset="0"/>
              </a:rPr>
            </a:br>
            <a:r>
              <a:rPr lang="en-US" sz="1400" dirty="0">
                <a:effectLst/>
                <a:latin typeface="Calibri" panose="020F0502020204030204" pitchFamily="34" charset="0"/>
              </a:rPr>
              <a:t>(Value 0: typical angina, Value 1: atypical angina,  Value 2: non-anginal pain, Value 3: asymptomatic) </a:t>
            </a:r>
          </a:p>
          <a:p>
            <a:pPr marL="0" indent="0">
              <a:buNone/>
            </a:pPr>
            <a:r>
              <a:rPr lang="en-US" sz="1400" dirty="0">
                <a:effectLst/>
              </a:rPr>
              <a:t>Resting blood pressure, Serum cholesterol give the details of patients</a:t>
            </a:r>
          </a:p>
          <a:p>
            <a:pPr marL="0" indent="0">
              <a:buNone/>
            </a:pPr>
            <a:r>
              <a:rPr lang="en-US" sz="1400" dirty="0"/>
              <a:t>Fasting blood sugar is assigned with 0,1</a:t>
            </a:r>
          </a:p>
          <a:p>
            <a:pPr marL="0" indent="0">
              <a:buNone/>
            </a:pPr>
            <a:r>
              <a:rPr lang="en-US" sz="1400" dirty="0">
                <a:effectLst/>
              </a:rPr>
              <a:t>(0=false, 1=true)</a:t>
            </a:r>
          </a:p>
          <a:p>
            <a:pPr marL="0" indent="0">
              <a:buNone/>
            </a:pPr>
            <a:endParaRPr lang="en-US" sz="1400" dirty="0"/>
          </a:p>
          <a:p>
            <a:pPr marL="0" indent="0">
              <a:buNone/>
            </a:pPr>
            <a:endParaRPr lang="en-US" sz="1400" dirty="0">
              <a:effectLst/>
            </a:endParaRPr>
          </a:p>
          <a:p>
            <a:pPr marL="0" indent="0">
              <a:buNone/>
            </a:pPr>
            <a:endParaRPr lang="en-US" sz="1400" dirty="0">
              <a:effectLst/>
            </a:endParaRPr>
          </a:p>
          <a:p>
            <a:pPr marL="0" indent="0">
              <a:buNone/>
            </a:pPr>
            <a:endParaRPr lang="en-US" sz="1400" dirty="0">
              <a:effectLst/>
            </a:endParaRPr>
          </a:p>
          <a:p>
            <a:pPr marL="0" indent="0">
              <a:buNone/>
            </a:pPr>
            <a:endParaRPr lang="en-US" sz="1400" dirty="0"/>
          </a:p>
          <a:p>
            <a:pPr marL="0" indent="0">
              <a:buNone/>
            </a:pPr>
            <a:endParaRPr lang="en-US" sz="1400" dirty="0"/>
          </a:p>
        </p:txBody>
      </p:sp>
    </p:spTree>
    <p:extLst>
      <p:ext uri="{BB962C8B-B14F-4D97-AF65-F5344CB8AC3E}">
        <p14:creationId xmlns:p14="http://schemas.microsoft.com/office/powerpoint/2010/main" val="508226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A picture of an electromagnetic radiation">
            <a:extLst>
              <a:ext uri="{FF2B5EF4-FFF2-40B4-BE49-F238E27FC236}">
                <a16:creationId xmlns:a16="http://schemas.microsoft.com/office/drawing/2014/main" id="{A8849128-2469-167D-C750-6AC2FF70FCBE}"/>
              </a:ext>
            </a:extLst>
          </p:cNvPr>
          <p:cNvPicPr>
            <a:picLocks noChangeAspect="1"/>
          </p:cNvPicPr>
          <p:nvPr/>
        </p:nvPicPr>
        <p:blipFill rotWithShape="1">
          <a:blip r:embed="rId2"/>
          <a:srcRect l="17742" r="16632" b="2"/>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6" name="Rectangle 1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35E530D6-D2B8-ACE7-69D2-105DB3D8CE67}"/>
              </a:ext>
            </a:extLst>
          </p:cNvPr>
          <p:cNvSpPr txBox="1"/>
          <p:nvPr/>
        </p:nvSpPr>
        <p:spPr>
          <a:xfrm>
            <a:off x="7255563" y="2557587"/>
            <a:ext cx="4314645" cy="3717317"/>
          </a:xfrm>
          <a:prstGeom prst="rect">
            <a:avLst/>
          </a:prstGeom>
        </p:spPr>
        <p:txBody>
          <a:bodyPr vert="horz" lIns="91440" tIns="45720" rIns="91440" bIns="45720" rtlCol="0" anchor="t">
            <a:normAutofit/>
          </a:bodyPr>
          <a:lstStyle/>
          <a:p>
            <a:pPr marL="0" indent="-228600">
              <a:lnSpc>
                <a:spcPct val="90000"/>
              </a:lnSpc>
              <a:spcAft>
                <a:spcPts val="600"/>
              </a:spcAft>
              <a:buFont typeface="Arial" panose="020B0604020202020204" pitchFamily="34" charset="0"/>
              <a:buChar char="•"/>
            </a:pPr>
            <a:r>
              <a:rPr lang="en-US" sz="900" dirty="0"/>
              <a:t>Resting electrocardiogram results is assigned with values 0,1,2</a:t>
            </a:r>
          </a:p>
          <a:p>
            <a:pPr marL="0" indent="-228600">
              <a:lnSpc>
                <a:spcPct val="90000"/>
              </a:lnSpc>
              <a:spcAft>
                <a:spcPts val="600"/>
              </a:spcAft>
              <a:buFont typeface="Arial" panose="020B0604020202020204" pitchFamily="34" charset="0"/>
              <a:buChar char="•"/>
            </a:pPr>
            <a:r>
              <a:rPr lang="en-US" sz="900" dirty="0">
                <a:effectLst/>
              </a:rPr>
              <a:t>(Value 0: normal,</a:t>
            </a:r>
            <a:br>
              <a:rPr lang="en-US" sz="900" dirty="0">
                <a:effectLst/>
              </a:rPr>
            </a:br>
            <a:r>
              <a:rPr lang="en-US" sz="900" dirty="0">
                <a:effectLst/>
              </a:rPr>
              <a:t>Value 1: having ST-T wave abnormality (T wave inversions depression of &gt; 0.05 mV), </a:t>
            </a:r>
          </a:p>
          <a:p>
            <a:pPr marL="0" indent="-228600">
              <a:lnSpc>
                <a:spcPct val="90000"/>
              </a:lnSpc>
              <a:spcAft>
                <a:spcPts val="600"/>
              </a:spcAft>
              <a:buFont typeface="Arial" panose="020B0604020202020204" pitchFamily="34" charset="0"/>
              <a:buChar char="•"/>
            </a:pPr>
            <a:r>
              <a:rPr lang="en-US" sz="900" dirty="0">
                <a:effectLst/>
              </a:rPr>
              <a:t>Value2: showing probable or </a:t>
            </a:r>
            <a:r>
              <a:rPr lang="en-US" sz="900" dirty="0" err="1">
                <a:effectLst/>
              </a:rPr>
              <a:t>definiteleft</a:t>
            </a:r>
            <a:r>
              <a:rPr lang="en-US" sz="900" dirty="0">
                <a:effectLst/>
              </a:rPr>
              <a:t> ventricular hypertrophy by Estes' criteria) </a:t>
            </a:r>
          </a:p>
          <a:p>
            <a:pPr marL="0" indent="-228600">
              <a:lnSpc>
                <a:spcPct val="90000"/>
              </a:lnSpc>
              <a:spcAft>
                <a:spcPts val="600"/>
              </a:spcAft>
              <a:buFont typeface="Arial" panose="020B0604020202020204" pitchFamily="34" charset="0"/>
              <a:buChar char="•"/>
            </a:pPr>
            <a:endParaRPr lang="en-US" sz="900" dirty="0">
              <a:effectLst/>
            </a:endParaRPr>
          </a:p>
          <a:p>
            <a:pPr marL="0" indent="-228600">
              <a:lnSpc>
                <a:spcPct val="90000"/>
              </a:lnSpc>
              <a:spcAft>
                <a:spcPts val="600"/>
              </a:spcAft>
              <a:buFont typeface="Arial" panose="020B0604020202020204" pitchFamily="34" charset="0"/>
              <a:buChar char="•"/>
            </a:pPr>
            <a:r>
              <a:rPr lang="en-US" sz="900" dirty="0"/>
              <a:t>Maximum heart rate achieved</a:t>
            </a:r>
          </a:p>
          <a:p>
            <a:pPr marL="0" indent="-228600">
              <a:lnSpc>
                <a:spcPct val="90000"/>
              </a:lnSpc>
              <a:spcAft>
                <a:spcPts val="600"/>
              </a:spcAft>
              <a:buFont typeface="Arial" panose="020B0604020202020204" pitchFamily="34" charset="0"/>
              <a:buChar char="•"/>
            </a:pPr>
            <a:endParaRPr lang="en-US" sz="900" dirty="0"/>
          </a:p>
          <a:p>
            <a:pPr marL="0" indent="-228600">
              <a:lnSpc>
                <a:spcPct val="90000"/>
              </a:lnSpc>
              <a:spcAft>
                <a:spcPts val="600"/>
              </a:spcAft>
              <a:buFont typeface="Arial" panose="020B0604020202020204" pitchFamily="34" charset="0"/>
              <a:buChar char="•"/>
            </a:pPr>
            <a:r>
              <a:rPr lang="en-US" sz="900" dirty="0">
                <a:effectLst/>
              </a:rPr>
              <a:t>Exercise induced angina with values 0,1 </a:t>
            </a:r>
          </a:p>
          <a:p>
            <a:pPr marL="0" indent="-228600">
              <a:lnSpc>
                <a:spcPct val="90000"/>
              </a:lnSpc>
              <a:spcAft>
                <a:spcPts val="600"/>
              </a:spcAft>
              <a:buFont typeface="Arial" panose="020B0604020202020204" pitchFamily="34" charset="0"/>
              <a:buChar char="•"/>
            </a:pPr>
            <a:endParaRPr lang="en-US" sz="900" dirty="0">
              <a:effectLst/>
            </a:endParaRPr>
          </a:p>
          <a:p>
            <a:pPr marL="0" indent="-228600">
              <a:lnSpc>
                <a:spcPct val="90000"/>
              </a:lnSpc>
              <a:spcAft>
                <a:spcPts val="600"/>
              </a:spcAft>
              <a:buFont typeface="Arial" panose="020B0604020202020204" pitchFamily="34" charset="0"/>
              <a:buChar char="•"/>
            </a:pPr>
            <a:r>
              <a:rPr lang="en-US" sz="900" dirty="0"/>
              <a:t>Slope of peak exercise ST segment with values 1,2,3</a:t>
            </a:r>
          </a:p>
          <a:p>
            <a:pPr marL="0" indent="-228600">
              <a:lnSpc>
                <a:spcPct val="90000"/>
              </a:lnSpc>
              <a:spcAft>
                <a:spcPts val="600"/>
              </a:spcAft>
              <a:buFont typeface="Arial" panose="020B0604020202020204" pitchFamily="34" charset="0"/>
              <a:buChar char="•"/>
            </a:pPr>
            <a:r>
              <a:rPr lang="en-US" sz="900" dirty="0"/>
              <a:t>1-upsloping, 2-flat, 3- downs l </a:t>
            </a:r>
            <a:r>
              <a:rPr lang="en-US" sz="900" dirty="0" err="1"/>
              <a:t>opi</a:t>
            </a:r>
            <a:r>
              <a:rPr lang="en-US" sz="900" dirty="0"/>
              <a:t> ng) </a:t>
            </a:r>
          </a:p>
          <a:p>
            <a:pPr marL="0" indent="-228600">
              <a:lnSpc>
                <a:spcPct val="90000"/>
              </a:lnSpc>
              <a:spcAft>
                <a:spcPts val="600"/>
              </a:spcAft>
              <a:buFont typeface="Arial" panose="020B0604020202020204" pitchFamily="34" charset="0"/>
              <a:buChar char="•"/>
            </a:pPr>
            <a:endParaRPr lang="en-US" sz="900" dirty="0"/>
          </a:p>
          <a:p>
            <a:pPr marL="0" indent="-228600">
              <a:lnSpc>
                <a:spcPct val="90000"/>
              </a:lnSpc>
              <a:spcAft>
                <a:spcPts val="600"/>
              </a:spcAft>
              <a:buFont typeface="Arial" panose="020B0604020202020204" pitchFamily="34" charset="0"/>
              <a:buChar char="•"/>
            </a:pPr>
            <a:r>
              <a:rPr lang="en-US" sz="900" dirty="0"/>
              <a:t>Number of major vessels is assigned with values 0,1,2,3</a:t>
            </a:r>
          </a:p>
          <a:p>
            <a:pPr marL="0" indent="-228600">
              <a:lnSpc>
                <a:spcPct val="90000"/>
              </a:lnSpc>
              <a:spcAft>
                <a:spcPts val="600"/>
              </a:spcAft>
              <a:buFont typeface="Arial" panose="020B0604020202020204" pitchFamily="34" charset="0"/>
              <a:buChar char="•"/>
            </a:pPr>
            <a:endParaRPr lang="en-US" sz="900" dirty="0"/>
          </a:p>
          <a:p>
            <a:pPr marL="0" indent="-228600">
              <a:lnSpc>
                <a:spcPct val="90000"/>
              </a:lnSpc>
              <a:spcAft>
                <a:spcPts val="600"/>
              </a:spcAft>
              <a:buFont typeface="Arial" panose="020B0604020202020204" pitchFamily="34" charset="0"/>
              <a:buChar char="•"/>
            </a:pPr>
            <a:r>
              <a:rPr lang="en-US" sz="900" dirty="0"/>
              <a:t>Target classification finally is assigned with values 0,1</a:t>
            </a:r>
          </a:p>
          <a:p>
            <a:pPr marL="0" indent="-228600">
              <a:lnSpc>
                <a:spcPct val="90000"/>
              </a:lnSpc>
              <a:spcAft>
                <a:spcPts val="600"/>
              </a:spcAft>
              <a:buFont typeface="Arial" panose="020B0604020202020204" pitchFamily="34" charset="0"/>
              <a:buChar char="•"/>
            </a:pPr>
            <a:r>
              <a:rPr lang="en-US" sz="900" dirty="0"/>
              <a:t>(0 is absence of heart disease</a:t>
            </a:r>
          </a:p>
          <a:p>
            <a:pPr marL="0" indent="-228600">
              <a:lnSpc>
                <a:spcPct val="90000"/>
              </a:lnSpc>
              <a:spcAft>
                <a:spcPts val="600"/>
              </a:spcAft>
              <a:buFont typeface="Arial" panose="020B0604020202020204" pitchFamily="34" charset="0"/>
              <a:buChar char="•"/>
            </a:pPr>
            <a:r>
              <a:rPr lang="en-US" sz="900" dirty="0"/>
              <a:t>1 is  Presence of heart disease)</a:t>
            </a:r>
          </a:p>
        </p:txBody>
      </p:sp>
    </p:spTree>
    <p:extLst>
      <p:ext uri="{BB962C8B-B14F-4D97-AF65-F5344CB8AC3E}">
        <p14:creationId xmlns:p14="http://schemas.microsoft.com/office/powerpoint/2010/main" val="9641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23C66ED-DBBF-12CA-7F5E-813E0E7D03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13" name="Rectangle 12">
              <a:extLst>
                <a:ext uri="{FF2B5EF4-FFF2-40B4-BE49-F238E27FC236}">
                  <a16:creationId xmlns:a16="http://schemas.microsoft.com/office/drawing/2014/main" id="{E3002B52-2669-1ED7-2E0F-0627FC31D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2E9EC0D-91EA-9D35-F655-335C580AB3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770627C-B480-1145-72DC-5B59DBE04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9F81D39-93D1-019C-74DC-4710F53346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7" name="Content Placeholder 6" descr="A screenshot of a spreadsheet&#10;&#10;Description automatically generated">
            <a:extLst>
              <a:ext uri="{FF2B5EF4-FFF2-40B4-BE49-F238E27FC236}">
                <a16:creationId xmlns:a16="http://schemas.microsoft.com/office/drawing/2014/main" id="{4F4EF94D-027B-6225-C301-F9D8EB06B25A}"/>
              </a:ext>
            </a:extLst>
          </p:cNvPr>
          <p:cNvPicPr>
            <a:picLocks noGrp="1" noChangeAspect="1"/>
          </p:cNvPicPr>
          <p:nvPr>
            <p:ph idx="1"/>
          </p:nvPr>
        </p:nvPicPr>
        <p:blipFill rotWithShape="1">
          <a:blip r:embed="rId2">
            <a:alphaModFix amt="59000"/>
          </a:blip>
          <a:srcRect b="5849"/>
          <a:stretch/>
        </p:blipFill>
        <p:spPr>
          <a:xfrm>
            <a:off x="20" y="-7624"/>
            <a:ext cx="12191981" cy="6887365"/>
          </a:xfrm>
          <a:prstGeom prst="rect">
            <a:avLst/>
          </a:prstGeom>
        </p:spPr>
      </p:pic>
    </p:spTree>
    <p:extLst>
      <p:ext uri="{BB962C8B-B14F-4D97-AF65-F5344CB8AC3E}">
        <p14:creationId xmlns:p14="http://schemas.microsoft.com/office/powerpoint/2010/main" val="193768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a calculator keypad">
            <a:extLst>
              <a:ext uri="{FF2B5EF4-FFF2-40B4-BE49-F238E27FC236}">
                <a16:creationId xmlns:a16="http://schemas.microsoft.com/office/drawing/2014/main" id="{C2B6C395-77A0-3E5A-20B1-7472A5806833}"/>
              </a:ext>
            </a:extLst>
          </p:cNvPr>
          <p:cNvPicPr>
            <a:picLocks noChangeAspect="1"/>
          </p:cNvPicPr>
          <p:nvPr/>
        </p:nvPicPr>
        <p:blipFill rotWithShape="1">
          <a:blip r:embed="rId2">
            <a:alphaModFix amt="40000"/>
          </a:blip>
          <a:srcRect b="15094"/>
          <a:stretch/>
        </p:blipFill>
        <p:spPr>
          <a:xfrm>
            <a:off x="20" y="10"/>
            <a:ext cx="12191979" cy="6857990"/>
          </a:xfrm>
          <a:prstGeom prst="rect">
            <a:avLst/>
          </a:prstGeom>
        </p:spPr>
      </p:pic>
      <p:sp>
        <p:nvSpPr>
          <p:cNvPr id="2" name="Title 1">
            <a:extLst>
              <a:ext uri="{FF2B5EF4-FFF2-40B4-BE49-F238E27FC236}">
                <a16:creationId xmlns:a16="http://schemas.microsoft.com/office/drawing/2014/main" id="{D6E4ECC9-6717-1E81-6371-82BE8EB0F597}"/>
              </a:ext>
            </a:extLst>
          </p:cNvPr>
          <p:cNvSpPr>
            <a:spLocks noGrp="1"/>
          </p:cNvSpPr>
          <p:nvPr>
            <p:ph type="title"/>
          </p:nvPr>
        </p:nvSpPr>
        <p:spPr>
          <a:xfrm>
            <a:off x="841249" y="941832"/>
            <a:ext cx="10506456" cy="2057400"/>
          </a:xfrm>
        </p:spPr>
        <p:txBody>
          <a:bodyPr anchor="b">
            <a:normAutofit/>
          </a:bodyPr>
          <a:lstStyle/>
          <a:p>
            <a:r>
              <a:rPr lang="en-US" sz="5000">
                <a:solidFill>
                  <a:schemeClr val="bg1"/>
                </a:solidFill>
              </a:rPr>
              <a:t>Model Training</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AF38662-9230-9E4C-212C-4C5931E333AA}"/>
              </a:ext>
            </a:extLst>
          </p:cNvPr>
          <p:cNvSpPr>
            <a:spLocks noGrp="1"/>
          </p:cNvSpPr>
          <p:nvPr>
            <p:ph idx="1"/>
          </p:nvPr>
        </p:nvSpPr>
        <p:spPr>
          <a:xfrm>
            <a:off x="841248" y="3502152"/>
            <a:ext cx="10506456" cy="2670048"/>
          </a:xfrm>
        </p:spPr>
        <p:txBody>
          <a:bodyPr>
            <a:normAutofit/>
          </a:bodyPr>
          <a:lstStyle/>
          <a:p>
            <a:pPr marL="0" indent="0">
              <a:buNone/>
            </a:pPr>
            <a:r>
              <a:rPr lang="en-IN" sz="2000">
                <a:solidFill>
                  <a:schemeClr val="bg1"/>
                </a:solidFill>
              </a:rPr>
              <a:t>The machine translation model is trained using the pre-processed data. The training process involves optimizing the parameters of the model to minimize the loss function that measures the difference between the predicted output and the actual output.</a:t>
            </a:r>
          </a:p>
        </p:txBody>
      </p:sp>
    </p:spTree>
    <p:extLst>
      <p:ext uri="{BB962C8B-B14F-4D97-AF65-F5344CB8AC3E}">
        <p14:creationId xmlns:p14="http://schemas.microsoft.com/office/powerpoint/2010/main" val="2794408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bulbs with a yellow one standing out">
            <a:extLst>
              <a:ext uri="{FF2B5EF4-FFF2-40B4-BE49-F238E27FC236}">
                <a16:creationId xmlns:a16="http://schemas.microsoft.com/office/drawing/2014/main" id="{2B5F9A6A-02E3-C052-357B-9FA12807D4F4}"/>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79E3616F-0FB5-BF8F-325E-FBDEB64BD500}"/>
              </a:ext>
            </a:extLst>
          </p:cNvPr>
          <p:cNvSpPr>
            <a:spLocks noGrp="1"/>
          </p:cNvSpPr>
          <p:nvPr>
            <p:ph type="title"/>
          </p:nvPr>
        </p:nvSpPr>
        <p:spPr>
          <a:xfrm>
            <a:off x="841249" y="941832"/>
            <a:ext cx="10506456" cy="2057400"/>
          </a:xfrm>
        </p:spPr>
        <p:txBody>
          <a:bodyPr anchor="b">
            <a:normAutofit/>
          </a:bodyPr>
          <a:lstStyle/>
          <a:p>
            <a:r>
              <a:rPr lang="en-US" sz="5000">
                <a:solidFill>
                  <a:schemeClr val="bg1"/>
                </a:solidFill>
              </a:rPr>
              <a:t>Model: Xgb classifier</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E649F5F-330F-2BBD-363C-0734FF9DA0FE}"/>
              </a:ext>
            </a:extLst>
          </p:cNvPr>
          <p:cNvSpPr>
            <a:spLocks noGrp="1"/>
          </p:cNvSpPr>
          <p:nvPr>
            <p:ph idx="1"/>
          </p:nvPr>
        </p:nvSpPr>
        <p:spPr>
          <a:xfrm>
            <a:off x="841248" y="3502152"/>
            <a:ext cx="10506456" cy="2670048"/>
          </a:xfrm>
        </p:spPr>
        <p:txBody>
          <a:bodyPr>
            <a:normAutofit/>
          </a:bodyPr>
          <a:lstStyle/>
          <a:p>
            <a:pPr marL="0" indent="0">
              <a:buNone/>
            </a:pPr>
            <a:r>
              <a:rPr lang="en-US" sz="2000" b="1" i="0">
                <a:solidFill>
                  <a:schemeClr val="bg1"/>
                </a:solidFill>
                <a:effectLst/>
                <a:latin typeface="Nunito" pitchFamily="2" charset="77"/>
              </a:rPr>
              <a:t>XGBoost</a:t>
            </a:r>
            <a:r>
              <a:rPr lang="en-US" sz="2000" b="0" i="0">
                <a:solidFill>
                  <a:schemeClr val="bg1"/>
                </a:solidFill>
                <a:effectLst/>
                <a:latin typeface="Nunito" pitchFamily="2" charset="77"/>
              </a:rPr>
              <a:t> is an optimized distributed gradient boosting library designed for efficient and scalable training of machine learning models. It is an ensemble learning method that combines the predictions of multiple weak models to produce a stronger prediction. XGBoost stands for “Extreme Gradient Boosting” and it has become one of the most popular and widely used machine learning algorithms due to its ability to handle large datasets and its ability to achieve state-of-the-art performance in many machine learning tasks such as classification and regression.</a:t>
            </a:r>
            <a:endParaRPr lang="en-US" sz="2000">
              <a:solidFill>
                <a:schemeClr val="bg1"/>
              </a:solidFill>
            </a:endParaRPr>
          </a:p>
        </p:txBody>
      </p:sp>
    </p:spTree>
    <p:extLst>
      <p:ext uri="{BB962C8B-B14F-4D97-AF65-F5344CB8AC3E}">
        <p14:creationId xmlns:p14="http://schemas.microsoft.com/office/powerpoint/2010/main" val="4135797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0651D5C0-AC14-7AE1-F62A-AFBDB5AC002C}"/>
              </a:ext>
            </a:extLst>
          </p:cNvPr>
          <p:cNvPicPr>
            <a:picLocks noChangeAspect="1"/>
          </p:cNvPicPr>
          <p:nvPr/>
        </p:nvPicPr>
        <p:blipFill rotWithShape="1">
          <a:blip r:embed="rId2"/>
          <a:srcRect t="899"/>
          <a:stretch/>
        </p:blipFill>
        <p:spPr>
          <a:xfrm>
            <a:off x="20" y="1282"/>
            <a:ext cx="12191980" cy="6856718"/>
          </a:xfrm>
          <a:prstGeom prst="rect">
            <a:avLst/>
          </a:prstGeom>
        </p:spPr>
      </p:pic>
    </p:spTree>
    <p:extLst>
      <p:ext uri="{BB962C8B-B14F-4D97-AF65-F5344CB8AC3E}">
        <p14:creationId xmlns:p14="http://schemas.microsoft.com/office/powerpoint/2010/main" val="2959116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777712-4810-1FC6-5F55-1D43E22C07F7}"/>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Xgb Classifier Algorithm</a:t>
            </a:r>
          </a:p>
        </p:txBody>
      </p:sp>
      <p:pic>
        <p:nvPicPr>
          <p:cNvPr id="5" name="Content Placeholder 4" descr="A diagram of a company's company's company's company's company's company's company's company's company's company's company's company'&#10;&#10;Description automatically generated">
            <a:extLst>
              <a:ext uri="{FF2B5EF4-FFF2-40B4-BE49-F238E27FC236}">
                <a16:creationId xmlns:a16="http://schemas.microsoft.com/office/drawing/2014/main" id="{67BA61AB-B73D-1072-654D-D56E320C0861}"/>
              </a:ext>
            </a:extLst>
          </p:cNvPr>
          <p:cNvPicPr>
            <a:picLocks noGrp="1" noChangeAspect="1"/>
          </p:cNvPicPr>
          <p:nvPr>
            <p:ph idx="1"/>
          </p:nvPr>
        </p:nvPicPr>
        <p:blipFill>
          <a:blip r:embed="rId2"/>
          <a:stretch>
            <a:fillRect/>
          </a:stretch>
        </p:blipFill>
        <p:spPr>
          <a:xfrm>
            <a:off x="1576038" y="1966293"/>
            <a:ext cx="9039922" cy="4452160"/>
          </a:xfrm>
          <a:prstGeom prst="rect">
            <a:avLst/>
          </a:prstGeom>
        </p:spPr>
      </p:pic>
    </p:spTree>
    <p:extLst>
      <p:ext uri="{BB962C8B-B14F-4D97-AF65-F5344CB8AC3E}">
        <p14:creationId xmlns:p14="http://schemas.microsoft.com/office/powerpoint/2010/main" val="2280257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926</Words>
  <Application>Microsoft Macintosh PowerPoint</Application>
  <PresentationFormat>Widescreen</PresentationFormat>
  <Paragraphs>76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Nunito</vt:lpstr>
      <vt:lpstr>Söhne</vt:lpstr>
      <vt:lpstr>Office Theme</vt:lpstr>
      <vt:lpstr>Cardiovascular Disease Prediction</vt:lpstr>
      <vt:lpstr>Problem definition</vt:lpstr>
      <vt:lpstr>Data collection</vt:lpstr>
      <vt:lpstr>PowerPoint Presentation</vt:lpstr>
      <vt:lpstr>PowerPoint Presentation</vt:lpstr>
      <vt:lpstr>Model Training</vt:lpstr>
      <vt:lpstr>Model: Xgb classifier</vt:lpstr>
      <vt:lpstr>PowerPoint Presentation</vt:lpstr>
      <vt:lpstr>Xgb Classifier Algorithm</vt:lpstr>
      <vt:lpstr>Key Features</vt:lpstr>
      <vt:lpstr>PowerPoint Presentation</vt:lpstr>
      <vt:lpstr>Experiment setting</vt:lpstr>
      <vt:lpstr>Metrices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Cardiovascular Data Analysis</dc:title>
  <dc:creator>SaiGopalaRaju Sagi</dc:creator>
  <cp:lastModifiedBy>SaiGopalaRaju Sagi</cp:lastModifiedBy>
  <cp:revision>3</cp:revision>
  <dcterms:created xsi:type="dcterms:W3CDTF">2023-12-16T02:38:23Z</dcterms:created>
  <dcterms:modified xsi:type="dcterms:W3CDTF">2023-12-16T04:08:52Z</dcterms:modified>
</cp:coreProperties>
</file>