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ra lakshmi" userId="cc6aad1f9b9c1685" providerId="LiveId" clId="{ABE9FCF9-2CFA-4B06-8C27-1865FAECD7DD}"/>
    <pc:docChg chg="custSel modSld">
      <pc:chgData name="chitra lakshmi" userId="cc6aad1f9b9c1685" providerId="LiveId" clId="{ABE9FCF9-2CFA-4B06-8C27-1865FAECD7DD}" dt="2024-01-19T16:28:39.209" v="52" actId="114"/>
      <pc:docMkLst>
        <pc:docMk/>
      </pc:docMkLst>
      <pc:sldChg chg="addSp delSp modSp mod">
        <pc:chgData name="chitra lakshmi" userId="cc6aad1f9b9c1685" providerId="LiveId" clId="{ABE9FCF9-2CFA-4B06-8C27-1865FAECD7DD}" dt="2024-01-19T16:27:26.419" v="45" actId="403"/>
        <pc:sldMkLst>
          <pc:docMk/>
          <pc:sldMk cId="2340221842" sldId="256"/>
        </pc:sldMkLst>
        <pc:spChg chg="add del mod">
          <ac:chgData name="chitra lakshmi" userId="cc6aad1f9b9c1685" providerId="LiveId" clId="{ABE9FCF9-2CFA-4B06-8C27-1865FAECD7DD}" dt="2024-01-19T16:26:46.891" v="26"/>
          <ac:spMkLst>
            <pc:docMk/>
            <pc:sldMk cId="2340221842" sldId="256"/>
            <ac:spMk id="2" creationId="{C83CB98E-C961-1BA3-953E-7C8AB6049111}"/>
          </ac:spMkLst>
        </pc:spChg>
        <pc:spChg chg="add mod">
          <ac:chgData name="chitra lakshmi" userId="cc6aad1f9b9c1685" providerId="LiveId" clId="{ABE9FCF9-2CFA-4B06-8C27-1865FAECD7DD}" dt="2024-01-19T16:27:26.419" v="45" actId="403"/>
          <ac:spMkLst>
            <pc:docMk/>
            <pc:sldMk cId="2340221842" sldId="256"/>
            <ac:spMk id="3" creationId="{BD09C0DF-A55D-3A38-1D87-6D1964B772DB}"/>
          </ac:spMkLst>
        </pc:spChg>
        <pc:spChg chg="mod">
          <ac:chgData name="chitra lakshmi" userId="cc6aad1f9b9c1685" providerId="LiveId" clId="{ABE9FCF9-2CFA-4B06-8C27-1865FAECD7DD}" dt="2024-01-19T16:26:16.679" v="22" actId="20577"/>
          <ac:spMkLst>
            <pc:docMk/>
            <pc:sldMk cId="2340221842" sldId="256"/>
            <ac:spMk id="6" creationId="{08EB9C75-A87B-0DDD-9B72-44499E1B242C}"/>
          </ac:spMkLst>
        </pc:spChg>
        <pc:spChg chg="mod">
          <ac:chgData name="chitra lakshmi" userId="cc6aad1f9b9c1685" providerId="LiveId" clId="{ABE9FCF9-2CFA-4B06-8C27-1865FAECD7DD}" dt="2024-01-19T16:26:37.864" v="23" actId="1076"/>
          <ac:spMkLst>
            <pc:docMk/>
            <pc:sldMk cId="2340221842" sldId="256"/>
            <ac:spMk id="9" creationId="{D13345D8-B8D3-37D8-9AC7-CA8F58BCF64F}"/>
          </ac:spMkLst>
        </pc:spChg>
      </pc:sldChg>
      <pc:sldChg chg="modSp mod">
        <pc:chgData name="chitra lakshmi" userId="cc6aad1f9b9c1685" providerId="LiveId" clId="{ABE9FCF9-2CFA-4B06-8C27-1865FAECD7DD}" dt="2024-01-19T16:28:24.160" v="49" actId="114"/>
        <pc:sldMkLst>
          <pc:docMk/>
          <pc:sldMk cId="1010388477" sldId="257"/>
        </pc:sldMkLst>
        <pc:spChg chg="mod">
          <ac:chgData name="chitra lakshmi" userId="cc6aad1f9b9c1685" providerId="LiveId" clId="{ABE9FCF9-2CFA-4B06-8C27-1865FAECD7DD}" dt="2024-01-19T16:28:24.160" v="49" actId="114"/>
          <ac:spMkLst>
            <pc:docMk/>
            <pc:sldMk cId="1010388477" sldId="257"/>
            <ac:spMk id="2" creationId="{98AA1888-5ABA-776D-F39E-A0D898EBBA8C}"/>
          </ac:spMkLst>
        </pc:spChg>
      </pc:sldChg>
      <pc:sldChg chg="modSp mod">
        <pc:chgData name="chitra lakshmi" userId="cc6aad1f9b9c1685" providerId="LiveId" clId="{ABE9FCF9-2CFA-4B06-8C27-1865FAECD7DD}" dt="2024-01-19T16:28:29.313" v="50" actId="114"/>
        <pc:sldMkLst>
          <pc:docMk/>
          <pc:sldMk cId="444924511" sldId="258"/>
        </pc:sldMkLst>
        <pc:spChg chg="mod">
          <ac:chgData name="chitra lakshmi" userId="cc6aad1f9b9c1685" providerId="LiveId" clId="{ABE9FCF9-2CFA-4B06-8C27-1865FAECD7DD}" dt="2024-01-19T16:28:29.313" v="50" actId="114"/>
          <ac:spMkLst>
            <pc:docMk/>
            <pc:sldMk cId="444924511" sldId="258"/>
            <ac:spMk id="2" creationId="{98AA1888-5ABA-776D-F39E-A0D898EBBA8C}"/>
          </ac:spMkLst>
        </pc:spChg>
      </pc:sldChg>
      <pc:sldChg chg="modSp mod">
        <pc:chgData name="chitra lakshmi" userId="cc6aad1f9b9c1685" providerId="LiveId" clId="{ABE9FCF9-2CFA-4B06-8C27-1865FAECD7DD}" dt="2024-01-19T16:28:34.067" v="51" actId="114"/>
        <pc:sldMkLst>
          <pc:docMk/>
          <pc:sldMk cId="3911206506" sldId="259"/>
        </pc:sldMkLst>
        <pc:spChg chg="mod">
          <ac:chgData name="chitra lakshmi" userId="cc6aad1f9b9c1685" providerId="LiveId" clId="{ABE9FCF9-2CFA-4B06-8C27-1865FAECD7DD}" dt="2024-01-19T16:28:34.067" v="51" actId="114"/>
          <ac:spMkLst>
            <pc:docMk/>
            <pc:sldMk cId="3911206506" sldId="259"/>
            <ac:spMk id="2" creationId="{98AA1888-5ABA-776D-F39E-A0D898EBBA8C}"/>
          </ac:spMkLst>
        </pc:spChg>
      </pc:sldChg>
      <pc:sldChg chg="modSp mod">
        <pc:chgData name="chitra lakshmi" userId="cc6aad1f9b9c1685" providerId="LiveId" clId="{ABE9FCF9-2CFA-4B06-8C27-1865FAECD7DD}" dt="2024-01-19T16:28:39.209" v="52" actId="114"/>
        <pc:sldMkLst>
          <pc:docMk/>
          <pc:sldMk cId="3252408801" sldId="260"/>
        </pc:sldMkLst>
        <pc:spChg chg="mod">
          <ac:chgData name="chitra lakshmi" userId="cc6aad1f9b9c1685" providerId="LiveId" clId="{ABE9FCF9-2CFA-4B06-8C27-1865FAECD7DD}" dt="2024-01-19T16:28:39.209" v="52" actId="114"/>
          <ac:spMkLst>
            <pc:docMk/>
            <pc:sldMk cId="3252408801" sldId="260"/>
            <ac:spMk id="2" creationId="{98AA1888-5ABA-776D-F39E-A0D898EBBA8C}"/>
          </ac:spMkLst>
        </pc:spChg>
      </pc:sldChg>
      <pc:sldChg chg="modSp mod">
        <pc:chgData name="chitra lakshmi" userId="cc6aad1f9b9c1685" providerId="LiveId" clId="{ABE9FCF9-2CFA-4B06-8C27-1865FAECD7DD}" dt="2024-01-19T16:28:00.200" v="47" actId="123"/>
        <pc:sldMkLst>
          <pc:docMk/>
          <pc:sldMk cId="3618346607" sldId="261"/>
        </pc:sldMkLst>
        <pc:graphicFrameChg chg="modGraphic">
          <ac:chgData name="chitra lakshmi" userId="cc6aad1f9b9c1685" providerId="LiveId" clId="{ABE9FCF9-2CFA-4B06-8C27-1865FAECD7DD}" dt="2024-01-19T16:28:00.200" v="47" actId="123"/>
          <ac:graphicFrameMkLst>
            <pc:docMk/>
            <pc:sldMk cId="3618346607" sldId="261"/>
            <ac:graphicFrameMk id="5" creationId="{0E37BD89-5A88-EAE9-1C71-11ED94966D8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D2489FF-69D9-BE17-42D4-1B2E5C86B829}"/>
              </a:ext>
            </a:extLst>
          </p:cNvPr>
          <p:cNvSpPr/>
          <p:nvPr/>
        </p:nvSpPr>
        <p:spPr>
          <a:xfrm>
            <a:off x="714103" y="363952"/>
            <a:ext cx="1302589" cy="10869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8EB9C75-A87B-0DDD-9B72-44499E1B242C}"/>
              </a:ext>
            </a:extLst>
          </p:cNvPr>
          <p:cNvSpPr txBox="1"/>
          <p:nvPr/>
        </p:nvSpPr>
        <p:spPr>
          <a:xfrm>
            <a:off x="2582091" y="503289"/>
            <a:ext cx="6862355" cy="1538883"/>
          </a:xfrm>
          <a:prstGeom prst="rect">
            <a:avLst/>
          </a:prstGeom>
          <a:noFill/>
        </p:spPr>
        <p:txBody>
          <a:bodyPr wrap="square" rtlCol="0">
            <a:spAutoFit/>
          </a:bodyPr>
          <a:lstStyle/>
          <a:p>
            <a:pPr algn="ctr"/>
            <a:r>
              <a:rPr lang="en-IN" sz="2800" dirty="0"/>
              <a:t>ADHIYAMAAN COLLEGE OF ENGINEERING</a:t>
            </a:r>
          </a:p>
          <a:p>
            <a:pPr algn="ctr"/>
            <a:r>
              <a:rPr lang="en-IN" dirty="0"/>
              <a:t>(AUTONOMOUS), HOSUR</a:t>
            </a:r>
          </a:p>
          <a:p>
            <a:pPr algn="ctr"/>
            <a:endParaRPr lang="en-US" sz="2400" dirty="0"/>
          </a:p>
          <a:p>
            <a:pPr algn="ctr"/>
            <a:r>
              <a:rPr lang="en-US" sz="2400" dirty="0"/>
              <a:t>Department of Computer Science and Engineering</a:t>
            </a:r>
          </a:p>
        </p:txBody>
      </p:sp>
      <p:pic>
        <p:nvPicPr>
          <p:cNvPr id="8" name="Picture 7">
            <a:extLst>
              <a:ext uri="{FF2B5EF4-FFF2-40B4-BE49-F238E27FC236}">
                <a16:creationId xmlns:a16="http://schemas.microsoft.com/office/drawing/2014/main" id="{981B6411-0AAE-22AC-5012-99DF1D0B7879}"/>
              </a:ext>
            </a:extLst>
          </p:cNvPr>
          <p:cNvPicPr>
            <a:picLocks noChangeAspect="1"/>
          </p:cNvPicPr>
          <p:nvPr/>
        </p:nvPicPr>
        <p:blipFill>
          <a:blip r:embed="rId3"/>
          <a:stretch>
            <a:fillRect/>
          </a:stretch>
        </p:blipFill>
        <p:spPr>
          <a:xfrm>
            <a:off x="10009845" y="280603"/>
            <a:ext cx="966651" cy="1253626"/>
          </a:xfrm>
          <a:prstGeom prst="rect">
            <a:avLst/>
          </a:prstGeom>
        </p:spPr>
      </p:pic>
      <p:sp>
        <p:nvSpPr>
          <p:cNvPr id="9" name="TextBox 8">
            <a:extLst>
              <a:ext uri="{FF2B5EF4-FFF2-40B4-BE49-F238E27FC236}">
                <a16:creationId xmlns:a16="http://schemas.microsoft.com/office/drawing/2014/main" id="{D13345D8-B8D3-37D8-9AC7-CA8F58BCF64F}"/>
              </a:ext>
            </a:extLst>
          </p:cNvPr>
          <p:cNvSpPr txBox="1"/>
          <p:nvPr/>
        </p:nvSpPr>
        <p:spPr>
          <a:xfrm>
            <a:off x="1161835" y="2816110"/>
            <a:ext cx="9868330" cy="461665"/>
          </a:xfrm>
          <a:prstGeom prst="rect">
            <a:avLst/>
          </a:prstGeom>
          <a:noFill/>
        </p:spPr>
        <p:txBody>
          <a:bodyPr wrap="square" rtlCol="0">
            <a:spAutoFit/>
          </a:bodyPr>
          <a:lstStyle/>
          <a:p>
            <a:r>
              <a:rPr lang="en-IN" sz="2400" dirty="0"/>
              <a:t>GENERATIVE AI BASED RECOMMENDATION SYSTEM FOR GROOMING </a:t>
            </a:r>
          </a:p>
        </p:txBody>
      </p:sp>
      <p:sp>
        <p:nvSpPr>
          <p:cNvPr id="10" name="TextBox 9">
            <a:extLst>
              <a:ext uri="{FF2B5EF4-FFF2-40B4-BE49-F238E27FC236}">
                <a16:creationId xmlns:a16="http://schemas.microsoft.com/office/drawing/2014/main" id="{E0F84EC3-7720-335E-9BE9-F035D299CBA5}"/>
              </a:ext>
            </a:extLst>
          </p:cNvPr>
          <p:cNvSpPr txBox="1"/>
          <p:nvPr/>
        </p:nvSpPr>
        <p:spPr>
          <a:xfrm>
            <a:off x="1365397" y="3806516"/>
            <a:ext cx="3953691" cy="1711366"/>
          </a:xfrm>
          <a:prstGeom prst="rect">
            <a:avLst/>
          </a:prstGeom>
          <a:noFill/>
        </p:spPr>
        <p:txBody>
          <a:bodyPr wrap="square" rtlCol="0">
            <a:spAutoFit/>
          </a:bodyPr>
          <a:lstStyle/>
          <a:p>
            <a:pPr>
              <a:lnSpc>
                <a:spcPct val="150000"/>
              </a:lnSpc>
            </a:pPr>
            <a:r>
              <a:rPr lang="en-IN" dirty="0"/>
              <a:t>TEAM MEMBERS</a:t>
            </a:r>
          </a:p>
          <a:p>
            <a:pPr>
              <a:lnSpc>
                <a:spcPct val="150000"/>
              </a:lnSpc>
            </a:pPr>
            <a:r>
              <a:rPr lang="en-IN" dirty="0" err="1"/>
              <a:t>Abishake</a:t>
            </a:r>
            <a:r>
              <a:rPr lang="en-IN" dirty="0"/>
              <a:t> D (AC20UCS003)</a:t>
            </a:r>
          </a:p>
          <a:p>
            <a:pPr>
              <a:lnSpc>
                <a:spcPct val="150000"/>
              </a:lnSpc>
            </a:pPr>
            <a:r>
              <a:rPr lang="en-IN" dirty="0"/>
              <a:t>Chitra Lakshmi S R (AC20UCS023)</a:t>
            </a:r>
          </a:p>
          <a:p>
            <a:pPr>
              <a:lnSpc>
                <a:spcPct val="150000"/>
              </a:lnSpc>
            </a:pPr>
            <a:r>
              <a:rPr lang="en-IN" dirty="0"/>
              <a:t>Gopala G (AC20UCS034)</a:t>
            </a:r>
          </a:p>
        </p:txBody>
      </p:sp>
      <p:sp>
        <p:nvSpPr>
          <p:cNvPr id="11" name="TextBox 10">
            <a:extLst>
              <a:ext uri="{FF2B5EF4-FFF2-40B4-BE49-F238E27FC236}">
                <a16:creationId xmlns:a16="http://schemas.microsoft.com/office/drawing/2014/main" id="{6D4787FB-85CA-4D3F-E63A-C7C2625F7D5A}"/>
              </a:ext>
            </a:extLst>
          </p:cNvPr>
          <p:cNvSpPr txBox="1"/>
          <p:nvPr/>
        </p:nvSpPr>
        <p:spPr>
          <a:xfrm>
            <a:off x="8999650" y="3806516"/>
            <a:ext cx="3953691" cy="1711366"/>
          </a:xfrm>
          <a:prstGeom prst="rect">
            <a:avLst/>
          </a:prstGeom>
          <a:noFill/>
        </p:spPr>
        <p:txBody>
          <a:bodyPr wrap="square" rtlCol="0">
            <a:spAutoFit/>
          </a:bodyPr>
          <a:lstStyle/>
          <a:p>
            <a:pPr>
              <a:lnSpc>
                <a:spcPct val="150000"/>
              </a:lnSpc>
            </a:pPr>
            <a:r>
              <a:rPr lang="en-IN" dirty="0"/>
              <a:t>PROJECT GUIDE</a:t>
            </a:r>
          </a:p>
          <a:p>
            <a:pPr>
              <a:lnSpc>
                <a:spcPct val="150000"/>
              </a:lnSpc>
            </a:pPr>
            <a:r>
              <a:rPr lang="en-IN" dirty="0"/>
              <a:t>Mrs. V. Meena M.E.,</a:t>
            </a:r>
          </a:p>
          <a:p>
            <a:pPr>
              <a:lnSpc>
                <a:spcPct val="150000"/>
              </a:lnSpc>
            </a:pPr>
            <a:r>
              <a:rPr lang="en-US" sz="1800" dirty="0"/>
              <a:t>(</a:t>
            </a:r>
            <a:r>
              <a:rPr lang="en-US" sz="1800" dirty="0" err="1"/>
              <a:t>Asst.Professor</a:t>
            </a:r>
            <a:r>
              <a:rPr lang="en-US" sz="1800" dirty="0"/>
              <a:t> – CSE)</a:t>
            </a:r>
          </a:p>
          <a:p>
            <a:pPr>
              <a:lnSpc>
                <a:spcPct val="150000"/>
              </a:lnSpc>
            </a:pPr>
            <a:endParaRPr lang="en-IN" dirty="0"/>
          </a:p>
        </p:txBody>
      </p:sp>
      <p:sp>
        <p:nvSpPr>
          <p:cNvPr id="3" name="TextBox 2">
            <a:extLst>
              <a:ext uri="{FF2B5EF4-FFF2-40B4-BE49-F238E27FC236}">
                <a16:creationId xmlns:a16="http://schemas.microsoft.com/office/drawing/2014/main" id="{BD09C0DF-A55D-3A38-1D87-6D1964B772DB}"/>
              </a:ext>
            </a:extLst>
          </p:cNvPr>
          <p:cNvSpPr txBox="1"/>
          <p:nvPr/>
        </p:nvSpPr>
        <p:spPr>
          <a:xfrm>
            <a:off x="5159829" y="2076505"/>
            <a:ext cx="1872343" cy="400110"/>
          </a:xfrm>
          <a:prstGeom prst="rect">
            <a:avLst/>
          </a:prstGeom>
          <a:noFill/>
        </p:spPr>
        <p:txBody>
          <a:bodyPr wrap="square" rtlCol="0">
            <a:spAutoFit/>
          </a:bodyPr>
          <a:lstStyle/>
          <a:p>
            <a:r>
              <a:rPr lang="en-IN" sz="2000" dirty="0"/>
              <a:t>BATCH – A3</a:t>
            </a:r>
          </a:p>
        </p:txBody>
      </p:sp>
    </p:spTree>
    <p:extLst>
      <p:ext uri="{BB962C8B-B14F-4D97-AF65-F5344CB8AC3E}">
        <p14:creationId xmlns:p14="http://schemas.microsoft.com/office/powerpoint/2010/main" val="234022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8AA1888-5ABA-776D-F39E-A0D898EBBA8C}"/>
              </a:ext>
            </a:extLst>
          </p:cNvPr>
          <p:cNvSpPr txBox="1"/>
          <p:nvPr/>
        </p:nvSpPr>
        <p:spPr>
          <a:xfrm>
            <a:off x="4811268" y="864236"/>
            <a:ext cx="2569464" cy="461665"/>
          </a:xfrm>
          <a:prstGeom prst="rect">
            <a:avLst/>
          </a:prstGeom>
          <a:noFill/>
        </p:spPr>
        <p:txBody>
          <a:bodyPr wrap="square" rtlCol="0">
            <a:spAutoFit/>
          </a:bodyPr>
          <a:lstStyle/>
          <a:p>
            <a:r>
              <a:rPr lang="en-IN" sz="2400" i="1" dirty="0"/>
              <a:t>ABSTRACT</a:t>
            </a:r>
          </a:p>
        </p:txBody>
      </p:sp>
      <p:sp>
        <p:nvSpPr>
          <p:cNvPr id="3" name="TextBox 2">
            <a:extLst>
              <a:ext uri="{FF2B5EF4-FFF2-40B4-BE49-F238E27FC236}">
                <a16:creationId xmlns:a16="http://schemas.microsoft.com/office/drawing/2014/main" id="{F392118D-DCDB-3301-BB32-A4BD526857DA}"/>
              </a:ext>
            </a:extLst>
          </p:cNvPr>
          <p:cNvSpPr txBox="1"/>
          <p:nvPr/>
        </p:nvSpPr>
        <p:spPr>
          <a:xfrm>
            <a:off x="1418844" y="1654244"/>
            <a:ext cx="9354312" cy="2251065"/>
          </a:xfrm>
          <a:prstGeom prst="rect">
            <a:avLst/>
          </a:prstGeom>
          <a:noFill/>
        </p:spPr>
        <p:txBody>
          <a:bodyPr wrap="square" rtlCol="0">
            <a:spAutoFit/>
          </a:bodyPr>
          <a:lstStyle/>
          <a:p>
            <a:pPr algn="just">
              <a:lnSpc>
                <a:spcPct val="150000"/>
              </a:lnSpc>
            </a:pPr>
            <a:r>
              <a:rPr lang="en-US" sz="2400" dirty="0"/>
              <a:t>AI-driven grooming recommendations analyze user images for personalized suggestions. Real-time previews merge trends with diverse options, ensuring informed decisions. The intuitive interface enhances confidence and satisfaction in grooming choices.</a:t>
            </a:r>
            <a:endParaRPr lang="en-IN" sz="2400" dirty="0"/>
          </a:p>
        </p:txBody>
      </p:sp>
    </p:spTree>
    <p:extLst>
      <p:ext uri="{BB962C8B-B14F-4D97-AF65-F5344CB8AC3E}">
        <p14:creationId xmlns:p14="http://schemas.microsoft.com/office/powerpoint/2010/main" val="101038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8AA1888-5ABA-776D-F39E-A0D898EBBA8C}"/>
              </a:ext>
            </a:extLst>
          </p:cNvPr>
          <p:cNvSpPr txBox="1"/>
          <p:nvPr/>
        </p:nvSpPr>
        <p:spPr>
          <a:xfrm>
            <a:off x="4811268" y="873701"/>
            <a:ext cx="2569464" cy="461665"/>
          </a:xfrm>
          <a:prstGeom prst="rect">
            <a:avLst/>
          </a:prstGeom>
          <a:noFill/>
        </p:spPr>
        <p:txBody>
          <a:bodyPr wrap="square" rtlCol="0">
            <a:spAutoFit/>
          </a:bodyPr>
          <a:lstStyle/>
          <a:p>
            <a:r>
              <a:rPr lang="en-IN" sz="2400" i="1" dirty="0"/>
              <a:t>INTRODUCTION</a:t>
            </a:r>
          </a:p>
        </p:txBody>
      </p:sp>
      <p:sp>
        <p:nvSpPr>
          <p:cNvPr id="3" name="TextBox 2">
            <a:extLst>
              <a:ext uri="{FF2B5EF4-FFF2-40B4-BE49-F238E27FC236}">
                <a16:creationId xmlns:a16="http://schemas.microsoft.com/office/drawing/2014/main" id="{F392118D-DCDB-3301-BB32-A4BD526857DA}"/>
              </a:ext>
            </a:extLst>
          </p:cNvPr>
          <p:cNvSpPr txBox="1"/>
          <p:nvPr/>
        </p:nvSpPr>
        <p:spPr>
          <a:xfrm>
            <a:off x="685800" y="1602663"/>
            <a:ext cx="10820400" cy="39130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The cutting-edge Generative AI recommendation system for grooming transforms personal grooming suggestions by using advanced technology. </a:t>
            </a:r>
          </a:p>
          <a:p>
            <a:pPr marL="342900" indent="-342900" algn="just">
              <a:lnSpc>
                <a:spcPct val="150000"/>
              </a:lnSpc>
              <a:buFont typeface="Arial" panose="020B0604020202020204" pitchFamily="34" charset="0"/>
              <a:buChar char="•"/>
            </a:pPr>
            <a:r>
              <a:rPr lang="en-US" sz="2400" dirty="0"/>
              <a:t>Users can upload their images, and the system analyzes facial features and hair details. It provides personalized recommendations for hairstyles, facial hair, and colors, displayed in real-time on the user's photo. </a:t>
            </a:r>
          </a:p>
          <a:p>
            <a:pPr marL="342900" indent="-342900" algn="just">
              <a:lnSpc>
                <a:spcPct val="150000"/>
              </a:lnSpc>
              <a:buFont typeface="Arial" panose="020B0604020202020204" pitchFamily="34" charset="0"/>
              <a:buChar char="•"/>
            </a:pPr>
            <a:r>
              <a:rPr lang="en-US" sz="2400" dirty="0"/>
              <a:t>This user-friendly application combines AI precision with interactive visuals, empowering individuals to confidently make informed grooming decisions.</a:t>
            </a:r>
            <a:endParaRPr lang="en-IN" sz="2400" dirty="0"/>
          </a:p>
        </p:txBody>
      </p:sp>
    </p:spTree>
    <p:extLst>
      <p:ext uri="{BB962C8B-B14F-4D97-AF65-F5344CB8AC3E}">
        <p14:creationId xmlns:p14="http://schemas.microsoft.com/office/powerpoint/2010/main" val="44492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8AA1888-5ABA-776D-F39E-A0D898EBBA8C}"/>
              </a:ext>
            </a:extLst>
          </p:cNvPr>
          <p:cNvSpPr txBox="1"/>
          <p:nvPr/>
        </p:nvSpPr>
        <p:spPr>
          <a:xfrm>
            <a:off x="4811268" y="873701"/>
            <a:ext cx="2569464" cy="461665"/>
          </a:xfrm>
          <a:prstGeom prst="rect">
            <a:avLst/>
          </a:prstGeom>
          <a:noFill/>
        </p:spPr>
        <p:txBody>
          <a:bodyPr wrap="square" rtlCol="0">
            <a:spAutoFit/>
          </a:bodyPr>
          <a:lstStyle/>
          <a:p>
            <a:r>
              <a:rPr lang="en-IN" sz="2400" i="1" dirty="0"/>
              <a:t>OBJECTIVE</a:t>
            </a:r>
          </a:p>
        </p:txBody>
      </p:sp>
      <p:sp>
        <p:nvSpPr>
          <p:cNvPr id="3" name="TextBox 2">
            <a:extLst>
              <a:ext uri="{FF2B5EF4-FFF2-40B4-BE49-F238E27FC236}">
                <a16:creationId xmlns:a16="http://schemas.microsoft.com/office/drawing/2014/main" id="{F392118D-DCDB-3301-BB32-A4BD526857DA}"/>
              </a:ext>
            </a:extLst>
          </p:cNvPr>
          <p:cNvSpPr txBox="1"/>
          <p:nvPr/>
        </p:nvSpPr>
        <p:spPr>
          <a:xfrm>
            <a:off x="1439527" y="1977567"/>
            <a:ext cx="9820656" cy="1697068"/>
          </a:xfrm>
          <a:prstGeom prst="rect">
            <a:avLst/>
          </a:prstGeom>
          <a:noFill/>
        </p:spPr>
        <p:txBody>
          <a:bodyPr wrap="square" rtlCol="0">
            <a:spAutoFit/>
          </a:bodyPr>
          <a:lstStyle/>
          <a:p>
            <a:pPr algn="just">
              <a:lnSpc>
                <a:spcPct val="150000"/>
              </a:lnSpc>
            </a:pPr>
            <a:r>
              <a:rPr lang="en-US" sz="2400" dirty="0"/>
              <a:t>Aim to redefine the grooming experience by merging AI precision with interactive visualization, fostering individual confidence and satisfaction in grooming decisions.</a:t>
            </a:r>
            <a:endParaRPr lang="en-IN" sz="2400" dirty="0"/>
          </a:p>
        </p:txBody>
      </p:sp>
    </p:spTree>
    <p:extLst>
      <p:ext uri="{BB962C8B-B14F-4D97-AF65-F5344CB8AC3E}">
        <p14:creationId xmlns:p14="http://schemas.microsoft.com/office/powerpoint/2010/main" val="391120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8AA1888-5ABA-776D-F39E-A0D898EBBA8C}"/>
              </a:ext>
            </a:extLst>
          </p:cNvPr>
          <p:cNvSpPr txBox="1"/>
          <p:nvPr/>
        </p:nvSpPr>
        <p:spPr>
          <a:xfrm>
            <a:off x="4780026" y="156754"/>
            <a:ext cx="3139658" cy="461665"/>
          </a:xfrm>
          <a:prstGeom prst="rect">
            <a:avLst/>
          </a:prstGeom>
          <a:noFill/>
        </p:spPr>
        <p:txBody>
          <a:bodyPr wrap="square" rtlCol="0">
            <a:spAutoFit/>
          </a:bodyPr>
          <a:lstStyle/>
          <a:p>
            <a:r>
              <a:rPr lang="en-IN" sz="2400" i="1" dirty="0"/>
              <a:t>LITERATURE SURVEY</a:t>
            </a:r>
          </a:p>
        </p:txBody>
      </p:sp>
      <p:sp>
        <p:nvSpPr>
          <p:cNvPr id="3" name="TextBox 2">
            <a:extLst>
              <a:ext uri="{FF2B5EF4-FFF2-40B4-BE49-F238E27FC236}">
                <a16:creationId xmlns:a16="http://schemas.microsoft.com/office/drawing/2014/main" id="{F392118D-DCDB-3301-BB32-A4BD526857DA}"/>
              </a:ext>
            </a:extLst>
          </p:cNvPr>
          <p:cNvSpPr txBox="1"/>
          <p:nvPr/>
        </p:nvSpPr>
        <p:spPr>
          <a:xfrm>
            <a:off x="1439527" y="1977567"/>
            <a:ext cx="9820656" cy="589072"/>
          </a:xfrm>
          <a:prstGeom prst="rect">
            <a:avLst/>
          </a:prstGeom>
          <a:noFill/>
        </p:spPr>
        <p:txBody>
          <a:bodyPr wrap="square" rtlCol="0">
            <a:spAutoFit/>
          </a:bodyPr>
          <a:lstStyle/>
          <a:p>
            <a:pPr algn="just">
              <a:lnSpc>
                <a:spcPct val="150000"/>
              </a:lnSpc>
            </a:pPr>
            <a:endParaRPr lang="en-IN" sz="2400" dirty="0"/>
          </a:p>
        </p:txBody>
      </p:sp>
      <p:graphicFrame>
        <p:nvGraphicFramePr>
          <p:cNvPr id="5" name="Table 4">
            <a:extLst>
              <a:ext uri="{FF2B5EF4-FFF2-40B4-BE49-F238E27FC236}">
                <a16:creationId xmlns:a16="http://schemas.microsoft.com/office/drawing/2014/main" id="{0E37BD89-5A88-EAE9-1C71-11ED94966D8D}"/>
              </a:ext>
            </a:extLst>
          </p:cNvPr>
          <p:cNvGraphicFramePr>
            <a:graphicFrameLocks noGrp="1"/>
          </p:cNvGraphicFramePr>
          <p:nvPr>
            <p:extLst>
              <p:ext uri="{D42A27DB-BD31-4B8C-83A1-F6EECF244321}">
                <p14:modId xmlns:p14="http://schemas.microsoft.com/office/powerpoint/2010/main" val="3673704188"/>
              </p:ext>
            </p:extLst>
          </p:nvPr>
        </p:nvGraphicFramePr>
        <p:xfrm>
          <a:off x="526722" y="786384"/>
          <a:ext cx="11138555" cy="4681728"/>
        </p:xfrm>
        <a:graphic>
          <a:graphicData uri="http://schemas.openxmlformats.org/drawingml/2006/table">
            <a:tbl>
              <a:tblPr firstRow="1" bandRow="1">
                <a:tableStyleId>{5C22544A-7EE6-4342-B048-85BDC9FD1C3A}</a:tableStyleId>
              </a:tblPr>
              <a:tblGrid>
                <a:gridCol w="986536">
                  <a:extLst>
                    <a:ext uri="{9D8B030D-6E8A-4147-A177-3AD203B41FA5}">
                      <a16:colId xmlns:a16="http://schemas.microsoft.com/office/drawing/2014/main" val="4146265408"/>
                    </a:ext>
                  </a:extLst>
                </a:gridCol>
                <a:gridCol w="2642616">
                  <a:extLst>
                    <a:ext uri="{9D8B030D-6E8A-4147-A177-3AD203B41FA5}">
                      <a16:colId xmlns:a16="http://schemas.microsoft.com/office/drawing/2014/main" val="2436388023"/>
                    </a:ext>
                  </a:extLst>
                </a:gridCol>
                <a:gridCol w="4197096">
                  <a:extLst>
                    <a:ext uri="{9D8B030D-6E8A-4147-A177-3AD203B41FA5}">
                      <a16:colId xmlns:a16="http://schemas.microsoft.com/office/drawing/2014/main" val="3015000431"/>
                    </a:ext>
                  </a:extLst>
                </a:gridCol>
                <a:gridCol w="1517904">
                  <a:extLst>
                    <a:ext uri="{9D8B030D-6E8A-4147-A177-3AD203B41FA5}">
                      <a16:colId xmlns:a16="http://schemas.microsoft.com/office/drawing/2014/main" val="1712175673"/>
                    </a:ext>
                  </a:extLst>
                </a:gridCol>
                <a:gridCol w="1794403">
                  <a:extLst>
                    <a:ext uri="{9D8B030D-6E8A-4147-A177-3AD203B41FA5}">
                      <a16:colId xmlns:a16="http://schemas.microsoft.com/office/drawing/2014/main" val="1059579756"/>
                    </a:ext>
                  </a:extLst>
                </a:gridCol>
              </a:tblGrid>
              <a:tr h="785615">
                <a:tc>
                  <a:txBody>
                    <a:bodyPr/>
                    <a:lstStyle/>
                    <a:p>
                      <a:pPr algn="ctr"/>
                      <a:r>
                        <a:rPr lang="en-IN" dirty="0"/>
                        <a:t>S.NO</a:t>
                      </a:r>
                    </a:p>
                  </a:txBody>
                  <a:tcPr/>
                </a:tc>
                <a:tc>
                  <a:txBody>
                    <a:bodyPr/>
                    <a:lstStyle/>
                    <a:p>
                      <a:pPr algn="ctr"/>
                      <a:r>
                        <a:rPr lang="en-IN" dirty="0"/>
                        <a:t>TITLE</a:t>
                      </a:r>
                    </a:p>
                  </a:txBody>
                  <a:tcPr/>
                </a:tc>
                <a:tc>
                  <a:txBody>
                    <a:bodyPr/>
                    <a:lstStyle/>
                    <a:p>
                      <a:pPr algn="ctr"/>
                      <a:r>
                        <a:rPr lang="en-IN" dirty="0"/>
                        <a:t>PROPOSED WORK</a:t>
                      </a:r>
                    </a:p>
                  </a:txBody>
                  <a:tcPr/>
                </a:tc>
                <a:tc>
                  <a:txBody>
                    <a:bodyPr/>
                    <a:lstStyle/>
                    <a:p>
                      <a:pPr algn="ctr"/>
                      <a:r>
                        <a:rPr lang="en-IN" dirty="0"/>
                        <a:t>TECHNOLOGY</a:t>
                      </a:r>
                    </a:p>
                  </a:txBody>
                  <a:tcPr/>
                </a:tc>
                <a:tc>
                  <a:txBody>
                    <a:bodyPr/>
                    <a:lstStyle/>
                    <a:p>
                      <a:pPr algn="ctr"/>
                      <a:r>
                        <a:rPr lang="en-IN" dirty="0"/>
                        <a:t>ADVANTAGE</a:t>
                      </a:r>
                    </a:p>
                  </a:txBody>
                  <a:tcPr/>
                </a:tc>
                <a:extLst>
                  <a:ext uri="{0D108BD9-81ED-4DB2-BD59-A6C34878D82A}">
                    <a16:rowId xmlns:a16="http://schemas.microsoft.com/office/drawing/2014/main" val="1889151737"/>
                  </a:ext>
                </a:extLst>
              </a:tr>
              <a:tr h="2341633">
                <a:tc>
                  <a:txBody>
                    <a:bodyPr/>
                    <a:lstStyle/>
                    <a:p>
                      <a:pPr algn="ctr"/>
                      <a:r>
                        <a:rPr lang="en-IN" sz="1600" dirty="0"/>
                        <a:t>1.</a:t>
                      </a:r>
                    </a:p>
                  </a:txBody>
                  <a:tcPr/>
                </a:tc>
                <a:tc>
                  <a:txBody>
                    <a:bodyPr/>
                    <a:lstStyle/>
                    <a:p>
                      <a:pPr algn="just"/>
                      <a:r>
                        <a:rPr lang="en-IN" sz="1600" dirty="0"/>
                        <a:t>Hairstyle Transfer between Face Images</a:t>
                      </a:r>
                    </a:p>
                  </a:txBody>
                  <a:tcPr/>
                </a:tc>
                <a:tc>
                  <a:txBody>
                    <a:bodyPr/>
                    <a:lstStyle/>
                    <a:p>
                      <a:pPr algn="just"/>
                      <a:r>
                        <a:rPr lang="en-US" sz="1600" dirty="0"/>
                        <a:t>The proposed work employs a neural network with StyleGAN2 to blend hair from one image onto another's inner face. Trained solely on synthetic StyleGAN2 images, the method excels in tasks such as hair-style transfer, 3D model hair generation, and interpolation. Validation includes user studies and a novel hairstyle metric.</a:t>
                      </a:r>
                      <a:endParaRPr lang="en-IN" sz="1600" dirty="0"/>
                    </a:p>
                  </a:txBody>
                  <a:tcPr/>
                </a:tc>
                <a:tc>
                  <a:txBody>
                    <a:bodyPr/>
                    <a:lstStyle/>
                    <a:p>
                      <a:pPr marL="0" indent="0" algn="just">
                        <a:buFont typeface="Arial" panose="020B0604020202020204" pitchFamily="34" charset="0"/>
                        <a:buNone/>
                      </a:pPr>
                      <a:r>
                        <a:rPr lang="en-US" sz="1600" dirty="0"/>
                        <a:t>Neural  Networks,</a:t>
                      </a:r>
                    </a:p>
                    <a:p>
                      <a:pPr marL="0" indent="0" algn="just">
                        <a:buFont typeface="Arial" panose="020B0604020202020204" pitchFamily="34" charset="0"/>
                        <a:buNone/>
                      </a:pPr>
                      <a:r>
                        <a:rPr lang="en-US" sz="1600" dirty="0"/>
                        <a:t>StyleGAN2</a:t>
                      </a:r>
                      <a:endParaRPr lang="en-IN" sz="1600" dirty="0"/>
                    </a:p>
                  </a:txBody>
                  <a:tcPr/>
                </a:tc>
                <a:tc>
                  <a:txBody>
                    <a:bodyPr/>
                    <a:lstStyle/>
                    <a:p>
                      <a:pPr algn="just"/>
                      <a:r>
                        <a:rPr lang="en-US" sz="1600" dirty="0"/>
                        <a:t>Annotation-Free Training , Seamless Hair Integration</a:t>
                      </a:r>
                      <a:endParaRPr lang="en-IN" sz="1600" dirty="0"/>
                    </a:p>
                  </a:txBody>
                  <a:tcPr/>
                </a:tc>
                <a:extLst>
                  <a:ext uri="{0D108BD9-81ED-4DB2-BD59-A6C34878D82A}">
                    <a16:rowId xmlns:a16="http://schemas.microsoft.com/office/drawing/2014/main" val="2874744642"/>
                  </a:ext>
                </a:extLst>
              </a:tr>
              <a:tr h="455158">
                <a:tc>
                  <a:txBody>
                    <a:bodyPr/>
                    <a:lstStyle/>
                    <a:p>
                      <a:pPr algn="ctr"/>
                      <a:r>
                        <a:rPr lang="en-IN" sz="1600" dirty="0"/>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An approach to face shape classification for hairstyle recommendation</a:t>
                      </a:r>
                    </a:p>
                    <a:p>
                      <a:pPr algn="ctr"/>
                      <a:endParaRPr lang="en-IN" dirty="0"/>
                    </a:p>
                  </a:txBody>
                  <a:tcPr/>
                </a:tc>
                <a:tc>
                  <a:txBody>
                    <a:bodyPr/>
                    <a:lstStyle/>
                    <a:p>
                      <a:pPr algn="just"/>
                      <a:r>
                        <a:rPr lang="en-US" sz="1600" dirty="0"/>
                        <a:t>The proposed work aims to develop a women's hairstyle recommendation system by classifying face shapes into categories and using machine learning methods like LDA, ANN, and SVM to evaluate features. The Support Vector Machine (SVM) achieved the highest accuracy at 72%.</a:t>
                      </a:r>
                      <a:endParaRPr lang="en-IN" sz="1600" dirty="0"/>
                    </a:p>
                  </a:txBody>
                  <a:tcPr/>
                </a:tc>
                <a:tc>
                  <a:txBody>
                    <a:bodyPr/>
                    <a:lstStyle/>
                    <a:p>
                      <a:pPr marL="0" indent="0" algn="just">
                        <a:buFont typeface="Arial" panose="020B0604020202020204" pitchFamily="34" charset="0"/>
                        <a:buNone/>
                      </a:pPr>
                      <a:r>
                        <a:rPr lang="en-IN" sz="1600" dirty="0"/>
                        <a:t>Face Segmentation Technique,</a:t>
                      </a:r>
                    </a:p>
                    <a:p>
                      <a:pPr marL="0" indent="0" algn="just">
                        <a:buFont typeface="Arial" panose="020B0604020202020204" pitchFamily="34" charset="0"/>
                        <a:buNone/>
                      </a:pPr>
                      <a:r>
                        <a:rPr lang="en-IN" sz="1600" dirty="0"/>
                        <a:t> Linear Discriminant Analysis , </a:t>
                      </a:r>
                    </a:p>
                  </a:txBody>
                  <a:tcPr/>
                </a:tc>
                <a:tc>
                  <a:txBody>
                    <a:bodyPr/>
                    <a:lstStyle/>
                    <a:p>
                      <a:pPr algn="just"/>
                      <a:r>
                        <a:rPr lang="en-US" sz="1600" dirty="0"/>
                        <a:t>Utilization of Advanced Machine Learning Methods , Enhanced Personalization</a:t>
                      </a:r>
                      <a:endParaRPr lang="en-IN" sz="1600" dirty="0"/>
                    </a:p>
                  </a:txBody>
                  <a:tcPr/>
                </a:tc>
                <a:extLst>
                  <a:ext uri="{0D108BD9-81ED-4DB2-BD59-A6C34878D82A}">
                    <a16:rowId xmlns:a16="http://schemas.microsoft.com/office/drawing/2014/main" val="2532602857"/>
                  </a:ext>
                </a:extLst>
              </a:tr>
            </a:tbl>
          </a:graphicData>
        </a:graphic>
      </p:graphicFrame>
    </p:spTree>
    <p:extLst>
      <p:ext uri="{BB962C8B-B14F-4D97-AF65-F5344CB8AC3E}">
        <p14:creationId xmlns:p14="http://schemas.microsoft.com/office/powerpoint/2010/main" val="325240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392118D-DCDB-3301-BB32-A4BD526857DA}"/>
              </a:ext>
            </a:extLst>
          </p:cNvPr>
          <p:cNvSpPr txBox="1"/>
          <p:nvPr/>
        </p:nvSpPr>
        <p:spPr>
          <a:xfrm>
            <a:off x="1439527" y="1977567"/>
            <a:ext cx="9820656" cy="589072"/>
          </a:xfrm>
          <a:prstGeom prst="rect">
            <a:avLst/>
          </a:prstGeom>
          <a:noFill/>
        </p:spPr>
        <p:txBody>
          <a:bodyPr wrap="square" rtlCol="0">
            <a:spAutoFit/>
          </a:bodyPr>
          <a:lstStyle/>
          <a:p>
            <a:pPr algn="just">
              <a:lnSpc>
                <a:spcPct val="150000"/>
              </a:lnSpc>
            </a:pPr>
            <a:endParaRPr lang="en-IN" sz="2400" dirty="0"/>
          </a:p>
        </p:txBody>
      </p:sp>
      <p:graphicFrame>
        <p:nvGraphicFramePr>
          <p:cNvPr id="5" name="Table 4">
            <a:extLst>
              <a:ext uri="{FF2B5EF4-FFF2-40B4-BE49-F238E27FC236}">
                <a16:creationId xmlns:a16="http://schemas.microsoft.com/office/drawing/2014/main" id="{0E37BD89-5A88-EAE9-1C71-11ED94966D8D}"/>
              </a:ext>
            </a:extLst>
          </p:cNvPr>
          <p:cNvGraphicFramePr>
            <a:graphicFrameLocks noGrp="1"/>
          </p:cNvGraphicFramePr>
          <p:nvPr>
            <p:extLst>
              <p:ext uri="{D42A27DB-BD31-4B8C-83A1-F6EECF244321}">
                <p14:modId xmlns:p14="http://schemas.microsoft.com/office/powerpoint/2010/main" val="4240399864"/>
              </p:ext>
            </p:extLst>
          </p:nvPr>
        </p:nvGraphicFramePr>
        <p:xfrm>
          <a:off x="526722" y="482455"/>
          <a:ext cx="11138555" cy="5565546"/>
        </p:xfrm>
        <a:graphic>
          <a:graphicData uri="http://schemas.openxmlformats.org/drawingml/2006/table">
            <a:tbl>
              <a:tblPr firstRow="1" bandRow="1">
                <a:tableStyleId>{5C22544A-7EE6-4342-B048-85BDC9FD1C3A}</a:tableStyleId>
              </a:tblPr>
              <a:tblGrid>
                <a:gridCol w="986536">
                  <a:extLst>
                    <a:ext uri="{9D8B030D-6E8A-4147-A177-3AD203B41FA5}">
                      <a16:colId xmlns:a16="http://schemas.microsoft.com/office/drawing/2014/main" val="4146265408"/>
                    </a:ext>
                  </a:extLst>
                </a:gridCol>
                <a:gridCol w="2490851">
                  <a:extLst>
                    <a:ext uri="{9D8B030D-6E8A-4147-A177-3AD203B41FA5}">
                      <a16:colId xmlns:a16="http://schemas.microsoft.com/office/drawing/2014/main" val="2436388023"/>
                    </a:ext>
                  </a:extLst>
                </a:gridCol>
                <a:gridCol w="4348861">
                  <a:extLst>
                    <a:ext uri="{9D8B030D-6E8A-4147-A177-3AD203B41FA5}">
                      <a16:colId xmlns:a16="http://schemas.microsoft.com/office/drawing/2014/main" val="3015000431"/>
                    </a:ext>
                  </a:extLst>
                </a:gridCol>
                <a:gridCol w="1517904">
                  <a:extLst>
                    <a:ext uri="{9D8B030D-6E8A-4147-A177-3AD203B41FA5}">
                      <a16:colId xmlns:a16="http://schemas.microsoft.com/office/drawing/2014/main" val="1712175673"/>
                    </a:ext>
                  </a:extLst>
                </a:gridCol>
                <a:gridCol w="1794403">
                  <a:extLst>
                    <a:ext uri="{9D8B030D-6E8A-4147-A177-3AD203B41FA5}">
                      <a16:colId xmlns:a16="http://schemas.microsoft.com/office/drawing/2014/main" val="1059579756"/>
                    </a:ext>
                  </a:extLst>
                </a:gridCol>
              </a:tblGrid>
              <a:tr h="458071">
                <a:tc>
                  <a:txBody>
                    <a:bodyPr/>
                    <a:lstStyle/>
                    <a:p>
                      <a:pPr algn="ctr"/>
                      <a:r>
                        <a:rPr lang="en-IN" dirty="0"/>
                        <a:t>S.NO</a:t>
                      </a:r>
                    </a:p>
                  </a:txBody>
                  <a:tcPr/>
                </a:tc>
                <a:tc>
                  <a:txBody>
                    <a:bodyPr/>
                    <a:lstStyle/>
                    <a:p>
                      <a:pPr algn="ctr"/>
                      <a:r>
                        <a:rPr lang="en-IN" dirty="0"/>
                        <a:t>TITLE</a:t>
                      </a:r>
                    </a:p>
                  </a:txBody>
                  <a:tcPr/>
                </a:tc>
                <a:tc>
                  <a:txBody>
                    <a:bodyPr/>
                    <a:lstStyle/>
                    <a:p>
                      <a:pPr algn="ctr"/>
                      <a:r>
                        <a:rPr lang="en-IN" dirty="0"/>
                        <a:t>PROPOSED WORK</a:t>
                      </a:r>
                    </a:p>
                  </a:txBody>
                  <a:tcPr/>
                </a:tc>
                <a:tc>
                  <a:txBody>
                    <a:bodyPr/>
                    <a:lstStyle/>
                    <a:p>
                      <a:pPr algn="ctr"/>
                      <a:r>
                        <a:rPr lang="en-IN" dirty="0"/>
                        <a:t>TECHNOLOGY</a:t>
                      </a:r>
                    </a:p>
                  </a:txBody>
                  <a:tcPr/>
                </a:tc>
                <a:tc>
                  <a:txBody>
                    <a:bodyPr/>
                    <a:lstStyle/>
                    <a:p>
                      <a:pPr algn="ctr"/>
                      <a:r>
                        <a:rPr lang="en-IN" dirty="0"/>
                        <a:t>ADVANTAGE</a:t>
                      </a:r>
                    </a:p>
                  </a:txBody>
                  <a:tcPr/>
                </a:tc>
                <a:extLst>
                  <a:ext uri="{0D108BD9-81ED-4DB2-BD59-A6C34878D82A}">
                    <a16:rowId xmlns:a16="http://schemas.microsoft.com/office/drawing/2014/main" val="1889151737"/>
                  </a:ext>
                </a:extLst>
              </a:tr>
              <a:tr h="1754675">
                <a:tc>
                  <a:txBody>
                    <a:bodyPr/>
                    <a:lstStyle/>
                    <a:p>
                      <a:pPr algn="ctr"/>
                      <a:r>
                        <a:rPr lang="en-IN" sz="1600"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FHP: Facial and Hair Feature Processor for Hairstyle Recommendation</a:t>
                      </a:r>
                    </a:p>
                  </a:txBody>
                  <a:tcPr/>
                </a:tc>
                <a:tc>
                  <a:txBody>
                    <a:bodyPr/>
                    <a:lstStyle/>
                    <a:p>
                      <a:pPr algn="just"/>
                      <a:r>
                        <a:rPr lang="en-US" sz="1600" dirty="0"/>
                        <a:t>The FHP architecture addresses the dissatisfaction gap in hairstyling by extracting crucial facial and hair features from user images, utilizing image segmentation. This enables the development of an expert system for personalized hairstyle recommendations.</a:t>
                      </a:r>
                      <a:endParaRPr lang="en-IN" sz="1600" dirty="0"/>
                    </a:p>
                  </a:txBody>
                  <a:tcPr/>
                </a:tc>
                <a:tc>
                  <a:txBody>
                    <a:bodyPr/>
                    <a:lstStyle/>
                    <a:p>
                      <a:pPr algn="just"/>
                      <a:r>
                        <a:rPr lang="en-US" sz="1600" dirty="0"/>
                        <a:t>Expert System Development , Machine Learning Pipelines</a:t>
                      </a:r>
                      <a:endParaRPr lang="en-IN" sz="1600" dirty="0"/>
                    </a:p>
                  </a:txBody>
                  <a:tcPr/>
                </a:tc>
                <a:tc>
                  <a:txBody>
                    <a:bodyPr/>
                    <a:lstStyle/>
                    <a:p>
                      <a:pPr algn="just"/>
                      <a:r>
                        <a:rPr lang="en-US" sz="1600" dirty="0"/>
                        <a:t>Comprehensive Feature Extraction , Enhanced Customer Satisfaction</a:t>
                      </a:r>
                      <a:endParaRPr lang="en-IN" sz="1600" dirty="0"/>
                    </a:p>
                  </a:txBody>
                  <a:tcPr/>
                </a:tc>
                <a:extLst>
                  <a:ext uri="{0D108BD9-81ED-4DB2-BD59-A6C34878D82A}">
                    <a16:rowId xmlns:a16="http://schemas.microsoft.com/office/drawing/2014/main" val="2874744642"/>
                  </a:ext>
                </a:extLst>
              </a:tr>
              <a:tr h="455158">
                <a:tc>
                  <a:txBody>
                    <a:bodyPr/>
                    <a:lstStyle/>
                    <a:p>
                      <a:pPr algn="ctr"/>
                      <a:r>
                        <a:rPr lang="en-IN" sz="1600"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kern="1200" dirty="0" err="1">
                          <a:solidFill>
                            <a:schemeClr val="dk1"/>
                          </a:solidFill>
                          <a:effectLst/>
                          <a:latin typeface="+mn-lt"/>
                          <a:ea typeface="+mn-ea"/>
                          <a:cs typeface="+mn-cs"/>
                        </a:rPr>
                        <a:t>Color</a:t>
                      </a:r>
                      <a:r>
                        <a:rPr lang="en-IN" sz="1600" b="0" i="0" kern="1200" dirty="0">
                          <a:solidFill>
                            <a:schemeClr val="dk1"/>
                          </a:solidFill>
                          <a:effectLst/>
                          <a:latin typeface="+mn-lt"/>
                          <a:ea typeface="+mn-ea"/>
                          <a:cs typeface="+mn-cs"/>
                        </a:rPr>
                        <a:t> based skin classification</a:t>
                      </a:r>
                    </a:p>
                  </a:txBody>
                  <a:tcPr/>
                </a:tc>
                <a:tc>
                  <a:txBody>
                    <a:bodyPr/>
                    <a:lstStyle/>
                    <a:p>
                      <a:pPr algn="just"/>
                      <a:r>
                        <a:rPr lang="en-US" sz="1600" b="0" i="0" kern="1200" dirty="0">
                          <a:solidFill>
                            <a:schemeClr val="dk1"/>
                          </a:solidFill>
                          <a:effectLst/>
                          <a:latin typeface="+mn-lt"/>
                          <a:ea typeface="+mn-ea"/>
                          <a:cs typeface="+mn-cs"/>
                        </a:rPr>
                        <a:t>The study compares nine modeling approaches in six color spaces, finding that cylindrical color spaces, the presence of illuminance components, and tree-based classifiers enhance skin detection performance. The recommended combination for best results is Random Forest with cylindrical color spaces, excluding the illuminance component.</a:t>
                      </a:r>
                      <a:endParaRPr lang="en-IN" sz="1600" dirty="0"/>
                    </a:p>
                  </a:txBody>
                  <a:tcPr/>
                </a:tc>
                <a:tc>
                  <a:txBody>
                    <a:bodyPr/>
                    <a:lstStyle/>
                    <a:p>
                      <a:pPr algn="just"/>
                      <a:r>
                        <a:rPr lang="en-IN" sz="1600" b="0" i="0" kern="1200" dirty="0" err="1">
                          <a:solidFill>
                            <a:schemeClr val="dk1"/>
                          </a:solidFill>
                          <a:effectLst/>
                          <a:latin typeface="+mn-lt"/>
                          <a:ea typeface="+mn-ea"/>
                          <a:cs typeface="+mn-cs"/>
                        </a:rPr>
                        <a:t>Color</a:t>
                      </a:r>
                      <a:r>
                        <a:rPr lang="en-IN" sz="1600" b="0" i="0" kern="1200" dirty="0">
                          <a:solidFill>
                            <a:schemeClr val="dk1"/>
                          </a:solidFill>
                          <a:effectLst/>
                          <a:latin typeface="+mn-lt"/>
                          <a:ea typeface="+mn-ea"/>
                          <a:cs typeface="+mn-cs"/>
                        </a:rPr>
                        <a:t> Space Transformation,</a:t>
                      </a:r>
                    </a:p>
                    <a:p>
                      <a:pPr algn="just"/>
                      <a:r>
                        <a:rPr lang="en-IN" sz="1600" b="0" i="0" kern="1200" dirty="0">
                          <a:solidFill>
                            <a:schemeClr val="dk1"/>
                          </a:solidFill>
                          <a:effectLst/>
                          <a:latin typeface="+mn-lt"/>
                          <a:ea typeface="+mn-ea"/>
                          <a:cs typeface="+mn-cs"/>
                        </a:rPr>
                        <a:t>Multilayer Perceptron, Naive Bayesian, Random Forest</a:t>
                      </a:r>
                      <a:endParaRPr lang="en-IN" sz="1400" b="0" dirty="0"/>
                    </a:p>
                  </a:txBody>
                  <a:tcPr/>
                </a:tc>
                <a:tc>
                  <a:txBody>
                    <a:bodyPr/>
                    <a:lstStyle/>
                    <a:p>
                      <a:pPr algn="just"/>
                      <a:r>
                        <a:rPr lang="en-US" sz="1600" b="0" i="0" kern="1200" dirty="0">
                          <a:solidFill>
                            <a:schemeClr val="dk1"/>
                          </a:solidFill>
                          <a:effectLst/>
                          <a:latin typeface="+mn-lt"/>
                          <a:ea typeface="+mn-ea"/>
                          <a:cs typeface="+mn-cs"/>
                        </a:rPr>
                        <a:t>offers practical guidelines for parameter selection</a:t>
                      </a:r>
                      <a:endParaRPr lang="en-IN" sz="1400" dirty="0"/>
                    </a:p>
                  </a:txBody>
                  <a:tcPr/>
                </a:tc>
                <a:extLst>
                  <a:ext uri="{0D108BD9-81ED-4DB2-BD59-A6C34878D82A}">
                    <a16:rowId xmlns:a16="http://schemas.microsoft.com/office/drawing/2014/main" val="2532602857"/>
                  </a:ext>
                </a:extLst>
              </a:tr>
              <a:tr h="455158">
                <a:tc>
                  <a:txBody>
                    <a:bodyPr/>
                    <a:lstStyle/>
                    <a:p>
                      <a:pPr algn="ctr"/>
                      <a:r>
                        <a:rPr lang="en-IN" sz="1600" dirty="0"/>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Hair </a:t>
                      </a:r>
                      <a:r>
                        <a:rPr lang="en-IN" sz="1600" b="0" i="0" kern="1200" dirty="0" err="1">
                          <a:solidFill>
                            <a:schemeClr val="dk1"/>
                          </a:solidFill>
                          <a:effectLst/>
                          <a:latin typeface="+mn-lt"/>
                          <a:ea typeface="+mn-ea"/>
                          <a:cs typeface="+mn-cs"/>
                        </a:rPr>
                        <a:t>Color</a:t>
                      </a:r>
                      <a:r>
                        <a:rPr lang="en-IN" sz="1600" b="0" i="0" kern="1200" dirty="0">
                          <a:solidFill>
                            <a:schemeClr val="dk1"/>
                          </a:solidFill>
                          <a:effectLst/>
                          <a:latin typeface="+mn-lt"/>
                          <a:ea typeface="+mn-ea"/>
                          <a:cs typeface="+mn-cs"/>
                        </a:rPr>
                        <a:t> Classification in Face Recognition using Machine Learning Algorithm</a:t>
                      </a:r>
                    </a:p>
                  </a:txBody>
                  <a:tcPr/>
                </a:tc>
                <a:tc>
                  <a:txBody>
                    <a:bodyPr/>
                    <a:lstStyle/>
                    <a:p>
                      <a:pPr algn="just"/>
                      <a:r>
                        <a:rPr lang="en-US" sz="1600" dirty="0"/>
                        <a:t>The proposed work focuses on improving security through automatic human identification, specifically by classifying hair color using machine learning methods. </a:t>
                      </a:r>
                      <a:endParaRPr lang="en-IN" sz="1600" dirty="0"/>
                    </a:p>
                  </a:txBody>
                  <a:tcPr/>
                </a:tc>
                <a:tc>
                  <a:txBody>
                    <a:bodyPr/>
                    <a:lstStyle/>
                    <a:p>
                      <a:pPr algn="just"/>
                      <a:r>
                        <a:rPr lang="en-US" sz="1600" b="0" dirty="0"/>
                        <a:t>Kernel Functions , Machine Learning Methods , </a:t>
                      </a:r>
                      <a:endParaRPr lang="en-IN" sz="1600" b="0" dirty="0"/>
                    </a:p>
                  </a:txBody>
                  <a:tcPr/>
                </a:tc>
                <a:tc>
                  <a:txBody>
                    <a:bodyPr/>
                    <a:lstStyle/>
                    <a:p>
                      <a:pPr algn="just"/>
                      <a:r>
                        <a:rPr lang="en-US" sz="1600" dirty="0"/>
                        <a:t>High Accuracy with Machine Learning , Enhanced Security</a:t>
                      </a:r>
                      <a:endParaRPr lang="en-IN" sz="1600" dirty="0"/>
                    </a:p>
                  </a:txBody>
                  <a:tcPr/>
                </a:tc>
                <a:extLst>
                  <a:ext uri="{0D108BD9-81ED-4DB2-BD59-A6C34878D82A}">
                    <a16:rowId xmlns:a16="http://schemas.microsoft.com/office/drawing/2014/main" val="112064311"/>
                  </a:ext>
                </a:extLst>
              </a:tr>
            </a:tbl>
          </a:graphicData>
        </a:graphic>
      </p:graphicFrame>
    </p:spTree>
    <p:extLst>
      <p:ext uri="{BB962C8B-B14F-4D97-AF65-F5344CB8AC3E}">
        <p14:creationId xmlns:p14="http://schemas.microsoft.com/office/powerpoint/2010/main" val="361834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F8C67-6D70-A5C4-AD89-F70B23DB2D41}"/>
              </a:ext>
            </a:extLst>
          </p:cNvPr>
          <p:cNvSpPr/>
          <p:nvPr/>
        </p:nvSpPr>
        <p:spPr>
          <a:xfrm>
            <a:off x="714103" y="3796937"/>
            <a:ext cx="10546080" cy="120178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392118D-DCDB-3301-BB32-A4BD526857DA}"/>
              </a:ext>
            </a:extLst>
          </p:cNvPr>
          <p:cNvSpPr txBox="1"/>
          <p:nvPr/>
        </p:nvSpPr>
        <p:spPr>
          <a:xfrm>
            <a:off x="1439527" y="1977567"/>
            <a:ext cx="9820656" cy="589072"/>
          </a:xfrm>
          <a:prstGeom prst="rect">
            <a:avLst/>
          </a:prstGeom>
          <a:noFill/>
        </p:spPr>
        <p:txBody>
          <a:bodyPr wrap="square" rtlCol="0">
            <a:spAutoFit/>
          </a:bodyPr>
          <a:lstStyle/>
          <a:p>
            <a:pPr algn="just">
              <a:lnSpc>
                <a:spcPct val="150000"/>
              </a:lnSpc>
            </a:pPr>
            <a:endParaRPr lang="en-IN" sz="2400" dirty="0"/>
          </a:p>
        </p:txBody>
      </p:sp>
      <p:sp>
        <p:nvSpPr>
          <p:cNvPr id="2" name="TextBox 1">
            <a:extLst>
              <a:ext uri="{FF2B5EF4-FFF2-40B4-BE49-F238E27FC236}">
                <a16:creationId xmlns:a16="http://schemas.microsoft.com/office/drawing/2014/main" id="{AE85ADDD-F4F4-BA85-248E-CE6B70838AD4}"/>
              </a:ext>
            </a:extLst>
          </p:cNvPr>
          <p:cNvSpPr txBox="1"/>
          <p:nvPr/>
        </p:nvSpPr>
        <p:spPr>
          <a:xfrm>
            <a:off x="3189171" y="3198168"/>
            <a:ext cx="5813659" cy="646331"/>
          </a:xfrm>
          <a:prstGeom prst="rect">
            <a:avLst/>
          </a:prstGeom>
          <a:noFill/>
        </p:spPr>
        <p:txBody>
          <a:bodyPr wrap="square" rtlCol="0">
            <a:spAutoFit/>
          </a:bodyPr>
          <a:lstStyle/>
          <a:p>
            <a:r>
              <a:rPr lang="en-IN" sz="3600" dirty="0"/>
              <a:t>THANK YOU</a:t>
            </a:r>
          </a:p>
        </p:txBody>
      </p:sp>
    </p:spTree>
    <p:extLst>
      <p:ext uri="{BB962C8B-B14F-4D97-AF65-F5344CB8AC3E}">
        <p14:creationId xmlns:p14="http://schemas.microsoft.com/office/powerpoint/2010/main" val="2517150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TotalTime>
  <Words>547</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chitra lakshmi</dc:creator>
  <cp:lastModifiedBy>chitra lakshmi</cp:lastModifiedBy>
  <cp:revision>2</cp:revision>
  <dcterms:created xsi:type="dcterms:W3CDTF">2024-01-19T14:35:57Z</dcterms:created>
  <dcterms:modified xsi:type="dcterms:W3CDTF">2024-01-20T03:31:05Z</dcterms:modified>
</cp:coreProperties>
</file>