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4" r:id="rId4"/>
    <p:sldId id="258" r:id="rId5"/>
    <p:sldId id="260" r:id="rId6"/>
    <p:sldId id="267" r:id="rId7"/>
    <p:sldId id="265" r:id="rId8"/>
    <p:sldId id="259" r:id="rId9"/>
    <p:sldId id="261" r:id="rId10"/>
    <p:sldId id="262" r:id="rId11"/>
    <p:sldId id="263"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6418321" TargetMode="External"/><Relationship Id="rId2" Type="http://schemas.openxmlformats.org/officeDocument/2006/relationships/hyperlink" Target="https://ieeexplore.ieee.org/document/7502383" TargetMode="External"/><Relationship Id="rId1" Type="http://schemas.openxmlformats.org/officeDocument/2006/relationships/slideLayout" Target="../slideLayouts/slideLayout2.xml"/><Relationship Id="rId4" Type="http://schemas.openxmlformats.org/officeDocument/2006/relationships/hyperlink" Target="https://ieeexplore.ieee.org/document/621114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1BAD-555D-4F33-82B6-39306E4BCF6D}"/>
              </a:ext>
            </a:extLst>
          </p:cNvPr>
          <p:cNvSpPr>
            <a:spLocks noGrp="1"/>
          </p:cNvSpPr>
          <p:nvPr>
            <p:ph type="ctrTitle"/>
          </p:nvPr>
        </p:nvSpPr>
        <p:spPr>
          <a:xfrm>
            <a:off x="2700069" y="129396"/>
            <a:ext cx="8574622" cy="1666319"/>
          </a:xfrm>
        </p:spPr>
        <p:txBody>
          <a:bodyPr>
            <a:noAutofit/>
          </a:bodyPr>
          <a:lstStyle/>
          <a:p>
            <a:pPr algn="ctr"/>
            <a:r>
              <a:rPr lang="en-US" sz="3200" dirty="0"/>
              <a:t>Adhiyamaan  College of  Engineering</a:t>
            </a:r>
            <a:br>
              <a:rPr lang="en-US" sz="3200" dirty="0"/>
            </a:br>
            <a:r>
              <a:rPr lang="en-US" sz="2400" dirty="0"/>
              <a:t>(Autonomous), Hosur </a:t>
            </a:r>
            <a:br>
              <a:rPr lang="en-US" sz="2400" dirty="0"/>
            </a:br>
            <a:r>
              <a:rPr lang="en-US" sz="1500" dirty="0"/>
              <a:t> </a:t>
            </a:r>
            <a:br>
              <a:rPr lang="en-US" sz="3200" dirty="0"/>
            </a:br>
            <a:r>
              <a:rPr lang="en-US" sz="2400" dirty="0"/>
              <a:t>Department of Computer Science and Engineering</a:t>
            </a:r>
            <a:endParaRPr lang="en-US" sz="3200" dirty="0"/>
          </a:p>
        </p:txBody>
      </p:sp>
      <p:sp>
        <p:nvSpPr>
          <p:cNvPr id="3" name="Subtitle 2">
            <a:extLst>
              <a:ext uri="{FF2B5EF4-FFF2-40B4-BE49-F238E27FC236}">
                <a16:creationId xmlns:a16="http://schemas.microsoft.com/office/drawing/2014/main" id="{68DE797A-7997-49BC-B3C7-1CF57EF00FBE}"/>
              </a:ext>
            </a:extLst>
          </p:cNvPr>
          <p:cNvSpPr>
            <a:spLocks noGrp="1"/>
          </p:cNvSpPr>
          <p:nvPr>
            <p:ph type="subTitle" idx="1"/>
          </p:nvPr>
        </p:nvSpPr>
        <p:spPr>
          <a:xfrm>
            <a:off x="2700069" y="2096016"/>
            <a:ext cx="8755810" cy="4045992"/>
          </a:xfrm>
        </p:spPr>
        <p:txBody>
          <a:bodyPr>
            <a:noAutofit/>
          </a:bodyPr>
          <a:lstStyle/>
          <a:p>
            <a:pPr algn="ctr"/>
            <a:r>
              <a:rPr lang="en-US" sz="2400" dirty="0"/>
              <a:t>Streamlined Project Collaboration and Efficient Management Tool</a:t>
            </a:r>
          </a:p>
          <a:p>
            <a:pPr algn="ctr"/>
            <a:endParaRPr lang="en-US" sz="2400" dirty="0"/>
          </a:p>
          <a:p>
            <a:pPr algn="l"/>
            <a:r>
              <a:rPr lang="en-US" sz="2400" dirty="0"/>
              <a:t>TEAM MEMBERS                                                           Project Guide </a:t>
            </a:r>
          </a:p>
          <a:p>
            <a:pPr algn="l"/>
            <a:r>
              <a:rPr lang="en-US" sz="2400" dirty="0"/>
              <a:t>   Gopala G </a:t>
            </a:r>
            <a:r>
              <a:rPr lang="en-US" sz="2400" dirty="0">
                <a:latin typeface="Times New Roman" panose="02020603050405020304" pitchFamily="18" charset="0"/>
                <a:cs typeface="Times New Roman" panose="02020603050405020304" pitchFamily="18" charset="0"/>
              </a:rPr>
              <a:t>(AC20UCS034)</a:t>
            </a:r>
            <a:r>
              <a:rPr lang="en-US" sz="2400" dirty="0"/>
              <a:t>                                       Mrs.R L Indu </a:t>
            </a:r>
            <a:r>
              <a:rPr lang="en-US" sz="2400" dirty="0" err="1"/>
              <a:t>leka</a:t>
            </a:r>
            <a:r>
              <a:rPr lang="en-US" sz="2400" dirty="0"/>
              <a:t> M.E</a:t>
            </a:r>
          </a:p>
          <a:p>
            <a:pPr algn="l"/>
            <a:r>
              <a:rPr lang="en-US" sz="2400" dirty="0"/>
              <a:t>   Gopi V(</a:t>
            </a:r>
            <a:r>
              <a:rPr lang="en-US" sz="2400" dirty="0">
                <a:latin typeface="Times New Roman" panose="02020603050405020304" pitchFamily="18" charset="0"/>
                <a:cs typeface="Times New Roman" panose="02020603050405020304" pitchFamily="18" charset="0"/>
              </a:rPr>
              <a:t>AC20UCS154</a:t>
            </a:r>
            <a:r>
              <a:rPr lang="en-US" sz="2400" dirty="0"/>
              <a:t>)                                              (Asst.Professor – CSE)</a:t>
            </a:r>
          </a:p>
          <a:p>
            <a:pPr algn="l"/>
            <a:r>
              <a:rPr lang="en-US" sz="2400" dirty="0"/>
              <a:t>   Gokulraj S P(</a:t>
            </a:r>
            <a:r>
              <a:rPr lang="en-US" sz="2400" dirty="0">
                <a:latin typeface="Times New Roman" panose="02020603050405020304" pitchFamily="18" charset="0"/>
                <a:cs typeface="Times New Roman" panose="02020603050405020304" pitchFamily="18" charset="0"/>
              </a:rPr>
              <a:t>AC20UCS033</a:t>
            </a:r>
            <a:r>
              <a:rPr lang="en-US" sz="2400" dirty="0"/>
              <a:t>)</a:t>
            </a:r>
          </a:p>
          <a:p>
            <a:pPr algn="l"/>
            <a:r>
              <a:rPr lang="en-US" sz="2400" dirty="0"/>
              <a:t>    Harish M(</a:t>
            </a:r>
            <a:r>
              <a:rPr lang="en-US" sz="2400" dirty="0">
                <a:latin typeface="Times New Roman" panose="02020603050405020304" pitchFamily="18" charset="0"/>
                <a:cs typeface="Times New Roman" panose="02020603050405020304" pitchFamily="18" charset="0"/>
              </a:rPr>
              <a:t>AC20UCS040</a:t>
            </a:r>
            <a:r>
              <a:rPr lang="en-US" sz="2400" dirty="0"/>
              <a:t>)</a:t>
            </a:r>
          </a:p>
          <a:p>
            <a:pPr algn="l"/>
            <a:endParaRPr lang="en-US" sz="3200" dirty="0"/>
          </a:p>
          <a:p>
            <a:pPr algn="ctr"/>
            <a:endParaRPr lang="en-US" sz="3200" dirty="0"/>
          </a:p>
        </p:txBody>
      </p:sp>
      <p:sp>
        <p:nvSpPr>
          <p:cNvPr id="6" name="Rectangle 5"/>
          <p:cNvSpPr/>
          <p:nvPr/>
        </p:nvSpPr>
        <p:spPr>
          <a:xfrm>
            <a:off x="2527539" y="189781"/>
            <a:ext cx="1302589" cy="10869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202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98946"/>
            <a:ext cx="10018713" cy="1088409"/>
          </a:xfrm>
        </p:spPr>
        <p:txBody>
          <a:bodyPr>
            <a:normAutofit/>
          </a:bodyPr>
          <a:lstStyle/>
          <a:p>
            <a:r>
              <a:rPr lang="en-US" sz="3200" i="1" dirty="0"/>
              <a:t>MODULES</a:t>
            </a:r>
            <a:endParaRPr lang="en-IN" sz="3200" i="1" dirty="0"/>
          </a:p>
        </p:txBody>
      </p:sp>
      <p:sp>
        <p:nvSpPr>
          <p:cNvPr id="3" name="Content Placeholder 2"/>
          <p:cNvSpPr>
            <a:spLocks noGrp="1"/>
          </p:cNvSpPr>
          <p:nvPr>
            <p:ph idx="1"/>
          </p:nvPr>
        </p:nvSpPr>
        <p:spPr>
          <a:xfrm>
            <a:off x="1484310" y="832513"/>
            <a:ext cx="10043340" cy="6025487"/>
          </a:xfrm>
        </p:spPr>
        <p:txBody>
          <a:bodyPr>
            <a:normAutofit/>
          </a:bodyPr>
          <a:lstStyle/>
          <a:p>
            <a:pPr algn="just"/>
            <a:endParaRPr lang="en-US" dirty="0"/>
          </a:p>
          <a:p>
            <a:pPr algn="just"/>
            <a:r>
              <a:rPr lang="en-US" dirty="0"/>
              <a:t>AUTHENTICATION MODULE:</a:t>
            </a:r>
          </a:p>
          <a:p>
            <a:pPr marL="0" indent="0" algn="just">
              <a:buNone/>
            </a:pPr>
            <a:r>
              <a:rPr lang="en-US" dirty="0"/>
              <a:t>			</a:t>
            </a:r>
            <a:r>
              <a:rPr lang="en-US" sz="2000" dirty="0"/>
              <a:t>This module verifies the login and signup data and maintains their information.</a:t>
            </a:r>
          </a:p>
          <a:p>
            <a:pPr marL="0" indent="0" algn="just">
              <a:buNone/>
            </a:pPr>
            <a:endParaRPr lang="en-US" sz="500" dirty="0"/>
          </a:p>
          <a:p>
            <a:pPr algn="just"/>
            <a:r>
              <a:rPr lang="en-US" dirty="0"/>
              <a:t>ADMIN MODULE:</a:t>
            </a:r>
          </a:p>
          <a:p>
            <a:pPr marL="0" indent="0" algn="just">
              <a:buNone/>
            </a:pPr>
            <a:r>
              <a:rPr lang="en-US" dirty="0"/>
              <a:t>			</a:t>
            </a:r>
            <a:r>
              <a:rPr lang="en-US" sz="2000" dirty="0"/>
              <a:t>This module contains the user who is controlling this portal. For example  HOD.</a:t>
            </a:r>
          </a:p>
          <a:p>
            <a:pPr marL="0" indent="0" algn="just">
              <a:buNone/>
            </a:pPr>
            <a:endParaRPr lang="en-US" sz="500" dirty="0"/>
          </a:p>
          <a:p>
            <a:pPr algn="just"/>
            <a:r>
              <a:rPr lang="en-US" dirty="0"/>
              <a:t>PROJECT GUIDE MODULE:</a:t>
            </a:r>
          </a:p>
          <a:p>
            <a:pPr marL="0" indent="0" algn="just">
              <a:buNone/>
            </a:pPr>
            <a:r>
              <a:rPr lang="en-US" sz="2000" dirty="0"/>
              <a:t>			This module contains each team guide. For example project</a:t>
            </a:r>
            <a:r>
              <a:rPr lang="en-US" sz="20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guide.</a:t>
            </a:r>
          </a:p>
          <a:p>
            <a:pPr marL="0" indent="0" algn="just">
              <a:buNone/>
            </a:pPr>
            <a:endParaRPr lang="en-US" sz="500" dirty="0"/>
          </a:p>
          <a:p>
            <a:pPr algn="just"/>
            <a:r>
              <a:rPr lang="en-US" dirty="0"/>
              <a:t>STUDENT MODULE:</a:t>
            </a:r>
          </a:p>
          <a:p>
            <a:pPr marL="0" indent="0" algn="just">
              <a:buNone/>
            </a:pPr>
            <a:r>
              <a:rPr lang="en-US" dirty="0"/>
              <a:t>			</a:t>
            </a:r>
            <a:r>
              <a:rPr lang="en-US" sz="2000" dirty="0"/>
              <a:t>This module contains the team members who working on the project and they can update their progress.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0287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37227"/>
            <a:ext cx="10018713" cy="961845"/>
          </a:xfrm>
        </p:spPr>
        <p:txBody>
          <a:bodyPr>
            <a:normAutofit/>
          </a:bodyPr>
          <a:lstStyle/>
          <a:p>
            <a:r>
              <a:rPr lang="en-US" sz="3200" i="1" dirty="0"/>
              <a:t>IMPLEMENTATION</a:t>
            </a:r>
            <a:endParaRPr lang="en-IN" sz="3200" i="1" dirty="0"/>
          </a:p>
        </p:txBody>
      </p:sp>
      <p:sp>
        <p:nvSpPr>
          <p:cNvPr id="3" name="Content Placeholder 2"/>
          <p:cNvSpPr>
            <a:spLocks noGrp="1"/>
          </p:cNvSpPr>
          <p:nvPr>
            <p:ph idx="1"/>
          </p:nvPr>
        </p:nvSpPr>
        <p:spPr>
          <a:xfrm>
            <a:off x="1712042" y="1337095"/>
            <a:ext cx="9790981" cy="5072331"/>
          </a:xfrm>
        </p:spPr>
        <p:txBody>
          <a:bodyPr/>
          <a:lstStyle/>
          <a:p>
            <a:endParaRPr lang="en-IN" dirty="0"/>
          </a:p>
        </p:txBody>
      </p:sp>
      <p:sp>
        <p:nvSpPr>
          <p:cNvPr id="4" name="Rectangle 3"/>
          <p:cNvSpPr/>
          <p:nvPr/>
        </p:nvSpPr>
        <p:spPr>
          <a:xfrm>
            <a:off x="1712042" y="1337095"/>
            <a:ext cx="9790981" cy="507233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93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CBE4-8365-92F3-ACB1-94517AFFB2AB}"/>
              </a:ext>
            </a:extLst>
          </p:cNvPr>
          <p:cNvSpPr>
            <a:spLocks noGrp="1"/>
          </p:cNvSpPr>
          <p:nvPr>
            <p:ph type="title"/>
          </p:nvPr>
        </p:nvSpPr>
        <p:spPr>
          <a:xfrm>
            <a:off x="1484311" y="214605"/>
            <a:ext cx="10018713" cy="727788"/>
          </a:xfrm>
        </p:spPr>
        <p:txBody>
          <a:bodyPr>
            <a:normAutofit/>
          </a:bodyPr>
          <a:lstStyle/>
          <a:p>
            <a:r>
              <a:rPr lang="en-IN" i="1" dirty="0"/>
              <a:t>ADMIN MODULE</a:t>
            </a:r>
          </a:p>
        </p:txBody>
      </p:sp>
      <p:pic>
        <p:nvPicPr>
          <p:cNvPr id="5" name="Content Placeholder 4">
            <a:extLst>
              <a:ext uri="{FF2B5EF4-FFF2-40B4-BE49-F238E27FC236}">
                <a16:creationId xmlns:a16="http://schemas.microsoft.com/office/drawing/2014/main" id="{991C964E-8F39-4AB9-872E-60A43D19E892}"/>
              </a:ext>
            </a:extLst>
          </p:cNvPr>
          <p:cNvPicPr>
            <a:picLocks noGrp="1" noChangeAspect="1"/>
          </p:cNvPicPr>
          <p:nvPr>
            <p:ph idx="1"/>
          </p:nvPr>
        </p:nvPicPr>
        <p:blipFill>
          <a:blip r:embed="rId2"/>
          <a:stretch>
            <a:fillRect/>
          </a:stretch>
        </p:blipFill>
        <p:spPr>
          <a:xfrm>
            <a:off x="2080728" y="1492898"/>
            <a:ext cx="8938726" cy="4995750"/>
          </a:xfrm>
        </p:spPr>
      </p:pic>
    </p:spTree>
    <p:extLst>
      <p:ext uri="{BB962C8B-B14F-4D97-AF65-F5344CB8AC3E}">
        <p14:creationId xmlns:p14="http://schemas.microsoft.com/office/powerpoint/2010/main" val="128357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E122-0B5F-FC90-F926-4AD20A5703A8}"/>
              </a:ext>
            </a:extLst>
          </p:cNvPr>
          <p:cNvSpPr>
            <a:spLocks noGrp="1"/>
          </p:cNvSpPr>
          <p:nvPr>
            <p:ph type="title"/>
          </p:nvPr>
        </p:nvSpPr>
        <p:spPr>
          <a:xfrm>
            <a:off x="1484311" y="-755779"/>
            <a:ext cx="10018713" cy="2407298"/>
          </a:xfrm>
        </p:spPr>
        <p:txBody>
          <a:bodyPr/>
          <a:lstStyle/>
          <a:p>
            <a:r>
              <a:rPr lang="en-IN" i="1" dirty="0"/>
              <a:t>STUDENT MODULE</a:t>
            </a:r>
          </a:p>
        </p:txBody>
      </p:sp>
      <p:pic>
        <p:nvPicPr>
          <p:cNvPr id="5" name="Content Placeholder 4">
            <a:extLst>
              <a:ext uri="{FF2B5EF4-FFF2-40B4-BE49-F238E27FC236}">
                <a16:creationId xmlns:a16="http://schemas.microsoft.com/office/drawing/2014/main" id="{55FFE68D-57AF-F6DB-487F-9ECAC0DA1A23}"/>
              </a:ext>
            </a:extLst>
          </p:cNvPr>
          <p:cNvPicPr>
            <a:picLocks noGrp="1" noChangeAspect="1"/>
          </p:cNvPicPr>
          <p:nvPr>
            <p:ph idx="1"/>
          </p:nvPr>
        </p:nvPicPr>
        <p:blipFill>
          <a:blip r:embed="rId2"/>
          <a:stretch>
            <a:fillRect/>
          </a:stretch>
        </p:blipFill>
        <p:spPr>
          <a:xfrm>
            <a:off x="1614196" y="1166328"/>
            <a:ext cx="10403633" cy="4895637"/>
          </a:xfrm>
        </p:spPr>
      </p:pic>
    </p:spTree>
    <p:extLst>
      <p:ext uri="{BB962C8B-B14F-4D97-AF65-F5344CB8AC3E}">
        <p14:creationId xmlns:p14="http://schemas.microsoft.com/office/powerpoint/2010/main" val="14328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589-B3A5-DE5B-5FDA-09503AC6FA83}"/>
              </a:ext>
            </a:extLst>
          </p:cNvPr>
          <p:cNvSpPr>
            <a:spLocks noGrp="1"/>
          </p:cNvSpPr>
          <p:nvPr>
            <p:ph type="title"/>
          </p:nvPr>
        </p:nvSpPr>
        <p:spPr>
          <a:xfrm>
            <a:off x="1484311" y="1"/>
            <a:ext cx="10018713" cy="1250302"/>
          </a:xfrm>
        </p:spPr>
        <p:txBody>
          <a:bodyPr/>
          <a:lstStyle/>
          <a:p>
            <a:r>
              <a:rPr lang="en-IN" i="1" dirty="0"/>
              <a:t>STAFF MODULE</a:t>
            </a:r>
          </a:p>
        </p:txBody>
      </p:sp>
      <p:pic>
        <p:nvPicPr>
          <p:cNvPr id="5" name="Content Placeholder 4">
            <a:extLst>
              <a:ext uri="{FF2B5EF4-FFF2-40B4-BE49-F238E27FC236}">
                <a16:creationId xmlns:a16="http://schemas.microsoft.com/office/drawing/2014/main" id="{CBAD744E-236C-F857-7B01-511103D8424A}"/>
              </a:ext>
            </a:extLst>
          </p:cNvPr>
          <p:cNvPicPr>
            <a:picLocks noGrp="1" noChangeAspect="1"/>
          </p:cNvPicPr>
          <p:nvPr>
            <p:ph idx="1"/>
          </p:nvPr>
        </p:nvPicPr>
        <p:blipFill>
          <a:blip r:embed="rId2"/>
          <a:stretch>
            <a:fillRect/>
          </a:stretch>
        </p:blipFill>
        <p:spPr>
          <a:xfrm>
            <a:off x="1619986" y="1236385"/>
            <a:ext cx="10155247" cy="4837844"/>
          </a:xfrm>
        </p:spPr>
      </p:pic>
    </p:spTree>
    <p:extLst>
      <p:ext uri="{BB962C8B-B14F-4D97-AF65-F5344CB8AC3E}">
        <p14:creationId xmlns:p14="http://schemas.microsoft.com/office/powerpoint/2010/main" val="40513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947C-943F-1234-C115-D52D1A460C77}"/>
              </a:ext>
            </a:extLst>
          </p:cNvPr>
          <p:cNvSpPr>
            <a:spLocks noGrp="1"/>
          </p:cNvSpPr>
          <p:nvPr>
            <p:ph type="title"/>
          </p:nvPr>
        </p:nvSpPr>
        <p:spPr/>
        <p:txBody>
          <a:bodyPr/>
          <a:lstStyle/>
          <a:p>
            <a:pPr algn="l"/>
            <a:r>
              <a:rPr lang="en-IN" i="1" dirty="0"/>
              <a:t>CONCLUSION</a:t>
            </a:r>
          </a:p>
        </p:txBody>
      </p:sp>
      <p:sp>
        <p:nvSpPr>
          <p:cNvPr id="3" name="Content Placeholder 2">
            <a:extLst>
              <a:ext uri="{FF2B5EF4-FFF2-40B4-BE49-F238E27FC236}">
                <a16:creationId xmlns:a16="http://schemas.microsoft.com/office/drawing/2014/main" id="{F2630FDB-F0D7-A547-639E-7E6DF5611CA5}"/>
              </a:ext>
            </a:extLst>
          </p:cNvPr>
          <p:cNvSpPr>
            <a:spLocks noGrp="1"/>
          </p:cNvSpPr>
          <p:nvPr>
            <p:ph idx="1"/>
          </p:nvPr>
        </p:nvSpPr>
        <p:spPr>
          <a:xfrm>
            <a:off x="1484310" y="1819469"/>
            <a:ext cx="10018713" cy="3424335"/>
          </a:xfrm>
        </p:spPr>
        <p:txBody>
          <a:bodyPr/>
          <a:lstStyle/>
          <a:p>
            <a:pPr marL="0" indent="0">
              <a:buNone/>
            </a:pPr>
            <a:r>
              <a:rPr lang="en-US" dirty="0">
                <a:solidFill>
                  <a:srgbClr val="374151"/>
                </a:solidFill>
                <a:latin typeface="Söhne"/>
              </a:rPr>
              <a:t>T</a:t>
            </a:r>
            <a:r>
              <a:rPr lang="en-US" b="0" i="0" dirty="0">
                <a:solidFill>
                  <a:srgbClr val="374151"/>
                </a:solidFill>
                <a:effectLst/>
                <a:latin typeface="Söhne"/>
              </a:rPr>
              <a:t>he project management web application developed using React for the front end and Django for the back end, provides a robust and dynamic platform for efficiently managing and </a:t>
            </a:r>
            <a:r>
              <a:rPr lang="en-US" b="0" i="0" dirty="0">
                <a:solidFill>
                  <a:srgbClr val="374151"/>
                </a:solidFill>
                <a:effectLst/>
                <a:latin typeface="Corbel" panose="020B0503020204020204" pitchFamily="34" charset="0"/>
              </a:rPr>
              <a:t>collaborating</a:t>
            </a:r>
            <a:r>
              <a:rPr lang="en-US" b="0" i="0" dirty="0">
                <a:solidFill>
                  <a:srgbClr val="374151"/>
                </a:solidFill>
                <a:effectLst/>
                <a:latin typeface="Söhne"/>
              </a:rPr>
              <a:t> on projects. The seamless integration of </a:t>
            </a:r>
            <a:r>
              <a:rPr lang="en-US" b="0" i="0" dirty="0" err="1">
                <a:solidFill>
                  <a:srgbClr val="374151"/>
                </a:solidFill>
                <a:effectLst/>
                <a:latin typeface="Söhne"/>
              </a:rPr>
              <a:t>React’s</a:t>
            </a:r>
            <a:r>
              <a:rPr lang="en-US" b="0" i="0" dirty="0">
                <a:solidFill>
                  <a:srgbClr val="374151"/>
                </a:solidFill>
                <a:effectLst/>
                <a:latin typeface="Söhne"/>
              </a:rPr>
              <a:t> interactive user interfaces with Django's powerful backend capabilities allows for a user-friendly experience and effective project oversight.</a:t>
            </a:r>
            <a:endParaRPr lang="en-IN" dirty="0"/>
          </a:p>
        </p:txBody>
      </p:sp>
    </p:spTree>
    <p:extLst>
      <p:ext uri="{BB962C8B-B14F-4D97-AF65-F5344CB8AC3E}">
        <p14:creationId xmlns:p14="http://schemas.microsoft.com/office/powerpoint/2010/main" val="145404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DD3D-8658-44B4-01B1-AC2C3E24D267}"/>
              </a:ext>
            </a:extLst>
          </p:cNvPr>
          <p:cNvSpPr>
            <a:spLocks noGrp="1"/>
          </p:cNvSpPr>
          <p:nvPr>
            <p:ph type="title"/>
          </p:nvPr>
        </p:nvSpPr>
        <p:spPr/>
        <p:txBody>
          <a:bodyPr>
            <a:normAutofit/>
          </a:bodyPr>
          <a:lstStyle/>
          <a:p>
            <a:r>
              <a:rPr lang="en-IN" sz="3200" i="1" dirty="0"/>
              <a:t>ABSTRACT</a:t>
            </a:r>
          </a:p>
        </p:txBody>
      </p:sp>
      <p:sp>
        <p:nvSpPr>
          <p:cNvPr id="3" name="Content Placeholder 2">
            <a:extLst>
              <a:ext uri="{FF2B5EF4-FFF2-40B4-BE49-F238E27FC236}">
                <a16:creationId xmlns:a16="http://schemas.microsoft.com/office/drawing/2014/main" id="{E9A57F0B-5DBE-DBEE-6218-EB24DFD0F268}"/>
              </a:ext>
            </a:extLst>
          </p:cNvPr>
          <p:cNvSpPr>
            <a:spLocks noGrp="1"/>
          </p:cNvSpPr>
          <p:nvPr>
            <p:ph idx="1"/>
          </p:nvPr>
        </p:nvSpPr>
        <p:spPr>
          <a:xfrm>
            <a:off x="1484311" y="1640632"/>
            <a:ext cx="10018713" cy="3124201"/>
          </a:xfrm>
        </p:spPr>
        <p:txBody>
          <a:bodyPr/>
          <a:lstStyle/>
          <a:p>
            <a:pPr algn="just"/>
            <a:r>
              <a:rPr lang="en-US" dirty="0"/>
              <a:t>Our evolved project, the "Streamlined Project Collaboration and Efficient Management Tool" focuses on empowering administrators and staff to efficiently track project team status and progress. It provides a comprehensive overview of project elements, enhancing administrative insights. A user-friendly interface ensures seamless communication and fosters effective collaboration, marking a shift towards an improved project monitoring experience.</a:t>
            </a:r>
            <a:endParaRPr lang="en-IN" dirty="0"/>
          </a:p>
        </p:txBody>
      </p:sp>
    </p:spTree>
    <p:extLst>
      <p:ext uri="{BB962C8B-B14F-4D97-AF65-F5344CB8AC3E}">
        <p14:creationId xmlns:p14="http://schemas.microsoft.com/office/powerpoint/2010/main" val="278647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631" y="676294"/>
            <a:ext cx="10018713" cy="1160253"/>
          </a:xfrm>
        </p:spPr>
        <p:txBody>
          <a:bodyPr>
            <a:normAutofit/>
          </a:bodyPr>
          <a:lstStyle/>
          <a:p>
            <a:r>
              <a:rPr lang="en-US" sz="3200" i="1" dirty="0"/>
              <a:t>INTRODUCTION</a:t>
            </a:r>
            <a:endParaRPr lang="en-IN" sz="3200" i="1" dirty="0"/>
          </a:p>
        </p:txBody>
      </p:sp>
      <p:sp>
        <p:nvSpPr>
          <p:cNvPr id="3" name="Content Placeholder 2"/>
          <p:cNvSpPr>
            <a:spLocks noGrp="1"/>
          </p:cNvSpPr>
          <p:nvPr>
            <p:ph idx="1"/>
          </p:nvPr>
        </p:nvSpPr>
        <p:spPr>
          <a:xfrm>
            <a:off x="1661589" y="363894"/>
            <a:ext cx="10018713" cy="5564038"/>
          </a:xfrm>
        </p:spPr>
        <p:txBody>
          <a:bodyPr/>
          <a:lstStyle/>
          <a:p>
            <a:pPr algn="just"/>
            <a:r>
              <a:rPr lang="en-US" dirty="0"/>
              <a:t>Introducing our " Streamlined Project Collaboration and Efficient Management Tool " powered by React and Django. This advanced web application revolutionizes project management, allowing administrators and staff to effortlessly track team status and progress. With a user-friendly interface, it promotes seamless collaboration and communication, representing a significant leap forward in project monitoring capabilities.</a:t>
            </a:r>
          </a:p>
        </p:txBody>
      </p:sp>
    </p:spTree>
    <p:extLst>
      <p:ext uri="{BB962C8B-B14F-4D97-AF65-F5344CB8AC3E}">
        <p14:creationId xmlns:p14="http://schemas.microsoft.com/office/powerpoint/2010/main" val="7634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D2DF-2ED4-4F07-A02E-36220F93C135}"/>
              </a:ext>
            </a:extLst>
          </p:cNvPr>
          <p:cNvSpPr>
            <a:spLocks noGrp="1"/>
          </p:cNvSpPr>
          <p:nvPr>
            <p:ph type="title"/>
          </p:nvPr>
        </p:nvSpPr>
        <p:spPr>
          <a:xfrm>
            <a:off x="1544694" y="590910"/>
            <a:ext cx="10018713" cy="1212010"/>
          </a:xfrm>
        </p:spPr>
        <p:txBody>
          <a:bodyPr>
            <a:normAutofit/>
          </a:bodyPr>
          <a:lstStyle/>
          <a:p>
            <a:r>
              <a:rPr lang="en-US" sz="3200" i="1" dirty="0"/>
              <a:t>OBJECTIVES</a:t>
            </a:r>
          </a:p>
        </p:txBody>
      </p:sp>
      <p:sp>
        <p:nvSpPr>
          <p:cNvPr id="3" name="Content Placeholder 2">
            <a:extLst>
              <a:ext uri="{FF2B5EF4-FFF2-40B4-BE49-F238E27FC236}">
                <a16:creationId xmlns:a16="http://schemas.microsoft.com/office/drawing/2014/main" id="{0A91CFD5-0E9B-4550-9A0F-51A801111B22}"/>
              </a:ext>
            </a:extLst>
          </p:cNvPr>
          <p:cNvSpPr>
            <a:spLocks noGrp="1"/>
          </p:cNvSpPr>
          <p:nvPr>
            <p:ph idx="1"/>
          </p:nvPr>
        </p:nvSpPr>
        <p:spPr>
          <a:xfrm>
            <a:off x="1544694" y="1427084"/>
            <a:ext cx="10018713" cy="3124201"/>
          </a:xfrm>
        </p:spPr>
        <p:txBody>
          <a:bodyPr>
            <a:normAutofit/>
          </a:bodyPr>
          <a:lstStyle/>
          <a:p>
            <a:pPr algn="just"/>
            <a:r>
              <a:rPr lang="en-US" dirty="0"/>
              <a:t>To develop a robust software solution using React and Django. This system focuses on facilitating seamless project monitoring for administrators and staff, allowing easy tracking of team status and progress. Through the use of modern technologies and a user-friendly interface, our aim is to provide an efficient tool that simplifies project oversight, fostering collaboration and communication while ensuring project success.</a:t>
            </a:r>
          </a:p>
        </p:txBody>
      </p:sp>
    </p:spTree>
    <p:extLst>
      <p:ext uri="{BB962C8B-B14F-4D97-AF65-F5344CB8AC3E}">
        <p14:creationId xmlns:p14="http://schemas.microsoft.com/office/powerpoint/2010/main" val="184865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EC26-9709-4C0F-809F-A0FD814B3BBD}"/>
              </a:ext>
            </a:extLst>
          </p:cNvPr>
          <p:cNvSpPr>
            <a:spLocks noGrp="1"/>
          </p:cNvSpPr>
          <p:nvPr>
            <p:ph type="title"/>
          </p:nvPr>
        </p:nvSpPr>
        <p:spPr>
          <a:xfrm>
            <a:off x="1484309" y="349371"/>
            <a:ext cx="10018713" cy="1091242"/>
          </a:xfrm>
        </p:spPr>
        <p:txBody>
          <a:bodyPr>
            <a:normAutofit/>
          </a:bodyPr>
          <a:lstStyle/>
          <a:p>
            <a:r>
              <a:rPr lang="en-US" sz="3200" i="1" dirty="0"/>
              <a:t>LITERATURE SURVEY</a:t>
            </a:r>
          </a:p>
        </p:txBody>
      </p:sp>
      <p:sp>
        <p:nvSpPr>
          <p:cNvPr id="3" name="Content Placeholder 2">
            <a:extLst>
              <a:ext uri="{FF2B5EF4-FFF2-40B4-BE49-F238E27FC236}">
                <a16:creationId xmlns:a16="http://schemas.microsoft.com/office/drawing/2014/main" id="{5BE96708-5599-4834-A742-8CC9C99289FE}"/>
              </a:ext>
            </a:extLst>
          </p:cNvPr>
          <p:cNvSpPr>
            <a:spLocks noGrp="1"/>
          </p:cNvSpPr>
          <p:nvPr>
            <p:ph idx="1"/>
          </p:nvPr>
        </p:nvSpPr>
        <p:spPr>
          <a:xfrm>
            <a:off x="1484309" y="1166502"/>
            <a:ext cx="10018713" cy="3850257"/>
          </a:xfrm>
        </p:spPr>
        <p:txBody>
          <a:bodyPr>
            <a:normAutofit/>
          </a:bodyPr>
          <a:lstStyle/>
          <a:p>
            <a:pPr marL="0" indent="0">
              <a:buNone/>
            </a:pPr>
            <a:endParaRPr lang="en-US" sz="2800" dirty="0"/>
          </a:p>
          <a:p>
            <a:r>
              <a:rPr lang="en-US" sz="2800" dirty="0">
                <a:hlinkClick r:id="rId2"/>
              </a:rPr>
              <a:t>https://ieeexplore.ieee.org/document/7502383</a:t>
            </a:r>
            <a:endParaRPr lang="en-US" sz="2800" dirty="0"/>
          </a:p>
          <a:p>
            <a:r>
              <a:rPr lang="en-US" sz="2800" dirty="0">
                <a:hlinkClick r:id="rId3"/>
              </a:rPr>
              <a:t>https://ieeexplore.ieee.org/document/6418321</a:t>
            </a:r>
            <a:endParaRPr lang="en-US" sz="2800" dirty="0"/>
          </a:p>
          <a:p>
            <a:r>
              <a:rPr lang="en-US" sz="2800" dirty="0">
                <a:hlinkClick r:id="rId4"/>
              </a:rPr>
              <a:t>https://ieeexplore.ieee.org/document/6211145</a:t>
            </a:r>
            <a:endParaRPr lang="en-US" sz="2800" dirty="0"/>
          </a:p>
        </p:txBody>
      </p:sp>
    </p:spTree>
    <p:extLst>
      <p:ext uri="{BB962C8B-B14F-4D97-AF65-F5344CB8AC3E}">
        <p14:creationId xmlns:p14="http://schemas.microsoft.com/office/powerpoint/2010/main" val="25281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A5DA-2030-B903-0915-4FD8453CEE4F}"/>
              </a:ext>
            </a:extLst>
          </p:cNvPr>
          <p:cNvSpPr>
            <a:spLocks noGrp="1"/>
          </p:cNvSpPr>
          <p:nvPr>
            <p:ph type="title"/>
          </p:nvPr>
        </p:nvSpPr>
        <p:spPr/>
        <p:txBody>
          <a:bodyPr>
            <a:normAutofit/>
          </a:bodyPr>
          <a:lstStyle/>
          <a:p>
            <a:r>
              <a:rPr lang="en-IN" sz="3200" i="1" dirty="0"/>
              <a:t>EXISTING SYSTEM</a:t>
            </a:r>
          </a:p>
        </p:txBody>
      </p:sp>
      <p:sp>
        <p:nvSpPr>
          <p:cNvPr id="3" name="Content Placeholder 2">
            <a:extLst>
              <a:ext uri="{FF2B5EF4-FFF2-40B4-BE49-F238E27FC236}">
                <a16:creationId xmlns:a16="http://schemas.microsoft.com/office/drawing/2014/main" id="{ACE90A17-6909-FB0C-2C55-02D5AD3EB6FE}"/>
              </a:ext>
            </a:extLst>
          </p:cNvPr>
          <p:cNvSpPr>
            <a:spLocks noGrp="1"/>
          </p:cNvSpPr>
          <p:nvPr>
            <p:ph idx="1"/>
          </p:nvPr>
        </p:nvSpPr>
        <p:spPr>
          <a:xfrm>
            <a:off x="1661592" y="1403479"/>
            <a:ext cx="10018713" cy="3124201"/>
          </a:xfrm>
        </p:spPr>
        <p:txBody>
          <a:bodyPr/>
          <a:lstStyle/>
          <a:p>
            <a:pPr algn="just"/>
            <a:r>
              <a:rPr lang="en-US" dirty="0"/>
              <a:t>project updates are done by paper or Excel-based, with staff and students submitting statuses manually. It tends to manual error, </a:t>
            </a:r>
            <a:r>
              <a:rPr lang="en-IN" dirty="0"/>
              <a:t>limited accessibility, and time-consuming</a:t>
            </a:r>
          </a:p>
        </p:txBody>
      </p:sp>
    </p:spTree>
    <p:extLst>
      <p:ext uri="{BB962C8B-B14F-4D97-AF65-F5344CB8AC3E}">
        <p14:creationId xmlns:p14="http://schemas.microsoft.com/office/powerpoint/2010/main" val="324500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875229"/>
            <a:ext cx="10018713" cy="1048109"/>
          </a:xfrm>
        </p:spPr>
        <p:txBody>
          <a:bodyPr>
            <a:normAutofit/>
          </a:bodyPr>
          <a:lstStyle/>
          <a:p>
            <a:r>
              <a:rPr lang="en-US" sz="3200" i="1" dirty="0"/>
              <a:t>PROPOSED SYSTEM</a:t>
            </a:r>
            <a:endParaRPr lang="en-IN" sz="3200" i="1" dirty="0"/>
          </a:p>
        </p:txBody>
      </p:sp>
      <p:sp>
        <p:nvSpPr>
          <p:cNvPr id="3" name="Content Placeholder 2"/>
          <p:cNvSpPr>
            <a:spLocks noGrp="1"/>
          </p:cNvSpPr>
          <p:nvPr>
            <p:ph idx="1"/>
          </p:nvPr>
        </p:nvSpPr>
        <p:spPr>
          <a:xfrm>
            <a:off x="1484309" y="708508"/>
            <a:ext cx="10018713" cy="4333336"/>
          </a:xfrm>
        </p:spPr>
        <p:txBody>
          <a:bodyPr>
            <a:normAutofit/>
          </a:bodyPr>
          <a:lstStyle/>
          <a:p>
            <a:pPr algn="just"/>
            <a:r>
              <a:rPr lang="en-US" dirty="0"/>
              <a:t>Our proposed '</a:t>
            </a:r>
            <a:r>
              <a:rPr lang="en-US" sz="2400" dirty="0"/>
              <a:t>Streamlined Project Collaboration and Efficient Management Tool</a:t>
            </a:r>
            <a:r>
              <a:rPr lang="en-US" dirty="0"/>
              <a:t>' introduces a digital paradigm, mitigating the limitations of manual methods. Leveraging React and Django, ensures real-time project updates, minimizing errors and enhancing accessibility. This centralized digital platform streamlines data management, offering immediate insights into project and team statuses. </a:t>
            </a:r>
            <a:endParaRPr lang="en-IN" dirty="0"/>
          </a:p>
        </p:txBody>
      </p:sp>
    </p:spTree>
    <p:extLst>
      <p:ext uri="{BB962C8B-B14F-4D97-AF65-F5344CB8AC3E}">
        <p14:creationId xmlns:p14="http://schemas.microsoft.com/office/powerpoint/2010/main" val="180810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E605-A23D-4C16-B772-CB97E813ED01}"/>
              </a:ext>
            </a:extLst>
          </p:cNvPr>
          <p:cNvSpPr>
            <a:spLocks noGrp="1"/>
          </p:cNvSpPr>
          <p:nvPr>
            <p:ph type="title"/>
          </p:nvPr>
        </p:nvSpPr>
        <p:spPr/>
        <p:txBody>
          <a:bodyPr>
            <a:normAutofit/>
          </a:bodyPr>
          <a:lstStyle/>
          <a:p>
            <a:r>
              <a:rPr lang="en-US" sz="3200" i="1" dirty="0"/>
              <a:t>SOFTWARE REQUIREMENTS</a:t>
            </a:r>
          </a:p>
        </p:txBody>
      </p:sp>
      <p:sp>
        <p:nvSpPr>
          <p:cNvPr id="3" name="Content Placeholder 2">
            <a:extLst>
              <a:ext uri="{FF2B5EF4-FFF2-40B4-BE49-F238E27FC236}">
                <a16:creationId xmlns:a16="http://schemas.microsoft.com/office/drawing/2014/main" id="{83BC33F9-37F7-4443-ADE3-BDAA388AFD84}"/>
              </a:ext>
            </a:extLst>
          </p:cNvPr>
          <p:cNvSpPr>
            <a:spLocks noGrp="1"/>
          </p:cNvSpPr>
          <p:nvPr>
            <p:ph idx="1"/>
          </p:nvPr>
        </p:nvSpPr>
        <p:spPr>
          <a:xfrm>
            <a:off x="2088159" y="2106282"/>
            <a:ext cx="10018713" cy="3124201"/>
          </a:xfrm>
        </p:spPr>
        <p:txBody>
          <a:bodyPr>
            <a:noAutofit/>
          </a:bodyPr>
          <a:lstStyle/>
          <a:p>
            <a:r>
              <a:rPr lang="en-US" sz="2800" dirty="0"/>
              <a:t>Django</a:t>
            </a:r>
          </a:p>
          <a:p>
            <a:r>
              <a:rPr lang="en-US" sz="2800" dirty="0"/>
              <a:t>React</a:t>
            </a:r>
          </a:p>
          <a:p>
            <a:r>
              <a:rPr lang="en-US" sz="2800" dirty="0"/>
              <a:t>SQLite DB</a:t>
            </a:r>
          </a:p>
        </p:txBody>
      </p:sp>
    </p:spTree>
    <p:extLst>
      <p:ext uri="{BB962C8B-B14F-4D97-AF65-F5344CB8AC3E}">
        <p14:creationId xmlns:p14="http://schemas.microsoft.com/office/powerpoint/2010/main" val="332784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67185"/>
            <a:ext cx="10018713" cy="1752599"/>
          </a:xfrm>
        </p:spPr>
        <p:txBody>
          <a:bodyPr>
            <a:normAutofit/>
          </a:bodyPr>
          <a:lstStyle/>
          <a:p>
            <a:r>
              <a:rPr lang="en-US" sz="3200" i="1" dirty="0"/>
              <a:t>ARCHITECTURE DIAGRAM</a:t>
            </a:r>
            <a:endParaRPr lang="en-IN" sz="3200" i="1" dirty="0"/>
          </a:p>
        </p:txBody>
      </p:sp>
      <p:pic>
        <p:nvPicPr>
          <p:cNvPr id="6" name="Content Placeholder 5">
            <a:extLst>
              <a:ext uri="{FF2B5EF4-FFF2-40B4-BE49-F238E27FC236}">
                <a16:creationId xmlns:a16="http://schemas.microsoft.com/office/drawing/2014/main" id="{35D495D1-6B7B-70F4-413F-26FF6A93BBC2}"/>
              </a:ext>
            </a:extLst>
          </p:cNvPr>
          <p:cNvPicPr>
            <a:picLocks noGrp="1" noChangeAspect="1"/>
          </p:cNvPicPr>
          <p:nvPr>
            <p:ph idx="1"/>
          </p:nvPr>
        </p:nvPicPr>
        <p:blipFill rotWithShape="1">
          <a:blip r:embed="rId2"/>
          <a:srcRect r="17272" b="56645"/>
          <a:stretch/>
        </p:blipFill>
        <p:spPr>
          <a:xfrm>
            <a:off x="2714909" y="1267407"/>
            <a:ext cx="7653496" cy="5049417"/>
          </a:xfrm>
        </p:spPr>
      </p:pic>
    </p:spTree>
    <p:extLst>
      <p:ext uri="{BB962C8B-B14F-4D97-AF65-F5344CB8AC3E}">
        <p14:creationId xmlns:p14="http://schemas.microsoft.com/office/powerpoint/2010/main" val="3214724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444</TotalTime>
  <Words>539</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Söhne</vt:lpstr>
      <vt:lpstr>Times New Roman</vt:lpstr>
      <vt:lpstr>Parallax</vt:lpstr>
      <vt:lpstr>Adhiyamaan  College of  Engineering (Autonomous), Hosur    Department of Computer Science and Engineering</vt:lpstr>
      <vt:lpstr>ABSTRACT</vt:lpstr>
      <vt:lpstr>INTRODUCTION</vt:lpstr>
      <vt:lpstr>OBJECTIVES</vt:lpstr>
      <vt:lpstr>LITERATURE SURVEY</vt:lpstr>
      <vt:lpstr>EXISTING SYSTEM</vt:lpstr>
      <vt:lpstr>PROPOSED SYSTEM</vt:lpstr>
      <vt:lpstr>SOFTWARE REQUIREMENTS</vt:lpstr>
      <vt:lpstr>ARCHITECTURE DIAGRAM</vt:lpstr>
      <vt:lpstr>MODULES</vt:lpstr>
      <vt:lpstr>IMPLEMENTATION</vt:lpstr>
      <vt:lpstr>ADMIN MODULE</vt:lpstr>
      <vt:lpstr>STUDENT MODULE</vt:lpstr>
      <vt:lpstr>STAFF MODULE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gopi V</dc:creator>
  <cp:lastModifiedBy>Gopala Govindaraju</cp:lastModifiedBy>
  <cp:revision>32</cp:revision>
  <dcterms:created xsi:type="dcterms:W3CDTF">2023-09-10T16:07:53Z</dcterms:created>
  <dcterms:modified xsi:type="dcterms:W3CDTF">2023-10-18T03:51:41Z</dcterms:modified>
</cp:coreProperties>
</file>